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112" r:id="rId3"/>
    <p:sldId id="1113" r:id="rId4"/>
    <p:sldId id="1132" r:id="rId5"/>
    <p:sldId id="1114" r:id="rId6"/>
    <p:sldId id="1129" r:id="rId7"/>
    <p:sldId id="1134" r:id="rId8"/>
    <p:sldId id="1130" r:id="rId9"/>
    <p:sldId id="1136" r:id="rId10"/>
    <p:sldId id="1149" r:id="rId11"/>
    <p:sldId id="1131" r:id="rId12"/>
    <p:sldId id="1115" r:id="rId13"/>
    <p:sldId id="1138" r:id="rId14"/>
    <p:sldId id="1139" r:id="rId15"/>
    <p:sldId id="1140" r:id="rId16"/>
    <p:sldId id="1141" r:id="rId17"/>
    <p:sldId id="1144" r:id="rId18"/>
    <p:sldId id="1133" r:id="rId19"/>
    <p:sldId id="1147" r:id="rId20"/>
    <p:sldId id="1142" r:id="rId21"/>
    <p:sldId id="1148" r:id="rId22"/>
    <p:sldId id="273" r:id="rId23"/>
    <p:sldId id="262" r:id="rId24"/>
    <p:sldId id="263" r:id="rId25"/>
    <p:sldId id="1145" r:id="rId26"/>
    <p:sldId id="260" r:id="rId27"/>
    <p:sldId id="259" r:id="rId28"/>
    <p:sldId id="1146" r:id="rId29"/>
    <p:sldId id="261" r:id="rId30"/>
    <p:sldId id="264" r:id="rId31"/>
    <p:sldId id="266" r:id="rId32"/>
    <p:sldId id="276" r:id="rId33"/>
    <p:sldId id="278" r:id="rId34"/>
    <p:sldId id="277" r:id="rId35"/>
    <p:sldId id="280" r:id="rId36"/>
    <p:sldId id="274" r:id="rId37"/>
    <p:sldId id="257" r:id="rId38"/>
    <p:sldId id="258" r:id="rId39"/>
    <p:sldId id="281" r:id="rId40"/>
    <p:sldId id="279" r:id="rId41"/>
    <p:sldId id="285" r:id="rId42"/>
    <p:sldId id="1143" r:id="rId43"/>
    <p:sldId id="111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19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1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_rels/data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A4F85-AC5D-4BD3-9D10-B6DC4DDC90AF}"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2D1A8591-E075-44A7-B7AD-6ECF4CAADA65}">
      <dgm:prSet phldrT="[Text]"/>
      <dgm:spPr>
        <a:xfrm rot="5400000">
          <a:off x="-144943" y="146190"/>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dirty="0">
            <a:solidFill>
              <a:srgbClr val="FFFFFF"/>
            </a:solidFill>
            <a:latin typeface="Calibri" panose="020F0502020204030204"/>
            <a:ea typeface="+mn-ea"/>
            <a:cs typeface="+mn-cs"/>
          </a:endParaRPr>
        </a:p>
        <a:p>
          <a:pPr>
            <a:buNone/>
          </a:pPr>
          <a:endParaRPr lang="en-US" dirty="0">
            <a:solidFill>
              <a:srgbClr val="FFFFFF"/>
            </a:solidFill>
            <a:latin typeface="Calibri" panose="020F0502020204030204"/>
            <a:ea typeface="+mn-ea"/>
            <a:cs typeface="+mn-cs"/>
          </a:endParaRPr>
        </a:p>
      </dgm:t>
    </dgm:pt>
    <dgm:pt modelId="{B476A065-D576-4ACE-A6F9-389F2AA81FBC}" type="parTrans" cxnId="{FB8FECCF-CB5D-4F89-A33C-3D7682669C57}">
      <dgm:prSet/>
      <dgm:spPr/>
      <dgm:t>
        <a:bodyPr/>
        <a:lstStyle/>
        <a:p>
          <a:endParaRPr lang="en-US"/>
        </a:p>
      </dgm:t>
    </dgm:pt>
    <dgm:pt modelId="{8D79BEA3-2A68-4981-B068-8F140389AD4E}" type="sibTrans" cxnId="{FB8FECCF-CB5D-4F89-A33C-3D7682669C57}">
      <dgm:prSet/>
      <dgm:spPr/>
      <dgm:t>
        <a:bodyPr/>
        <a:lstStyle/>
        <a:p>
          <a:endParaRPr lang="en-US"/>
        </a:p>
      </dgm:t>
    </dgm:pt>
    <dgm:pt modelId="{14B046FF-6D42-46C3-BC86-0A6AE3627B03}">
      <dgm:prSet phldrT="[Text]"/>
      <dgm:spPr>
        <a:xfrm rot="5400000">
          <a:off x="3373181" y="-2695530"/>
          <a:ext cx="628090" cy="6021643"/>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r>
            <a:rPr lang="en-US" dirty="0">
              <a:solidFill>
                <a:srgbClr val="000000">
                  <a:hueOff val="0"/>
                  <a:satOff val="0"/>
                  <a:lumOff val="0"/>
                  <a:alphaOff val="0"/>
                </a:srgbClr>
              </a:solidFill>
              <a:latin typeface="Calibri" panose="020F0502020204030204"/>
              <a:ea typeface="+mn-ea"/>
              <a:cs typeface="+mn-cs"/>
            </a:rPr>
            <a:t>Objective</a:t>
          </a:r>
        </a:p>
      </dgm:t>
    </dgm:pt>
    <dgm:pt modelId="{72DBBD97-4AC1-4036-B14E-7CF5EED6B612}" type="parTrans" cxnId="{8A544A49-733F-4B0F-B782-AA1FFF1D2279}">
      <dgm:prSet/>
      <dgm:spPr/>
      <dgm:t>
        <a:bodyPr/>
        <a:lstStyle/>
        <a:p>
          <a:endParaRPr lang="en-US"/>
        </a:p>
      </dgm:t>
    </dgm:pt>
    <dgm:pt modelId="{8606D4A5-CB2A-422D-89FF-0894DF76E6DC}" type="sibTrans" cxnId="{8A544A49-733F-4B0F-B782-AA1FFF1D2279}">
      <dgm:prSet/>
      <dgm:spPr/>
      <dgm:t>
        <a:bodyPr/>
        <a:lstStyle/>
        <a:p>
          <a:endParaRPr lang="en-US"/>
        </a:p>
      </dgm:t>
    </dgm:pt>
    <dgm:pt modelId="{9A2A09E6-6ADD-475F-A787-1F18FA706CF2}">
      <dgm:prSet phldrT="[Text]"/>
      <dgm:spPr>
        <a:xfrm rot="5400000">
          <a:off x="-144943" y="993734"/>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a:solidFill>
              <a:srgbClr val="FFFFFF"/>
            </a:solidFill>
            <a:latin typeface="Calibri" panose="020F0502020204030204"/>
            <a:ea typeface="+mn-ea"/>
            <a:cs typeface="+mn-cs"/>
          </a:endParaRPr>
        </a:p>
      </dgm:t>
    </dgm:pt>
    <dgm:pt modelId="{36F544E1-DD6E-4C54-84D7-77D9A5F7AC98}" type="parTrans" cxnId="{CB2D6980-62B0-4B51-BFDD-F71FA95FDE94}">
      <dgm:prSet/>
      <dgm:spPr/>
      <dgm:t>
        <a:bodyPr/>
        <a:lstStyle/>
        <a:p>
          <a:endParaRPr lang="en-US"/>
        </a:p>
      </dgm:t>
    </dgm:pt>
    <dgm:pt modelId="{8E08ED80-0FC7-4AC7-B1FB-7DE7F6628E42}" type="sibTrans" cxnId="{CB2D6980-62B0-4B51-BFDD-F71FA95FDE94}">
      <dgm:prSet/>
      <dgm:spPr/>
      <dgm:t>
        <a:bodyPr/>
        <a:lstStyle/>
        <a:p>
          <a:endParaRPr lang="en-US"/>
        </a:p>
      </dgm:t>
    </dgm:pt>
    <dgm:pt modelId="{69A8F56D-E6C3-42FC-98AC-5A588E990473}">
      <dgm:prSet phldrT="[Text]"/>
      <dgm:spPr>
        <a:xfrm rot="5400000">
          <a:off x="3373181" y="-1847986"/>
          <a:ext cx="628090" cy="6021643"/>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r>
            <a:rPr lang="en-US" dirty="0">
              <a:solidFill>
                <a:srgbClr val="000000">
                  <a:hueOff val="0"/>
                  <a:satOff val="0"/>
                  <a:lumOff val="0"/>
                  <a:alphaOff val="0"/>
                </a:srgbClr>
              </a:solidFill>
              <a:latin typeface="Calibri" panose="020F0502020204030204"/>
              <a:ea typeface="+mn-ea"/>
              <a:cs typeface="+mn-cs"/>
            </a:rPr>
            <a:t>Framework for Evaluation</a:t>
          </a:r>
        </a:p>
      </dgm:t>
    </dgm:pt>
    <dgm:pt modelId="{5DD91D66-C9B2-4E88-91F9-5D4D9ABFD1B4}" type="parTrans" cxnId="{E2CF9F39-85FC-4D8C-A438-5A06DE0EDA8C}">
      <dgm:prSet/>
      <dgm:spPr/>
      <dgm:t>
        <a:bodyPr/>
        <a:lstStyle/>
        <a:p>
          <a:endParaRPr lang="en-US"/>
        </a:p>
      </dgm:t>
    </dgm:pt>
    <dgm:pt modelId="{5D0CBE46-4F3D-4895-8D57-AD4ECBEDB007}" type="sibTrans" cxnId="{E2CF9F39-85FC-4D8C-A438-5A06DE0EDA8C}">
      <dgm:prSet/>
      <dgm:spPr/>
      <dgm:t>
        <a:bodyPr/>
        <a:lstStyle/>
        <a:p>
          <a:endParaRPr lang="en-US"/>
        </a:p>
      </dgm:t>
    </dgm:pt>
    <dgm:pt modelId="{4C1B44D3-2B91-4BAB-97F7-6FF93E3E1F21}">
      <dgm:prSet phldrT="[Text]"/>
      <dgm:spPr>
        <a:xfrm rot="5400000">
          <a:off x="-144943" y="1841277"/>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a:solidFill>
              <a:srgbClr val="FFFFFF"/>
            </a:solidFill>
            <a:latin typeface="Calibri" panose="020F0502020204030204"/>
            <a:ea typeface="+mn-ea"/>
            <a:cs typeface="+mn-cs"/>
          </a:endParaRPr>
        </a:p>
      </dgm:t>
    </dgm:pt>
    <dgm:pt modelId="{C871503C-EDFD-49E3-B0D0-66D8A70FA21F}" type="parTrans" cxnId="{18B41D9E-4F0B-4E72-B777-C8322611B313}">
      <dgm:prSet/>
      <dgm:spPr/>
      <dgm:t>
        <a:bodyPr/>
        <a:lstStyle/>
        <a:p>
          <a:endParaRPr lang="en-US"/>
        </a:p>
      </dgm:t>
    </dgm:pt>
    <dgm:pt modelId="{DBE02263-BB41-4059-90FE-2AC0866E0D0E}" type="sibTrans" cxnId="{18B41D9E-4F0B-4E72-B777-C8322611B313}">
      <dgm:prSet/>
      <dgm:spPr/>
      <dgm:t>
        <a:bodyPr/>
        <a:lstStyle/>
        <a:p>
          <a:endParaRPr lang="en-US"/>
        </a:p>
      </dgm:t>
    </dgm:pt>
    <dgm:pt modelId="{0129805F-1322-4403-A940-1B8DB824AE00}">
      <dgm:prSet phldrT="[Text]"/>
      <dgm:spPr>
        <a:xfrm rot="5400000">
          <a:off x="3373181" y="-1000442"/>
          <a:ext cx="628090" cy="6021643"/>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r>
            <a:rPr lang="en-US" dirty="0">
              <a:solidFill>
                <a:srgbClr val="000000">
                  <a:hueOff val="0"/>
                  <a:satOff val="0"/>
                  <a:lumOff val="0"/>
                  <a:alphaOff val="0"/>
                </a:srgbClr>
              </a:solidFill>
              <a:latin typeface="Calibri" panose="020F0502020204030204"/>
              <a:ea typeface="+mn-ea"/>
              <a:cs typeface="+mn-cs"/>
            </a:rPr>
            <a:t>Solution </a:t>
          </a:r>
        </a:p>
      </dgm:t>
    </dgm:pt>
    <dgm:pt modelId="{08B361B8-C355-4213-BEB7-BE53641AE4F8}" type="parTrans" cxnId="{A7791744-3799-4DA3-8E57-DEA83C4D7009}">
      <dgm:prSet/>
      <dgm:spPr/>
      <dgm:t>
        <a:bodyPr/>
        <a:lstStyle/>
        <a:p>
          <a:endParaRPr lang="en-US"/>
        </a:p>
      </dgm:t>
    </dgm:pt>
    <dgm:pt modelId="{A5B7AB5F-F4CD-485F-93AE-DC5D51FC61D1}" type="sibTrans" cxnId="{A7791744-3799-4DA3-8E57-DEA83C4D7009}">
      <dgm:prSet/>
      <dgm:spPr/>
      <dgm:t>
        <a:bodyPr/>
        <a:lstStyle/>
        <a:p>
          <a:endParaRPr lang="en-US"/>
        </a:p>
      </dgm:t>
    </dgm:pt>
    <dgm:pt modelId="{B42ACBA3-A058-4D95-B101-068EFE960EE7}">
      <dgm:prSet/>
      <dgm:spPr>
        <a:xfrm rot="5400000">
          <a:off x="-144943" y="2688821"/>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a:solidFill>
              <a:srgbClr val="FFFFFF"/>
            </a:solidFill>
            <a:latin typeface="Calibri" panose="020F0502020204030204"/>
            <a:ea typeface="+mn-ea"/>
            <a:cs typeface="+mn-cs"/>
          </a:endParaRPr>
        </a:p>
      </dgm:t>
    </dgm:pt>
    <dgm:pt modelId="{649890BD-BB5B-4DB1-92BE-27B635FF87B4}" type="parTrans" cxnId="{0EF6A011-D453-401A-98B9-B74AA30142CE}">
      <dgm:prSet/>
      <dgm:spPr/>
      <dgm:t>
        <a:bodyPr/>
        <a:lstStyle/>
        <a:p>
          <a:endParaRPr lang="en-US"/>
        </a:p>
      </dgm:t>
    </dgm:pt>
    <dgm:pt modelId="{5A6FDA7E-36B3-4DE3-B8D0-2BA3B64AF585}" type="sibTrans" cxnId="{0EF6A011-D453-401A-98B9-B74AA30142CE}">
      <dgm:prSet/>
      <dgm:spPr/>
      <dgm:t>
        <a:bodyPr/>
        <a:lstStyle/>
        <a:p>
          <a:endParaRPr lang="en-US"/>
        </a:p>
      </dgm:t>
    </dgm:pt>
    <dgm:pt modelId="{B9B8781D-2917-4B25-BBFD-19A2AF2B63B8}">
      <dgm:prSet/>
      <dgm:spPr>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FontTx/>
            <a:buNone/>
          </a:pPr>
          <a:r>
            <a:rPr lang="en-US" dirty="0"/>
            <a:t>Recommendations</a:t>
          </a:r>
        </a:p>
      </dgm:t>
    </dgm:pt>
    <dgm:pt modelId="{6F39F6D3-D850-471D-9B05-E185C6DD51AC}" type="parTrans" cxnId="{FB1BD4FE-2938-4333-8BB7-5A800943246B}">
      <dgm:prSet/>
      <dgm:spPr/>
      <dgm:t>
        <a:bodyPr/>
        <a:lstStyle/>
        <a:p>
          <a:endParaRPr lang="en-US"/>
        </a:p>
      </dgm:t>
    </dgm:pt>
    <dgm:pt modelId="{25D2FB11-580F-4446-9E44-2C72222137AE}" type="sibTrans" cxnId="{FB1BD4FE-2938-4333-8BB7-5A800943246B}">
      <dgm:prSet/>
      <dgm:spPr/>
      <dgm:t>
        <a:bodyPr/>
        <a:lstStyle/>
        <a:p>
          <a:endParaRPr lang="en-US"/>
        </a:p>
      </dgm:t>
    </dgm:pt>
    <dgm:pt modelId="{B1517D8B-8C2C-4303-BA38-0D586B2E57C5}" type="pres">
      <dgm:prSet presAssocID="{C63A4F85-AC5D-4BD3-9D10-B6DC4DDC90AF}" presName="linearFlow" presStyleCnt="0">
        <dgm:presLayoutVars>
          <dgm:dir/>
          <dgm:animLvl val="lvl"/>
          <dgm:resizeHandles val="exact"/>
        </dgm:presLayoutVars>
      </dgm:prSet>
      <dgm:spPr/>
    </dgm:pt>
    <dgm:pt modelId="{F011FD77-37F7-43E9-A5AA-0CD210A6A092}" type="pres">
      <dgm:prSet presAssocID="{2D1A8591-E075-44A7-B7AD-6ECF4CAADA65}" presName="composite" presStyleCnt="0"/>
      <dgm:spPr/>
    </dgm:pt>
    <dgm:pt modelId="{0A3AAB3B-022B-48FD-A831-D9D5E9695996}" type="pres">
      <dgm:prSet presAssocID="{2D1A8591-E075-44A7-B7AD-6ECF4CAADA65}" presName="parentText" presStyleLbl="alignNode1" presStyleIdx="0" presStyleCnt="4">
        <dgm:presLayoutVars>
          <dgm:chMax val="1"/>
          <dgm:bulletEnabled val="1"/>
        </dgm:presLayoutVars>
      </dgm:prSet>
      <dgm:spPr/>
    </dgm:pt>
    <dgm:pt modelId="{A4352CB0-CB13-4C42-9C9D-DA25D476E2F2}" type="pres">
      <dgm:prSet presAssocID="{2D1A8591-E075-44A7-B7AD-6ECF4CAADA65}" presName="descendantText" presStyleLbl="alignAcc1" presStyleIdx="0" presStyleCnt="4">
        <dgm:presLayoutVars>
          <dgm:bulletEnabled val="1"/>
        </dgm:presLayoutVars>
      </dgm:prSet>
      <dgm:spPr>
        <a:prstGeom prst="round2SameRect">
          <a:avLst/>
        </a:prstGeom>
      </dgm:spPr>
    </dgm:pt>
    <dgm:pt modelId="{584D07E6-BED7-4F68-9E86-02B3408768D7}" type="pres">
      <dgm:prSet presAssocID="{8D79BEA3-2A68-4981-B068-8F140389AD4E}" presName="sp" presStyleCnt="0"/>
      <dgm:spPr/>
    </dgm:pt>
    <dgm:pt modelId="{717A0E46-857B-413B-AEB6-1683B75107B7}" type="pres">
      <dgm:prSet presAssocID="{9A2A09E6-6ADD-475F-A787-1F18FA706CF2}" presName="composite" presStyleCnt="0"/>
      <dgm:spPr/>
    </dgm:pt>
    <dgm:pt modelId="{6FEB3276-D72E-4F97-A82C-ABCE6D79DA1E}" type="pres">
      <dgm:prSet presAssocID="{9A2A09E6-6ADD-475F-A787-1F18FA706CF2}" presName="parentText" presStyleLbl="alignNode1" presStyleIdx="1" presStyleCnt="4">
        <dgm:presLayoutVars>
          <dgm:chMax val="1"/>
          <dgm:bulletEnabled val="1"/>
        </dgm:presLayoutVars>
      </dgm:prSet>
      <dgm:spPr/>
    </dgm:pt>
    <dgm:pt modelId="{C3D1022C-85DD-4922-9646-A5FCBBC81979}" type="pres">
      <dgm:prSet presAssocID="{9A2A09E6-6ADD-475F-A787-1F18FA706CF2}" presName="descendantText" presStyleLbl="alignAcc1" presStyleIdx="1" presStyleCnt="4">
        <dgm:presLayoutVars>
          <dgm:bulletEnabled val="1"/>
        </dgm:presLayoutVars>
      </dgm:prSet>
      <dgm:spPr/>
    </dgm:pt>
    <dgm:pt modelId="{24E2CBB3-D22E-4C85-A034-D2F3DBECB9CA}" type="pres">
      <dgm:prSet presAssocID="{8E08ED80-0FC7-4AC7-B1FB-7DE7F6628E42}" presName="sp" presStyleCnt="0"/>
      <dgm:spPr/>
    </dgm:pt>
    <dgm:pt modelId="{9BE8DD36-A90B-4329-9AA8-B11A53DCE6E4}" type="pres">
      <dgm:prSet presAssocID="{4C1B44D3-2B91-4BAB-97F7-6FF93E3E1F21}" presName="composite" presStyleCnt="0"/>
      <dgm:spPr/>
    </dgm:pt>
    <dgm:pt modelId="{F8FC2570-FF07-47C0-8D22-AE2BB821DBB8}" type="pres">
      <dgm:prSet presAssocID="{4C1B44D3-2B91-4BAB-97F7-6FF93E3E1F21}" presName="parentText" presStyleLbl="alignNode1" presStyleIdx="2" presStyleCnt="4">
        <dgm:presLayoutVars>
          <dgm:chMax val="1"/>
          <dgm:bulletEnabled val="1"/>
        </dgm:presLayoutVars>
      </dgm:prSet>
      <dgm:spPr/>
    </dgm:pt>
    <dgm:pt modelId="{5ECF4922-5196-4D91-BC5D-247B8EE37260}" type="pres">
      <dgm:prSet presAssocID="{4C1B44D3-2B91-4BAB-97F7-6FF93E3E1F21}" presName="descendantText" presStyleLbl="alignAcc1" presStyleIdx="2" presStyleCnt="4">
        <dgm:presLayoutVars>
          <dgm:bulletEnabled val="1"/>
        </dgm:presLayoutVars>
      </dgm:prSet>
      <dgm:spPr/>
    </dgm:pt>
    <dgm:pt modelId="{869390E4-CE20-41E3-899F-2D1E707AAB76}" type="pres">
      <dgm:prSet presAssocID="{DBE02263-BB41-4059-90FE-2AC0866E0D0E}" presName="sp" presStyleCnt="0"/>
      <dgm:spPr/>
    </dgm:pt>
    <dgm:pt modelId="{A886A2AE-C2FD-4EF1-A673-E2E2CDA9E162}" type="pres">
      <dgm:prSet presAssocID="{B42ACBA3-A058-4D95-B101-068EFE960EE7}" presName="composite" presStyleCnt="0"/>
      <dgm:spPr/>
    </dgm:pt>
    <dgm:pt modelId="{BFE46349-C0E8-4205-944E-795392356BB9}" type="pres">
      <dgm:prSet presAssocID="{B42ACBA3-A058-4D95-B101-068EFE960EE7}" presName="parentText" presStyleLbl="alignNode1" presStyleIdx="3" presStyleCnt="4">
        <dgm:presLayoutVars>
          <dgm:chMax val="1"/>
          <dgm:bulletEnabled val="1"/>
        </dgm:presLayoutVars>
      </dgm:prSet>
      <dgm:spPr/>
    </dgm:pt>
    <dgm:pt modelId="{15433B00-DCFB-4211-A8D5-A85C5B7293CE}" type="pres">
      <dgm:prSet presAssocID="{B42ACBA3-A058-4D95-B101-068EFE960EE7}" presName="descendantText" presStyleLbl="alignAcc1" presStyleIdx="3" presStyleCnt="4">
        <dgm:presLayoutVars>
          <dgm:bulletEnabled val="1"/>
        </dgm:presLayoutVars>
      </dgm:prSet>
      <dgm:spPr>
        <a:xfrm rot="5400000">
          <a:off x="3373181" y="-152898"/>
          <a:ext cx="628090" cy="6021643"/>
        </a:xfrm>
        <a:prstGeom prst="round2SameRect">
          <a:avLst/>
        </a:prstGeom>
      </dgm:spPr>
    </dgm:pt>
  </dgm:ptLst>
  <dgm:cxnLst>
    <dgm:cxn modelId="{D93F7B00-9AA8-4A6F-9661-A402C49D6753}" type="presOf" srcId="{69A8F56D-E6C3-42FC-98AC-5A588E990473}" destId="{C3D1022C-85DD-4922-9646-A5FCBBC81979}" srcOrd="0" destOrd="0" presId="urn:microsoft.com/office/officeart/2005/8/layout/chevron2"/>
    <dgm:cxn modelId="{0EF6A011-D453-401A-98B9-B74AA30142CE}" srcId="{C63A4F85-AC5D-4BD3-9D10-B6DC4DDC90AF}" destId="{B42ACBA3-A058-4D95-B101-068EFE960EE7}" srcOrd="3" destOrd="0" parTransId="{649890BD-BB5B-4DB1-92BE-27B635FF87B4}" sibTransId="{5A6FDA7E-36B3-4DE3-B8D0-2BA3B64AF585}"/>
    <dgm:cxn modelId="{1CA7D716-FF72-453B-95E2-40267A6B6674}" type="presOf" srcId="{2D1A8591-E075-44A7-B7AD-6ECF4CAADA65}" destId="{0A3AAB3B-022B-48FD-A831-D9D5E9695996}" srcOrd="0" destOrd="0" presId="urn:microsoft.com/office/officeart/2005/8/layout/chevron2"/>
    <dgm:cxn modelId="{C9714623-2A6F-40E4-8FF1-A53E7BEEA5FC}" type="presOf" srcId="{B9B8781D-2917-4B25-BBFD-19A2AF2B63B8}" destId="{15433B00-DCFB-4211-A8D5-A85C5B7293CE}" srcOrd="0" destOrd="0" presId="urn:microsoft.com/office/officeart/2005/8/layout/chevron2"/>
    <dgm:cxn modelId="{2015E832-829A-4AE6-8643-36D8D5489947}" type="presOf" srcId="{4C1B44D3-2B91-4BAB-97F7-6FF93E3E1F21}" destId="{F8FC2570-FF07-47C0-8D22-AE2BB821DBB8}" srcOrd="0" destOrd="0" presId="urn:microsoft.com/office/officeart/2005/8/layout/chevron2"/>
    <dgm:cxn modelId="{E2CF9F39-85FC-4D8C-A438-5A06DE0EDA8C}" srcId="{9A2A09E6-6ADD-475F-A787-1F18FA706CF2}" destId="{69A8F56D-E6C3-42FC-98AC-5A588E990473}" srcOrd="0" destOrd="0" parTransId="{5DD91D66-C9B2-4E88-91F9-5D4D9ABFD1B4}" sibTransId="{5D0CBE46-4F3D-4895-8D57-AD4ECBEDB007}"/>
    <dgm:cxn modelId="{9A70B93C-DDB1-4C62-9230-1AEB7723D6FB}" type="presOf" srcId="{0129805F-1322-4403-A940-1B8DB824AE00}" destId="{5ECF4922-5196-4D91-BC5D-247B8EE37260}" srcOrd="0" destOrd="0" presId="urn:microsoft.com/office/officeart/2005/8/layout/chevron2"/>
    <dgm:cxn modelId="{A7791744-3799-4DA3-8E57-DEA83C4D7009}" srcId="{4C1B44D3-2B91-4BAB-97F7-6FF93E3E1F21}" destId="{0129805F-1322-4403-A940-1B8DB824AE00}" srcOrd="0" destOrd="0" parTransId="{08B361B8-C355-4213-BEB7-BE53641AE4F8}" sibTransId="{A5B7AB5F-F4CD-485F-93AE-DC5D51FC61D1}"/>
    <dgm:cxn modelId="{8A544A49-733F-4B0F-B782-AA1FFF1D2279}" srcId="{2D1A8591-E075-44A7-B7AD-6ECF4CAADA65}" destId="{14B046FF-6D42-46C3-BC86-0A6AE3627B03}" srcOrd="0" destOrd="0" parTransId="{72DBBD97-4AC1-4036-B14E-7CF5EED6B612}" sibTransId="{8606D4A5-CB2A-422D-89FF-0894DF76E6DC}"/>
    <dgm:cxn modelId="{CB2D6980-62B0-4B51-BFDD-F71FA95FDE94}" srcId="{C63A4F85-AC5D-4BD3-9D10-B6DC4DDC90AF}" destId="{9A2A09E6-6ADD-475F-A787-1F18FA706CF2}" srcOrd="1" destOrd="0" parTransId="{36F544E1-DD6E-4C54-84D7-77D9A5F7AC98}" sibTransId="{8E08ED80-0FC7-4AC7-B1FB-7DE7F6628E42}"/>
    <dgm:cxn modelId="{40B6138F-9E58-4043-8A69-5CEB8E4C72FF}" type="presOf" srcId="{C63A4F85-AC5D-4BD3-9D10-B6DC4DDC90AF}" destId="{B1517D8B-8C2C-4303-BA38-0D586B2E57C5}" srcOrd="0" destOrd="0" presId="urn:microsoft.com/office/officeart/2005/8/layout/chevron2"/>
    <dgm:cxn modelId="{18B41D9E-4F0B-4E72-B777-C8322611B313}" srcId="{C63A4F85-AC5D-4BD3-9D10-B6DC4DDC90AF}" destId="{4C1B44D3-2B91-4BAB-97F7-6FF93E3E1F21}" srcOrd="2" destOrd="0" parTransId="{C871503C-EDFD-49E3-B0D0-66D8A70FA21F}" sibTransId="{DBE02263-BB41-4059-90FE-2AC0866E0D0E}"/>
    <dgm:cxn modelId="{2E3DDAA2-B061-4AD1-81AE-D9CCA493D4D8}" type="presOf" srcId="{14B046FF-6D42-46C3-BC86-0A6AE3627B03}" destId="{A4352CB0-CB13-4C42-9C9D-DA25D476E2F2}" srcOrd="0" destOrd="0" presId="urn:microsoft.com/office/officeart/2005/8/layout/chevron2"/>
    <dgm:cxn modelId="{2F8CF4BD-2ABC-4022-A612-D8723D8E4F87}" type="presOf" srcId="{B42ACBA3-A058-4D95-B101-068EFE960EE7}" destId="{BFE46349-C0E8-4205-944E-795392356BB9}" srcOrd="0" destOrd="0" presId="urn:microsoft.com/office/officeart/2005/8/layout/chevron2"/>
    <dgm:cxn modelId="{FB8FECCF-CB5D-4F89-A33C-3D7682669C57}" srcId="{C63A4F85-AC5D-4BD3-9D10-B6DC4DDC90AF}" destId="{2D1A8591-E075-44A7-B7AD-6ECF4CAADA65}" srcOrd="0" destOrd="0" parTransId="{B476A065-D576-4ACE-A6F9-389F2AA81FBC}" sibTransId="{8D79BEA3-2A68-4981-B068-8F140389AD4E}"/>
    <dgm:cxn modelId="{BC53A2E9-3C41-4682-A4E7-7F1E03885C98}" type="presOf" srcId="{9A2A09E6-6ADD-475F-A787-1F18FA706CF2}" destId="{6FEB3276-D72E-4F97-A82C-ABCE6D79DA1E}" srcOrd="0" destOrd="0" presId="urn:microsoft.com/office/officeart/2005/8/layout/chevron2"/>
    <dgm:cxn modelId="{FB1BD4FE-2938-4333-8BB7-5A800943246B}" srcId="{B42ACBA3-A058-4D95-B101-068EFE960EE7}" destId="{B9B8781D-2917-4B25-BBFD-19A2AF2B63B8}" srcOrd="0" destOrd="0" parTransId="{6F39F6D3-D850-471D-9B05-E185C6DD51AC}" sibTransId="{25D2FB11-580F-4446-9E44-2C72222137AE}"/>
    <dgm:cxn modelId="{3724F2C6-F056-419A-80C0-FBA7424C0BBC}" type="presParOf" srcId="{B1517D8B-8C2C-4303-BA38-0D586B2E57C5}" destId="{F011FD77-37F7-43E9-A5AA-0CD210A6A092}" srcOrd="0" destOrd="0" presId="urn:microsoft.com/office/officeart/2005/8/layout/chevron2"/>
    <dgm:cxn modelId="{F2A22404-A496-46DF-A9EE-E7CE03863297}" type="presParOf" srcId="{F011FD77-37F7-43E9-A5AA-0CD210A6A092}" destId="{0A3AAB3B-022B-48FD-A831-D9D5E9695996}" srcOrd="0" destOrd="0" presId="urn:microsoft.com/office/officeart/2005/8/layout/chevron2"/>
    <dgm:cxn modelId="{AF0951CC-A653-483D-A383-465FC6E3FC26}" type="presParOf" srcId="{F011FD77-37F7-43E9-A5AA-0CD210A6A092}" destId="{A4352CB0-CB13-4C42-9C9D-DA25D476E2F2}" srcOrd="1" destOrd="0" presId="urn:microsoft.com/office/officeart/2005/8/layout/chevron2"/>
    <dgm:cxn modelId="{8F04ED41-9A8A-47D2-8FE6-4B622E31E68F}" type="presParOf" srcId="{B1517D8B-8C2C-4303-BA38-0D586B2E57C5}" destId="{584D07E6-BED7-4F68-9E86-02B3408768D7}" srcOrd="1" destOrd="0" presId="urn:microsoft.com/office/officeart/2005/8/layout/chevron2"/>
    <dgm:cxn modelId="{289BA032-0593-4359-A92F-3DE55985BDFB}" type="presParOf" srcId="{B1517D8B-8C2C-4303-BA38-0D586B2E57C5}" destId="{717A0E46-857B-413B-AEB6-1683B75107B7}" srcOrd="2" destOrd="0" presId="urn:microsoft.com/office/officeart/2005/8/layout/chevron2"/>
    <dgm:cxn modelId="{CE37100D-C848-4C72-90CF-E0963BEC58EB}" type="presParOf" srcId="{717A0E46-857B-413B-AEB6-1683B75107B7}" destId="{6FEB3276-D72E-4F97-A82C-ABCE6D79DA1E}" srcOrd="0" destOrd="0" presId="urn:microsoft.com/office/officeart/2005/8/layout/chevron2"/>
    <dgm:cxn modelId="{EE007B28-393B-4F3A-8DE9-3ABB1571AC5A}" type="presParOf" srcId="{717A0E46-857B-413B-AEB6-1683B75107B7}" destId="{C3D1022C-85DD-4922-9646-A5FCBBC81979}" srcOrd="1" destOrd="0" presId="urn:microsoft.com/office/officeart/2005/8/layout/chevron2"/>
    <dgm:cxn modelId="{245FE74B-5B88-4858-A2F0-835FC0910CD9}" type="presParOf" srcId="{B1517D8B-8C2C-4303-BA38-0D586B2E57C5}" destId="{24E2CBB3-D22E-4C85-A034-D2F3DBECB9CA}" srcOrd="3" destOrd="0" presId="urn:microsoft.com/office/officeart/2005/8/layout/chevron2"/>
    <dgm:cxn modelId="{5F300642-10A2-41C2-A8EC-14A825CB9AC2}" type="presParOf" srcId="{B1517D8B-8C2C-4303-BA38-0D586B2E57C5}" destId="{9BE8DD36-A90B-4329-9AA8-B11A53DCE6E4}" srcOrd="4" destOrd="0" presId="urn:microsoft.com/office/officeart/2005/8/layout/chevron2"/>
    <dgm:cxn modelId="{EBD1E86F-47E6-4FB1-9AAA-C96592F0D875}" type="presParOf" srcId="{9BE8DD36-A90B-4329-9AA8-B11A53DCE6E4}" destId="{F8FC2570-FF07-47C0-8D22-AE2BB821DBB8}" srcOrd="0" destOrd="0" presId="urn:microsoft.com/office/officeart/2005/8/layout/chevron2"/>
    <dgm:cxn modelId="{D488403A-95E6-4056-9F12-61F370EE647F}" type="presParOf" srcId="{9BE8DD36-A90B-4329-9AA8-B11A53DCE6E4}" destId="{5ECF4922-5196-4D91-BC5D-247B8EE37260}" srcOrd="1" destOrd="0" presId="urn:microsoft.com/office/officeart/2005/8/layout/chevron2"/>
    <dgm:cxn modelId="{F36832D1-FC63-45E2-95FE-4CCF924ACECD}" type="presParOf" srcId="{B1517D8B-8C2C-4303-BA38-0D586B2E57C5}" destId="{869390E4-CE20-41E3-899F-2D1E707AAB76}" srcOrd="5" destOrd="0" presId="urn:microsoft.com/office/officeart/2005/8/layout/chevron2"/>
    <dgm:cxn modelId="{1F2A0FD4-B544-4F91-8ED0-ADA6DBFD29AE}" type="presParOf" srcId="{B1517D8B-8C2C-4303-BA38-0D586B2E57C5}" destId="{A886A2AE-C2FD-4EF1-A673-E2E2CDA9E162}" srcOrd="6" destOrd="0" presId="urn:microsoft.com/office/officeart/2005/8/layout/chevron2"/>
    <dgm:cxn modelId="{998EEA32-27EC-426C-A250-400872F39227}" type="presParOf" srcId="{A886A2AE-C2FD-4EF1-A673-E2E2CDA9E162}" destId="{BFE46349-C0E8-4205-944E-795392356BB9}" srcOrd="0" destOrd="0" presId="urn:microsoft.com/office/officeart/2005/8/layout/chevron2"/>
    <dgm:cxn modelId="{3B1991A1-68E3-44F9-95DF-D3765F352CC0}" type="presParOf" srcId="{A886A2AE-C2FD-4EF1-A673-E2E2CDA9E162}" destId="{15433B00-DCFB-4211-A8D5-A85C5B7293C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tint val="66000"/>
            <a:satMod val="160000"/>
          </a:srgbClr>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tint val="66000"/>
            <a:satMod val="160000"/>
          </a:srgbClr>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tint val="66000"/>
            <a:satMod val="160000"/>
          </a:srgbClr>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tint val="66000"/>
            <a:satMod val="160000"/>
          </a:srgbClr>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tint val="66000"/>
            <a:satMod val="160000"/>
          </a:srgbClr>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tint val="66000"/>
            <a:satMod val="160000"/>
          </a:srgbClr>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tint val="66000"/>
            <a:satMod val="160000"/>
          </a:srgbClr>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tint val="66000"/>
            <a:satMod val="160000"/>
          </a:srgbClr>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tint val="66000"/>
            <a:satMod val="160000"/>
          </a:srgbClr>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tint val="66000"/>
            <a:satMod val="160000"/>
          </a:srgbClr>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tint val="66000"/>
            <a:satMod val="160000"/>
          </a:srgbClr>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tint val="66000"/>
            <a:satMod val="160000"/>
          </a:srgbClr>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F2D16B73-2C68-4539-8EB7-12814AD4B3C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B9A7077-DEEC-4667-8081-567BD8C16AFA}">
      <dgm:prSet custT="1"/>
      <dgm:spPr/>
      <dgm:t>
        <a:bodyPr/>
        <a:lstStyle/>
        <a:p>
          <a:r>
            <a:rPr lang="en-US" sz="1600" dirty="0"/>
            <a:t>The analysis for the Adult population shows mixed results. </a:t>
          </a:r>
        </a:p>
      </dgm:t>
    </dgm:pt>
    <dgm:pt modelId="{664931E6-9A4F-4BF9-AE27-25628376FA41}" type="parTrans" cxnId="{E38308FC-D6C0-4EC8-B544-D0C2B4014C68}">
      <dgm:prSet/>
      <dgm:spPr/>
      <dgm:t>
        <a:bodyPr/>
        <a:lstStyle/>
        <a:p>
          <a:endParaRPr lang="en-US"/>
        </a:p>
      </dgm:t>
    </dgm:pt>
    <dgm:pt modelId="{FD2714A5-C523-46F1-8A92-FC35BADB6986}" type="sibTrans" cxnId="{E38308FC-D6C0-4EC8-B544-D0C2B4014C68}">
      <dgm:prSet/>
      <dgm:spPr/>
      <dgm:t>
        <a:bodyPr/>
        <a:lstStyle/>
        <a:p>
          <a:endParaRPr lang="en-US"/>
        </a:p>
      </dgm:t>
    </dgm:pt>
    <dgm:pt modelId="{D26653A1-C4DA-4B8F-B9A6-110E478B20DD}">
      <dgm:prSet custT="1"/>
      <dgm:spPr/>
      <dgm:t>
        <a:bodyPr/>
        <a:lstStyle/>
        <a:p>
          <a:r>
            <a:rPr lang="en-US" sz="1600"/>
            <a:t>Several variables showed a high statistical correlation with the three outcomes. Some of these were expected, while a number were inversely correlated or unexplained.</a:t>
          </a:r>
        </a:p>
      </dgm:t>
    </dgm:pt>
    <dgm:pt modelId="{62C3DB74-49AB-4AA1-93B4-DC9ED09848DD}" type="parTrans" cxnId="{4E736CD9-8AAD-47F3-9B28-D24F2E8F3A05}">
      <dgm:prSet/>
      <dgm:spPr/>
      <dgm:t>
        <a:bodyPr/>
        <a:lstStyle/>
        <a:p>
          <a:endParaRPr lang="en-US"/>
        </a:p>
      </dgm:t>
    </dgm:pt>
    <dgm:pt modelId="{70112B57-DB3D-4AE2-92FF-9224C48B662F}" type="sibTrans" cxnId="{4E736CD9-8AAD-47F3-9B28-D24F2E8F3A05}">
      <dgm:prSet/>
      <dgm:spPr/>
      <dgm:t>
        <a:bodyPr/>
        <a:lstStyle/>
        <a:p>
          <a:endParaRPr lang="en-US"/>
        </a:p>
      </dgm:t>
    </dgm:pt>
    <dgm:pt modelId="{F5D97231-6340-4017-84B6-D382BA6BAF0A}">
      <dgm:prSet custT="1"/>
      <dgm:spPr/>
      <dgm:t>
        <a:bodyPr/>
        <a:lstStyle/>
        <a:p>
          <a:r>
            <a:rPr lang="en-US" sz="1600"/>
            <a:t>Ultimately the high variance in the data and the low confidence values indicate that more collection and study should be done.</a:t>
          </a:r>
        </a:p>
      </dgm:t>
    </dgm:pt>
    <dgm:pt modelId="{5589967C-63B8-4F33-947B-E54D84CB873C}" type="parTrans" cxnId="{E048F000-7779-49C9-899C-D48222566495}">
      <dgm:prSet/>
      <dgm:spPr/>
      <dgm:t>
        <a:bodyPr/>
        <a:lstStyle/>
        <a:p>
          <a:endParaRPr lang="en-US"/>
        </a:p>
      </dgm:t>
    </dgm:pt>
    <dgm:pt modelId="{E1A16F80-D03E-44BC-B66A-ADD9FF3C278B}" type="sibTrans" cxnId="{E048F000-7779-49C9-899C-D48222566495}">
      <dgm:prSet/>
      <dgm:spPr/>
      <dgm:t>
        <a:bodyPr/>
        <a:lstStyle/>
        <a:p>
          <a:endParaRPr lang="en-US"/>
        </a:p>
      </dgm:t>
    </dgm:pt>
    <dgm:pt modelId="{E279EE63-B355-4152-87E1-CC5D91D7DDB3}">
      <dgm:prSet custT="1"/>
      <dgm:spPr/>
      <dgm:t>
        <a:bodyPr/>
        <a:lstStyle/>
        <a:p>
          <a:r>
            <a:rPr lang="en-US" sz="1600"/>
            <a:t>Detailed results are given in the appendix.</a:t>
          </a:r>
        </a:p>
      </dgm:t>
    </dgm:pt>
    <dgm:pt modelId="{F0455A78-5347-4B6F-A873-F980E287BF66}" type="parTrans" cxnId="{717E981A-1191-4968-9351-B707A850AF97}">
      <dgm:prSet/>
      <dgm:spPr/>
      <dgm:t>
        <a:bodyPr/>
        <a:lstStyle/>
        <a:p>
          <a:endParaRPr lang="en-US"/>
        </a:p>
      </dgm:t>
    </dgm:pt>
    <dgm:pt modelId="{9BA7F9D1-1760-4309-97AE-04DE9D220C9A}" type="sibTrans" cxnId="{717E981A-1191-4968-9351-B707A850AF97}">
      <dgm:prSet/>
      <dgm:spPr/>
      <dgm:t>
        <a:bodyPr/>
        <a:lstStyle/>
        <a:p>
          <a:endParaRPr lang="en-US"/>
        </a:p>
      </dgm:t>
    </dgm:pt>
    <dgm:pt modelId="{53BBCF87-06AC-4DD9-A830-533035E3B25F}" type="pres">
      <dgm:prSet presAssocID="{F2D16B73-2C68-4539-8EB7-12814AD4B3CC}" presName="root" presStyleCnt="0">
        <dgm:presLayoutVars>
          <dgm:dir/>
          <dgm:resizeHandles val="exact"/>
        </dgm:presLayoutVars>
      </dgm:prSet>
      <dgm:spPr/>
    </dgm:pt>
    <dgm:pt modelId="{0DF4EE4A-EE86-4B90-B796-982B82C2C529}" type="pres">
      <dgm:prSet presAssocID="{AB9A7077-DEEC-4667-8081-567BD8C16AFA}" presName="compNode" presStyleCnt="0"/>
      <dgm:spPr/>
    </dgm:pt>
    <dgm:pt modelId="{4BC0BC9F-AD6B-4955-A4DB-E136497FA974}" type="pres">
      <dgm:prSet presAssocID="{AB9A7077-DEEC-4667-8081-567BD8C16AFA}" presName="iconRect" presStyleLbl="node1" presStyleIdx="0" presStyleCnt="4" custScaleX="145280" custScaleY="13545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8465230-CB13-4BDF-A6D3-3D2E789075B3}" type="pres">
      <dgm:prSet presAssocID="{AB9A7077-DEEC-4667-8081-567BD8C16AFA}" presName="spaceRect" presStyleCnt="0"/>
      <dgm:spPr/>
    </dgm:pt>
    <dgm:pt modelId="{EC2AA256-010A-402D-8DB0-7D25E5641DF2}" type="pres">
      <dgm:prSet presAssocID="{AB9A7077-DEEC-4667-8081-567BD8C16AFA}" presName="textRect" presStyleLbl="revTx" presStyleIdx="0" presStyleCnt="4">
        <dgm:presLayoutVars>
          <dgm:chMax val="1"/>
          <dgm:chPref val="1"/>
        </dgm:presLayoutVars>
      </dgm:prSet>
      <dgm:spPr/>
    </dgm:pt>
    <dgm:pt modelId="{393FD2FE-CF98-41F2-8CE8-D1822746508C}" type="pres">
      <dgm:prSet presAssocID="{FD2714A5-C523-46F1-8A92-FC35BADB6986}" presName="sibTrans" presStyleCnt="0"/>
      <dgm:spPr/>
    </dgm:pt>
    <dgm:pt modelId="{98BB321F-F97A-49D2-859B-890D4567940A}" type="pres">
      <dgm:prSet presAssocID="{D26653A1-C4DA-4B8F-B9A6-110E478B20DD}" presName="compNode" presStyleCnt="0"/>
      <dgm:spPr/>
    </dgm:pt>
    <dgm:pt modelId="{A8EC07B3-A73C-4629-868C-00E3708F1549}" type="pres">
      <dgm:prSet presAssocID="{D26653A1-C4DA-4B8F-B9A6-110E478B20DD}" presName="iconRect" presStyleLbl="node1" presStyleIdx="1" presStyleCnt="4" custScaleX="145280" custScaleY="13545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99F196A-0ABF-4D02-9D4A-24CC21F3A053}" type="pres">
      <dgm:prSet presAssocID="{D26653A1-C4DA-4B8F-B9A6-110E478B20DD}" presName="spaceRect" presStyleCnt="0"/>
      <dgm:spPr/>
    </dgm:pt>
    <dgm:pt modelId="{F6100126-7A66-4CE1-BCF5-8CB0210BA53C}" type="pres">
      <dgm:prSet presAssocID="{D26653A1-C4DA-4B8F-B9A6-110E478B20DD}" presName="textRect" presStyleLbl="revTx" presStyleIdx="1" presStyleCnt="4">
        <dgm:presLayoutVars>
          <dgm:chMax val="1"/>
          <dgm:chPref val="1"/>
        </dgm:presLayoutVars>
      </dgm:prSet>
      <dgm:spPr/>
    </dgm:pt>
    <dgm:pt modelId="{FF3A9373-03A9-4E9E-9AE0-104F414EDE0C}" type="pres">
      <dgm:prSet presAssocID="{70112B57-DB3D-4AE2-92FF-9224C48B662F}" presName="sibTrans" presStyleCnt="0"/>
      <dgm:spPr/>
    </dgm:pt>
    <dgm:pt modelId="{DEBB6D07-C809-40ED-914E-14EB92CBCCAC}" type="pres">
      <dgm:prSet presAssocID="{F5D97231-6340-4017-84B6-D382BA6BAF0A}" presName="compNode" presStyleCnt="0"/>
      <dgm:spPr/>
    </dgm:pt>
    <dgm:pt modelId="{AE47C427-3D19-42EF-9DE6-4C3F79158E9F}" type="pres">
      <dgm:prSet presAssocID="{F5D97231-6340-4017-84B6-D382BA6BAF0A}" presName="iconRect" presStyleLbl="node1" presStyleIdx="2" presStyleCnt="4" custScaleX="145280" custScaleY="13545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764DA89D-2F07-4DDB-AD1E-0E3B5FCD3C8B}" type="pres">
      <dgm:prSet presAssocID="{F5D97231-6340-4017-84B6-D382BA6BAF0A}" presName="spaceRect" presStyleCnt="0"/>
      <dgm:spPr/>
    </dgm:pt>
    <dgm:pt modelId="{A55D3FC4-C9CB-4613-988A-C030500234E4}" type="pres">
      <dgm:prSet presAssocID="{F5D97231-6340-4017-84B6-D382BA6BAF0A}" presName="textRect" presStyleLbl="revTx" presStyleIdx="2" presStyleCnt="4">
        <dgm:presLayoutVars>
          <dgm:chMax val="1"/>
          <dgm:chPref val="1"/>
        </dgm:presLayoutVars>
      </dgm:prSet>
      <dgm:spPr/>
    </dgm:pt>
    <dgm:pt modelId="{4B92920C-70E1-4CC7-9845-4A1E6429F0DB}" type="pres">
      <dgm:prSet presAssocID="{E1A16F80-D03E-44BC-B66A-ADD9FF3C278B}" presName="sibTrans" presStyleCnt="0"/>
      <dgm:spPr/>
    </dgm:pt>
    <dgm:pt modelId="{5920AFA9-6B6C-4F56-9C1D-9B8709B59A08}" type="pres">
      <dgm:prSet presAssocID="{E279EE63-B355-4152-87E1-CC5D91D7DDB3}" presName="compNode" presStyleCnt="0"/>
      <dgm:spPr/>
    </dgm:pt>
    <dgm:pt modelId="{74601ECB-0146-4425-A0AE-5E915734A792}" type="pres">
      <dgm:prSet presAssocID="{E279EE63-B355-4152-87E1-CC5D91D7DDB3}" presName="iconRect" presStyleLbl="node1" presStyleIdx="3" presStyleCnt="4" custScaleX="145280" custScaleY="13545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clip"/>
        </a:ext>
      </dgm:extLst>
    </dgm:pt>
    <dgm:pt modelId="{1A07E0CD-44E9-4F76-AEF0-6F8F3E03DE70}" type="pres">
      <dgm:prSet presAssocID="{E279EE63-B355-4152-87E1-CC5D91D7DDB3}" presName="spaceRect" presStyleCnt="0"/>
      <dgm:spPr/>
    </dgm:pt>
    <dgm:pt modelId="{0BEB76F0-32BA-4231-A7C3-F196F5D2FD08}" type="pres">
      <dgm:prSet presAssocID="{E279EE63-B355-4152-87E1-CC5D91D7DDB3}" presName="textRect" presStyleLbl="revTx" presStyleIdx="3" presStyleCnt="4">
        <dgm:presLayoutVars>
          <dgm:chMax val="1"/>
          <dgm:chPref val="1"/>
        </dgm:presLayoutVars>
      </dgm:prSet>
      <dgm:spPr/>
    </dgm:pt>
  </dgm:ptLst>
  <dgm:cxnLst>
    <dgm:cxn modelId="{E048F000-7779-49C9-899C-D48222566495}" srcId="{F2D16B73-2C68-4539-8EB7-12814AD4B3CC}" destId="{F5D97231-6340-4017-84B6-D382BA6BAF0A}" srcOrd="2" destOrd="0" parTransId="{5589967C-63B8-4F33-947B-E54D84CB873C}" sibTransId="{E1A16F80-D03E-44BC-B66A-ADD9FF3C278B}"/>
    <dgm:cxn modelId="{717E981A-1191-4968-9351-B707A850AF97}" srcId="{F2D16B73-2C68-4539-8EB7-12814AD4B3CC}" destId="{E279EE63-B355-4152-87E1-CC5D91D7DDB3}" srcOrd="3" destOrd="0" parTransId="{F0455A78-5347-4B6F-A873-F980E287BF66}" sibTransId="{9BA7F9D1-1760-4309-97AE-04DE9D220C9A}"/>
    <dgm:cxn modelId="{E6A8DC4F-9890-40DB-9A38-B243DA6BBDFC}" type="presOf" srcId="{F5D97231-6340-4017-84B6-D382BA6BAF0A}" destId="{A55D3FC4-C9CB-4613-988A-C030500234E4}" srcOrd="0" destOrd="0" presId="urn:microsoft.com/office/officeart/2018/2/layout/IconLabelList"/>
    <dgm:cxn modelId="{4D850F51-A0C0-4AA9-823E-6C657170FCB2}" type="presOf" srcId="{F2D16B73-2C68-4539-8EB7-12814AD4B3CC}" destId="{53BBCF87-06AC-4DD9-A830-533035E3B25F}" srcOrd="0" destOrd="0" presId="urn:microsoft.com/office/officeart/2018/2/layout/IconLabelList"/>
    <dgm:cxn modelId="{2C016151-91BB-4E88-8256-7F8CF1243033}" type="presOf" srcId="{E279EE63-B355-4152-87E1-CC5D91D7DDB3}" destId="{0BEB76F0-32BA-4231-A7C3-F196F5D2FD08}" srcOrd="0" destOrd="0" presId="urn:microsoft.com/office/officeart/2018/2/layout/IconLabelList"/>
    <dgm:cxn modelId="{E4ED8391-935C-490E-8BEC-56566ADCF79D}" type="presOf" srcId="{AB9A7077-DEEC-4667-8081-567BD8C16AFA}" destId="{EC2AA256-010A-402D-8DB0-7D25E5641DF2}" srcOrd="0" destOrd="0" presId="urn:microsoft.com/office/officeart/2018/2/layout/IconLabelList"/>
    <dgm:cxn modelId="{D0D9D6A3-3800-4BA9-96DB-6F04B8E5C648}" type="presOf" srcId="{D26653A1-C4DA-4B8F-B9A6-110E478B20DD}" destId="{F6100126-7A66-4CE1-BCF5-8CB0210BA53C}" srcOrd="0" destOrd="0" presId="urn:microsoft.com/office/officeart/2018/2/layout/IconLabelList"/>
    <dgm:cxn modelId="{4E736CD9-8AAD-47F3-9B28-D24F2E8F3A05}" srcId="{F2D16B73-2C68-4539-8EB7-12814AD4B3CC}" destId="{D26653A1-C4DA-4B8F-B9A6-110E478B20DD}" srcOrd="1" destOrd="0" parTransId="{62C3DB74-49AB-4AA1-93B4-DC9ED09848DD}" sibTransId="{70112B57-DB3D-4AE2-92FF-9224C48B662F}"/>
    <dgm:cxn modelId="{E38308FC-D6C0-4EC8-B544-D0C2B4014C68}" srcId="{F2D16B73-2C68-4539-8EB7-12814AD4B3CC}" destId="{AB9A7077-DEEC-4667-8081-567BD8C16AFA}" srcOrd="0" destOrd="0" parTransId="{664931E6-9A4F-4BF9-AE27-25628376FA41}" sibTransId="{FD2714A5-C523-46F1-8A92-FC35BADB6986}"/>
    <dgm:cxn modelId="{26C7D2FE-1CD6-45F3-AFA7-F735DC4E78D3}" type="presParOf" srcId="{53BBCF87-06AC-4DD9-A830-533035E3B25F}" destId="{0DF4EE4A-EE86-4B90-B796-982B82C2C529}" srcOrd="0" destOrd="0" presId="urn:microsoft.com/office/officeart/2018/2/layout/IconLabelList"/>
    <dgm:cxn modelId="{880A1605-AC85-42C3-B59F-7ACA227F1A15}" type="presParOf" srcId="{0DF4EE4A-EE86-4B90-B796-982B82C2C529}" destId="{4BC0BC9F-AD6B-4955-A4DB-E136497FA974}" srcOrd="0" destOrd="0" presId="urn:microsoft.com/office/officeart/2018/2/layout/IconLabelList"/>
    <dgm:cxn modelId="{A23CA627-ED10-448E-B1D0-C835FCB1B43D}" type="presParOf" srcId="{0DF4EE4A-EE86-4B90-B796-982B82C2C529}" destId="{58465230-CB13-4BDF-A6D3-3D2E789075B3}" srcOrd="1" destOrd="0" presId="urn:microsoft.com/office/officeart/2018/2/layout/IconLabelList"/>
    <dgm:cxn modelId="{8BA0A80E-952B-48F3-9C59-CBEAC4C66834}" type="presParOf" srcId="{0DF4EE4A-EE86-4B90-B796-982B82C2C529}" destId="{EC2AA256-010A-402D-8DB0-7D25E5641DF2}" srcOrd="2" destOrd="0" presId="urn:microsoft.com/office/officeart/2018/2/layout/IconLabelList"/>
    <dgm:cxn modelId="{9DFD0F35-1C65-40F0-8EEB-DEE244100A39}" type="presParOf" srcId="{53BBCF87-06AC-4DD9-A830-533035E3B25F}" destId="{393FD2FE-CF98-41F2-8CE8-D1822746508C}" srcOrd="1" destOrd="0" presId="urn:microsoft.com/office/officeart/2018/2/layout/IconLabelList"/>
    <dgm:cxn modelId="{39AE9191-34B0-41B5-9891-F00F1BE17B7E}" type="presParOf" srcId="{53BBCF87-06AC-4DD9-A830-533035E3B25F}" destId="{98BB321F-F97A-49D2-859B-890D4567940A}" srcOrd="2" destOrd="0" presId="urn:microsoft.com/office/officeart/2018/2/layout/IconLabelList"/>
    <dgm:cxn modelId="{DE78F32C-96EF-45F1-80AD-D09D19A42AEE}" type="presParOf" srcId="{98BB321F-F97A-49D2-859B-890D4567940A}" destId="{A8EC07B3-A73C-4629-868C-00E3708F1549}" srcOrd="0" destOrd="0" presId="urn:microsoft.com/office/officeart/2018/2/layout/IconLabelList"/>
    <dgm:cxn modelId="{D11D5DA2-645C-49A8-B3B1-80F0C3186665}" type="presParOf" srcId="{98BB321F-F97A-49D2-859B-890D4567940A}" destId="{099F196A-0ABF-4D02-9D4A-24CC21F3A053}" srcOrd="1" destOrd="0" presId="urn:microsoft.com/office/officeart/2018/2/layout/IconLabelList"/>
    <dgm:cxn modelId="{8BB4A080-25D3-45E0-A28A-7E22BE426C9E}" type="presParOf" srcId="{98BB321F-F97A-49D2-859B-890D4567940A}" destId="{F6100126-7A66-4CE1-BCF5-8CB0210BA53C}" srcOrd="2" destOrd="0" presId="urn:microsoft.com/office/officeart/2018/2/layout/IconLabelList"/>
    <dgm:cxn modelId="{9A36E397-DD2A-4548-A450-99B30CCB057A}" type="presParOf" srcId="{53BBCF87-06AC-4DD9-A830-533035E3B25F}" destId="{FF3A9373-03A9-4E9E-9AE0-104F414EDE0C}" srcOrd="3" destOrd="0" presId="urn:microsoft.com/office/officeart/2018/2/layout/IconLabelList"/>
    <dgm:cxn modelId="{0E6636C5-AD34-4B30-820C-44762F42B1F5}" type="presParOf" srcId="{53BBCF87-06AC-4DD9-A830-533035E3B25F}" destId="{DEBB6D07-C809-40ED-914E-14EB92CBCCAC}" srcOrd="4" destOrd="0" presId="urn:microsoft.com/office/officeart/2018/2/layout/IconLabelList"/>
    <dgm:cxn modelId="{B5393323-F8C1-4EEE-8D43-C91138760DB6}" type="presParOf" srcId="{DEBB6D07-C809-40ED-914E-14EB92CBCCAC}" destId="{AE47C427-3D19-42EF-9DE6-4C3F79158E9F}" srcOrd="0" destOrd="0" presId="urn:microsoft.com/office/officeart/2018/2/layout/IconLabelList"/>
    <dgm:cxn modelId="{F39F8C50-852D-4F9F-B698-630EC2095BCF}" type="presParOf" srcId="{DEBB6D07-C809-40ED-914E-14EB92CBCCAC}" destId="{764DA89D-2F07-4DDB-AD1E-0E3B5FCD3C8B}" srcOrd="1" destOrd="0" presId="urn:microsoft.com/office/officeart/2018/2/layout/IconLabelList"/>
    <dgm:cxn modelId="{B23F8858-E438-488A-9858-B5CB7D79AE3C}" type="presParOf" srcId="{DEBB6D07-C809-40ED-914E-14EB92CBCCAC}" destId="{A55D3FC4-C9CB-4613-988A-C030500234E4}" srcOrd="2" destOrd="0" presId="urn:microsoft.com/office/officeart/2018/2/layout/IconLabelList"/>
    <dgm:cxn modelId="{D5B02113-9D78-4D49-A5E6-76AA3FBD8B7D}" type="presParOf" srcId="{53BBCF87-06AC-4DD9-A830-533035E3B25F}" destId="{4B92920C-70E1-4CC7-9845-4A1E6429F0DB}" srcOrd="5" destOrd="0" presId="urn:microsoft.com/office/officeart/2018/2/layout/IconLabelList"/>
    <dgm:cxn modelId="{C543FAE9-BAA7-47F6-905E-33EC78189181}" type="presParOf" srcId="{53BBCF87-06AC-4DD9-A830-533035E3B25F}" destId="{5920AFA9-6B6C-4F56-9C1D-9B8709B59A08}" srcOrd="6" destOrd="0" presId="urn:microsoft.com/office/officeart/2018/2/layout/IconLabelList"/>
    <dgm:cxn modelId="{B96B0E66-9860-4480-A967-06E923C6B376}" type="presParOf" srcId="{5920AFA9-6B6C-4F56-9C1D-9B8709B59A08}" destId="{74601ECB-0146-4425-A0AE-5E915734A792}" srcOrd="0" destOrd="0" presId="urn:microsoft.com/office/officeart/2018/2/layout/IconLabelList"/>
    <dgm:cxn modelId="{1D350837-3CCF-4F1B-B836-62B7FB5FDD60}" type="presParOf" srcId="{5920AFA9-6B6C-4F56-9C1D-9B8709B59A08}" destId="{1A07E0CD-44E9-4F76-AEF0-6F8F3E03DE70}" srcOrd="1" destOrd="0" presId="urn:microsoft.com/office/officeart/2018/2/layout/IconLabelList"/>
    <dgm:cxn modelId="{5622BCB5-23B8-4CB2-BDB5-C66EF9ABA9E8}" type="presParOf" srcId="{5920AFA9-6B6C-4F56-9C1D-9B8709B59A08}" destId="{0BEB76F0-32BA-4231-A7C3-F196F5D2FD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E8640C-BBDC-4AD9-9BFF-96635F29CBD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A0B3F6-1B13-456A-A4D3-F072AE5CD30F}">
      <dgm:prSet/>
      <dgm:spPr/>
      <dgm:t>
        <a:bodyPr/>
        <a:lstStyle/>
        <a:p>
          <a:r>
            <a:rPr lang="en-US"/>
            <a:t>The analysis for the Adult population shows mixed results. </a:t>
          </a:r>
        </a:p>
      </dgm:t>
    </dgm:pt>
    <dgm:pt modelId="{6E8CB28F-29FA-4A67-949D-3043E7A9ECE6}" type="parTrans" cxnId="{1BEF0831-DB71-48A7-8D36-380020FCB51E}">
      <dgm:prSet/>
      <dgm:spPr/>
      <dgm:t>
        <a:bodyPr/>
        <a:lstStyle/>
        <a:p>
          <a:endParaRPr lang="en-US"/>
        </a:p>
      </dgm:t>
    </dgm:pt>
    <dgm:pt modelId="{E87E4DAF-197B-41E3-A647-C1E91C120297}" type="sibTrans" cxnId="{1BEF0831-DB71-48A7-8D36-380020FCB51E}">
      <dgm:prSet/>
      <dgm:spPr/>
      <dgm:t>
        <a:bodyPr/>
        <a:lstStyle/>
        <a:p>
          <a:endParaRPr lang="en-US"/>
        </a:p>
      </dgm:t>
    </dgm:pt>
    <dgm:pt modelId="{1DA54E56-2EFA-40EE-9FD6-DFCA98B9113C}">
      <dgm:prSet/>
      <dgm:spPr/>
      <dgm:t>
        <a:bodyPr/>
        <a:lstStyle/>
        <a:p>
          <a:r>
            <a:rPr lang="en-US"/>
            <a:t>Several variables showed a high statistical correlation with the three outcomes. Some of these were expected, while a number were inversely correlated or unexplained.</a:t>
          </a:r>
        </a:p>
      </dgm:t>
    </dgm:pt>
    <dgm:pt modelId="{6998E9AC-3096-4455-9E2A-6D135B6C6772}" type="parTrans" cxnId="{32FFE0E2-F69E-48F5-B5BC-D4E48B1E3F72}">
      <dgm:prSet/>
      <dgm:spPr/>
      <dgm:t>
        <a:bodyPr/>
        <a:lstStyle/>
        <a:p>
          <a:endParaRPr lang="en-US"/>
        </a:p>
      </dgm:t>
    </dgm:pt>
    <dgm:pt modelId="{72298E7B-90ED-4FDA-B392-83B210CF6A09}" type="sibTrans" cxnId="{32FFE0E2-F69E-48F5-B5BC-D4E48B1E3F72}">
      <dgm:prSet/>
      <dgm:spPr/>
      <dgm:t>
        <a:bodyPr/>
        <a:lstStyle/>
        <a:p>
          <a:endParaRPr lang="en-US"/>
        </a:p>
      </dgm:t>
    </dgm:pt>
    <dgm:pt modelId="{1DB9D76B-A924-4E59-8480-82C4176419BF}">
      <dgm:prSet/>
      <dgm:spPr/>
      <dgm:t>
        <a:bodyPr/>
        <a:lstStyle/>
        <a:p>
          <a:r>
            <a:rPr lang="en-US"/>
            <a:t>Ultimately the high variance in the data and the low confidence values indicate that more collection and study should be done.</a:t>
          </a:r>
        </a:p>
      </dgm:t>
    </dgm:pt>
    <dgm:pt modelId="{14F98D43-088E-4DA4-B7B7-2B8A8A2549DC}" type="parTrans" cxnId="{7D41E002-7205-459E-8BBA-979BCF1E2DB9}">
      <dgm:prSet/>
      <dgm:spPr/>
      <dgm:t>
        <a:bodyPr/>
        <a:lstStyle/>
        <a:p>
          <a:endParaRPr lang="en-US"/>
        </a:p>
      </dgm:t>
    </dgm:pt>
    <dgm:pt modelId="{55B60049-6F39-41C7-87A6-30192EE82FE5}" type="sibTrans" cxnId="{7D41E002-7205-459E-8BBA-979BCF1E2DB9}">
      <dgm:prSet/>
      <dgm:spPr/>
      <dgm:t>
        <a:bodyPr/>
        <a:lstStyle/>
        <a:p>
          <a:endParaRPr lang="en-US"/>
        </a:p>
      </dgm:t>
    </dgm:pt>
    <dgm:pt modelId="{D8C43120-600F-42E4-9D74-EE39C0F1D565}">
      <dgm:prSet/>
      <dgm:spPr/>
      <dgm:t>
        <a:bodyPr/>
        <a:lstStyle/>
        <a:p>
          <a:r>
            <a:rPr lang="en-US"/>
            <a:t>Detailed results are given in the appendix.</a:t>
          </a:r>
        </a:p>
      </dgm:t>
    </dgm:pt>
    <dgm:pt modelId="{A7543022-E1BC-448F-8B05-1522A5624D2A}" type="parTrans" cxnId="{EBDF41E4-DFB4-4A2B-80BB-D6E5EED77B1A}">
      <dgm:prSet/>
      <dgm:spPr/>
      <dgm:t>
        <a:bodyPr/>
        <a:lstStyle/>
        <a:p>
          <a:endParaRPr lang="en-US"/>
        </a:p>
      </dgm:t>
    </dgm:pt>
    <dgm:pt modelId="{DE4207E3-6A49-4AC8-97D1-25D523DA1541}" type="sibTrans" cxnId="{EBDF41E4-DFB4-4A2B-80BB-D6E5EED77B1A}">
      <dgm:prSet/>
      <dgm:spPr/>
      <dgm:t>
        <a:bodyPr/>
        <a:lstStyle/>
        <a:p>
          <a:endParaRPr lang="en-US"/>
        </a:p>
      </dgm:t>
    </dgm:pt>
    <dgm:pt modelId="{8960D695-86C4-41A9-A37F-890FAF29FD0D}" type="pres">
      <dgm:prSet presAssocID="{85E8640C-BBDC-4AD9-9BFF-96635F29CBD5}" presName="root" presStyleCnt="0">
        <dgm:presLayoutVars>
          <dgm:dir/>
          <dgm:resizeHandles val="exact"/>
        </dgm:presLayoutVars>
      </dgm:prSet>
      <dgm:spPr/>
    </dgm:pt>
    <dgm:pt modelId="{0244EB9D-BB53-4EA7-8019-E476310B93E5}" type="pres">
      <dgm:prSet presAssocID="{85E8640C-BBDC-4AD9-9BFF-96635F29CBD5}" presName="container" presStyleCnt="0">
        <dgm:presLayoutVars>
          <dgm:dir/>
          <dgm:resizeHandles val="exact"/>
        </dgm:presLayoutVars>
      </dgm:prSet>
      <dgm:spPr/>
    </dgm:pt>
    <dgm:pt modelId="{42806F0F-3E95-4C14-9DC7-6A44F63590C0}" type="pres">
      <dgm:prSet presAssocID="{21A0B3F6-1B13-456A-A4D3-F072AE5CD30F}" presName="compNode" presStyleCnt="0"/>
      <dgm:spPr/>
    </dgm:pt>
    <dgm:pt modelId="{B4DA3CFB-E441-4D68-A20A-5DDC1ADACCB2}" type="pres">
      <dgm:prSet presAssocID="{21A0B3F6-1B13-456A-A4D3-F072AE5CD30F}" presName="iconBgRect" presStyleLbl="bgShp" presStyleIdx="0" presStyleCnt="4"/>
      <dgm:spPr/>
    </dgm:pt>
    <dgm:pt modelId="{F0BBC83B-63AF-411D-BD77-5F977B22D367}" type="pres">
      <dgm:prSet presAssocID="{21A0B3F6-1B13-456A-A4D3-F072AE5CD3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BD4B7C3-50FE-41AC-BC46-830AA7690E2A}" type="pres">
      <dgm:prSet presAssocID="{21A0B3F6-1B13-456A-A4D3-F072AE5CD30F}" presName="spaceRect" presStyleCnt="0"/>
      <dgm:spPr/>
    </dgm:pt>
    <dgm:pt modelId="{C6E72B77-D71A-41E9-AA26-F323549C8D0E}" type="pres">
      <dgm:prSet presAssocID="{21A0B3F6-1B13-456A-A4D3-F072AE5CD30F}" presName="textRect" presStyleLbl="revTx" presStyleIdx="0" presStyleCnt="4">
        <dgm:presLayoutVars>
          <dgm:chMax val="1"/>
          <dgm:chPref val="1"/>
        </dgm:presLayoutVars>
      </dgm:prSet>
      <dgm:spPr/>
    </dgm:pt>
    <dgm:pt modelId="{FF5F8EFB-9109-419B-B6A7-614BEE55D324}" type="pres">
      <dgm:prSet presAssocID="{E87E4DAF-197B-41E3-A647-C1E91C120297}" presName="sibTrans" presStyleLbl="sibTrans2D1" presStyleIdx="0" presStyleCnt="0"/>
      <dgm:spPr/>
    </dgm:pt>
    <dgm:pt modelId="{C2868596-9C5D-46CA-BE9F-A945BDB7E82A}" type="pres">
      <dgm:prSet presAssocID="{1DA54E56-2EFA-40EE-9FD6-DFCA98B9113C}" presName="compNode" presStyleCnt="0"/>
      <dgm:spPr/>
    </dgm:pt>
    <dgm:pt modelId="{731EB2FC-4A6B-4D89-88BA-BDE4F334E937}" type="pres">
      <dgm:prSet presAssocID="{1DA54E56-2EFA-40EE-9FD6-DFCA98B9113C}" presName="iconBgRect" presStyleLbl="bgShp" presStyleIdx="1" presStyleCnt="4"/>
      <dgm:spPr/>
    </dgm:pt>
    <dgm:pt modelId="{EB3EFA63-F420-43F0-9056-1653A222F094}" type="pres">
      <dgm:prSet presAssocID="{1DA54E56-2EFA-40EE-9FD6-DFCA98B911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90F54369-F962-42B5-928B-BCDB6FEED1FB}" type="pres">
      <dgm:prSet presAssocID="{1DA54E56-2EFA-40EE-9FD6-DFCA98B9113C}" presName="spaceRect" presStyleCnt="0"/>
      <dgm:spPr/>
    </dgm:pt>
    <dgm:pt modelId="{31C33B80-AD07-46D8-B350-0BF786B11116}" type="pres">
      <dgm:prSet presAssocID="{1DA54E56-2EFA-40EE-9FD6-DFCA98B9113C}" presName="textRect" presStyleLbl="revTx" presStyleIdx="1" presStyleCnt="4">
        <dgm:presLayoutVars>
          <dgm:chMax val="1"/>
          <dgm:chPref val="1"/>
        </dgm:presLayoutVars>
      </dgm:prSet>
      <dgm:spPr/>
    </dgm:pt>
    <dgm:pt modelId="{D12A44F3-9CB9-4E2D-B43F-7CC2EE7A609A}" type="pres">
      <dgm:prSet presAssocID="{72298E7B-90ED-4FDA-B392-83B210CF6A09}" presName="sibTrans" presStyleLbl="sibTrans2D1" presStyleIdx="0" presStyleCnt="0"/>
      <dgm:spPr/>
    </dgm:pt>
    <dgm:pt modelId="{2CDE035C-A1C8-4393-9CC1-FBE6D2F419C7}" type="pres">
      <dgm:prSet presAssocID="{1DB9D76B-A924-4E59-8480-82C4176419BF}" presName="compNode" presStyleCnt="0"/>
      <dgm:spPr/>
    </dgm:pt>
    <dgm:pt modelId="{A6679D3C-7F56-4D6A-8A1C-2C1DAEB563FD}" type="pres">
      <dgm:prSet presAssocID="{1DB9D76B-A924-4E59-8480-82C4176419BF}" presName="iconBgRect" presStyleLbl="bgShp" presStyleIdx="2" presStyleCnt="4"/>
      <dgm:spPr/>
    </dgm:pt>
    <dgm:pt modelId="{53CA900B-9952-4BBB-9773-C0ADA2E2D33E}" type="pres">
      <dgm:prSet presAssocID="{1DB9D76B-A924-4E59-8480-82C4176419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3A21FC9C-664E-4393-8CB3-B371BAF1440D}" type="pres">
      <dgm:prSet presAssocID="{1DB9D76B-A924-4E59-8480-82C4176419BF}" presName="spaceRect" presStyleCnt="0"/>
      <dgm:spPr/>
    </dgm:pt>
    <dgm:pt modelId="{5D17D62E-7A59-4CCA-B566-128FB72B7D30}" type="pres">
      <dgm:prSet presAssocID="{1DB9D76B-A924-4E59-8480-82C4176419BF}" presName="textRect" presStyleLbl="revTx" presStyleIdx="2" presStyleCnt="4">
        <dgm:presLayoutVars>
          <dgm:chMax val="1"/>
          <dgm:chPref val="1"/>
        </dgm:presLayoutVars>
      </dgm:prSet>
      <dgm:spPr/>
    </dgm:pt>
    <dgm:pt modelId="{58193FCD-38E3-4EBE-B06A-7B3C61397244}" type="pres">
      <dgm:prSet presAssocID="{55B60049-6F39-41C7-87A6-30192EE82FE5}" presName="sibTrans" presStyleLbl="sibTrans2D1" presStyleIdx="0" presStyleCnt="0"/>
      <dgm:spPr/>
    </dgm:pt>
    <dgm:pt modelId="{89550C69-E09B-4647-92E4-F9B9AE7AFFFA}" type="pres">
      <dgm:prSet presAssocID="{D8C43120-600F-42E4-9D74-EE39C0F1D565}" presName="compNode" presStyleCnt="0"/>
      <dgm:spPr/>
    </dgm:pt>
    <dgm:pt modelId="{D9DBE7FC-DE07-444C-B0DA-D4FBDA6999CC}" type="pres">
      <dgm:prSet presAssocID="{D8C43120-600F-42E4-9D74-EE39C0F1D565}" presName="iconBgRect" presStyleLbl="bgShp" presStyleIdx="3" presStyleCnt="4"/>
      <dgm:spPr/>
    </dgm:pt>
    <dgm:pt modelId="{FD90F54A-FB6D-4F51-914E-2AADCA7D54BF}" type="pres">
      <dgm:prSet presAssocID="{D8C43120-600F-42E4-9D74-EE39C0F1D5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clip"/>
        </a:ext>
      </dgm:extLst>
    </dgm:pt>
    <dgm:pt modelId="{36516655-CCBC-4156-8EE4-3AE083F47F7E}" type="pres">
      <dgm:prSet presAssocID="{D8C43120-600F-42E4-9D74-EE39C0F1D565}" presName="spaceRect" presStyleCnt="0"/>
      <dgm:spPr/>
    </dgm:pt>
    <dgm:pt modelId="{FC45BAAA-BC15-430F-95F8-8D6A66909B02}" type="pres">
      <dgm:prSet presAssocID="{D8C43120-600F-42E4-9D74-EE39C0F1D565}" presName="textRect" presStyleLbl="revTx" presStyleIdx="3" presStyleCnt="4">
        <dgm:presLayoutVars>
          <dgm:chMax val="1"/>
          <dgm:chPref val="1"/>
        </dgm:presLayoutVars>
      </dgm:prSet>
      <dgm:spPr/>
    </dgm:pt>
  </dgm:ptLst>
  <dgm:cxnLst>
    <dgm:cxn modelId="{7D41E002-7205-459E-8BBA-979BCF1E2DB9}" srcId="{85E8640C-BBDC-4AD9-9BFF-96635F29CBD5}" destId="{1DB9D76B-A924-4E59-8480-82C4176419BF}" srcOrd="2" destOrd="0" parTransId="{14F98D43-088E-4DA4-B7B7-2B8A8A2549DC}" sibTransId="{55B60049-6F39-41C7-87A6-30192EE82FE5}"/>
    <dgm:cxn modelId="{1BEF0831-DB71-48A7-8D36-380020FCB51E}" srcId="{85E8640C-BBDC-4AD9-9BFF-96635F29CBD5}" destId="{21A0B3F6-1B13-456A-A4D3-F072AE5CD30F}" srcOrd="0" destOrd="0" parTransId="{6E8CB28F-29FA-4A67-949D-3043E7A9ECE6}" sibTransId="{E87E4DAF-197B-41E3-A647-C1E91C120297}"/>
    <dgm:cxn modelId="{45E0646D-0A54-4710-931D-402D6B8A2B31}" type="presOf" srcId="{1DA54E56-2EFA-40EE-9FD6-DFCA98B9113C}" destId="{31C33B80-AD07-46D8-B350-0BF786B11116}" srcOrd="0" destOrd="0" presId="urn:microsoft.com/office/officeart/2018/2/layout/IconCircleList"/>
    <dgm:cxn modelId="{706CDB94-1E54-4CF9-8D18-E41B7DE44C0B}" type="presOf" srcId="{72298E7B-90ED-4FDA-B392-83B210CF6A09}" destId="{D12A44F3-9CB9-4E2D-B43F-7CC2EE7A609A}" srcOrd="0" destOrd="0" presId="urn:microsoft.com/office/officeart/2018/2/layout/IconCircleList"/>
    <dgm:cxn modelId="{172C50AD-F755-41C5-9099-58EF3942D433}" type="presOf" srcId="{21A0B3F6-1B13-456A-A4D3-F072AE5CD30F}" destId="{C6E72B77-D71A-41E9-AA26-F323549C8D0E}" srcOrd="0" destOrd="0" presId="urn:microsoft.com/office/officeart/2018/2/layout/IconCircleList"/>
    <dgm:cxn modelId="{784A89C8-E54E-431D-A204-20F3A1CCF174}" type="presOf" srcId="{85E8640C-BBDC-4AD9-9BFF-96635F29CBD5}" destId="{8960D695-86C4-41A9-A37F-890FAF29FD0D}" srcOrd="0" destOrd="0" presId="urn:microsoft.com/office/officeart/2018/2/layout/IconCircleList"/>
    <dgm:cxn modelId="{67D10FCC-CAA6-4669-8004-4BDCC4D750B2}" type="presOf" srcId="{D8C43120-600F-42E4-9D74-EE39C0F1D565}" destId="{FC45BAAA-BC15-430F-95F8-8D6A66909B02}" srcOrd="0" destOrd="0" presId="urn:microsoft.com/office/officeart/2018/2/layout/IconCircleList"/>
    <dgm:cxn modelId="{8BB5FAD4-4164-4880-9728-F749DFEF3629}" type="presOf" srcId="{55B60049-6F39-41C7-87A6-30192EE82FE5}" destId="{58193FCD-38E3-4EBE-B06A-7B3C61397244}" srcOrd="0" destOrd="0" presId="urn:microsoft.com/office/officeart/2018/2/layout/IconCircleList"/>
    <dgm:cxn modelId="{32FFE0E2-F69E-48F5-B5BC-D4E48B1E3F72}" srcId="{85E8640C-BBDC-4AD9-9BFF-96635F29CBD5}" destId="{1DA54E56-2EFA-40EE-9FD6-DFCA98B9113C}" srcOrd="1" destOrd="0" parTransId="{6998E9AC-3096-4455-9E2A-6D135B6C6772}" sibTransId="{72298E7B-90ED-4FDA-B392-83B210CF6A09}"/>
    <dgm:cxn modelId="{EBDF41E4-DFB4-4A2B-80BB-D6E5EED77B1A}" srcId="{85E8640C-BBDC-4AD9-9BFF-96635F29CBD5}" destId="{D8C43120-600F-42E4-9D74-EE39C0F1D565}" srcOrd="3" destOrd="0" parTransId="{A7543022-E1BC-448F-8B05-1522A5624D2A}" sibTransId="{DE4207E3-6A49-4AC8-97D1-25D523DA1541}"/>
    <dgm:cxn modelId="{C82D66EA-73E3-464B-A5D4-454AFBF5ADB4}" type="presOf" srcId="{1DB9D76B-A924-4E59-8480-82C4176419BF}" destId="{5D17D62E-7A59-4CCA-B566-128FB72B7D30}" srcOrd="0" destOrd="0" presId="urn:microsoft.com/office/officeart/2018/2/layout/IconCircleList"/>
    <dgm:cxn modelId="{7B800BF3-1607-4014-A86B-F38957493924}" type="presOf" srcId="{E87E4DAF-197B-41E3-A647-C1E91C120297}" destId="{FF5F8EFB-9109-419B-B6A7-614BEE55D324}" srcOrd="0" destOrd="0" presId="urn:microsoft.com/office/officeart/2018/2/layout/IconCircleList"/>
    <dgm:cxn modelId="{C6BFB125-E517-49A0-8794-15F66451E766}" type="presParOf" srcId="{8960D695-86C4-41A9-A37F-890FAF29FD0D}" destId="{0244EB9D-BB53-4EA7-8019-E476310B93E5}" srcOrd="0" destOrd="0" presId="urn:microsoft.com/office/officeart/2018/2/layout/IconCircleList"/>
    <dgm:cxn modelId="{3F8F20E8-4E37-4A96-B537-93BED3575447}" type="presParOf" srcId="{0244EB9D-BB53-4EA7-8019-E476310B93E5}" destId="{42806F0F-3E95-4C14-9DC7-6A44F63590C0}" srcOrd="0" destOrd="0" presId="urn:microsoft.com/office/officeart/2018/2/layout/IconCircleList"/>
    <dgm:cxn modelId="{96DBE113-6060-42CA-A6AD-09248C2FA318}" type="presParOf" srcId="{42806F0F-3E95-4C14-9DC7-6A44F63590C0}" destId="{B4DA3CFB-E441-4D68-A20A-5DDC1ADACCB2}" srcOrd="0" destOrd="0" presId="urn:microsoft.com/office/officeart/2018/2/layout/IconCircleList"/>
    <dgm:cxn modelId="{E1F45662-337F-420F-8C71-B85BB831FBE2}" type="presParOf" srcId="{42806F0F-3E95-4C14-9DC7-6A44F63590C0}" destId="{F0BBC83B-63AF-411D-BD77-5F977B22D367}" srcOrd="1" destOrd="0" presId="urn:microsoft.com/office/officeart/2018/2/layout/IconCircleList"/>
    <dgm:cxn modelId="{FE9B7DA6-8889-4958-8604-5D4FA6AFB66A}" type="presParOf" srcId="{42806F0F-3E95-4C14-9DC7-6A44F63590C0}" destId="{DBD4B7C3-50FE-41AC-BC46-830AA7690E2A}" srcOrd="2" destOrd="0" presId="urn:microsoft.com/office/officeart/2018/2/layout/IconCircleList"/>
    <dgm:cxn modelId="{E809B05B-534C-4132-A060-458D29958432}" type="presParOf" srcId="{42806F0F-3E95-4C14-9DC7-6A44F63590C0}" destId="{C6E72B77-D71A-41E9-AA26-F323549C8D0E}" srcOrd="3" destOrd="0" presId="urn:microsoft.com/office/officeart/2018/2/layout/IconCircleList"/>
    <dgm:cxn modelId="{FFFAD85C-2077-4EF7-90E4-2E99D0E9583A}" type="presParOf" srcId="{0244EB9D-BB53-4EA7-8019-E476310B93E5}" destId="{FF5F8EFB-9109-419B-B6A7-614BEE55D324}" srcOrd="1" destOrd="0" presId="urn:microsoft.com/office/officeart/2018/2/layout/IconCircleList"/>
    <dgm:cxn modelId="{4BE74368-33D9-4E30-AD1F-18E4AC1B8010}" type="presParOf" srcId="{0244EB9D-BB53-4EA7-8019-E476310B93E5}" destId="{C2868596-9C5D-46CA-BE9F-A945BDB7E82A}" srcOrd="2" destOrd="0" presId="urn:microsoft.com/office/officeart/2018/2/layout/IconCircleList"/>
    <dgm:cxn modelId="{9FD0A87D-A055-4B38-A4F2-31B5DD4E8CDE}" type="presParOf" srcId="{C2868596-9C5D-46CA-BE9F-A945BDB7E82A}" destId="{731EB2FC-4A6B-4D89-88BA-BDE4F334E937}" srcOrd="0" destOrd="0" presId="urn:microsoft.com/office/officeart/2018/2/layout/IconCircleList"/>
    <dgm:cxn modelId="{CC7D3C34-5A64-4039-8717-1E85168FF7A9}" type="presParOf" srcId="{C2868596-9C5D-46CA-BE9F-A945BDB7E82A}" destId="{EB3EFA63-F420-43F0-9056-1653A222F094}" srcOrd="1" destOrd="0" presId="urn:microsoft.com/office/officeart/2018/2/layout/IconCircleList"/>
    <dgm:cxn modelId="{B9978E23-4F19-4A7E-A580-D19F4F5F8266}" type="presParOf" srcId="{C2868596-9C5D-46CA-BE9F-A945BDB7E82A}" destId="{90F54369-F962-42B5-928B-BCDB6FEED1FB}" srcOrd="2" destOrd="0" presId="urn:microsoft.com/office/officeart/2018/2/layout/IconCircleList"/>
    <dgm:cxn modelId="{28F9237D-2E67-4737-BBBD-C19E447E0780}" type="presParOf" srcId="{C2868596-9C5D-46CA-BE9F-A945BDB7E82A}" destId="{31C33B80-AD07-46D8-B350-0BF786B11116}" srcOrd="3" destOrd="0" presId="urn:microsoft.com/office/officeart/2018/2/layout/IconCircleList"/>
    <dgm:cxn modelId="{A117BF62-81A3-41CF-8967-CEF5CCE48FA0}" type="presParOf" srcId="{0244EB9D-BB53-4EA7-8019-E476310B93E5}" destId="{D12A44F3-9CB9-4E2D-B43F-7CC2EE7A609A}" srcOrd="3" destOrd="0" presId="urn:microsoft.com/office/officeart/2018/2/layout/IconCircleList"/>
    <dgm:cxn modelId="{D5BB26AA-5A29-43AA-9ECC-C7F43AA27929}" type="presParOf" srcId="{0244EB9D-BB53-4EA7-8019-E476310B93E5}" destId="{2CDE035C-A1C8-4393-9CC1-FBE6D2F419C7}" srcOrd="4" destOrd="0" presId="urn:microsoft.com/office/officeart/2018/2/layout/IconCircleList"/>
    <dgm:cxn modelId="{4A2B7B93-0D72-4475-BE79-5CBF4E2F4DEB}" type="presParOf" srcId="{2CDE035C-A1C8-4393-9CC1-FBE6D2F419C7}" destId="{A6679D3C-7F56-4D6A-8A1C-2C1DAEB563FD}" srcOrd="0" destOrd="0" presId="urn:microsoft.com/office/officeart/2018/2/layout/IconCircleList"/>
    <dgm:cxn modelId="{9EEA3FE6-940A-490D-9D31-9EEC9BC53E37}" type="presParOf" srcId="{2CDE035C-A1C8-4393-9CC1-FBE6D2F419C7}" destId="{53CA900B-9952-4BBB-9773-C0ADA2E2D33E}" srcOrd="1" destOrd="0" presId="urn:microsoft.com/office/officeart/2018/2/layout/IconCircleList"/>
    <dgm:cxn modelId="{1A11F22F-B834-4F35-B796-F1B5D896D3CE}" type="presParOf" srcId="{2CDE035C-A1C8-4393-9CC1-FBE6D2F419C7}" destId="{3A21FC9C-664E-4393-8CB3-B371BAF1440D}" srcOrd="2" destOrd="0" presId="urn:microsoft.com/office/officeart/2018/2/layout/IconCircleList"/>
    <dgm:cxn modelId="{42F8AFF5-B10D-4FB4-9F82-F167FCDEA579}" type="presParOf" srcId="{2CDE035C-A1C8-4393-9CC1-FBE6D2F419C7}" destId="{5D17D62E-7A59-4CCA-B566-128FB72B7D30}" srcOrd="3" destOrd="0" presId="urn:microsoft.com/office/officeart/2018/2/layout/IconCircleList"/>
    <dgm:cxn modelId="{3561BE6F-613B-4628-B8E6-7C0FED70138E}" type="presParOf" srcId="{0244EB9D-BB53-4EA7-8019-E476310B93E5}" destId="{58193FCD-38E3-4EBE-B06A-7B3C61397244}" srcOrd="5" destOrd="0" presId="urn:microsoft.com/office/officeart/2018/2/layout/IconCircleList"/>
    <dgm:cxn modelId="{259A972F-A4DB-4CFB-B467-83650DAF687F}" type="presParOf" srcId="{0244EB9D-BB53-4EA7-8019-E476310B93E5}" destId="{89550C69-E09B-4647-92E4-F9B9AE7AFFFA}" srcOrd="6" destOrd="0" presId="urn:microsoft.com/office/officeart/2018/2/layout/IconCircleList"/>
    <dgm:cxn modelId="{63184A77-80E6-43B3-866C-C82883DE6E6B}" type="presParOf" srcId="{89550C69-E09B-4647-92E4-F9B9AE7AFFFA}" destId="{D9DBE7FC-DE07-444C-B0DA-D4FBDA6999CC}" srcOrd="0" destOrd="0" presId="urn:microsoft.com/office/officeart/2018/2/layout/IconCircleList"/>
    <dgm:cxn modelId="{FE85A5B5-E893-4733-A37D-E4037F293D62}" type="presParOf" srcId="{89550C69-E09B-4647-92E4-F9B9AE7AFFFA}" destId="{FD90F54A-FB6D-4F51-914E-2AADCA7D54BF}" srcOrd="1" destOrd="0" presId="urn:microsoft.com/office/officeart/2018/2/layout/IconCircleList"/>
    <dgm:cxn modelId="{0F005864-FBD3-4C71-8F5F-5E838A15F354}" type="presParOf" srcId="{89550C69-E09B-4647-92E4-F9B9AE7AFFFA}" destId="{36516655-CCBC-4156-8EE4-3AE083F47F7E}" srcOrd="2" destOrd="0" presId="urn:microsoft.com/office/officeart/2018/2/layout/IconCircleList"/>
    <dgm:cxn modelId="{DEF012AF-497B-4735-A4BF-E3DC50C10991}" type="presParOf" srcId="{89550C69-E09B-4647-92E4-F9B9AE7AFFFA}" destId="{FC45BAAA-BC15-430F-95F8-8D6A66909B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AAB3B-022B-48FD-A831-D9D5E9695996}">
      <dsp:nvSpPr>
        <dsp:cNvPr id="0" name=""/>
        <dsp:cNvSpPr/>
      </dsp:nvSpPr>
      <dsp:spPr>
        <a:xfrm rot="5400000">
          <a:off x="-179743" y="183536"/>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solidFill>
              <a:srgbClr val="FFFFFF"/>
            </a:solidFill>
            <a:latin typeface="Calibri" panose="020F0502020204030204"/>
            <a:ea typeface="+mn-ea"/>
            <a:cs typeface="+mn-cs"/>
          </a:endParaRPr>
        </a:p>
        <a:p>
          <a:pPr marL="0" lvl="0" indent="0" algn="ctr" defTabSz="444500">
            <a:lnSpc>
              <a:spcPct val="90000"/>
            </a:lnSpc>
            <a:spcBef>
              <a:spcPct val="0"/>
            </a:spcBef>
            <a:spcAft>
              <a:spcPct val="35000"/>
            </a:spcAft>
            <a:buNone/>
          </a:pPr>
          <a:endParaRPr lang="en-US" sz="1000" kern="1200" dirty="0">
            <a:solidFill>
              <a:srgbClr val="FFFFFF"/>
            </a:solidFill>
            <a:latin typeface="Calibri" panose="020F0502020204030204"/>
            <a:ea typeface="+mn-ea"/>
            <a:cs typeface="+mn-cs"/>
          </a:endParaRPr>
        </a:p>
      </dsp:txBody>
      <dsp:txXfrm rot="-5400000">
        <a:off x="0" y="423194"/>
        <a:ext cx="838802" cy="359486"/>
      </dsp:txXfrm>
    </dsp:sp>
    <dsp:sp modelId="{A4352CB0-CB13-4C42-9C9D-DA25D476E2F2}">
      <dsp:nvSpPr>
        <dsp:cNvPr id="0" name=""/>
        <dsp:cNvSpPr/>
      </dsp:nvSpPr>
      <dsp:spPr>
        <a:xfrm rot="5400000">
          <a:off x="3378981" y="-2536386"/>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None/>
          </a:pPr>
          <a:r>
            <a:rPr lang="en-US" sz="3700" kern="1200" dirty="0">
              <a:solidFill>
                <a:srgbClr val="000000">
                  <a:hueOff val="0"/>
                  <a:satOff val="0"/>
                  <a:lumOff val="0"/>
                  <a:alphaOff val="0"/>
                </a:srgbClr>
              </a:solidFill>
              <a:latin typeface="Calibri" panose="020F0502020204030204"/>
              <a:ea typeface="+mn-ea"/>
              <a:cs typeface="+mn-cs"/>
            </a:rPr>
            <a:t>Objective</a:t>
          </a:r>
        </a:p>
      </dsp:txBody>
      <dsp:txXfrm rot="-5400000">
        <a:off x="838802" y="41815"/>
        <a:ext cx="5821224" cy="702843"/>
      </dsp:txXfrm>
    </dsp:sp>
    <dsp:sp modelId="{6FEB3276-D72E-4F97-A82C-ABCE6D79DA1E}">
      <dsp:nvSpPr>
        <dsp:cNvPr id="0" name=""/>
        <dsp:cNvSpPr/>
      </dsp:nvSpPr>
      <dsp:spPr>
        <a:xfrm rot="5400000">
          <a:off x="-179743" y="1234565"/>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solidFill>
              <a:srgbClr val="FFFFFF"/>
            </a:solidFill>
            <a:latin typeface="Calibri" panose="020F0502020204030204"/>
            <a:ea typeface="+mn-ea"/>
            <a:cs typeface="+mn-cs"/>
          </a:endParaRPr>
        </a:p>
      </dsp:txBody>
      <dsp:txXfrm rot="-5400000">
        <a:off x="0" y="1474223"/>
        <a:ext cx="838802" cy="359486"/>
      </dsp:txXfrm>
    </dsp:sp>
    <dsp:sp modelId="{C3D1022C-85DD-4922-9646-A5FCBBC81979}">
      <dsp:nvSpPr>
        <dsp:cNvPr id="0" name=""/>
        <dsp:cNvSpPr/>
      </dsp:nvSpPr>
      <dsp:spPr>
        <a:xfrm rot="5400000">
          <a:off x="3378981" y="-1485357"/>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None/>
          </a:pPr>
          <a:r>
            <a:rPr lang="en-US" sz="3700" kern="1200" dirty="0">
              <a:solidFill>
                <a:srgbClr val="000000">
                  <a:hueOff val="0"/>
                  <a:satOff val="0"/>
                  <a:lumOff val="0"/>
                  <a:alphaOff val="0"/>
                </a:srgbClr>
              </a:solidFill>
              <a:latin typeface="Calibri" panose="020F0502020204030204"/>
              <a:ea typeface="+mn-ea"/>
              <a:cs typeface="+mn-cs"/>
            </a:rPr>
            <a:t>Framework for Evaluation</a:t>
          </a:r>
        </a:p>
      </dsp:txBody>
      <dsp:txXfrm rot="-5400000">
        <a:off x="838802" y="1092844"/>
        <a:ext cx="5821224" cy="702843"/>
      </dsp:txXfrm>
    </dsp:sp>
    <dsp:sp modelId="{F8FC2570-FF07-47C0-8D22-AE2BB821DBB8}">
      <dsp:nvSpPr>
        <dsp:cNvPr id="0" name=""/>
        <dsp:cNvSpPr/>
      </dsp:nvSpPr>
      <dsp:spPr>
        <a:xfrm rot="5400000">
          <a:off x="-179743" y="2285593"/>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solidFill>
              <a:srgbClr val="FFFFFF"/>
            </a:solidFill>
            <a:latin typeface="Calibri" panose="020F0502020204030204"/>
            <a:ea typeface="+mn-ea"/>
            <a:cs typeface="+mn-cs"/>
          </a:endParaRPr>
        </a:p>
      </dsp:txBody>
      <dsp:txXfrm rot="-5400000">
        <a:off x="0" y="2525251"/>
        <a:ext cx="838802" cy="359486"/>
      </dsp:txXfrm>
    </dsp:sp>
    <dsp:sp modelId="{5ECF4922-5196-4D91-BC5D-247B8EE37260}">
      <dsp:nvSpPr>
        <dsp:cNvPr id="0" name=""/>
        <dsp:cNvSpPr/>
      </dsp:nvSpPr>
      <dsp:spPr>
        <a:xfrm rot="5400000">
          <a:off x="3378981" y="-434329"/>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None/>
          </a:pPr>
          <a:r>
            <a:rPr lang="en-US" sz="3700" kern="1200" dirty="0">
              <a:solidFill>
                <a:srgbClr val="000000">
                  <a:hueOff val="0"/>
                  <a:satOff val="0"/>
                  <a:lumOff val="0"/>
                  <a:alphaOff val="0"/>
                </a:srgbClr>
              </a:solidFill>
              <a:latin typeface="Calibri" panose="020F0502020204030204"/>
              <a:ea typeface="+mn-ea"/>
              <a:cs typeface="+mn-cs"/>
            </a:rPr>
            <a:t>Solution </a:t>
          </a:r>
        </a:p>
      </dsp:txBody>
      <dsp:txXfrm rot="-5400000">
        <a:off x="838802" y="2143872"/>
        <a:ext cx="5821224" cy="702843"/>
      </dsp:txXfrm>
    </dsp:sp>
    <dsp:sp modelId="{BFE46349-C0E8-4205-944E-795392356BB9}">
      <dsp:nvSpPr>
        <dsp:cNvPr id="0" name=""/>
        <dsp:cNvSpPr/>
      </dsp:nvSpPr>
      <dsp:spPr>
        <a:xfrm rot="5400000">
          <a:off x="-179743" y="3336622"/>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solidFill>
              <a:srgbClr val="FFFFFF"/>
            </a:solidFill>
            <a:latin typeface="Calibri" panose="020F0502020204030204"/>
            <a:ea typeface="+mn-ea"/>
            <a:cs typeface="+mn-cs"/>
          </a:endParaRPr>
        </a:p>
      </dsp:txBody>
      <dsp:txXfrm rot="-5400000">
        <a:off x="0" y="3576280"/>
        <a:ext cx="838802" cy="359486"/>
      </dsp:txXfrm>
    </dsp:sp>
    <dsp:sp modelId="{15433B00-DCFB-4211-A8D5-A85C5B7293CE}">
      <dsp:nvSpPr>
        <dsp:cNvPr id="0" name=""/>
        <dsp:cNvSpPr/>
      </dsp:nvSpPr>
      <dsp:spPr>
        <a:xfrm rot="5400000">
          <a:off x="3378981" y="616699"/>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FontTx/>
            <a:buNone/>
          </a:pPr>
          <a:r>
            <a:rPr lang="en-US" sz="3700" kern="1200" dirty="0"/>
            <a:t>Recommendations</a:t>
          </a:r>
        </a:p>
      </dsp:txBody>
      <dsp:txXfrm rot="-5400000">
        <a:off x="838802" y="3194900"/>
        <a:ext cx="5821224" cy="702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914" y="259131"/>
          <a:ext cx="2860706" cy="1144282"/>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77055" y="259131"/>
        <a:ext cx="1716424" cy="1144282"/>
      </dsp:txXfrm>
    </dsp:sp>
    <dsp:sp modelId="{9DEAC7B7-48CF-4667-9165-D636599B58CB}">
      <dsp:nvSpPr>
        <dsp:cNvPr id="0" name=""/>
        <dsp:cNvSpPr/>
      </dsp:nvSpPr>
      <dsp:spPr>
        <a:xfrm>
          <a:off x="2579550" y="259131"/>
          <a:ext cx="2860706" cy="1144282"/>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151691" y="259131"/>
        <a:ext cx="1716424" cy="1144282"/>
      </dsp:txXfrm>
    </dsp:sp>
    <dsp:sp modelId="{4014C1C7-2986-4D1A-AB89-B8FB99DA4943}">
      <dsp:nvSpPr>
        <dsp:cNvPr id="0" name=""/>
        <dsp:cNvSpPr/>
      </dsp:nvSpPr>
      <dsp:spPr>
        <a:xfrm>
          <a:off x="5154186" y="259131"/>
          <a:ext cx="2860706" cy="1144282"/>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726327" y="259131"/>
        <a:ext cx="1716424" cy="1144282"/>
      </dsp:txXfrm>
    </dsp:sp>
    <dsp:sp modelId="{7D49BC3C-ABF6-4C7B-928E-FECF647BF74E}">
      <dsp:nvSpPr>
        <dsp:cNvPr id="0" name=""/>
        <dsp:cNvSpPr/>
      </dsp:nvSpPr>
      <dsp:spPr>
        <a:xfrm>
          <a:off x="7728822" y="259131"/>
          <a:ext cx="2860706" cy="1144282"/>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300963" y="259131"/>
        <a:ext cx="1716424" cy="1144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777" y="240475"/>
          <a:ext cx="2780800" cy="1112320"/>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60937" y="240475"/>
        <a:ext cx="1668480" cy="1112320"/>
      </dsp:txXfrm>
    </dsp:sp>
    <dsp:sp modelId="{9DEAC7B7-48CF-4667-9165-D636599B58CB}">
      <dsp:nvSpPr>
        <dsp:cNvPr id="0" name=""/>
        <dsp:cNvSpPr/>
      </dsp:nvSpPr>
      <dsp:spPr>
        <a:xfrm>
          <a:off x="2507497" y="240475"/>
          <a:ext cx="2780800" cy="1112320"/>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063657" y="240475"/>
        <a:ext cx="1668480" cy="1112320"/>
      </dsp:txXfrm>
    </dsp:sp>
    <dsp:sp modelId="{4014C1C7-2986-4D1A-AB89-B8FB99DA4943}">
      <dsp:nvSpPr>
        <dsp:cNvPr id="0" name=""/>
        <dsp:cNvSpPr/>
      </dsp:nvSpPr>
      <dsp:spPr>
        <a:xfrm>
          <a:off x="5010218" y="240475"/>
          <a:ext cx="2780800" cy="1112320"/>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566378" y="240475"/>
        <a:ext cx="1668480" cy="1112320"/>
      </dsp:txXfrm>
    </dsp:sp>
    <dsp:sp modelId="{7D49BC3C-ABF6-4C7B-928E-FECF647BF74E}">
      <dsp:nvSpPr>
        <dsp:cNvPr id="0" name=""/>
        <dsp:cNvSpPr/>
      </dsp:nvSpPr>
      <dsp:spPr>
        <a:xfrm>
          <a:off x="7512939" y="240475"/>
          <a:ext cx="2780800" cy="1112320"/>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069099" y="240475"/>
        <a:ext cx="1668480" cy="1112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866" y="264742"/>
          <a:ext cx="2832649" cy="1133059"/>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71396" y="264742"/>
        <a:ext cx="1699590" cy="1133059"/>
      </dsp:txXfrm>
    </dsp:sp>
    <dsp:sp modelId="{9DEAC7B7-48CF-4667-9165-D636599B58CB}">
      <dsp:nvSpPr>
        <dsp:cNvPr id="0" name=""/>
        <dsp:cNvSpPr/>
      </dsp:nvSpPr>
      <dsp:spPr>
        <a:xfrm>
          <a:off x="2554251" y="264742"/>
          <a:ext cx="2832649" cy="1133059"/>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120781" y="264742"/>
        <a:ext cx="1699590" cy="1133059"/>
      </dsp:txXfrm>
    </dsp:sp>
    <dsp:sp modelId="{4014C1C7-2986-4D1A-AB89-B8FB99DA4943}">
      <dsp:nvSpPr>
        <dsp:cNvPr id="0" name=""/>
        <dsp:cNvSpPr/>
      </dsp:nvSpPr>
      <dsp:spPr>
        <a:xfrm>
          <a:off x="5103636" y="264742"/>
          <a:ext cx="2832649" cy="1133059"/>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670166" y="264742"/>
        <a:ext cx="1699590" cy="1133059"/>
      </dsp:txXfrm>
    </dsp:sp>
    <dsp:sp modelId="{7D49BC3C-ABF6-4C7B-928E-FECF647BF74E}">
      <dsp:nvSpPr>
        <dsp:cNvPr id="0" name=""/>
        <dsp:cNvSpPr/>
      </dsp:nvSpPr>
      <dsp:spPr>
        <a:xfrm>
          <a:off x="7653020" y="264742"/>
          <a:ext cx="2832649" cy="1133059"/>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219550" y="264742"/>
        <a:ext cx="1699590" cy="11330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891"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74414" y="234040"/>
        <a:ext cx="1708568" cy="1139045"/>
      </dsp:txXfrm>
    </dsp:sp>
    <dsp:sp modelId="{9DEAC7B7-48CF-4667-9165-D636599B58CB}">
      <dsp:nvSpPr>
        <dsp:cNvPr id="0" name=""/>
        <dsp:cNvSpPr/>
      </dsp:nvSpPr>
      <dsp:spPr>
        <a:xfrm>
          <a:off x="2567744"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137267" y="234040"/>
        <a:ext cx="1708568" cy="1139045"/>
      </dsp:txXfrm>
    </dsp:sp>
    <dsp:sp modelId="{4014C1C7-2986-4D1A-AB89-B8FB99DA4943}">
      <dsp:nvSpPr>
        <dsp:cNvPr id="0" name=""/>
        <dsp:cNvSpPr/>
      </dsp:nvSpPr>
      <dsp:spPr>
        <a:xfrm>
          <a:off x="5130596" y="234040"/>
          <a:ext cx="2847613" cy="1139045"/>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700119" y="234040"/>
        <a:ext cx="1708568" cy="1139045"/>
      </dsp:txXfrm>
    </dsp:sp>
    <dsp:sp modelId="{7D49BC3C-ABF6-4C7B-928E-FECF647BF74E}">
      <dsp:nvSpPr>
        <dsp:cNvPr id="0" name=""/>
        <dsp:cNvSpPr/>
      </dsp:nvSpPr>
      <dsp:spPr>
        <a:xfrm>
          <a:off x="7693449"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262972" y="234040"/>
        <a:ext cx="1708568" cy="1139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891"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74414" y="234040"/>
        <a:ext cx="1708568" cy="1139045"/>
      </dsp:txXfrm>
    </dsp:sp>
    <dsp:sp modelId="{9DEAC7B7-48CF-4667-9165-D636599B58CB}">
      <dsp:nvSpPr>
        <dsp:cNvPr id="0" name=""/>
        <dsp:cNvSpPr/>
      </dsp:nvSpPr>
      <dsp:spPr>
        <a:xfrm>
          <a:off x="2567744"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137267" y="234040"/>
        <a:ext cx="1708568" cy="1139045"/>
      </dsp:txXfrm>
    </dsp:sp>
    <dsp:sp modelId="{4014C1C7-2986-4D1A-AB89-B8FB99DA4943}">
      <dsp:nvSpPr>
        <dsp:cNvPr id="0" name=""/>
        <dsp:cNvSpPr/>
      </dsp:nvSpPr>
      <dsp:spPr>
        <a:xfrm>
          <a:off x="5130596"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700119" y="234040"/>
        <a:ext cx="1708568" cy="1139045"/>
      </dsp:txXfrm>
    </dsp:sp>
    <dsp:sp modelId="{7D49BC3C-ABF6-4C7B-928E-FECF647BF74E}">
      <dsp:nvSpPr>
        <dsp:cNvPr id="0" name=""/>
        <dsp:cNvSpPr/>
      </dsp:nvSpPr>
      <dsp:spPr>
        <a:xfrm>
          <a:off x="7693449" y="234040"/>
          <a:ext cx="2847613" cy="1139045"/>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262972" y="234040"/>
        <a:ext cx="1708568" cy="11390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0BC9F-AD6B-4955-A4DB-E136497FA974}">
      <dsp:nvSpPr>
        <dsp:cNvPr id="0" name=""/>
        <dsp:cNvSpPr/>
      </dsp:nvSpPr>
      <dsp:spPr>
        <a:xfrm>
          <a:off x="927847" y="485611"/>
          <a:ext cx="1354827" cy="1263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2AA256-010A-402D-8DB0-7D25E5641DF2}">
      <dsp:nvSpPr>
        <dsp:cNvPr id="0" name=""/>
        <dsp:cNvSpPr/>
      </dsp:nvSpPr>
      <dsp:spPr>
        <a:xfrm>
          <a:off x="569079" y="2065726"/>
          <a:ext cx="2072362"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The analysis for the Adult population shows mixed results. </a:t>
          </a:r>
        </a:p>
      </dsp:txBody>
      <dsp:txXfrm>
        <a:off x="569079" y="2065726"/>
        <a:ext cx="2072362" cy="1800000"/>
      </dsp:txXfrm>
    </dsp:sp>
    <dsp:sp modelId="{A8EC07B3-A73C-4629-868C-00E3708F1549}">
      <dsp:nvSpPr>
        <dsp:cNvPr id="0" name=""/>
        <dsp:cNvSpPr/>
      </dsp:nvSpPr>
      <dsp:spPr>
        <a:xfrm>
          <a:off x="3362873" y="485611"/>
          <a:ext cx="1354827" cy="1263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100126-7A66-4CE1-BCF5-8CB0210BA53C}">
      <dsp:nvSpPr>
        <dsp:cNvPr id="0" name=""/>
        <dsp:cNvSpPr/>
      </dsp:nvSpPr>
      <dsp:spPr>
        <a:xfrm>
          <a:off x="3004105" y="2065726"/>
          <a:ext cx="2072362"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Several variables showed a high statistical correlation with the three outcomes. Some of these were expected, while a number were inversely correlated or unexplained.</a:t>
          </a:r>
        </a:p>
      </dsp:txBody>
      <dsp:txXfrm>
        <a:off x="3004105" y="2065726"/>
        <a:ext cx="2072362" cy="1800000"/>
      </dsp:txXfrm>
    </dsp:sp>
    <dsp:sp modelId="{AE47C427-3D19-42EF-9DE6-4C3F79158E9F}">
      <dsp:nvSpPr>
        <dsp:cNvPr id="0" name=""/>
        <dsp:cNvSpPr/>
      </dsp:nvSpPr>
      <dsp:spPr>
        <a:xfrm>
          <a:off x="5797899" y="485611"/>
          <a:ext cx="1354827" cy="1263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D3FC4-C9CB-4613-988A-C030500234E4}">
      <dsp:nvSpPr>
        <dsp:cNvPr id="0" name=""/>
        <dsp:cNvSpPr/>
      </dsp:nvSpPr>
      <dsp:spPr>
        <a:xfrm>
          <a:off x="5439131" y="2065726"/>
          <a:ext cx="2072362"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Ultimately the high variance in the data and the low confidence values indicate that more collection and study should be done.</a:t>
          </a:r>
        </a:p>
      </dsp:txBody>
      <dsp:txXfrm>
        <a:off x="5439131" y="2065726"/>
        <a:ext cx="2072362" cy="1800000"/>
      </dsp:txXfrm>
    </dsp:sp>
    <dsp:sp modelId="{74601ECB-0146-4425-A0AE-5E915734A792}">
      <dsp:nvSpPr>
        <dsp:cNvPr id="0" name=""/>
        <dsp:cNvSpPr/>
      </dsp:nvSpPr>
      <dsp:spPr>
        <a:xfrm>
          <a:off x="8232925" y="485611"/>
          <a:ext cx="1354827" cy="1263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EB76F0-32BA-4231-A7C3-F196F5D2FD08}">
      <dsp:nvSpPr>
        <dsp:cNvPr id="0" name=""/>
        <dsp:cNvSpPr/>
      </dsp:nvSpPr>
      <dsp:spPr>
        <a:xfrm>
          <a:off x="7874157" y="2065726"/>
          <a:ext cx="2072362"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Detailed results are given in the appendix.</a:t>
          </a:r>
        </a:p>
      </dsp:txBody>
      <dsp:txXfrm>
        <a:off x="7874157" y="2065726"/>
        <a:ext cx="2072362" cy="180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A3CFB-E441-4D68-A20A-5DDC1ADACCB2}">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BC83B-63AF-411D-BD77-5F977B22D367}">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E72B77-D71A-41E9-AA26-F323549C8D0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The analysis for the Adult population shows mixed results. </a:t>
          </a:r>
        </a:p>
      </dsp:txBody>
      <dsp:txXfrm>
        <a:off x="1834517" y="469890"/>
        <a:ext cx="3148942" cy="1335915"/>
      </dsp:txXfrm>
    </dsp:sp>
    <dsp:sp modelId="{731EB2FC-4A6B-4D89-88BA-BDE4F334E937}">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FA63-F420-43F0-9056-1653A222F094}">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C33B80-AD07-46D8-B350-0BF786B11116}">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Several variables showed a high statistical correlation with the three outcomes. Some of these were expected, while a number were inversely correlated or unexplained.</a:t>
          </a:r>
        </a:p>
      </dsp:txBody>
      <dsp:txXfrm>
        <a:off x="7154322" y="469890"/>
        <a:ext cx="3148942" cy="1335915"/>
      </dsp:txXfrm>
    </dsp:sp>
    <dsp:sp modelId="{A6679D3C-7F56-4D6A-8A1C-2C1DAEB563FD}">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CA900B-9952-4BBB-9773-C0ADA2E2D33E}">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17D62E-7A59-4CCA-B566-128FB72B7D30}">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Ultimately the high variance in the data and the low confidence values indicate that more collection and study should be done.</a:t>
          </a:r>
        </a:p>
      </dsp:txBody>
      <dsp:txXfrm>
        <a:off x="1834517" y="2545532"/>
        <a:ext cx="3148942" cy="1335915"/>
      </dsp:txXfrm>
    </dsp:sp>
    <dsp:sp modelId="{D9DBE7FC-DE07-444C-B0DA-D4FBDA6999CC}">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0F54A-FB6D-4F51-914E-2AADCA7D54B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45BAAA-BC15-430F-95F8-8D6A66909B02}">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Detailed results are given in the appendix.</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2T05:35:40.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92B4-8FCD-4511-8743-1B7DB3960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6BEE82-F46E-4B37-ADF4-59A8B3ECF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82FD9-504E-4383-A8C0-54B1475662F2}"/>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5" name="Footer Placeholder 4">
            <a:extLst>
              <a:ext uri="{FF2B5EF4-FFF2-40B4-BE49-F238E27FC236}">
                <a16:creationId xmlns:a16="http://schemas.microsoft.com/office/drawing/2014/main" id="{0E7C3EAE-0B58-4D8C-BA42-FB74735AC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2AB3A-520B-4F16-A50C-41FC9FC4083E}"/>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384496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6105-A5CE-443F-B727-97BD2B1FF6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A68A8-24F6-4499-B9C6-DC10605CB1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D69BF-354D-435E-82AA-54A35684D6DE}"/>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5" name="Footer Placeholder 4">
            <a:extLst>
              <a:ext uri="{FF2B5EF4-FFF2-40B4-BE49-F238E27FC236}">
                <a16:creationId xmlns:a16="http://schemas.microsoft.com/office/drawing/2014/main" id="{75050637-CBCB-4DE5-8E7F-C4E6471E3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180F1-9688-4F9E-A10C-7209F0C456AB}"/>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6425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00B3F-E231-41F2-B259-7BCADE5F1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76E048-5BDD-4006-8BD7-3E8BFB3E5F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D11BD-CB48-42DD-A6C7-607F1FED7C09}"/>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5" name="Footer Placeholder 4">
            <a:extLst>
              <a:ext uri="{FF2B5EF4-FFF2-40B4-BE49-F238E27FC236}">
                <a16:creationId xmlns:a16="http://schemas.microsoft.com/office/drawing/2014/main" id="{B1154C51-1CA8-4866-B5E4-BD893DD9C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76549-28C0-4311-B96D-DA894634EAF0}"/>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359257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1482455"/>
            <a:ext cx="10515600" cy="636803"/>
          </a:xfrm>
        </p:spPr>
        <p:txBody>
          <a:bodyPr anchor="b">
            <a:normAutofit/>
          </a:bodyPr>
          <a:lstStyle>
            <a:lvl1pPr algn="l">
              <a:defRPr sz="4000"/>
            </a:lvl1pPr>
          </a:lstStyle>
          <a:p>
            <a:r>
              <a:rPr lang="en-US" dirty="0"/>
              <a:t>Topic/Title</a:t>
            </a:r>
          </a:p>
        </p:txBody>
      </p:sp>
      <p:sp>
        <p:nvSpPr>
          <p:cNvPr id="3" name="Subtitle 2"/>
          <p:cNvSpPr>
            <a:spLocks noGrp="1"/>
          </p:cNvSpPr>
          <p:nvPr>
            <p:ph type="subTitle" idx="1" hasCustomPrompt="1"/>
          </p:nvPr>
        </p:nvSpPr>
        <p:spPr>
          <a:xfrm>
            <a:off x="838200" y="2117484"/>
            <a:ext cx="10515600" cy="528899"/>
          </a:xfrm>
        </p:spPr>
        <p:txBody>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sp>
        <p:nvSpPr>
          <p:cNvPr id="13" name="Text Placeholder 12">
            <a:extLst>
              <a:ext uri="{FF2B5EF4-FFF2-40B4-BE49-F238E27FC236}">
                <a16:creationId xmlns:a16="http://schemas.microsoft.com/office/drawing/2014/main" id="{949A7DB3-9407-4B42-BE21-D7F898B9AD40}"/>
              </a:ext>
            </a:extLst>
          </p:cNvPr>
          <p:cNvSpPr>
            <a:spLocks noGrp="1"/>
          </p:cNvSpPr>
          <p:nvPr>
            <p:ph type="body" sz="quarter" idx="13" hasCustomPrompt="1"/>
          </p:nvPr>
        </p:nvSpPr>
        <p:spPr>
          <a:xfrm>
            <a:off x="838201" y="4604579"/>
            <a:ext cx="7123113" cy="403840"/>
          </a:xfrm>
        </p:spPr>
        <p:txBody>
          <a:bodyPr>
            <a:normAutofit/>
          </a:bodyPr>
          <a:lstStyle>
            <a:lvl1pPr marL="0" indent="0">
              <a:buNone/>
              <a:defRPr sz="2400">
                <a:latin typeface="+mn-lt"/>
              </a:defRPr>
            </a:lvl1pPr>
            <a:lvl2pPr marL="457189" indent="0">
              <a:buNone/>
              <a:defRPr/>
            </a:lvl2pPr>
          </a:lstStyle>
          <a:p>
            <a:pPr lvl="0"/>
            <a:r>
              <a:rPr lang="en-US" dirty="0"/>
              <a:t>FirstName </a:t>
            </a:r>
            <a:r>
              <a:rPr lang="en-US" dirty="0" err="1"/>
              <a:t>LastName</a:t>
            </a:r>
            <a:endParaRPr lang="en-US" dirty="0"/>
          </a:p>
          <a:p>
            <a:pPr lvl="0"/>
            <a:endParaRPr lang="en-US" dirty="0"/>
          </a:p>
        </p:txBody>
      </p:sp>
      <p:sp>
        <p:nvSpPr>
          <p:cNvPr id="15" name="Text Placeholder 14">
            <a:extLst>
              <a:ext uri="{FF2B5EF4-FFF2-40B4-BE49-F238E27FC236}">
                <a16:creationId xmlns:a16="http://schemas.microsoft.com/office/drawing/2014/main" id="{53915178-971E-804D-B32F-05ACD7FADB45}"/>
              </a:ext>
            </a:extLst>
          </p:cNvPr>
          <p:cNvSpPr>
            <a:spLocks noGrp="1"/>
          </p:cNvSpPr>
          <p:nvPr>
            <p:ph type="body" sz="quarter" idx="14" hasCustomPrompt="1"/>
          </p:nvPr>
        </p:nvSpPr>
        <p:spPr>
          <a:xfrm>
            <a:off x="838201" y="5008421"/>
            <a:ext cx="7123113" cy="841375"/>
          </a:xfrm>
        </p:spPr>
        <p:txBody>
          <a:bodyPr>
            <a:normAutofit/>
          </a:bodyPr>
          <a:lstStyle>
            <a:lvl1pPr marL="0" indent="0">
              <a:buNone/>
              <a:defRPr sz="1800"/>
            </a:lvl1pPr>
          </a:lstStyle>
          <a:p>
            <a:pPr lvl="0"/>
            <a:r>
              <a:rPr lang="en-US" dirty="0"/>
              <a:t>Title/Designation/Program Name (HNZ ’XX)</a:t>
            </a:r>
          </a:p>
        </p:txBody>
      </p:sp>
    </p:spTree>
    <p:extLst>
      <p:ext uri="{BB962C8B-B14F-4D97-AF65-F5344CB8AC3E}">
        <p14:creationId xmlns:p14="http://schemas.microsoft.com/office/powerpoint/2010/main" val="1762543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SzPct val="700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2128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0677" y="1662545"/>
            <a:ext cx="10515600" cy="1871230"/>
          </a:xfrm>
        </p:spPr>
        <p:txBody>
          <a:bodyPr anchor="b"/>
          <a:lstStyle>
            <a:lvl1pPr algn="r">
              <a:defRPr sz="6000" i="1"/>
            </a:lvl1pPr>
          </a:lstStyle>
          <a:p>
            <a:r>
              <a:rPr lang="en-US" dirty="0"/>
              <a:t>“Quote Slide Quote Slide Quote Slide Quote Slide”</a:t>
            </a:r>
          </a:p>
        </p:txBody>
      </p:sp>
    </p:spTree>
    <p:extLst>
      <p:ext uri="{BB962C8B-B14F-4D97-AF65-F5344CB8AC3E}">
        <p14:creationId xmlns:p14="http://schemas.microsoft.com/office/powerpoint/2010/main" val="278703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2308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082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235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536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65061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B0DA-EEED-4B48-B505-852BEC9A4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1E559-8C6C-4EC8-8A8E-E1D2B2A7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17345-3EEC-4C2E-AE44-268E9F0A4ED7}"/>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5" name="Footer Placeholder 4">
            <a:extLst>
              <a:ext uri="{FF2B5EF4-FFF2-40B4-BE49-F238E27FC236}">
                <a16:creationId xmlns:a16="http://schemas.microsoft.com/office/drawing/2014/main" id="{9A865555-A29F-4914-B8B5-002DADB8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FCDAB-75AB-4DFE-AAF9-568172AFE364}"/>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2679229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91631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6C27-8D1C-45BF-B5B8-49747B31B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B4C50-9336-43CC-80E7-9803CFA5D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691E9C-7AE5-4A27-B2AD-6E6077B41659}"/>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5" name="Footer Placeholder 4">
            <a:extLst>
              <a:ext uri="{FF2B5EF4-FFF2-40B4-BE49-F238E27FC236}">
                <a16:creationId xmlns:a16="http://schemas.microsoft.com/office/drawing/2014/main" id="{1DFA1954-FDEB-4B6D-8630-E32E0D033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77ACF-1BCB-4E24-B02E-AA8A1B93DEE3}"/>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08599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7F2A-3BC8-4EAD-A01F-F54D966BF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2160C-8072-4CA7-B2AD-C78D0F650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A12B38-8A74-4BA3-80BA-173B23273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885128-33CB-40ED-88C7-F8B480C6E15A}"/>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6" name="Footer Placeholder 5">
            <a:extLst>
              <a:ext uri="{FF2B5EF4-FFF2-40B4-BE49-F238E27FC236}">
                <a16:creationId xmlns:a16="http://schemas.microsoft.com/office/drawing/2014/main" id="{84BD1A9E-16CC-4292-807A-13E24F83D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571F8-2361-4ADF-ABD3-BBE006542C34}"/>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81628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0E3D-36FD-4992-9919-5555AC4F84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C825B-5F69-47A8-B22F-37DF6C7AA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F2AF10-E0B6-44C1-AC5F-6C18A36042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3B4380-7D2D-4A4F-B5B1-2C75842EB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2DD10-9520-467C-B818-97B4D3EF6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41A1CE-9828-4C81-9AC1-B78C3B40F10C}"/>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8" name="Footer Placeholder 7">
            <a:extLst>
              <a:ext uri="{FF2B5EF4-FFF2-40B4-BE49-F238E27FC236}">
                <a16:creationId xmlns:a16="http://schemas.microsoft.com/office/drawing/2014/main" id="{95A9D0FC-FD0B-4D50-9444-F3744C5F92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3A7C7B-CA73-4536-98C3-8D559670DD31}"/>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73560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9327-AE53-4665-9B68-2B7F71254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07B311-2A77-4F58-AC25-15C0DEA7ACFD}"/>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4" name="Footer Placeholder 3">
            <a:extLst>
              <a:ext uri="{FF2B5EF4-FFF2-40B4-BE49-F238E27FC236}">
                <a16:creationId xmlns:a16="http://schemas.microsoft.com/office/drawing/2014/main" id="{99333D13-61DA-452C-81B1-7C7E594788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2AE70C-C819-4F89-BF87-A562D98643E6}"/>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290166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01075-AFC6-4397-BCFA-B3028B7C6E93}"/>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3" name="Footer Placeholder 2">
            <a:extLst>
              <a:ext uri="{FF2B5EF4-FFF2-40B4-BE49-F238E27FC236}">
                <a16:creationId xmlns:a16="http://schemas.microsoft.com/office/drawing/2014/main" id="{CEEBED42-DD61-443C-82BC-925C4694DE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EF82A5-3610-4373-AF9E-D4C6DE4934E7}"/>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00543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FF2B-9F59-4215-BE61-807B2A2FA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350D3-7048-4BE4-AE0B-7E864F823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1B703-C843-44CD-98EC-CC3A27A81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65147-E348-474A-A1F8-226923BD71BA}"/>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6" name="Footer Placeholder 5">
            <a:extLst>
              <a:ext uri="{FF2B5EF4-FFF2-40B4-BE49-F238E27FC236}">
                <a16:creationId xmlns:a16="http://schemas.microsoft.com/office/drawing/2014/main" id="{C53A945F-F0A7-4BF1-85D0-7DE4D0DD7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75255-3B45-4C3B-A9E0-B8102B8A6019}"/>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4015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699E-E313-43FB-AB9E-4FF5C46AF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CFED78-1434-4504-A123-FC3F65B2C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245228-EFC5-4CE9-A8E7-4E4589D16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0E580-D952-424B-A0F5-2C08EB2A2DBA}"/>
              </a:ext>
            </a:extLst>
          </p:cNvPr>
          <p:cNvSpPr>
            <a:spLocks noGrp="1"/>
          </p:cNvSpPr>
          <p:nvPr>
            <p:ph type="dt" sz="half" idx="10"/>
          </p:nvPr>
        </p:nvSpPr>
        <p:spPr/>
        <p:txBody>
          <a:bodyPr/>
          <a:lstStyle/>
          <a:p>
            <a:fld id="{6E9CF8FE-CFD0-432A-9848-F60DDB6808DF}" type="datetimeFigureOut">
              <a:rPr lang="en-US" smtClean="0"/>
              <a:t>12/1/2019</a:t>
            </a:fld>
            <a:endParaRPr lang="en-US"/>
          </a:p>
        </p:txBody>
      </p:sp>
      <p:sp>
        <p:nvSpPr>
          <p:cNvPr id="6" name="Footer Placeholder 5">
            <a:extLst>
              <a:ext uri="{FF2B5EF4-FFF2-40B4-BE49-F238E27FC236}">
                <a16:creationId xmlns:a16="http://schemas.microsoft.com/office/drawing/2014/main" id="{BC496B4B-8F74-4F06-B40D-E56EFC77B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ACFA4-C045-45E5-93CA-3A83E1476B70}"/>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80623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99977-3836-4FA0-9786-E4979DED6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14B020-BB71-4643-A201-D58137A5E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AFBA7-F9B7-479E-A417-0F3534BBE6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CF8FE-CFD0-432A-9848-F60DDB6808DF}" type="datetimeFigureOut">
              <a:rPr lang="en-US" smtClean="0"/>
              <a:t>12/1/2019</a:t>
            </a:fld>
            <a:endParaRPr lang="en-US"/>
          </a:p>
        </p:txBody>
      </p:sp>
      <p:sp>
        <p:nvSpPr>
          <p:cNvPr id="5" name="Footer Placeholder 4">
            <a:extLst>
              <a:ext uri="{FF2B5EF4-FFF2-40B4-BE49-F238E27FC236}">
                <a16:creationId xmlns:a16="http://schemas.microsoft.com/office/drawing/2014/main" id="{630F61FD-ECBE-41F2-812C-3262616DC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494507-C9E3-49DF-9FA5-D8E15A81D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9F708-8D3C-42D0-8721-2A9D8BDD117C}" type="slidenum">
              <a:rPr lang="en-US" smtClean="0"/>
              <a:t>‹#›</a:t>
            </a:fld>
            <a:endParaRPr lang="en-US"/>
          </a:p>
        </p:txBody>
      </p:sp>
    </p:spTree>
    <p:extLst>
      <p:ext uri="{BB962C8B-B14F-4D97-AF65-F5344CB8AC3E}">
        <p14:creationId xmlns:p14="http://schemas.microsoft.com/office/powerpoint/2010/main" val="2675281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bwMode="auto">
          <a:xfrm flipH="1">
            <a:off x="0" y="6477000"/>
            <a:ext cx="8984672" cy="0"/>
          </a:xfrm>
          <a:prstGeom prst="line">
            <a:avLst/>
          </a:prstGeom>
          <a:solidFill>
            <a:schemeClr val="accent1"/>
          </a:solidFill>
          <a:ln w="9525" cap="flat" cmpd="sng" algn="ctr">
            <a:solidFill>
              <a:srgbClr val="BB0000"/>
            </a:solidFill>
            <a:prstDash val="solid"/>
            <a:round/>
            <a:headEnd type="none" w="med" len="med"/>
            <a:tailEnd type="none" w="med" len="med"/>
          </a:ln>
          <a:effectLst/>
        </p:spPr>
      </p:cxn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984674" y="5805240"/>
            <a:ext cx="3058391" cy="1029633"/>
          </a:xfrm>
          <a:prstGeom prst="rect">
            <a:avLst/>
          </a:prstGeom>
        </p:spPr>
      </p:pic>
    </p:spTree>
    <p:extLst>
      <p:ext uri="{BB962C8B-B14F-4D97-AF65-F5344CB8AC3E}">
        <p14:creationId xmlns:p14="http://schemas.microsoft.com/office/powerpoint/2010/main" val="4172484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377" rtl="0" eaLnBrk="1" latinLnBrk="0" hangingPunct="1">
        <a:lnSpc>
          <a:spcPct val="90000"/>
        </a:lnSpc>
        <a:spcBef>
          <a:spcPct val="0"/>
        </a:spcBef>
        <a:buNone/>
        <a:defRPr sz="4400" kern="1200">
          <a:solidFill>
            <a:srgbClr val="A6192E"/>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A6192E"/>
        </a:buClr>
        <a:buSzPct val="80000"/>
        <a:buFont typeface="Courier New" panose="02070309020205020404" pitchFamily="49" charset="0"/>
        <a:buChar char="o"/>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A6192E"/>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A6192E"/>
        </a:buClr>
        <a:buFont typeface="Wingdings" pitchFamily="2" charset="2"/>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A6192E"/>
        </a:buClr>
        <a:buFont typeface="Wingdings" pitchFamily="2" charset="2"/>
        <a:buChar char="ü"/>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A6192E"/>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openxmlformats.org/officeDocument/2006/relationships/image" Target="../media/image6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hyperlink" Target="https://www.highmark.com/hmk2/newsroom/2018/pr062618TruePerformance.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2371" y="620110"/>
            <a:ext cx="10967258" cy="2400657"/>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en-US" sz="4400" b="1" i="0" u="none" strike="noStrike" kern="1200" cap="none" spc="0" normalizeH="0" baseline="0" noProof="0" dirty="0">
                <a:ln>
                  <a:noFill/>
                </a:ln>
                <a:solidFill>
                  <a:srgbClr val="A6192E"/>
                </a:solidFill>
                <a:effectLst/>
                <a:uLnTx/>
                <a:uFillTx/>
                <a:latin typeface="Calibri Light" panose="020F0302020204030204"/>
                <a:ea typeface="Open Sans" panose="020B0606030504020204" pitchFamily="34" charset="0"/>
                <a:cs typeface="Open Sans" panose="020B0606030504020204" pitchFamily="34" charset="0"/>
              </a:rPr>
              <a:t>Quality and Cost </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en-US" sz="4400" b="1" i="0" u="none" strike="noStrike" kern="1200" cap="none" spc="0" normalizeH="0" baseline="0" noProof="0" dirty="0">
                <a:ln>
                  <a:noFill/>
                </a:ln>
                <a:solidFill>
                  <a:srgbClr val="A6192E"/>
                </a:solidFill>
                <a:effectLst/>
                <a:uLnTx/>
                <a:uFillTx/>
                <a:latin typeface="Calibri Light" panose="020F0302020204030204"/>
                <a:ea typeface="Open Sans" panose="020B0606030504020204" pitchFamily="34" charset="0"/>
                <a:cs typeface="Open Sans" panose="020B0606030504020204" pitchFamily="34" charset="0"/>
              </a:rPr>
              <a:t>in the</a:t>
            </a:r>
            <a:endParaRPr lang="en-US" altLang="en-US" sz="4400" b="1" dirty="0">
              <a:solidFill>
                <a:srgbClr val="A6192E"/>
              </a:solidFill>
              <a:latin typeface="Calibri Light" panose="020F0302020204030204"/>
              <a:ea typeface="Open Sans" panose="020B0606030504020204" pitchFamily="34" charset="0"/>
              <a:cs typeface="Open Sans" panose="020B0606030504020204"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en-US" sz="4400" b="1" dirty="0">
                <a:solidFill>
                  <a:srgbClr val="A6192E"/>
                </a:solidFill>
                <a:latin typeface="Calibri Light" panose="020F0302020204030204"/>
                <a:ea typeface="Open Sans" panose="020B0606030504020204" pitchFamily="34" charset="0"/>
                <a:cs typeface="Open Sans" panose="020B0606030504020204" pitchFamily="34" charset="0"/>
              </a:rPr>
              <a:t>True Performance Program</a:t>
            </a:r>
            <a:endParaRPr kumimoji="0" lang="en-US" altLang="en-US" sz="4400" b="1" i="0" u="none" strike="noStrike" kern="1200" cap="none" spc="0" normalizeH="0" baseline="0" noProof="0" dirty="0">
              <a:ln>
                <a:noFill/>
              </a:ln>
              <a:solidFill>
                <a:srgbClr val="A6192E"/>
              </a:solidFill>
              <a:effectLst/>
              <a:uLnTx/>
              <a:uFillTx/>
              <a:latin typeface="Calibri Light" panose="020F0302020204030204"/>
              <a:ea typeface="Open Sans" panose="020B0606030504020204" pitchFamily="34" charset="0"/>
              <a:cs typeface="Open Sans" panose="020B060603050402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DE71A4B-D60F-42AE-9A1F-BD767D3B642B}"/>
              </a:ext>
            </a:extLst>
          </p:cNvPr>
          <p:cNvSpPr txBox="1"/>
          <p:nvPr/>
        </p:nvSpPr>
        <p:spPr>
          <a:xfrm>
            <a:off x="2768138" y="3260896"/>
            <a:ext cx="6655724" cy="523220"/>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Capstone Project 2019 – Highmark Inc </a:t>
            </a:r>
          </a:p>
        </p:txBody>
      </p:sp>
      <p:sp>
        <p:nvSpPr>
          <p:cNvPr id="5" name="TextBox 4">
            <a:extLst>
              <a:ext uri="{FF2B5EF4-FFF2-40B4-BE49-F238E27FC236}">
                <a16:creationId xmlns:a16="http://schemas.microsoft.com/office/drawing/2014/main" id="{1CCAA579-1B85-4F60-BA92-4DD6BB7F7DC7}"/>
              </a:ext>
            </a:extLst>
          </p:cNvPr>
          <p:cNvSpPr txBox="1"/>
          <p:nvPr/>
        </p:nvSpPr>
        <p:spPr>
          <a:xfrm>
            <a:off x="3420498" y="4329212"/>
            <a:ext cx="2802684" cy="923330"/>
          </a:xfrm>
          <a:prstGeom prst="rect">
            <a:avLst/>
          </a:prstGeom>
          <a:noFill/>
        </p:spPr>
        <p:txBody>
          <a:bodyPr wrap="square" rtlCol="0">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Moe Wolf (MSHCPM ‘20)</a:t>
            </a:r>
          </a:p>
          <a:p>
            <a:pPr marL="0" marR="0" lvl="0" indent="0" defTabSz="914377"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ea typeface="Open Sans" panose="020B0606030504020204" pitchFamily="34" charset="0"/>
                <a:cs typeface="Open Sans" panose="020B0606030504020204" pitchFamily="34" charset="0"/>
              </a:rPr>
              <a:t>Jonathan Dyer (MISM ‘19)</a:t>
            </a:r>
          </a:p>
          <a:p>
            <a:pPr marL="0" marR="0" lvl="0" indent="0" defTabSz="914377"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C2C9A8E8-BBBA-4887-A97E-19D5E177DC39}"/>
              </a:ext>
            </a:extLst>
          </p:cNvPr>
          <p:cNvSpPr txBox="1"/>
          <p:nvPr/>
        </p:nvSpPr>
        <p:spPr>
          <a:xfrm>
            <a:off x="6096000" y="4329212"/>
            <a:ext cx="3481637" cy="923330"/>
          </a:xfrm>
          <a:prstGeom prst="rect">
            <a:avLst/>
          </a:prstGeom>
          <a:noFill/>
        </p:spPr>
        <p:txBody>
          <a:bodyPr wrap="square" rtlCol="0">
            <a:spAutoFit/>
          </a:bodyPr>
          <a:lstStyle/>
          <a:p>
            <a:pPr lvl="0" defTabSz="914377">
              <a:defRPr/>
            </a:pPr>
            <a:r>
              <a:rPr lang="en-US" dirty="0">
                <a:solidFill>
                  <a:prstClr val="black"/>
                </a:solidFill>
                <a:ea typeface="Open Sans" panose="020B0606030504020204" pitchFamily="34" charset="0"/>
                <a:cs typeface="Open Sans" panose="020B0606030504020204" pitchFamily="34" charset="0"/>
              </a:rPr>
              <a:t>Jeremiah Humes (MSHCA ‘20)</a:t>
            </a:r>
          </a:p>
          <a:p>
            <a:pPr lvl="0" defTabSz="914377">
              <a:defRPr/>
            </a:pPr>
            <a:r>
              <a:rPr lang="en-US" dirty="0">
                <a:solidFill>
                  <a:prstClr val="black"/>
                </a:solidFill>
                <a:ea typeface="Open Sans" panose="020B0606030504020204" pitchFamily="34" charset="0"/>
                <a:cs typeface="Open Sans" panose="020B0606030504020204" pitchFamily="34" charset="0"/>
              </a:rPr>
              <a:t>Manjiri Kshirsagar (MSHCPM ‘20)</a:t>
            </a:r>
            <a:endParaRPr lang="en-US" dirty="0">
              <a:solidFill>
                <a:prstClr val="black"/>
              </a:solidFill>
              <a:latin typeface="Calibri" panose="020F0502020204030204"/>
              <a:ea typeface="Open Sans" panose="020B0606030504020204" pitchFamily="34" charset="0"/>
              <a:cs typeface="Open Sans" panose="020B0606030504020204" pitchFamily="34" charset="0"/>
            </a:endParaRPr>
          </a:p>
          <a:p>
            <a:pPr marL="0" marR="0" lvl="0" indent="0" defTabSz="914377"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E1D7A7E0-A43C-4A8A-8453-385128732D0E}"/>
              </a:ext>
            </a:extLst>
          </p:cNvPr>
          <p:cNvSpPr txBox="1"/>
          <p:nvPr/>
        </p:nvSpPr>
        <p:spPr>
          <a:xfrm>
            <a:off x="4600367" y="5123339"/>
            <a:ext cx="2991266" cy="369332"/>
          </a:xfrm>
          <a:prstGeom prst="rect">
            <a:avLst/>
          </a:prstGeom>
          <a:noFill/>
        </p:spPr>
        <p:txBody>
          <a:bodyPr wrap="square" rtlCol="0">
            <a:spAutoFit/>
          </a:bodyPr>
          <a:lstStyle/>
          <a:p>
            <a:pPr lvl="0" algn="ctr" defTabSz="914377">
              <a:defRPr/>
            </a:pPr>
            <a:r>
              <a:rPr lang="en-US" dirty="0">
                <a:solidFill>
                  <a:prstClr val="black"/>
                </a:solidFill>
                <a:ea typeface="Open Sans" panose="020B0606030504020204" pitchFamily="34" charset="0"/>
                <a:cs typeface="Open Sans" panose="020B0606030504020204" pitchFamily="34" charset="0"/>
              </a:rPr>
              <a:t>Faculty Advisor: Jim Jordan </a:t>
            </a:r>
            <a:endParaRPr lang="en-US" dirty="0">
              <a:solidFill>
                <a:prstClr val="black"/>
              </a:solidFill>
              <a:latin typeface="Calibri" panose="020F0502020204030204"/>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3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Evaluation Framework</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497329" cy="65835"/>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1000851621"/>
              </p:ext>
            </p:extLst>
          </p:nvPr>
        </p:nvGraphicFramePr>
        <p:xfrm>
          <a:off x="850731" y="1479000"/>
          <a:ext cx="10490537" cy="1662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0BDA81B8-7D10-4DE8-8556-006D0CA19A01}"/>
              </a:ext>
            </a:extLst>
          </p:cNvPr>
          <p:cNvSpPr txBox="1"/>
          <p:nvPr/>
        </p:nvSpPr>
        <p:spPr>
          <a:xfrm>
            <a:off x="678873" y="3754582"/>
            <a:ext cx="9337963" cy="1938992"/>
          </a:xfrm>
          <a:prstGeom prst="rect">
            <a:avLst/>
          </a:prstGeom>
          <a:noFill/>
        </p:spPr>
        <p:txBody>
          <a:bodyPr wrap="square" rtlCol="0">
            <a:spAutoFit/>
          </a:bodyPr>
          <a:lstStyle/>
          <a:p>
            <a:pPr marL="285750" indent="-285750">
              <a:buFontTx/>
              <a:buChar char="-"/>
            </a:pPr>
            <a:r>
              <a:rPr lang="en-US" sz="2400" dirty="0"/>
              <a:t>Understanding the program and its components </a:t>
            </a:r>
          </a:p>
          <a:p>
            <a:endParaRPr lang="en-US" sz="2400" dirty="0"/>
          </a:p>
          <a:p>
            <a:pPr marL="285750" indent="-285750">
              <a:buFontTx/>
              <a:buChar char="-"/>
            </a:pPr>
            <a:r>
              <a:rPr lang="en-US" sz="2400" dirty="0"/>
              <a:t>Intended Effect of Program</a:t>
            </a:r>
          </a:p>
          <a:p>
            <a:endParaRPr lang="en-US" sz="2400" dirty="0"/>
          </a:p>
          <a:p>
            <a:pPr marL="285750" indent="-285750">
              <a:buFontTx/>
              <a:buChar char="-"/>
            </a:pPr>
            <a:r>
              <a:rPr lang="en-US" sz="2400" dirty="0"/>
              <a:t>Reviewing existing value-based reimbursement programs </a:t>
            </a:r>
          </a:p>
        </p:txBody>
      </p:sp>
    </p:spTree>
    <p:extLst>
      <p:ext uri="{BB962C8B-B14F-4D97-AF65-F5344CB8AC3E}">
        <p14:creationId xmlns:p14="http://schemas.microsoft.com/office/powerpoint/2010/main" val="301170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Highmark – True Performance Program Overview</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E29CC737-533B-4DDE-BD4B-8732304015EA}"/>
              </a:ext>
            </a:extLst>
          </p:cNvPr>
          <p:cNvGrpSpPr/>
          <p:nvPr/>
        </p:nvGrpSpPr>
        <p:grpSpPr>
          <a:xfrm>
            <a:off x="1282958" y="1770192"/>
            <a:ext cx="8768796" cy="4242265"/>
            <a:chOff x="677311" y="2228907"/>
            <a:chExt cx="8905084" cy="4242265"/>
          </a:xfrm>
        </p:grpSpPr>
        <p:sp>
          <p:nvSpPr>
            <p:cNvPr id="39" name="TextBox 38">
              <a:extLst>
                <a:ext uri="{FF2B5EF4-FFF2-40B4-BE49-F238E27FC236}">
                  <a16:creationId xmlns:a16="http://schemas.microsoft.com/office/drawing/2014/main" id="{4BBC01F9-4C78-408B-80AD-CA16A7FA59A2}"/>
                </a:ext>
              </a:extLst>
            </p:cNvPr>
            <p:cNvSpPr txBox="1"/>
            <p:nvPr/>
          </p:nvSpPr>
          <p:spPr>
            <a:xfrm>
              <a:off x="7791695" y="4393502"/>
              <a:ext cx="1790700" cy="584775"/>
            </a:xfrm>
            <a:prstGeom prst="rect">
              <a:avLst/>
            </a:prstGeom>
            <a:noFill/>
            <a:ln>
              <a:noFill/>
            </a:ln>
          </p:spPr>
          <p:txBody>
            <a:bodyPr wrap="square" rtlCol="0">
              <a:spAutoFit/>
            </a:bodyPr>
            <a:lstStyle/>
            <a:p>
              <a:pPr algn="ctr"/>
              <a:r>
                <a:rPr lang="en-US" sz="1600" dirty="0">
                  <a:latin typeface="Garamond" panose="02020404030301010803" pitchFamily="18" charset="0"/>
                </a:rPr>
                <a:t>Strong Medicare STARS ratings </a:t>
              </a:r>
            </a:p>
          </p:txBody>
        </p:sp>
        <p:sp>
          <p:nvSpPr>
            <p:cNvPr id="40" name="TextBox 39">
              <a:extLst>
                <a:ext uri="{FF2B5EF4-FFF2-40B4-BE49-F238E27FC236}">
                  <a16:creationId xmlns:a16="http://schemas.microsoft.com/office/drawing/2014/main" id="{2DBD6D7A-9503-49C7-8E73-931741BDFDC5}"/>
                </a:ext>
              </a:extLst>
            </p:cNvPr>
            <p:cNvSpPr txBox="1"/>
            <p:nvPr/>
          </p:nvSpPr>
          <p:spPr>
            <a:xfrm>
              <a:off x="4662705" y="2228907"/>
              <a:ext cx="2650616" cy="338554"/>
            </a:xfrm>
            <a:prstGeom prst="rect">
              <a:avLst/>
            </a:prstGeom>
            <a:noFill/>
            <a:ln>
              <a:noFill/>
            </a:ln>
          </p:spPr>
          <p:txBody>
            <a:bodyPr wrap="square" rtlCol="0">
              <a:spAutoFit/>
            </a:bodyPr>
            <a:lstStyle/>
            <a:p>
              <a:r>
                <a:rPr lang="en-US" sz="1600" dirty="0">
                  <a:latin typeface="Garamond" panose="02020404030301010803" pitchFamily="18" charset="0"/>
                </a:rPr>
                <a:t>Reimbursement Opportunities</a:t>
              </a:r>
            </a:p>
          </p:txBody>
        </p:sp>
        <p:sp>
          <p:nvSpPr>
            <p:cNvPr id="43" name="TextBox 42">
              <a:extLst>
                <a:ext uri="{FF2B5EF4-FFF2-40B4-BE49-F238E27FC236}">
                  <a16:creationId xmlns:a16="http://schemas.microsoft.com/office/drawing/2014/main" id="{29EC5E3F-E8E6-4237-9AF1-B25A23C95A0E}"/>
                </a:ext>
              </a:extLst>
            </p:cNvPr>
            <p:cNvSpPr txBox="1"/>
            <p:nvPr/>
          </p:nvSpPr>
          <p:spPr>
            <a:xfrm>
              <a:off x="3295078" y="3376477"/>
              <a:ext cx="1790700" cy="338554"/>
            </a:xfrm>
            <a:prstGeom prst="rect">
              <a:avLst/>
            </a:prstGeom>
            <a:noFill/>
            <a:ln>
              <a:noFill/>
            </a:ln>
          </p:spPr>
          <p:txBody>
            <a:bodyPr wrap="square" rtlCol="0">
              <a:spAutoFit/>
            </a:bodyPr>
            <a:lstStyle/>
            <a:p>
              <a:pPr algn="ctr"/>
              <a:r>
                <a:rPr lang="en-US" sz="1600" dirty="0">
                  <a:latin typeface="Garamond" panose="02020404030301010803" pitchFamily="18" charset="0"/>
                </a:rPr>
                <a:t>Care Coordination</a:t>
              </a:r>
            </a:p>
          </p:txBody>
        </p:sp>
        <p:sp>
          <p:nvSpPr>
            <p:cNvPr id="44" name="TextBox 43">
              <a:extLst>
                <a:ext uri="{FF2B5EF4-FFF2-40B4-BE49-F238E27FC236}">
                  <a16:creationId xmlns:a16="http://schemas.microsoft.com/office/drawing/2014/main" id="{A992AFFF-62D1-4BA4-A35E-6A4817023D39}"/>
                </a:ext>
              </a:extLst>
            </p:cNvPr>
            <p:cNvSpPr txBox="1"/>
            <p:nvPr/>
          </p:nvSpPr>
          <p:spPr>
            <a:xfrm>
              <a:off x="5270418" y="3392135"/>
              <a:ext cx="1479321" cy="338554"/>
            </a:xfrm>
            <a:prstGeom prst="rect">
              <a:avLst/>
            </a:prstGeom>
            <a:noFill/>
            <a:ln>
              <a:noFill/>
            </a:ln>
          </p:spPr>
          <p:txBody>
            <a:bodyPr wrap="square" rtlCol="0">
              <a:spAutoFit/>
            </a:bodyPr>
            <a:lstStyle/>
            <a:p>
              <a:pPr algn="ctr"/>
              <a:r>
                <a:rPr lang="en-US" sz="1600" dirty="0">
                  <a:latin typeface="Garamond" panose="02020404030301010803" pitchFamily="18" charset="0"/>
                </a:rPr>
                <a:t>Lump Sum</a:t>
              </a:r>
            </a:p>
          </p:txBody>
        </p:sp>
        <p:cxnSp>
          <p:nvCxnSpPr>
            <p:cNvPr id="46" name="Straight Arrow Connector 45">
              <a:extLst>
                <a:ext uri="{FF2B5EF4-FFF2-40B4-BE49-F238E27FC236}">
                  <a16:creationId xmlns:a16="http://schemas.microsoft.com/office/drawing/2014/main" id="{0E598473-5A08-46A2-B990-5F0EE7C0C114}"/>
                </a:ext>
              </a:extLst>
            </p:cNvPr>
            <p:cNvCxnSpPr>
              <a:cxnSpLocks/>
              <a:stCxn id="40" idx="2"/>
              <a:endCxn id="43" idx="0"/>
            </p:cNvCxnSpPr>
            <p:nvPr/>
          </p:nvCxnSpPr>
          <p:spPr>
            <a:xfrm flipH="1">
              <a:off x="4190428" y="2567461"/>
              <a:ext cx="1797585" cy="8090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2603257-D298-48F9-909D-FD2BE7260F9A}"/>
                </a:ext>
              </a:extLst>
            </p:cNvPr>
            <p:cNvCxnSpPr>
              <a:cxnSpLocks/>
              <a:stCxn id="40" idx="2"/>
              <a:endCxn id="44" idx="0"/>
            </p:cNvCxnSpPr>
            <p:nvPr/>
          </p:nvCxnSpPr>
          <p:spPr>
            <a:xfrm>
              <a:off x="5988013" y="2567461"/>
              <a:ext cx="22066" cy="82467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7AAA47B-6F22-40B3-8BDE-F42647A9B94D}"/>
                </a:ext>
              </a:extLst>
            </p:cNvPr>
            <p:cNvSpPr txBox="1"/>
            <p:nvPr/>
          </p:nvSpPr>
          <p:spPr>
            <a:xfrm>
              <a:off x="6863290" y="3392135"/>
              <a:ext cx="1706099" cy="584775"/>
            </a:xfrm>
            <a:prstGeom prst="rect">
              <a:avLst/>
            </a:prstGeom>
            <a:noFill/>
            <a:ln>
              <a:noFill/>
            </a:ln>
          </p:spPr>
          <p:txBody>
            <a:bodyPr wrap="square" rtlCol="0">
              <a:spAutoFit/>
            </a:bodyPr>
            <a:lstStyle/>
            <a:p>
              <a:pPr algn="ctr"/>
              <a:r>
                <a:rPr lang="en-US" sz="1600" dirty="0">
                  <a:latin typeface="Garamond" panose="02020404030301010803" pitchFamily="18" charset="0"/>
                </a:rPr>
                <a:t>Additional Incentives</a:t>
              </a:r>
            </a:p>
          </p:txBody>
        </p:sp>
        <p:cxnSp>
          <p:nvCxnSpPr>
            <p:cNvPr id="50" name="Straight Arrow Connector 49">
              <a:extLst>
                <a:ext uri="{FF2B5EF4-FFF2-40B4-BE49-F238E27FC236}">
                  <a16:creationId xmlns:a16="http://schemas.microsoft.com/office/drawing/2014/main" id="{6133CFE4-96E8-424A-B070-43010B293EF9}"/>
                </a:ext>
              </a:extLst>
            </p:cNvPr>
            <p:cNvCxnSpPr>
              <a:cxnSpLocks/>
              <a:stCxn id="40" idx="2"/>
              <a:endCxn id="48" idx="0"/>
            </p:cNvCxnSpPr>
            <p:nvPr/>
          </p:nvCxnSpPr>
          <p:spPr>
            <a:xfrm>
              <a:off x="5988013" y="2567461"/>
              <a:ext cx="1728326" cy="82467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DC4088-0939-4D1C-BA2E-843D07778B0D}"/>
                </a:ext>
              </a:extLst>
            </p:cNvPr>
            <p:cNvSpPr txBox="1"/>
            <p:nvPr/>
          </p:nvSpPr>
          <p:spPr>
            <a:xfrm>
              <a:off x="3295078" y="4461165"/>
              <a:ext cx="1790700" cy="338554"/>
            </a:xfrm>
            <a:prstGeom prst="rect">
              <a:avLst/>
            </a:prstGeom>
            <a:noFill/>
            <a:ln>
              <a:noFill/>
            </a:ln>
          </p:spPr>
          <p:txBody>
            <a:bodyPr wrap="square" rtlCol="0">
              <a:spAutoFit/>
            </a:bodyPr>
            <a:lstStyle/>
            <a:p>
              <a:pPr algn="ctr"/>
              <a:r>
                <a:rPr lang="en-US" sz="1600" dirty="0">
                  <a:latin typeface="Garamond" panose="02020404030301010803" pitchFamily="18" charset="0"/>
                </a:rPr>
                <a:t>Quality </a:t>
              </a:r>
            </a:p>
          </p:txBody>
        </p:sp>
        <p:cxnSp>
          <p:nvCxnSpPr>
            <p:cNvPr id="52" name="Straight Arrow Connector 51">
              <a:extLst>
                <a:ext uri="{FF2B5EF4-FFF2-40B4-BE49-F238E27FC236}">
                  <a16:creationId xmlns:a16="http://schemas.microsoft.com/office/drawing/2014/main" id="{C6353000-A10A-4462-B08C-ABBC29BC6890}"/>
                </a:ext>
              </a:extLst>
            </p:cNvPr>
            <p:cNvCxnSpPr>
              <a:cxnSpLocks/>
              <a:stCxn id="43" idx="2"/>
              <a:endCxn id="51" idx="0"/>
            </p:cNvCxnSpPr>
            <p:nvPr/>
          </p:nvCxnSpPr>
          <p:spPr>
            <a:xfrm>
              <a:off x="4190428" y="3715031"/>
              <a:ext cx="0" cy="74613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EF944DB-572B-4B70-B8A7-53D4F3AF5B77}"/>
                </a:ext>
              </a:extLst>
            </p:cNvPr>
            <p:cNvSpPr txBox="1"/>
            <p:nvPr/>
          </p:nvSpPr>
          <p:spPr>
            <a:xfrm>
              <a:off x="677311" y="4441520"/>
              <a:ext cx="2420894" cy="584775"/>
            </a:xfrm>
            <a:prstGeom prst="rect">
              <a:avLst/>
            </a:prstGeom>
            <a:noFill/>
            <a:ln>
              <a:noFill/>
            </a:ln>
          </p:spPr>
          <p:txBody>
            <a:bodyPr wrap="square" rtlCol="0">
              <a:spAutoFit/>
            </a:bodyPr>
            <a:lstStyle/>
            <a:p>
              <a:pPr algn="r"/>
              <a:r>
                <a:rPr lang="en-US" sz="1600" b="1" dirty="0">
                  <a:latin typeface="Garamond" panose="02020404030301010803" pitchFamily="18" charset="0"/>
                </a:rPr>
                <a:t>Performance Measurement</a:t>
              </a:r>
            </a:p>
          </p:txBody>
        </p:sp>
        <p:sp>
          <p:nvSpPr>
            <p:cNvPr id="56" name="TextBox 55">
              <a:extLst>
                <a:ext uri="{FF2B5EF4-FFF2-40B4-BE49-F238E27FC236}">
                  <a16:creationId xmlns:a16="http://schemas.microsoft.com/office/drawing/2014/main" id="{E4EFEE69-20F0-4822-9C56-10FA0EA85648}"/>
                </a:ext>
              </a:extLst>
            </p:cNvPr>
            <p:cNvSpPr txBox="1"/>
            <p:nvPr/>
          </p:nvSpPr>
          <p:spPr>
            <a:xfrm>
              <a:off x="5543268" y="4466788"/>
              <a:ext cx="1064649" cy="584775"/>
            </a:xfrm>
            <a:prstGeom prst="rect">
              <a:avLst/>
            </a:prstGeom>
            <a:noFill/>
            <a:ln>
              <a:noFill/>
            </a:ln>
          </p:spPr>
          <p:txBody>
            <a:bodyPr wrap="square" rtlCol="0">
              <a:spAutoFit/>
            </a:bodyPr>
            <a:lstStyle/>
            <a:p>
              <a:pPr algn="ctr"/>
              <a:r>
                <a:rPr lang="en-US" sz="1600" dirty="0">
                  <a:latin typeface="Garamond" panose="02020404030301010803" pitchFamily="18" charset="0"/>
                </a:rPr>
                <a:t>Cost &amp; Utilization </a:t>
              </a:r>
            </a:p>
          </p:txBody>
        </p:sp>
        <p:cxnSp>
          <p:nvCxnSpPr>
            <p:cNvPr id="57" name="Straight Arrow Connector 56">
              <a:extLst>
                <a:ext uri="{FF2B5EF4-FFF2-40B4-BE49-F238E27FC236}">
                  <a16:creationId xmlns:a16="http://schemas.microsoft.com/office/drawing/2014/main" id="{287D5AF6-A269-42D5-9A3B-889EEBA90110}"/>
                </a:ext>
              </a:extLst>
            </p:cNvPr>
            <p:cNvCxnSpPr>
              <a:cxnSpLocks/>
              <a:stCxn id="44" idx="2"/>
              <a:endCxn id="56" idx="0"/>
            </p:cNvCxnSpPr>
            <p:nvPr/>
          </p:nvCxnSpPr>
          <p:spPr>
            <a:xfrm>
              <a:off x="6010079" y="3730689"/>
              <a:ext cx="65515" cy="73609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E5E9D6C-B7D9-404C-A3A2-59A2A694777C}"/>
                </a:ext>
              </a:extLst>
            </p:cNvPr>
            <p:cNvSpPr txBox="1"/>
            <p:nvPr/>
          </p:nvSpPr>
          <p:spPr>
            <a:xfrm>
              <a:off x="6476888" y="4439669"/>
              <a:ext cx="1271033" cy="584775"/>
            </a:xfrm>
            <a:prstGeom prst="rect">
              <a:avLst/>
            </a:prstGeom>
            <a:noFill/>
            <a:ln>
              <a:noFill/>
            </a:ln>
          </p:spPr>
          <p:txBody>
            <a:bodyPr wrap="square" rtlCol="0">
              <a:spAutoFit/>
            </a:bodyPr>
            <a:lstStyle/>
            <a:p>
              <a:pPr algn="ctr"/>
              <a:r>
                <a:rPr lang="en-US" sz="1600" dirty="0">
                  <a:latin typeface="Garamond" panose="02020404030301010803" pitchFamily="18" charset="0"/>
                </a:rPr>
                <a:t>Referral Management </a:t>
              </a:r>
            </a:p>
          </p:txBody>
        </p:sp>
        <p:sp>
          <p:nvSpPr>
            <p:cNvPr id="59" name="TextBox 58">
              <a:extLst>
                <a:ext uri="{FF2B5EF4-FFF2-40B4-BE49-F238E27FC236}">
                  <a16:creationId xmlns:a16="http://schemas.microsoft.com/office/drawing/2014/main" id="{EEDE0700-5CC3-460C-AC16-587009F038A5}"/>
                </a:ext>
              </a:extLst>
            </p:cNvPr>
            <p:cNvSpPr txBox="1"/>
            <p:nvPr/>
          </p:nvSpPr>
          <p:spPr>
            <a:xfrm>
              <a:off x="4598169" y="4461164"/>
              <a:ext cx="812913" cy="338554"/>
            </a:xfrm>
            <a:prstGeom prst="rect">
              <a:avLst/>
            </a:prstGeom>
            <a:noFill/>
            <a:ln>
              <a:noFill/>
            </a:ln>
          </p:spPr>
          <p:txBody>
            <a:bodyPr wrap="square" rtlCol="0">
              <a:spAutoFit/>
            </a:bodyPr>
            <a:lstStyle/>
            <a:p>
              <a:pPr algn="ctr"/>
              <a:r>
                <a:rPr lang="en-US" sz="1600" dirty="0">
                  <a:latin typeface="Garamond" panose="02020404030301010803" pitchFamily="18" charset="0"/>
                </a:rPr>
                <a:t>Quality </a:t>
              </a:r>
            </a:p>
          </p:txBody>
        </p:sp>
        <p:cxnSp>
          <p:nvCxnSpPr>
            <p:cNvPr id="60" name="Straight Arrow Connector 59">
              <a:extLst>
                <a:ext uri="{FF2B5EF4-FFF2-40B4-BE49-F238E27FC236}">
                  <a16:creationId xmlns:a16="http://schemas.microsoft.com/office/drawing/2014/main" id="{6A9117B7-FDBE-4B93-9B13-4F1DE75AE979}"/>
                </a:ext>
              </a:extLst>
            </p:cNvPr>
            <p:cNvCxnSpPr>
              <a:cxnSpLocks/>
              <a:stCxn id="44" idx="2"/>
              <a:endCxn id="59" idx="0"/>
            </p:cNvCxnSpPr>
            <p:nvPr/>
          </p:nvCxnSpPr>
          <p:spPr>
            <a:xfrm flipH="1">
              <a:off x="5004626" y="3730689"/>
              <a:ext cx="1005453" cy="73047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ABA21A-E8CE-4BA4-AD2F-52972DBFF108}"/>
                </a:ext>
              </a:extLst>
            </p:cNvPr>
            <p:cNvCxnSpPr>
              <a:cxnSpLocks/>
              <a:stCxn id="44" idx="2"/>
              <a:endCxn id="58" idx="0"/>
            </p:cNvCxnSpPr>
            <p:nvPr/>
          </p:nvCxnSpPr>
          <p:spPr>
            <a:xfrm>
              <a:off x="6010079" y="3730689"/>
              <a:ext cx="1102326" cy="70898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BCA4AED-B4CE-484A-96A2-AB1135998AFF}"/>
                </a:ext>
              </a:extLst>
            </p:cNvPr>
            <p:cNvCxnSpPr>
              <a:cxnSpLocks/>
              <a:stCxn id="48" idx="2"/>
              <a:endCxn id="39" idx="0"/>
            </p:cNvCxnSpPr>
            <p:nvPr/>
          </p:nvCxnSpPr>
          <p:spPr>
            <a:xfrm>
              <a:off x="7716339" y="3976910"/>
              <a:ext cx="970705" cy="4165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971848-FFFD-4734-9E8F-790B727009A7}"/>
                </a:ext>
              </a:extLst>
            </p:cNvPr>
            <p:cNvSpPr txBox="1"/>
            <p:nvPr/>
          </p:nvSpPr>
          <p:spPr>
            <a:xfrm>
              <a:off x="1683077" y="5733112"/>
              <a:ext cx="1348301" cy="338554"/>
            </a:xfrm>
            <a:prstGeom prst="rect">
              <a:avLst/>
            </a:prstGeom>
            <a:noFill/>
            <a:ln>
              <a:noFill/>
            </a:ln>
          </p:spPr>
          <p:txBody>
            <a:bodyPr wrap="square" rtlCol="0">
              <a:spAutoFit/>
            </a:bodyPr>
            <a:lstStyle/>
            <a:p>
              <a:pPr algn="r"/>
              <a:r>
                <a:rPr lang="en-US" sz="1600" b="1" dirty="0">
                  <a:latin typeface="Garamond" panose="02020404030301010803" pitchFamily="18" charset="0"/>
                </a:rPr>
                <a:t>Indicators</a:t>
              </a:r>
            </a:p>
          </p:txBody>
        </p:sp>
        <p:sp>
          <p:nvSpPr>
            <p:cNvPr id="64" name="TextBox 63">
              <a:extLst>
                <a:ext uri="{FF2B5EF4-FFF2-40B4-BE49-F238E27FC236}">
                  <a16:creationId xmlns:a16="http://schemas.microsoft.com/office/drawing/2014/main" id="{E42FA3C0-29CD-49C1-B07C-32F4C7404716}"/>
                </a:ext>
              </a:extLst>
            </p:cNvPr>
            <p:cNvSpPr txBox="1"/>
            <p:nvPr/>
          </p:nvSpPr>
          <p:spPr>
            <a:xfrm>
              <a:off x="3742188" y="5760118"/>
              <a:ext cx="896477" cy="584775"/>
            </a:xfrm>
            <a:prstGeom prst="rect">
              <a:avLst/>
            </a:prstGeom>
            <a:noFill/>
            <a:ln>
              <a:noFill/>
            </a:ln>
          </p:spPr>
          <p:txBody>
            <a:bodyPr wrap="square" rtlCol="0">
              <a:spAutoFit/>
            </a:bodyPr>
            <a:lstStyle/>
            <a:p>
              <a:pPr algn="ctr"/>
              <a:r>
                <a:rPr lang="en-US" sz="1600" dirty="0">
                  <a:latin typeface="Garamond" panose="02020404030301010803" pitchFamily="18" charset="0"/>
                </a:rPr>
                <a:t>QA Score</a:t>
              </a:r>
            </a:p>
          </p:txBody>
        </p:sp>
        <p:cxnSp>
          <p:nvCxnSpPr>
            <p:cNvPr id="65" name="Straight Arrow Connector 64">
              <a:extLst>
                <a:ext uri="{FF2B5EF4-FFF2-40B4-BE49-F238E27FC236}">
                  <a16:creationId xmlns:a16="http://schemas.microsoft.com/office/drawing/2014/main" id="{38BE28B6-98EF-46F3-B457-D9737EB4D468}"/>
                </a:ext>
              </a:extLst>
            </p:cNvPr>
            <p:cNvCxnSpPr>
              <a:cxnSpLocks/>
              <a:endCxn id="64" idx="0"/>
            </p:cNvCxnSpPr>
            <p:nvPr/>
          </p:nvCxnSpPr>
          <p:spPr>
            <a:xfrm>
              <a:off x="4190427" y="4867707"/>
              <a:ext cx="0" cy="8924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811A5DE-F519-4E6F-AF31-81926D6F0E09}"/>
                </a:ext>
              </a:extLst>
            </p:cNvPr>
            <p:cNvCxnSpPr>
              <a:cxnSpLocks/>
            </p:cNvCxnSpPr>
            <p:nvPr/>
          </p:nvCxnSpPr>
          <p:spPr>
            <a:xfrm flipH="1">
              <a:off x="4321016" y="4892214"/>
              <a:ext cx="642316" cy="85116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6818C7E-6DA1-4018-BBFA-9498E0421F70}"/>
                </a:ext>
              </a:extLst>
            </p:cNvPr>
            <p:cNvSpPr txBox="1"/>
            <p:nvPr/>
          </p:nvSpPr>
          <p:spPr>
            <a:xfrm>
              <a:off x="4645708" y="5635661"/>
              <a:ext cx="1150360" cy="584775"/>
            </a:xfrm>
            <a:prstGeom prst="rect">
              <a:avLst/>
            </a:prstGeom>
            <a:noFill/>
            <a:ln>
              <a:noFill/>
            </a:ln>
          </p:spPr>
          <p:txBody>
            <a:bodyPr wrap="square" rtlCol="0">
              <a:spAutoFit/>
            </a:bodyPr>
            <a:lstStyle/>
            <a:p>
              <a:pPr algn="ctr"/>
              <a:r>
                <a:rPr lang="en-US" sz="1600" dirty="0">
                  <a:latin typeface="Garamond" panose="02020404030301010803" pitchFamily="18" charset="0"/>
                </a:rPr>
                <a:t>Total Cost PMPM</a:t>
              </a:r>
            </a:p>
          </p:txBody>
        </p:sp>
        <p:sp>
          <p:nvSpPr>
            <p:cNvPr id="69" name="TextBox 68">
              <a:extLst>
                <a:ext uri="{FF2B5EF4-FFF2-40B4-BE49-F238E27FC236}">
                  <a16:creationId xmlns:a16="http://schemas.microsoft.com/office/drawing/2014/main" id="{3C4D1140-1F72-4DCA-B0E3-9B7CA8F440C9}"/>
                </a:ext>
              </a:extLst>
            </p:cNvPr>
            <p:cNvSpPr txBox="1"/>
            <p:nvPr/>
          </p:nvSpPr>
          <p:spPr>
            <a:xfrm>
              <a:off x="6452335" y="5652396"/>
              <a:ext cx="1150360" cy="584775"/>
            </a:xfrm>
            <a:prstGeom prst="rect">
              <a:avLst/>
            </a:prstGeom>
            <a:noFill/>
            <a:ln>
              <a:noFill/>
            </a:ln>
          </p:spPr>
          <p:txBody>
            <a:bodyPr wrap="square" rtlCol="0">
              <a:spAutoFit/>
            </a:bodyPr>
            <a:lstStyle/>
            <a:p>
              <a:pPr algn="ctr"/>
              <a:r>
                <a:rPr lang="en-US" sz="1600" dirty="0">
                  <a:latin typeface="Garamond" panose="02020404030301010803" pitchFamily="18" charset="0"/>
                </a:rPr>
                <a:t>ED Utilization</a:t>
              </a:r>
            </a:p>
          </p:txBody>
        </p:sp>
        <p:cxnSp>
          <p:nvCxnSpPr>
            <p:cNvPr id="70" name="Straight Arrow Connector 69">
              <a:extLst>
                <a:ext uri="{FF2B5EF4-FFF2-40B4-BE49-F238E27FC236}">
                  <a16:creationId xmlns:a16="http://schemas.microsoft.com/office/drawing/2014/main" id="{7F5B7670-F5B8-4EC4-A97C-4F760761E51F}"/>
                </a:ext>
              </a:extLst>
            </p:cNvPr>
            <p:cNvCxnSpPr>
              <a:cxnSpLocks/>
              <a:endCxn id="68" idx="0"/>
            </p:cNvCxnSpPr>
            <p:nvPr/>
          </p:nvCxnSpPr>
          <p:spPr>
            <a:xfrm flipH="1">
              <a:off x="5220887" y="5050886"/>
              <a:ext cx="854706" cy="58477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B5D164A-38D0-4CE1-A8DE-28D6F701DFEA}"/>
                </a:ext>
              </a:extLst>
            </p:cNvPr>
            <p:cNvCxnSpPr>
              <a:cxnSpLocks/>
              <a:stCxn id="56" idx="2"/>
              <a:endCxn id="69" idx="0"/>
            </p:cNvCxnSpPr>
            <p:nvPr/>
          </p:nvCxnSpPr>
          <p:spPr>
            <a:xfrm>
              <a:off x="6075593" y="5051563"/>
              <a:ext cx="951922" cy="60083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8A3936B-A00A-459B-86AB-C27DF84427F7}"/>
                </a:ext>
              </a:extLst>
            </p:cNvPr>
            <p:cNvSpPr txBox="1"/>
            <p:nvPr/>
          </p:nvSpPr>
          <p:spPr>
            <a:xfrm>
              <a:off x="8053880" y="5621807"/>
              <a:ext cx="1150362" cy="584775"/>
            </a:xfrm>
            <a:prstGeom prst="rect">
              <a:avLst/>
            </a:prstGeom>
            <a:noFill/>
            <a:ln>
              <a:noFill/>
            </a:ln>
          </p:spPr>
          <p:txBody>
            <a:bodyPr wrap="square" rtlCol="0">
              <a:spAutoFit/>
            </a:bodyPr>
            <a:lstStyle/>
            <a:p>
              <a:pPr algn="ctr"/>
              <a:r>
                <a:rPr lang="en-US" sz="1600" dirty="0">
                  <a:latin typeface="Garamond" panose="02020404030301010803" pitchFamily="18" charset="0"/>
                </a:rPr>
                <a:t>STARS Ratings</a:t>
              </a:r>
            </a:p>
          </p:txBody>
        </p:sp>
        <p:cxnSp>
          <p:nvCxnSpPr>
            <p:cNvPr id="74" name="Straight Arrow Connector 73">
              <a:extLst>
                <a:ext uri="{FF2B5EF4-FFF2-40B4-BE49-F238E27FC236}">
                  <a16:creationId xmlns:a16="http://schemas.microsoft.com/office/drawing/2014/main" id="{6482F2A0-3B40-4BA3-8D4B-083913FF68FB}"/>
                </a:ext>
              </a:extLst>
            </p:cNvPr>
            <p:cNvCxnSpPr>
              <a:cxnSpLocks/>
            </p:cNvCxnSpPr>
            <p:nvPr/>
          </p:nvCxnSpPr>
          <p:spPr>
            <a:xfrm>
              <a:off x="8629061" y="4990008"/>
              <a:ext cx="0" cy="518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75" name="Ink 74">
                  <a:extLst>
                    <a:ext uri="{FF2B5EF4-FFF2-40B4-BE49-F238E27FC236}">
                      <a16:creationId xmlns:a16="http://schemas.microsoft.com/office/drawing/2014/main" id="{30C23E5A-3A83-4EBC-A916-14AAE4AB5DAD}"/>
                    </a:ext>
                  </a:extLst>
                </p14:cNvPr>
                <p14:cNvContentPartPr/>
                <p14:nvPr/>
              </p14:nvContentPartPr>
              <p14:xfrm>
                <a:off x="3009763" y="2927991"/>
                <a:ext cx="360" cy="360"/>
              </p14:xfrm>
            </p:contentPart>
          </mc:Choice>
          <mc:Fallback xmlns="">
            <p:pic>
              <p:nvPicPr>
                <p:cNvPr id="75" name="Ink 74">
                  <a:extLst>
                    <a:ext uri="{FF2B5EF4-FFF2-40B4-BE49-F238E27FC236}">
                      <a16:creationId xmlns:a16="http://schemas.microsoft.com/office/drawing/2014/main" id="{A3293C33-33A7-4195-8C1E-DC3E0A84DCB8}"/>
                    </a:ext>
                  </a:extLst>
                </p:cNvPr>
                <p:cNvPicPr/>
                <p:nvPr/>
              </p:nvPicPr>
              <p:blipFill>
                <a:blip r:embed="rId8"/>
                <a:stretch>
                  <a:fillRect/>
                </a:stretch>
              </p:blipFill>
              <p:spPr>
                <a:xfrm>
                  <a:off x="3000763" y="2918991"/>
                  <a:ext cx="18000" cy="18000"/>
                </a:xfrm>
                <a:prstGeom prst="rect">
                  <a:avLst/>
                </a:prstGeom>
              </p:spPr>
            </p:pic>
          </mc:Fallback>
        </mc:AlternateContent>
        <p:sp>
          <p:nvSpPr>
            <p:cNvPr id="80" name="TextBox 79">
              <a:extLst>
                <a:ext uri="{FF2B5EF4-FFF2-40B4-BE49-F238E27FC236}">
                  <a16:creationId xmlns:a16="http://schemas.microsoft.com/office/drawing/2014/main" id="{A8745A6C-CAA3-42DB-B946-05EF32EF1AA8}"/>
                </a:ext>
              </a:extLst>
            </p:cNvPr>
            <p:cNvSpPr txBox="1"/>
            <p:nvPr/>
          </p:nvSpPr>
          <p:spPr>
            <a:xfrm>
              <a:off x="689544" y="3364243"/>
              <a:ext cx="2420894" cy="338554"/>
            </a:xfrm>
            <a:prstGeom prst="rect">
              <a:avLst/>
            </a:prstGeom>
            <a:noFill/>
            <a:ln>
              <a:noFill/>
            </a:ln>
          </p:spPr>
          <p:txBody>
            <a:bodyPr wrap="square" rtlCol="0">
              <a:spAutoFit/>
            </a:bodyPr>
            <a:lstStyle/>
            <a:p>
              <a:pPr algn="r"/>
              <a:r>
                <a:rPr lang="en-US" sz="1600" b="1" dirty="0">
                  <a:latin typeface="Garamond" panose="02020404030301010803" pitchFamily="18" charset="0"/>
                </a:rPr>
                <a:t>Reimbursement Type</a:t>
              </a:r>
            </a:p>
          </p:txBody>
        </p:sp>
        <p:cxnSp>
          <p:nvCxnSpPr>
            <p:cNvPr id="81" name="Straight Connector 80">
              <a:extLst>
                <a:ext uri="{FF2B5EF4-FFF2-40B4-BE49-F238E27FC236}">
                  <a16:creationId xmlns:a16="http://schemas.microsoft.com/office/drawing/2014/main" id="{BB13AFAB-79ED-4E58-AD9D-D2EF9B38208A}"/>
                </a:ext>
              </a:extLst>
            </p:cNvPr>
            <p:cNvCxnSpPr>
              <a:cxnSpLocks/>
            </p:cNvCxnSpPr>
            <p:nvPr/>
          </p:nvCxnSpPr>
          <p:spPr>
            <a:xfrm>
              <a:off x="3357691" y="2701636"/>
              <a:ext cx="14667" cy="37695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085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Highmark True Performance Objectives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41" name="Group 40">
            <a:extLst>
              <a:ext uri="{FF2B5EF4-FFF2-40B4-BE49-F238E27FC236}">
                <a16:creationId xmlns:a16="http://schemas.microsoft.com/office/drawing/2014/main" id="{8A1DDB66-4E65-44C7-82CA-40AF836CEC76}"/>
              </a:ext>
            </a:extLst>
          </p:cNvPr>
          <p:cNvGrpSpPr/>
          <p:nvPr/>
        </p:nvGrpSpPr>
        <p:grpSpPr>
          <a:xfrm>
            <a:off x="2701637" y="3050290"/>
            <a:ext cx="7107381" cy="2425393"/>
            <a:chOff x="2701637" y="3348164"/>
            <a:chExt cx="7107381" cy="2425393"/>
          </a:xfrm>
        </p:grpSpPr>
        <p:pic>
          <p:nvPicPr>
            <p:cNvPr id="42" name="Graphic 41" descr="Venn diagram">
              <a:extLst>
                <a:ext uri="{FF2B5EF4-FFF2-40B4-BE49-F238E27FC236}">
                  <a16:creationId xmlns:a16="http://schemas.microsoft.com/office/drawing/2014/main" id="{BED5FA47-7A7E-44FC-9C2C-9AAED1608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7125" y="3578997"/>
              <a:ext cx="2194560" cy="2194560"/>
            </a:xfrm>
            <a:prstGeom prst="rect">
              <a:avLst/>
            </a:prstGeom>
          </p:spPr>
        </p:pic>
        <p:sp>
          <p:nvSpPr>
            <p:cNvPr id="45" name="TextBox 44">
              <a:extLst>
                <a:ext uri="{FF2B5EF4-FFF2-40B4-BE49-F238E27FC236}">
                  <a16:creationId xmlns:a16="http://schemas.microsoft.com/office/drawing/2014/main" id="{5D8A5D50-59BD-4A97-9243-608D80D4FAAC}"/>
                </a:ext>
              </a:extLst>
            </p:cNvPr>
            <p:cNvSpPr txBox="1"/>
            <p:nvPr/>
          </p:nvSpPr>
          <p:spPr>
            <a:xfrm>
              <a:off x="4057729" y="3348164"/>
              <a:ext cx="3793351" cy="461665"/>
            </a:xfrm>
            <a:prstGeom prst="rect">
              <a:avLst/>
            </a:prstGeom>
            <a:noFill/>
          </p:spPr>
          <p:txBody>
            <a:bodyPr wrap="square" rtlCol="0">
              <a:spAutoFit/>
            </a:bodyPr>
            <a:lstStyle/>
            <a:p>
              <a:r>
                <a:rPr lang="en-US" sz="2400" dirty="0"/>
                <a:t>Improve Experience of Care</a:t>
              </a:r>
            </a:p>
          </p:txBody>
        </p:sp>
        <p:sp>
          <p:nvSpPr>
            <p:cNvPr id="49" name="TextBox 48">
              <a:extLst>
                <a:ext uri="{FF2B5EF4-FFF2-40B4-BE49-F238E27FC236}">
                  <a16:creationId xmlns:a16="http://schemas.microsoft.com/office/drawing/2014/main" id="{3C882C99-DCB5-4ACB-8004-0CA49008B554}"/>
                </a:ext>
              </a:extLst>
            </p:cNvPr>
            <p:cNvSpPr txBox="1"/>
            <p:nvPr/>
          </p:nvSpPr>
          <p:spPr>
            <a:xfrm>
              <a:off x="2701637" y="4511809"/>
              <a:ext cx="2466108" cy="830997"/>
            </a:xfrm>
            <a:prstGeom prst="rect">
              <a:avLst/>
            </a:prstGeom>
            <a:noFill/>
          </p:spPr>
          <p:txBody>
            <a:bodyPr wrap="square" rtlCol="0">
              <a:spAutoFit/>
            </a:bodyPr>
            <a:lstStyle/>
            <a:p>
              <a:pPr algn="ctr"/>
              <a:r>
                <a:rPr lang="en-US" sz="2400" dirty="0"/>
                <a:t>Improving Health of Population</a:t>
              </a:r>
            </a:p>
          </p:txBody>
        </p:sp>
        <p:sp>
          <p:nvSpPr>
            <p:cNvPr id="54" name="TextBox 53">
              <a:extLst>
                <a:ext uri="{FF2B5EF4-FFF2-40B4-BE49-F238E27FC236}">
                  <a16:creationId xmlns:a16="http://schemas.microsoft.com/office/drawing/2014/main" id="{C3E689A8-08B0-462D-987C-AA8233DCD4F9}"/>
                </a:ext>
              </a:extLst>
            </p:cNvPr>
            <p:cNvSpPr txBox="1"/>
            <p:nvPr/>
          </p:nvSpPr>
          <p:spPr>
            <a:xfrm>
              <a:off x="6642148" y="4511810"/>
              <a:ext cx="3166870" cy="830997"/>
            </a:xfrm>
            <a:prstGeom prst="rect">
              <a:avLst/>
            </a:prstGeom>
            <a:noFill/>
          </p:spPr>
          <p:txBody>
            <a:bodyPr wrap="square" rtlCol="0">
              <a:spAutoFit/>
            </a:bodyPr>
            <a:lstStyle/>
            <a:p>
              <a:pPr algn="ctr"/>
              <a:r>
                <a:rPr lang="en-US" sz="2400" dirty="0"/>
                <a:t>Reducing Per Capita Cost of Healthcare</a:t>
              </a:r>
            </a:p>
          </p:txBody>
        </p:sp>
      </p:grpSp>
      <p:sp>
        <p:nvSpPr>
          <p:cNvPr id="55" name="Content Placeholder 2">
            <a:extLst>
              <a:ext uri="{FF2B5EF4-FFF2-40B4-BE49-F238E27FC236}">
                <a16:creationId xmlns:a16="http://schemas.microsoft.com/office/drawing/2014/main" id="{2C4780C4-1A44-4C83-97B4-C9C48286FE9D}"/>
              </a:ext>
            </a:extLst>
          </p:cNvPr>
          <p:cNvSpPr txBox="1">
            <a:spLocks/>
          </p:cNvSpPr>
          <p:nvPr/>
        </p:nvSpPr>
        <p:spPr>
          <a:xfrm>
            <a:off x="1920586" y="1610277"/>
            <a:ext cx="8350828" cy="8760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A6192E"/>
                </a:solidFill>
              </a:rPr>
              <a:t>Supporting Primary Care Physicians (PCPs) in coordinating care, managing chronic illness, and providing preventive care.</a:t>
            </a:r>
            <a:endParaRPr lang="en-US" sz="2000" dirty="0">
              <a:solidFill>
                <a:srgbClr val="A6192E"/>
              </a:solidFill>
            </a:endParaRPr>
          </a:p>
        </p:txBody>
      </p:sp>
      <p:sp>
        <p:nvSpPr>
          <p:cNvPr id="66" name="Content Placeholder 2">
            <a:extLst>
              <a:ext uri="{FF2B5EF4-FFF2-40B4-BE49-F238E27FC236}">
                <a16:creationId xmlns:a16="http://schemas.microsoft.com/office/drawing/2014/main" id="{A54F4B6A-F53C-490B-8B27-21718020FFC1}"/>
              </a:ext>
            </a:extLst>
          </p:cNvPr>
          <p:cNvSpPr>
            <a:spLocks noGrp="1"/>
          </p:cNvSpPr>
          <p:nvPr>
            <p:ph idx="1"/>
          </p:nvPr>
        </p:nvSpPr>
        <p:spPr>
          <a:xfrm>
            <a:off x="810490" y="5422901"/>
            <a:ext cx="10453255" cy="876011"/>
          </a:xfrm>
        </p:spPr>
        <p:txBody>
          <a:bodyPr>
            <a:normAutofit/>
          </a:bodyPr>
          <a:lstStyle/>
          <a:p>
            <a:pPr marL="0" indent="0" algn="ctr">
              <a:buNone/>
            </a:pPr>
            <a:r>
              <a:rPr lang="en-US" sz="1800" dirty="0"/>
              <a:t>Based on IHI’s (Institute of Healthcare Improvement) </a:t>
            </a:r>
          </a:p>
          <a:p>
            <a:pPr marL="0" indent="0" algn="ctr">
              <a:buNone/>
            </a:pPr>
            <a:r>
              <a:rPr lang="en-US" sz="1800" dirty="0"/>
              <a:t>“Triple Aim” of healthcare improvement</a:t>
            </a:r>
          </a:p>
        </p:txBody>
      </p:sp>
    </p:spTree>
    <p:extLst>
      <p:ext uri="{BB962C8B-B14F-4D97-AF65-F5344CB8AC3E}">
        <p14:creationId xmlns:p14="http://schemas.microsoft.com/office/powerpoint/2010/main" val="1933493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Quality Component - Stakeholders Perspective </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9A8B0DE-2384-4C5C-A47B-DFC576665D5D}"/>
              </a:ext>
            </a:extLst>
          </p:cNvPr>
          <p:cNvSpPr txBox="1"/>
          <p:nvPr/>
        </p:nvSpPr>
        <p:spPr>
          <a:xfrm>
            <a:off x="72421" y="1662482"/>
            <a:ext cx="2237735" cy="461665"/>
          </a:xfrm>
          <a:prstGeom prst="rect">
            <a:avLst/>
          </a:prstGeom>
          <a:noFill/>
        </p:spPr>
        <p:txBody>
          <a:bodyPr wrap="square" rtlCol="0">
            <a:spAutoFit/>
          </a:bodyPr>
          <a:lstStyle/>
          <a:p>
            <a:pPr algn="ctr"/>
            <a:r>
              <a:rPr lang="en-US" sz="2400" b="1" dirty="0"/>
              <a:t>Regulatory</a:t>
            </a:r>
          </a:p>
        </p:txBody>
      </p:sp>
      <p:sp>
        <p:nvSpPr>
          <p:cNvPr id="14" name="TextBox 13">
            <a:extLst>
              <a:ext uri="{FF2B5EF4-FFF2-40B4-BE49-F238E27FC236}">
                <a16:creationId xmlns:a16="http://schemas.microsoft.com/office/drawing/2014/main" id="{548265A7-5484-4538-A9E7-BC56A746EAB3}"/>
              </a:ext>
            </a:extLst>
          </p:cNvPr>
          <p:cNvSpPr txBox="1"/>
          <p:nvPr/>
        </p:nvSpPr>
        <p:spPr>
          <a:xfrm>
            <a:off x="2713012" y="1662482"/>
            <a:ext cx="2881934" cy="461665"/>
          </a:xfrm>
          <a:prstGeom prst="rect">
            <a:avLst/>
          </a:prstGeom>
          <a:noFill/>
        </p:spPr>
        <p:txBody>
          <a:bodyPr wrap="square" rtlCol="0">
            <a:spAutoFit/>
          </a:bodyPr>
          <a:lstStyle/>
          <a:p>
            <a:pPr algn="ctr"/>
            <a:r>
              <a:rPr lang="en-US" sz="2400" b="1" dirty="0"/>
              <a:t>Highmark Insurance</a:t>
            </a:r>
          </a:p>
        </p:txBody>
      </p:sp>
      <p:sp>
        <p:nvSpPr>
          <p:cNvPr id="15" name="TextBox 14">
            <a:extLst>
              <a:ext uri="{FF2B5EF4-FFF2-40B4-BE49-F238E27FC236}">
                <a16:creationId xmlns:a16="http://schemas.microsoft.com/office/drawing/2014/main" id="{E6248D33-E51B-487B-B33A-86AD3CDE172F}"/>
              </a:ext>
            </a:extLst>
          </p:cNvPr>
          <p:cNvSpPr txBox="1"/>
          <p:nvPr/>
        </p:nvSpPr>
        <p:spPr>
          <a:xfrm>
            <a:off x="5816805" y="1709048"/>
            <a:ext cx="3468544" cy="461665"/>
          </a:xfrm>
          <a:prstGeom prst="rect">
            <a:avLst/>
          </a:prstGeom>
          <a:noFill/>
        </p:spPr>
        <p:txBody>
          <a:bodyPr wrap="square" rtlCol="0">
            <a:spAutoFit/>
          </a:bodyPr>
          <a:lstStyle/>
          <a:p>
            <a:pPr algn="ctr"/>
            <a:r>
              <a:rPr lang="en-US" sz="2400" b="1" dirty="0"/>
              <a:t>Primary Care Physicians</a:t>
            </a:r>
          </a:p>
        </p:txBody>
      </p:sp>
      <p:cxnSp>
        <p:nvCxnSpPr>
          <p:cNvPr id="16" name="Straight Connector 15">
            <a:extLst>
              <a:ext uri="{FF2B5EF4-FFF2-40B4-BE49-F238E27FC236}">
                <a16:creationId xmlns:a16="http://schemas.microsoft.com/office/drawing/2014/main" id="{C98C19C8-593A-4CA0-ADE7-79739928AD0D}"/>
              </a:ext>
            </a:extLst>
          </p:cNvPr>
          <p:cNvCxnSpPr>
            <a:cxnSpLocks/>
          </p:cNvCxnSpPr>
          <p:nvPr/>
        </p:nvCxnSpPr>
        <p:spPr>
          <a:xfrm flipH="1">
            <a:off x="2583674" y="1487574"/>
            <a:ext cx="1" cy="460259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010E540-BACA-4BCB-94AA-CF20C3E5C38B}"/>
              </a:ext>
            </a:extLst>
          </p:cNvPr>
          <p:cNvCxnSpPr>
            <a:cxnSpLocks/>
          </p:cNvCxnSpPr>
          <p:nvPr/>
        </p:nvCxnSpPr>
        <p:spPr>
          <a:xfrm flipH="1">
            <a:off x="5858991" y="1487574"/>
            <a:ext cx="1" cy="460259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966B378-E487-4C11-A6CC-1D1D29992AA3}"/>
              </a:ext>
            </a:extLst>
          </p:cNvPr>
          <p:cNvSpPr txBox="1"/>
          <p:nvPr/>
        </p:nvSpPr>
        <p:spPr>
          <a:xfrm>
            <a:off x="9763854" y="1662482"/>
            <a:ext cx="2107402" cy="461665"/>
          </a:xfrm>
          <a:prstGeom prst="rect">
            <a:avLst/>
          </a:prstGeom>
          <a:noFill/>
        </p:spPr>
        <p:txBody>
          <a:bodyPr wrap="square" rtlCol="0">
            <a:spAutoFit/>
          </a:bodyPr>
          <a:lstStyle/>
          <a:p>
            <a:pPr algn="ctr"/>
            <a:r>
              <a:rPr lang="en-US" sz="2400" b="1" dirty="0"/>
              <a:t>Patients</a:t>
            </a:r>
          </a:p>
        </p:txBody>
      </p:sp>
      <p:cxnSp>
        <p:nvCxnSpPr>
          <p:cNvPr id="19" name="Straight Connector 18">
            <a:extLst>
              <a:ext uri="{FF2B5EF4-FFF2-40B4-BE49-F238E27FC236}">
                <a16:creationId xmlns:a16="http://schemas.microsoft.com/office/drawing/2014/main" id="{B059CBEE-E798-4D9F-8872-24F55EF645C7}"/>
              </a:ext>
            </a:extLst>
          </p:cNvPr>
          <p:cNvCxnSpPr>
            <a:cxnSpLocks/>
          </p:cNvCxnSpPr>
          <p:nvPr/>
        </p:nvCxnSpPr>
        <p:spPr>
          <a:xfrm flipH="1">
            <a:off x="9440473" y="1588070"/>
            <a:ext cx="1" cy="460259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2C112E-2EBB-4D71-90FA-5FD5CBAC1B8D}"/>
              </a:ext>
            </a:extLst>
          </p:cNvPr>
          <p:cNvSpPr txBox="1"/>
          <p:nvPr/>
        </p:nvSpPr>
        <p:spPr>
          <a:xfrm>
            <a:off x="263330" y="2470493"/>
            <a:ext cx="1828706" cy="1323439"/>
          </a:xfrm>
          <a:prstGeom prst="rect">
            <a:avLst/>
          </a:prstGeom>
          <a:noFill/>
        </p:spPr>
        <p:txBody>
          <a:bodyPr wrap="square" rtlCol="0">
            <a:spAutoFit/>
          </a:bodyPr>
          <a:lstStyle/>
          <a:p>
            <a:pPr algn="ctr"/>
            <a:r>
              <a:rPr lang="en-US" sz="2000" dirty="0"/>
              <a:t>Aligns with Medicare Plan </a:t>
            </a:r>
          </a:p>
          <a:p>
            <a:pPr algn="ctr"/>
            <a:r>
              <a:rPr lang="en-US" sz="2000" dirty="0"/>
              <a:t> STARS Ratings</a:t>
            </a:r>
          </a:p>
          <a:p>
            <a:pPr algn="ctr"/>
            <a:endParaRPr lang="en-US" sz="2000" dirty="0"/>
          </a:p>
        </p:txBody>
      </p:sp>
      <p:sp>
        <p:nvSpPr>
          <p:cNvPr id="21" name="TextBox 20">
            <a:extLst>
              <a:ext uri="{FF2B5EF4-FFF2-40B4-BE49-F238E27FC236}">
                <a16:creationId xmlns:a16="http://schemas.microsoft.com/office/drawing/2014/main" id="{0C9E830C-5E97-4AA3-9B6D-DFB1F06ECFAF}"/>
              </a:ext>
            </a:extLst>
          </p:cNvPr>
          <p:cNvSpPr txBox="1"/>
          <p:nvPr/>
        </p:nvSpPr>
        <p:spPr>
          <a:xfrm>
            <a:off x="3197431" y="2477239"/>
            <a:ext cx="2047803" cy="707886"/>
          </a:xfrm>
          <a:prstGeom prst="rect">
            <a:avLst/>
          </a:prstGeom>
          <a:noFill/>
        </p:spPr>
        <p:txBody>
          <a:bodyPr wrap="square" rtlCol="0">
            <a:spAutoFit/>
          </a:bodyPr>
          <a:lstStyle/>
          <a:p>
            <a:pPr algn="ctr"/>
            <a:r>
              <a:rPr lang="en-US" sz="2000" dirty="0"/>
              <a:t>Reduce increase  healthcare costs</a:t>
            </a:r>
          </a:p>
        </p:txBody>
      </p:sp>
      <p:sp>
        <p:nvSpPr>
          <p:cNvPr id="22" name="TextBox 21">
            <a:extLst>
              <a:ext uri="{FF2B5EF4-FFF2-40B4-BE49-F238E27FC236}">
                <a16:creationId xmlns:a16="http://schemas.microsoft.com/office/drawing/2014/main" id="{1A45A25B-42DE-4FD4-BB26-42BDCE9BE48D}"/>
              </a:ext>
            </a:extLst>
          </p:cNvPr>
          <p:cNvSpPr txBox="1"/>
          <p:nvPr/>
        </p:nvSpPr>
        <p:spPr>
          <a:xfrm>
            <a:off x="2837736" y="3386958"/>
            <a:ext cx="2767193" cy="1015663"/>
          </a:xfrm>
          <a:prstGeom prst="rect">
            <a:avLst/>
          </a:prstGeom>
          <a:noFill/>
        </p:spPr>
        <p:txBody>
          <a:bodyPr wrap="square" rtlCol="0">
            <a:spAutoFit/>
          </a:bodyPr>
          <a:lstStyle/>
          <a:p>
            <a:pPr algn="ctr"/>
            <a:r>
              <a:rPr lang="en-US" sz="2000" dirty="0"/>
              <a:t>Reduce preventable Emergency Department visits</a:t>
            </a:r>
          </a:p>
        </p:txBody>
      </p:sp>
      <p:sp>
        <p:nvSpPr>
          <p:cNvPr id="23" name="TextBox 22">
            <a:extLst>
              <a:ext uri="{FF2B5EF4-FFF2-40B4-BE49-F238E27FC236}">
                <a16:creationId xmlns:a16="http://schemas.microsoft.com/office/drawing/2014/main" id="{3CF42E09-D1DE-4833-A8F5-5E5D6534C4F1}"/>
              </a:ext>
            </a:extLst>
          </p:cNvPr>
          <p:cNvSpPr txBox="1"/>
          <p:nvPr/>
        </p:nvSpPr>
        <p:spPr>
          <a:xfrm>
            <a:off x="2837736" y="4636547"/>
            <a:ext cx="2767193" cy="707886"/>
          </a:xfrm>
          <a:prstGeom prst="rect">
            <a:avLst/>
          </a:prstGeom>
          <a:noFill/>
        </p:spPr>
        <p:txBody>
          <a:bodyPr wrap="square" rtlCol="0">
            <a:spAutoFit/>
          </a:bodyPr>
          <a:lstStyle/>
          <a:p>
            <a:pPr algn="ctr"/>
            <a:r>
              <a:rPr lang="en-US" sz="2000" dirty="0"/>
              <a:t>Reduce readmissions and inpatient stays</a:t>
            </a:r>
          </a:p>
        </p:txBody>
      </p:sp>
      <p:sp>
        <p:nvSpPr>
          <p:cNvPr id="24" name="TextBox 23">
            <a:extLst>
              <a:ext uri="{FF2B5EF4-FFF2-40B4-BE49-F238E27FC236}">
                <a16:creationId xmlns:a16="http://schemas.microsoft.com/office/drawing/2014/main" id="{1FB9D5DF-ED96-4310-B6F3-7339DFF9DC0A}"/>
              </a:ext>
            </a:extLst>
          </p:cNvPr>
          <p:cNvSpPr txBox="1"/>
          <p:nvPr/>
        </p:nvSpPr>
        <p:spPr>
          <a:xfrm>
            <a:off x="6266136" y="2562035"/>
            <a:ext cx="2767193" cy="707886"/>
          </a:xfrm>
          <a:prstGeom prst="rect">
            <a:avLst/>
          </a:prstGeom>
          <a:noFill/>
        </p:spPr>
        <p:txBody>
          <a:bodyPr wrap="square" rtlCol="0">
            <a:spAutoFit/>
          </a:bodyPr>
          <a:lstStyle/>
          <a:p>
            <a:pPr algn="ctr"/>
            <a:r>
              <a:rPr lang="en-US" sz="2000" dirty="0"/>
              <a:t>Incentivized to focus on prevention and wellness</a:t>
            </a:r>
          </a:p>
        </p:txBody>
      </p:sp>
      <p:sp>
        <p:nvSpPr>
          <p:cNvPr id="25" name="TextBox 24">
            <a:extLst>
              <a:ext uri="{FF2B5EF4-FFF2-40B4-BE49-F238E27FC236}">
                <a16:creationId xmlns:a16="http://schemas.microsoft.com/office/drawing/2014/main" id="{3FFB9E07-1EF1-4DF6-A464-6C59ACCF5848}"/>
              </a:ext>
            </a:extLst>
          </p:cNvPr>
          <p:cNvSpPr txBox="1"/>
          <p:nvPr/>
        </p:nvSpPr>
        <p:spPr>
          <a:xfrm>
            <a:off x="6231016" y="3429000"/>
            <a:ext cx="2901722" cy="1015663"/>
          </a:xfrm>
          <a:prstGeom prst="rect">
            <a:avLst/>
          </a:prstGeom>
          <a:noFill/>
        </p:spPr>
        <p:txBody>
          <a:bodyPr wrap="square" rtlCol="0">
            <a:spAutoFit/>
          </a:bodyPr>
          <a:lstStyle/>
          <a:p>
            <a:pPr algn="ctr"/>
            <a:r>
              <a:rPr lang="en-US" sz="2000" dirty="0"/>
              <a:t>Allows PCPs to improve their processes and implement best practices</a:t>
            </a:r>
          </a:p>
        </p:txBody>
      </p:sp>
      <p:sp>
        <p:nvSpPr>
          <p:cNvPr id="26" name="TextBox 25">
            <a:extLst>
              <a:ext uri="{FF2B5EF4-FFF2-40B4-BE49-F238E27FC236}">
                <a16:creationId xmlns:a16="http://schemas.microsoft.com/office/drawing/2014/main" id="{14775D50-A814-4289-9814-8E40FEE35833}"/>
              </a:ext>
            </a:extLst>
          </p:cNvPr>
          <p:cNvSpPr txBox="1"/>
          <p:nvPr/>
        </p:nvSpPr>
        <p:spPr>
          <a:xfrm>
            <a:off x="9504762" y="2477239"/>
            <a:ext cx="2632259" cy="1015663"/>
          </a:xfrm>
          <a:prstGeom prst="rect">
            <a:avLst/>
          </a:prstGeom>
          <a:noFill/>
        </p:spPr>
        <p:txBody>
          <a:bodyPr wrap="square" rtlCol="0">
            <a:spAutoFit/>
          </a:bodyPr>
          <a:lstStyle/>
          <a:p>
            <a:pPr algn="ctr"/>
            <a:r>
              <a:rPr lang="en-US" sz="2000" dirty="0"/>
              <a:t>Better health outcomes especially for chronic illness patients</a:t>
            </a:r>
          </a:p>
        </p:txBody>
      </p:sp>
      <p:sp>
        <p:nvSpPr>
          <p:cNvPr id="27" name="TextBox 26">
            <a:extLst>
              <a:ext uri="{FF2B5EF4-FFF2-40B4-BE49-F238E27FC236}">
                <a16:creationId xmlns:a16="http://schemas.microsoft.com/office/drawing/2014/main" id="{7AB3CF29-ACA4-47BC-9807-7FFEC7320FD7}"/>
              </a:ext>
            </a:extLst>
          </p:cNvPr>
          <p:cNvSpPr txBox="1"/>
          <p:nvPr/>
        </p:nvSpPr>
        <p:spPr>
          <a:xfrm>
            <a:off x="9559741" y="3788873"/>
            <a:ext cx="2632259" cy="1323439"/>
          </a:xfrm>
          <a:prstGeom prst="rect">
            <a:avLst/>
          </a:prstGeom>
          <a:noFill/>
        </p:spPr>
        <p:txBody>
          <a:bodyPr wrap="square" rtlCol="0">
            <a:spAutoFit/>
          </a:bodyPr>
          <a:lstStyle/>
          <a:p>
            <a:pPr algn="ctr"/>
            <a:r>
              <a:rPr lang="en-US" sz="2000" dirty="0"/>
              <a:t>Incentives aligned for payers and providers to improve patient experience</a:t>
            </a:r>
          </a:p>
        </p:txBody>
      </p:sp>
    </p:spTree>
    <p:extLst>
      <p:ext uri="{BB962C8B-B14F-4D97-AF65-F5344CB8AC3E}">
        <p14:creationId xmlns:p14="http://schemas.microsoft.com/office/powerpoint/2010/main" val="288488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Quality Component Overview</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668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Quality Component Logic Model</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680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State of Value Based Reimbursement Programs </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908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Evaluation Framework</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497329" cy="65835"/>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2788968301"/>
              </p:ext>
            </p:extLst>
          </p:nvPr>
        </p:nvGraphicFramePr>
        <p:xfrm>
          <a:off x="823022" y="1641765"/>
          <a:ext cx="10545955" cy="1607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0BDA81B8-7D10-4DE8-8556-006D0CA19A01}"/>
              </a:ext>
            </a:extLst>
          </p:cNvPr>
          <p:cNvSpPr txBox="1"/>
          <p:nvPr/>
        </p:nvSpPr>
        <p:spPr>
          <a:xfrm>
            <a:off x="678873" y="3754582"/>
            <a:ext cx="9337963" cy="1200329"/>
          </a:xfrm>
          <a:prstGeom prst="rect">
            <a:avLst/>
          </a:prstGeom>
          <a:noFill/>
        </p:spPr>
        <p:txBody>
          <a:bodyPr wrap="square" rtlCol="0">
            <a:spAutoFit/>
          </a:bodyPr>
          <a:lstStyle/>
          <a:p>
            <a:pPr marL="285750" indent="-285750">
              <a:buFontTx/>
              <a:buChar char="-"/>
            </a:pPr>
            <a:r>
              <a:rPr lang="en-US" sz="2400" dirty="0"/>
              <a:t>Recipient Perspective of Program</a:t>
            </a:r>
          </a:p>
          <a:p>
            <a:endParaRPr lang="en-US" sz="2400" dirty="0"/>
          </a:p>
          <a:p>
            <a:pPr marL="285750" indent="-285750">
              <a:buFontTx/>
              <a:buChar char="-"/>
            </a:pPr>
            <a:r>
              <a:rPr lang="en-US" sz="2400" dirty="0"/>
              <a:t>Implementation Fidelity – Dose Delivered and Received</a:t>
            </a:r>
          </a:p>
        </p:txBody>
      </p:sp>
    </p:spTree>
    <p:extLst>
      <p:ext uri="{BB962C8B-B14F-4D97-AF65-F5344CB8AC3E}">
        <p14:creationId xmlns:p14="http://schemas.microsoft.com/office/powerpoint/2010/main" val="346251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Process Evaluation</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248A04B-85A9-461F-BA12-796F64F31CD9}"/>
              </a:ext>
            </a:extLst>
          </p:cNvPr>
          <p:cNvSpPr/>
          <p:nvPr/>
        </p:nvSpPr>
        <p:spPr>
          <a:xfrm>
            <a:off x="479926" y="1486846"/>
            <a:ext cx="10113818" cy="4770537"/>
          </a:xfrm>
          <a:prstGeom prst="rect">
            <a:avLst/>
          </a:prstGeom>
        </p:spPr>
        <p:txBody>
          <a:bodyPr wrap="square">
            <a:spAutoFit/>
          </a:bodyPr>
          <a:lstStyle/>
          <a:p>
            <a:pPr algn="just" fontAlgn="base">
              <a:spcBef>
                <a:spcPts val="1200"/>
              </a:spcBef>
              <a:buFont typeface="Arial" panose="020B0604020202020204" pitchFamily="34" charset="0"/>
              <a:buChar char="•"/>
            </a:pPr>
            <a:r>
              <a:rPr lang="en-US" sz="1600" dirty="0">
                <a:solidFill>
                  <a:srgbClr val="000000"/>
                </a:solidFill>
              </a:rPr>
              <a:t>Are participants satisfied with the program? (Satisfaction)</a:t>
            </a:r>
          </a:p>
          <a:p>
            <a:pPr marL="742950" lvl="1" indent="-285750" fontAlgn="base">
              <a:buFont typeface="Arial" panose="020B0604020202020204" pitchFamily="34" charset="0"/>
              <a:buChar char="•"/>
            </a:pPr>
            <a:r>
              <a:rPr lang="en-US" sz="1600" dirty="0">
                <a:solidFill>
                  <a:srgbClr val="000000"/>
                </a:solidFill>
              </a:rPr>
              <a:t>“An unreasonable number of reasonable requirements”</a:t>
            </a:r>
          </a:p>
          <a:p>
            <a:pPr algn="just" fontAlgn="base">
              <a:buFont typeface="Arial" panose="020B0604020202020204" pitchFamily="34" charset="0"/>
              <a:buChar char="•"/>
            </a:pPr>
            <a:r>
              <a:rPr lang="en-US" sz="1600" dirty="0">
                <a:solidFill>
                  <a:srgbClr val="000000"/>
                </a:solidFill>
              </a:rPr>
              <a:t>How many providers/ persons are part of the program? (reach)</a:t>
            </a:r>
          </a:p>
          <a:p>
            <a:pPr marL="742950" lvl="1" indent="-285750" algn="just" fontAlgn="base">
              <a:buFont typeface="Arial" panose="020B0604020202020204" pitchFamily="34" charset="0"/>
              <a:buChar char="•"/>
            </a:pPr>
            <a:r>
              <a:rPr lang="en-US" sz="1600" dirty="0">
                <a:solidFill>
                  <a:srgbClr val="000000"/>
                </a:solidFill>
              </a:rPr>
              <a:t>Providers in program: 548</a:t>
            </a:r>
          </a:p>
          <a:p>
            <a:pPr marL="742950" lvl="1" indent="-285750" algn="just" fontAlgn="base">
              <a:buFont typeface="Arial" panose="020B0604020202020204" pitchFamily="34" charset="0"/>
              <a:buChar char="•"/>
            </a:pPr>
            <a:r>
              <a:rPr lang="en-US" sz="1600" dirty="0">
                <a:solidFill>
                  <a:srgbClr val="000000"/>
                </a:solidFill>
              </a:rPr>
              <a:t>Patients in program: 1.16 million</a:t>
            </a:r>
          </a:p>
          <a:p>
            <a:pPr algn="just" fontAlgn="base">
              <a:buFont typeface="Arial" panose="020B0604020202020204" pitchFamily="34" charset="0"/>
              <a:buChar char="•"/>
            </a:pPr>
            <a:r>
              <a:rPr lang="en-US" sz="1600" dirty="0">
                <a:solidFill>
                  <a:srgbClr val="000000"/>
                </a:solidFill>
              </a:rPr>
              <a:t>Extent to which the program was implemented consistently with underlying theory/ design/ philosophy. (fidelity of program)</a:t>
            </a:r>
          </a:p>
          <a:p>
            <a:pPr marL="742950" lvl="1" indent="-285750" algn="just" fontAlgn="base">
              <a:buFont typeface="Arial" panose="020B0604020202020204" pitchFamily="34" charset="0"/>
              <a:buChar char="•"/>
            </a:pPr>
            <a:r>
              <a:rPr lang="en-US" sz="1600" u="sng" dirty="0">
                <a:solidFill>
                  <a:srgbClr val="0097A7"/>
                </a:solidFill>
                <a:hlinkClick r:id="rId2"/>
              </a:rPr>
              <a:t>source</a:t>
            </a:r>
            <a:endParaRPr lang="en-US" sz="1600" dirty="0">
              <a:solidFill>
                <a:srgbClr val="000000"/>
              </a:solidFill>
            </a:endParaRPr>
          </a:p>
          <a:p>
            <a:pPr marL="742950" lvl="1" indent="-285750" algn="just" fontAlgn="base">
              <a:buFont typeface="Arial" panose="020B0604020202020204" pitchFamily="34" charset="0"/>
              <a:buChar char="•"/>
            </a:pPr>
            <a:r>
              <a:rPr lang="en-US" sz="1600" dirty="0">
                <a:solidFill>
                  <a:srgbClr val="49535A"/>
                </a:solidFill>
              </a:rPr>
              <a:t>improve healthcare quality outcomes for members  - no data</a:t>
            </a:r>
            <a:endParaRPr lang="en-US" sz="1600" dirty="0">
              <a:solidFill>
                <a:srgbClr val="000000"/>
              </a:solidFill>
            </a:endParaRPr>
          </a:p>
          <a:p>
            <a:pPr marL="742950" lvl="1" indent="-285750" algn="just" fontAlgn="base">
              <a:buFont typeface="Arial" panose="020B0604020202020204" pitchFamily="34" charset="0"/>
              <a:buChar char="•"/>
            </a:pPr>
            <a:r>
              <a:rPr lang="en-US" sz="1600" dirty="0">
                <a:solidFill>
                  <a:srgbClr val="49535A"/>
                </a:solidFill>
              </a:rPr>
              <a:t>reduce annual increases in total health care costs - only have data on 1 aggregated line/can we get more precise numbers?</a:t>
            </a:r>
            <a:endParaRPr lang="en-US" sz="1600" dirty="0">
              <a:solidFill>
                <a:srgbClr val="000000"/>
              </a:solidFill>
            </a:endParaRPr>
          </a:p>
          <a:p>
            <a:pPr marL="742950" lvl="1" indent="-285750" algn="just" fontAlgn="base">
              <a:buFont typeface="Arial" panose="020B0604020202020204" pitchFamily="34" charset="0"/>
              <a:buChar char="•"/>
            </a:pPr>
            <a:r>
              <a:rPr lang="en-US" sz="1600" dirty="0">
                <a:solidFill>
                  <a:srgbClr val="49535A"/>
                </a:solidFill>
              </a:rPr>
              <a:t>help physicians engage in patient care coordination - unsure how TPP would improve this</a:t>
            </a:r>
            <a:endParaRPr lang="en-US" sz="1600" dirty="0">
              <a:solidFill>
                <a:srgbClr val="000000"/>
              </a:solidFill>
            </a:endParaRPr>
          </a:p>
          <a:p>
            <a:pPr marL="742950" lvl="1" indent="-285750" algn="just" fontAlgn="base">
              <a:buFont typeface="Arial" panose="020B0604020202020204" pitchFamily="34" charset="0"/>
              <a:buChar char="•"/>
            </a:pPr>
            <a:r>
              <a:rPr lang="en-US" sz="1600" dirty="0">
                <a:solidFill>
                  <a:srgbClr val="49535A"/>
                </a:solidFill>
              </a:rPr>
              <a:t>help physicians engage in population health management - no data on health of population</a:t>
            </a:r>
            <a:endParaRPr lang="en-US" sz="1600" dirty="0">
              <a:solidFill>
                <a:srgbClr val="000000"/>
              </a:solidFill>
            </a:endParaRPr>
          </a:p>
          <a:p>
            <a:pPr algn="just" fontAlgn="base">
              <a:buFont typeface="Arial" panose="020B0604020202020204" pitchFamily="34" charset="0"/>
              <a:buChar char="•"/>
            </a:pPr>
            <a:r>
              <a:rPr lang="en-US" sz="1600" dirty="0">
                <a:solidFill>
                  <a:srgbClr val="000000"/>
                </a:solidFill>
              </a:rPr>
              <a:t>Extent to which participants actively engage with program (dose received)</a:t>
            </a:r>
          </a:p>
          <a:p>
            <a:pPr marL="742950" lvl="1" indent="-285750" algn="just" fontAlgn="base">
              <a:buFont typeface="Arial" panose="020B0604020202020204" pitchFamily="34" charset="0"/>
              <a:buChar char="•"/>
            </a:pPr>
            <a:r>
              <a:rPr lang="en-US" sz="1600" dirty="0">
                <a:solidFill>
                  <a:srgbClr val="000000"/>
                </a:solidFill>
              </a:rPr>
              <a:t>Perhaps too frequently in too cumbersome of a manner</a:t>
            </a:r>
          </a:p>
          <a:p>
            <a:pPr marL="742950" lvl="1" indent="-285750" algn="just" fontAlgn="base">
              <a:buFont typeface="Arial" panose="020B0604020202020204" pitchFamily="34" charset="0"/>
              <a:buChar char="•"/>
            </a:pPr>
            <a:r>
              <a:rPr lang="en-US" sz="1600" dirty="0">
                <a:solidFill>
                  <a:srgbClr val="000000"/>
                </a:solidFill>
              </a:rPr>
              <a:t>“Had to employ an army of administrators to make this work”</a:t>
            </a:r>
          </a:p>
          <a:p>
            <a:pPr algn="just" fontAlgn="base">
              <a:buFont typeface="Arial" panose="020B0604020202020204" pitchFamily="34" charset="0"/>
              <a:buChar char="•"/>
            </a:pPr>
            <a:r>
              <a:rPr lang="en-US" sz="1600" dirty="0">
                <a:solidFill>
                  <a:srgbClr val="000000"/>
                </a:solidFill>
              </a:rPr>
              <a:t>Amount of each component delivered/ details about quality metrics? (dose delivered) </a:t>
            </a:r>
          </a:p>
          <a:p>
            <a:pPr marL="742950" lvl="1" indent="-285750" algn="just" fontAlgn="base">
              <a:buFont typeface="Arial" panose="020B0604020202020204" pitchFamily="34" charset="0"/>
              <a:buChar char="•"/>
            </a:pPr>
            <a:r>
              <a:rPr lang="en-US" sz="1600" dirty="0">
                <a:solidFill>
                  <a:srgbClr val="000000"/>
                </a:solidFill>
              </a:rPr>
              <a:t>Some metrics seem to express co-linearity,</a:t>
            </a:r>
          </a:p>
          <a:p>
            <a:pPr marL="742950" lvl="1" indent="-285750" algn="just" fontAlgn="base">
              <a:spcAft>
                <a:spcPts val="1200"/>
              </a:spcAft>
              <a:buFont typeface="Arial" panose="020B0604020202020204" pitchFamily="34" charset="0"/>
              <a:buChar char="•"/>
            </a:pPr>
            <a:r>
              <a:rPr lang="en-US" sz="1600" dirty="0">
                <a:solidFill>
                  <a:srgbClr val="000000"/>
                </a:solidFill>
              </a:rPr>
              <a:t> There are some “buckets” that don’t seem to have any metrics - outcome measures, health measures</a:t>
            </a:r>
            <a:endParaRPr lang="en-US" sz="1600" b="0" i="0" u="none" strike="noStrike" dirty="0">
              <a:solidFill>
                <a:srgbClr val="000000"/>
              </a:solidFill>
              <a:effectLst/>
            </a:endParaRPr>
          </a:p>
        </p:txBody>
      </p:sp>
    </p:spTree>
    <p:extLst>
      <p:ext uri="{BB962C8B-B14F-4D97-AF65-F5344CB8AC3E}">
        <p14:creationId xmlns:p14="http://schemas.microsoft.com/office/powerpoint/2010/main" val="397495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Evaluation Framework</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497329" cy="65835"/>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2261173216"/>
              </p:ext>
            </p:extLst>
          </p:nvPr>
        </p:nvGraphicFramePr>
        <p:xfrm>
          <a:off x="823022" y="1641765"/>
          <a:ext cx="10545955" cy="1607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0105BF7-7D43-4447-9B6F-3F0699806373}"/>
              </a:ext>
            </a:extLst>
          </p:cNvPr>
          <p:cNvSpPr txBox="1"/>
          <p:nvPr/>
        </p:nvSpPr>
        <p:spPr>
          <a:xfrm>
            <a:off x="678873" y="3754582"/>
            <a:ext cx="9337963" cy="1200329"/>
          </a:xfrm>
          <a:prstGeom prst="rect">
            <a:avLst/>
          </a:prstGeom>
          <a:noFill/>
        </p:spPr>
        <p:txBody>
          <a:bodyPr wrap="square" rtlCol="0">
            <a:spAutoFit/>
          </a:bodyPr>
          <a:lstStyle/>
          <a:p>
            <a:pPr marL="285750" indent="-285750">
              <a:buFontTx/>
              <a:buChar char="-"/>
            </a:pPr>
            <a:r>
              <a:rPr lang="en-US" sz="2400" dirty="0"/>
              <a:t>Recipient Perspective of Program</a:t>
            </a:r>
          </a:p>
          <a:p>
            <a:endParaRPr lang="en-US" sz="2400" dirty="0"/>
          </a:p>
          <a:p>
            <a:pPr marL="285750" indent="-285750">
              <a:buFontTx/>
              <a:buChar char="-"/>
            </a:pPr>
            <a:r>
              <a:rPr lang="en-US" sz="2400" dirty="0"/>
              <a:t>Implementation Fidelity – Dose Delivered and Received</a:t>
            </a:r>
          </a:p>
        </p:txBody>
      </p:sp>
    </p:spTree>
    <p:extLst>
      <p:ext uri="{BB962C8B-B14F-4D97-AF65-F5344CB8AC3E}">
        <p14:creationId xmlns:p14="http://schemas.microsoft.com/office/powerpoint/2010/main" val="294891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CBC935-1250-4F1D-8465-046FC9A72D26}"/>
              </a:ext>
            </a:extLst>
          </p:cNvPr>
          <p:cNvSpPr>
            <a:spLocks noGrp="1"/>
          </p:cNvSpPr>
          <p:nvPr>
            <p:ph type="title"/>
          </p:nvPr>
        </p:nvSpPr>
        <p:spPr>
          <a:xfrm>
            <a:off x="279035" y="292757"/>
            <a:ext cx="10515600" cy="832148"/>
          </a:xfrm>
        </p:spPr>
        <p:txBody>
          <a:bodyPr/>
          <a:lstStyle/>
          <a:p>
            <a:r>
              <a:rPr lang="en-US" b="1" dirty="0"/>
              <a:t>Agenda</a:t>
            </a:r>
          </a:p>
        </p:txBody>
      </p:sp>
      <p:sp>
        <p:nvSpPr>
          <p:cNvPr id="8" name="Rectangle 7">
            <a:extLst>
              <a:ext uri="{FF2B5EF4-FFF2-40B4-BE49-F238E27FC236}">
                <a16:creationId xmlns:a16="http://schemas.microsoft.com/office/drawing/2014/main" id="{7007F42D-AA6D-4EED-8BF1-540DCBCC47A1}"/>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0" name="Diagram 9">
            <a:extLst>
              <a:ext uri="{FF2B5EF4-FFF2-40B4-BE49-F238E27FC236}">
                <a16:creationId xmlns:a16="http://schemas.microsoft.com/office/drawing/2014/main" id="{4F005EC5-58BC-4136-A65B-51EEB48BCA58}"/>
              </a:ext>
            </a:extLst>
          </p:cNvPr>
          <p:cNvGraphicFramePr/>
          <p:nvPr>
            <p:extLst>
              <p:ext uri="{D42A27DB-BD31-4B8C-83A1-F6EECF244321}">
                <p14:modId xmlns:p14="http://schemas.microsoft.com/office/powerpoint/2010/main" val="675868268"/>
              </p:ext>
            </p:extLst>
          </p:nvPr>
        </p:nvGraphicFramePr>
        <p:xfrm>
          <a:off x="2746975" y="1762879"/>
          <a:ext cx="6698049" cy="4358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0368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Process Evaluation</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3A6012-089A-429A-A176-D43126DFBB1A}"/>
              </a:ext>
            </a:extLst>
          </p:cNvPr>
          <p:cNvSpPr/>
          <p:nvPr/>
        </p:nvSpPr>
        <p:spPr>
          <a:xfrm>
            <a:off x="512618" y="1536174"/>
            <a:ext cx="9906000" cy="3785652"/>
          </a:xfrm>
          <a:prstGeom prst="rect">
            <a:avLst/>
          </a:prstGeom>
        </p:spPr>
        <p:txBody>
          <a:bodyPr wrap="square">
            <a:spAutoFit/>
          </a:bodyPr>
          <a:lstStyle/>
          <a:p>
            <a:pPr algn="just" fontAlgn="base">
              <a:spcBef>
                <a:spcPts val="1200"/>
              </a:spcBef>
              <a:buFont typeface="Arial" panose="020B0604020202020204" pitchFamily="34" charset="0"/>
              <a:buChar char="•"/>
            </a:pPr>
            <a:r>
              <a:rPr lang="en-US" sz="1600" dirty="0">
                <a:solidFill>
                  <a:srgbClr val="000000"/>
                </a:solidFill>
              </a:rPr>
              <a:t>Key performance indicators</a:t>
            </a:r>
          </a:p>
          <a:p>
            <a:pPr marL="742950" lvl="1" indent="-285750" algn="just" fontAlgn="base">
              <a:buFont typeface="Arial" panose="020B0604020202020204" pitchFamily="34" charset="0"/>
              <a:buChar char="•"/>
            </a:pPr>
            <a:r>
              <a:rPr lang="en-US" sz="1600" dirty="0">
                <a:solidFill>
                  <a:srgbClr val="000000"/>
                </a:solidFill>
              </a:rPr>
              <a:t> PMPM cost</a:t>
            </a:r>
          </a:p>
          <a:p>
            <a:pPr algn="just" fontAlgn="base">
              <a:buFont typeface="Arial" panose="020B0604020202020204" pitchFamily="34" charset="0"/>
              <a:buChar char="•"/>
            </a:pPr>
            <a:r>
              <a:rPr lang="en-US" sz="1600" dirty="0">
                <a:solidFill>
                  <a:srgbClr val="000000"/>
                </a:solidFill>
              </a:rPr>
              <a:t>Define the counterfactual (outcomes in the absence of the program)</a:t>
            </a:r>
          </a:p>
          <a:p>
            <a:pPr algn="just" fontAlgn="base">
              <a:buFont typeface="Arial" panose="020B0604020202020204" pitchFamily="34" charset="0"/>
              <a:buChar char="•"/>
            </a:pPr>
            <a:r>
              <a:rPr lang="en-US" sz="1600" dirty="0">
                <a:solidFill>
                  <a:srgbClr val="000000"/>
                </a:solidFill>
              </a:rPr>
              <a:t>The counterfactual is what would have happened to the patients, the doctors, the cost and quality of care of those affected by the TPP had all else remained the same except the program not been implemented. </a:t>
            </a:r>
          </a:p>
          <a:p>
            <a:pPr marL="742950" lvl="1" indent="-285750" algn="just" fontAlgn="base">
              <a:buFont typeface="Arial" panose="020B0604020202020204" pitchFamily="34" charset="0"/>
              <a:buChar char="•"/>
            </a:pPr>
            <a:r>
              <a:rPr lang="en-US" sz="1600" dirty="0">
                <a:solidFill>
                  <a:srgbClr val="000000"/>
                </a:solidFill>
              </a:rPr>
              <a:t>Cannot compare with counterfactual results—no data for non-TP providers</a:t>
            </a:r>
          </a:p>
          <a:p>
            <a:pPr marL="742950" lvl="1" indent="-285750" algn="just" fontAlgn="base">
              <a:buFont typeface="Arial" panose="020B0604020202020204" pitchFamily="34" charset="0"/>
              <a:buChar char="•"/>
            </a:pPr>
            <a:r>
              <a:rPr lang="en-US" sz="1600" dirty="0">
                <a:solidFill>
                  <a:srgbClr val="000000"/>
                </a:solidFill>
              </a:rPr>
              <a:t>Additionally, no pre-/post- comparisons are possible—no data prior to 2018</a:t>
            </a:r>
          </a:p>
          <a:p>
            <a:pPr marL="742950" lvl="1" indent="-285750" algn="just" fontAlgn="base">
              <a:buFont typeface="Arial" panose="020B0604020202020204" pitchFamily="34" charset="0"/>
              <a:buChar char="•"/>
            </a:pPr>
            <a:r>
              <a:rPr lang="en-US" sz="1600" dirty="0">
                <a:solidFill>
                  <a:srgbClr val="000000"/>
                </a:solidFill>
              </a:rPr>
              <a:t>One way to do this would be to randomize who gets to take part in TPP from those who opt in</a:t>
            </a:r>
          </a:p>
          <a:p>
            <a:pPr algn="just" fontAlgn="base">
              <a:buFont typeface="Arial" panose="020B0604020202020204" pitchFamily="34" charset="0"/>
              <a:buChar char="•"/>
            </a:pPr>
            <a:r>
              <a:rPr lang="en-US" sz="1600" dirty="0">
                <a:solidFill>
                  <a:srgbClr val="000000"/>
                </a:solidFill>
              </a:rPr>
              <a:t>What could be the potential confounders/ selection bias?</a:t>
            </a:r>
          </a:p>
          <a:p>
            <a:pPr marL="742950" lvl="1" indent="-285750" algn="just" fontAlgn="base">
              <a:buFont typeface="Arial" panose="020B0604020202020204" pitchFamily="34" charset="0"/>
              <a:buChar char="•"/>
            </a:pPr>
            <a:r>
              <a:rPr lang="en-US" sz="1600" dirty="0">
                <a:solidFill>
                  <a:srgbClr val="000000"/>
                </a:solidFill>
              </a:rPr>
              <a:t>Opt-in</a:t>
            </a:r>
          </a:p>
          <a:p>
            <a:pPr marL="742950" lvl="1" indent="-285750" algn="just" fontAlgn="base">
              <a:buFont typeface="Arial" panose="020B0604020202020204" pitchFamily="34" charset="0"/>
              <a:buChar char="•"/>
            </a:pPr>
            <a:r>
              <a:rPr lang="en-US" sz="1600" dirty="0">
                <a:solidFill>
                  <a:srgbClr val="000000"/>
                </a:solidFill>
              </a:rPr>
              <a:t>Implementation of other programs at the same time</a:t>
            </a:r>
          </a:p>
          <a:p>
            <a:pPr algn="just" fontAlgn="base">
              <a:buFont typeface="Arial" panose="020B0604020202020204" pitchFamily="34" charset="0"/>
              <a:buChar char="•"/>
            </a:pPr>
            <a:r>
              <a:rPr lang="en-US" sz="1600" dirty="0">
                <a:solidFill>
                  <a:srgbClr val="000000"/>
                </a:solidFill>
              </a:rPr>
              <a:t>Program effects (regression analysis results)</a:t>
            </a:r>
          </a:p>
          <a:p>
            <a:pPr algn="just" fontAlgn="base">
              <a:buFont typeface="Arial" panose="020B0604020202020204" pitchFamily="34" charset="0"/>
              <a:buChar char="•"/>
            </a:pPr>
            <a:r>
              <a:rPr lang="en-US" sz="1600" dirty="0">
                <a:solidFill>
                  <a:srgbClr val="000000"/>
                </a:solidFill>
              </a:rPr>
              <a:t>Difference in outcomes between regions </a:t>
            </a:r>
          </a:p>
          <a:p>
            <a:pPr algn="just" fontAlgn="base">
              <a:buFont typeface="Arial" panose="020B0604020202020204" pitchFamily="34" charset="0"/>
              <a:buChar char="•"/>
            </a:pPr>
            <a:r>
              <a:rPr lang="en-US" sz="1600" dirty="0">
                <a:solidFill>
                  <a:srgbClr val="000000"/>
                </a:solidFill>
              </a:rPr>
              <a:t>Which measures contribute most to the cost outcome?</a:t>
            </a:r>
          </a:p>
          <a:p>
            <a:pPr marL="742950" lvl="1" indent="-285750" algn="just" fontAlgn="base">
              <a:spcAft>
                <a:spcPts val="1200"/>
              </a:spcAft>
              <a:buFont typeface="Arial" panose="020B0604020202020204" pitchFamily="34" charset="0"/>
              <a:buChar char="•"/>
            </a:pPr>
            <a:r>
              <a:rPr lang="en-US" sz="1600" dirty="0">
                <a:solidFill>
                  <a:srgbClr val="FF0000"/>
                </a:solidFill>
              </a:rPr>
              <a:t>Jake?</a:t>
            </a:r>
            <a:endParaRPr lang="en-US" sz="1600" b="0" i="0" u="none" strike="noStrike" dirty="0">
              <a:solidFill>
                <a:srgbClr val="FF0000"/>
              </a:solidFill>
              <a:effectLst/>
            </a:endParaRPr>
          </a:p>
        </p:txBody>
      </p:sp>
    </p:spTree>
    <p:extLst>
      <p:ext uri="{BB962C8B-B14F-4D97-AF65-F5344CB8AC3E}">
        <p14:creationId xmlns:p14="http://schemas.microsoft.com/office/powerpoint/2010/main" val="2530080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001C-2E33-4E91-AEC7-2CD5FBFF5660}"/>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pPr lvl="0"/>
            <a:r>
              <a:rPr lang="en-US" altLang="en-US" sz="4100"/>
              <a:t>       </a:t>
            </a:r>
            <a:br>
              <a:rPr lang="en-US" altLang="en-US" sz="4100"/>
            </a:br>
            <a:endParaRPr lang="en-US" altLang="en-US" sz="4100"/>
          </a:p>
          <a:p>
            <a:pPr lvl="0"/>
            <a:r>
              <a:rPr lang="en-US" altLang="en-US" sz="4100"/>
              <a:t>Quantitative Methods</a:t>
            </a:r>
          </a:p>
          <a:p>
            <a:pPr lvl="0"/>
            <a:br>
              <a:rPr lang="en-US" altLang="en-US" sz="4100"/>
            </a:br>
            <a:endParaRPr lang="en-US" altLang="en-US" sz="4100"/>
          </a:p>
        </p:txBody>
      </p:sp>
      <p:pic>
        <p:nvPicPr>
          <p:cNvPr id="1026" name="Picture 2" descr="A screenshot of a cell phone&#10;&#10;Description automatically generated">
            <a:extLst>
              <a:ext uri="{FF2B5EF4-FFF2-40B4-BE49-F238E27FC236}">
                <a16:creationId xmlns:a16="http://schemas.microsoft.com/office/drawing/2014/main" id="{23791956-2AB8-4A85-974A-3EBD9F03B1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 b="2868"/>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01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AF70-74EF-4C67-818C-2205ADD95863}"/>
              </a:ext>
            </a:extLst>
          </p:cNvPr>
          <p:cNvSpPr>
            <a:spLocks noGrp="1"/>
          </p:cNvSpPr>
          <p:nvPr>
            <p:ph type="title"/>
          </p:nvPr>
        </p:nvSpPr>
        <p:spPr/>
        <p:txBody>
          <a:bodyPr/>
          <a:lstStyle/>
          <a:p>
            <a:r>
              <a:rPr lang="en-US" dirty="0"/>
              <a:t>Correlation Matrices (Pediatric shown)</a:t>
            </a:r>
          </a:p>
        </p:txBody>
      </p:sp>
      <p:pic>
        <p:nvPicPr>
          <p:cNvPr id="5" name="Content Placeholder 4" descr="A screenshot of a cell phone&#10;&#10;Description automatically generated">
            <a:extLst>
              <a:ext uri="{FF2B5EF4-FFF2-40B4-BE49-F238E27FC236}">
                <a16:creationId xmlns:a16="http://schemas.microsoft.com/office/drawing/2014/main" id="{1229973F-53C4-431C-B676-FB2597D61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108" y="1825625"/>
            <a:ext cx="6099784" cy="4351338"/>
          </a:xfrm>
        </p:spPr>
      </p:pic>
    </p:spTree>
    <p:extLst>
      <p:ext uri="{BB962C8B-B14F-4D97-AF65-F5344CB8AC3E}">
        <p14:creationId xmlns:p14="http://schemas.microsoft.com/office/powerpoint/2010/main" val="420108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7CDA-6FA1-40D9-991D-FE3DC9643DF6}"/>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0B80B39B-0C94-49F0-B1A2-C8E6ECAC09B3}"/>
              </a:ext>
            </a:extLst>
          </p:cNvPr>
          <p:cNvSpPr>
            <a:spLocks noGrp="1"/>
          </p:cNvSpPr>
          <p:nvPr>
            <p:ph idx="1"/>
          </p:nvPr>
        </p:nvSpPr>
        <p:spPr/>
        <p:txBody>
          <a:bodyPr/>
          <a:lstStyle/>
          <a:p>
            <a:r>
              <a:rPr lang="en-US" dirty="0"/>
              <a:t>Most metrics had a relatively high degree of correlation</a:t>
            </a:r>
          </a:p>
          <a:p>
            <a:r>
              <a:rPr lang="en-US" dirty="0"/>
              <a:t>Outcomes showed no strong correlation with metrics or with each other</a:t>
            </a:r>
          </a:p>
          <a:p>
            <a:pPr lvl="1"/>
            <a:r>
              <a:rPr lang="en-US" dirty="0"/>
              <a:t>Except RDM and CU score, these had high positive correlation</a:t>
            </a:r>
          </a:p>
          <a:p>
            <a:r>
              <a:rPr lang="en-US" dirty="0"/>
              <a:t>Need to choose methods that deal with collinearity well.</a:t>
            </a:r>
          </a:p>
          <a:p>
            <a:pPr lvl="1"/>
            <a:r>
              <a:rPr lang="en-US" dirty="0"/>
              <a:t>Too many metrics and outcome combinations to choose an effective subset manually</a:t>
            </a:r>
          </a:p>
        </p:txBody>
      </p:sp>
    </p:spTree>
    <p:extLst>
      <p:ext uri="{BB962C8B-B14F-4D97-AF65-F5344CB8AC3E}">
        <p14:creationId xmlns:p14="http://schemas.microsoft.com/office/powerpoint/2010/main" val="172736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1F46-0252-4497-9157-A47B4BF55CBB}"/>
              </a:ext>
            </a:extLst>
          </p:cNvPr>
          <p:cNvSpPr>
            <a:spLocks noGrp="1"/>
          </p:cNvSpPr>
          <p:nvPr>
            <p:ph type="title"/>
          </p:nvPr>
        </p:nvSpPr>
        <p:spPr/>
        <p:txBody>
          <a:bodyPr/>
          <a:lstStyle/>
          <a:p>
            <a:r>
              <a:rPr lang="en-US" dirty="0"/>
              <a:t>Forward Stepwise Selection</a:t>
            </a:r>
          </a:p>
        </p:txBody>
      </p:sp>
      <p:sp>
        <p:nvSpPr>
          <p:cNvPr id="9" name="Content Placeholder 8">
            <a:extLst>
              <a:ext uri="{FF2B5EF4-FFF2-40B4-BE49-F238E27FC236}">
                <a16:creationId xmlns:a16="http://schemas.microsoft.com/office/drawing/2014/main" id="{728E4534-D6CE-4ECB-8B94-2B41DF1CDBF6}"/>
              </a:ext>
            </a:extLst>
          </p:cNvPr>
          <p:cNvSpPr>
            <a:spLocks noGrp="1"/>
          </p:cNvSpPr>
          <p:nvPr>
            <p:ph idx="1"/>
          </p:nvPr>
        </p:nvSpPr>
        <p:spPr/>
        <p:txBody>
          <a:bodyPr/>
          <a:lstStyle/>
          <a:p>
            <a:r>
              <a:rPr lang="en-US" dirty="0"/>
              <a:t>Further Refinement of Regression Models (Adult Population Shown, selected with BIC criteria)</a:t>
            </a:r>
          </a:p>
        </p:txBody>
      </p:sp>
      <p:graphicFrame>
        <p:nvGraphicFramePr>
          <p:cNvPr id="10" name="Table 10">
            <a:extLst>
              <a:ext uri="{FF2B5EF4-FFF2-40B4-BE49-F238E27FC236}">
                <a16:creationId xmlns:a16="http://schemas.microsoft.com/office/drawing/2014/main" id="{90E03531-288D-477F-83C0-029F3723BCB6}"/>
              </a:ext>
            </a:extLst>
          </p:cNvPr>
          <p:cNvGraphicFramePr>
            <a:graphicFrameLocks noGrp="1"/>
          </p:cNvGraphicFramePr>
          <p:nvPr/>
        </p:nvGraphicFramePr>
        <p:xfrm>
          <a:off x="1831703" y="2774889"/>
          <a:ext cx="8128000" cy="37084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330601385"/>
                    </a:ext>
                  </a:extLst>
                </a:gridCol>
                <a:gridCol w="1625600">
                  <a:extLst>
                    <a:ext uri="{9D8B030D-6E8A-4147-A177-3AD203B41FA5}">
                      <a16:colId xmlns:a16="http://schemas.microsoft.com/office/drawing/2014/main" val="2736667486"/>
                    </a:ext>
                  </a:extLst>
                </a:gridCol>
                <a:gridCol w="1625600">
                  <a:extLst>
                    <a:ext uri="{9D8B030D-6E8A-4147-A177-3AD203B41FA5}">
                      <a16:colId xmlns:a16="http://schemas.microsoft.com/office/drawing/2014/main" val="3273457965"/>
                    </a:ext>
                  </a:extLst>
                </a:gridCol>
                <a:gridCol w="1625600">
                  <a:extLst>
                    <a:ext uri="{9D8B030D-6E8A-4147-A177-3AD203B41FA5}">
                      <a16:colId xmlns:a16="http://schemas.microsoft.com/office/drawing/2014/main" val="3189439293"/>
                    </a:ext>
                  </a:extLst>
                </a:gridCol>
                <a:gridCol w="1625600">
                  <a:extLst>
                    <a:ext uri="{9D8B030D-6E8A-4147-A177-3AD203B41FA5}">
                      <a16:colId xmlns:a16="http://schemas.microsoft.com/office/drawing/2014/main" val="3294930961"/>
                    </a:ext>
                  </a:extLst>
                </a:gridCol>
              </a:tblGrid>
              <a:tr h="370840">
                <a:tc>
                  <a:txBody>
                    <a:bodyPr/>
                    <a:lstStyle/>
                    <a:p>
                      <a:r>
                        <a:rPr lang="en-US" dirty="0"/>
                        <a:t>QA</a:t>
                      </a:r>
                    </a:p>
                  </a:txBody>
                  <a:tcPr/>
                </a:tc>
                <a:tc>
                  <a:txBody>
                    <a:bodyPr/>
                    <a:lstStyle/>
                    <a:p>
                      <a:r>
                        <a:rPr lang="en-US" dirty="0"/>
                        <a:t>PMPM</a:t>
                      </a:r>
                    </a:p>
                  </a:txBody>
                  <a:tcPr/>
                </a:tc>
                <a:tc>
                  <a:txBody>
                    <a:bodyPr/>
                    <a:lstStyle/>
                    <a:p>
                      <a:r>
                        <a:rPr lang="en-US" dirty="0"/>
                        <a:t>ED</a:t>
                      </a:r>
                    </a:p>
                  </a:txBody>
                  <a:tcPr/>
                </a:tc>
                <a:tc>
                  <a:txBody>
                    <a:bodyPr/>
                    <a:lstStyle/>
                    <a:p>
                      <a:r>
                        <a:rPr lang="en-US" dirty="0"/>
                        <a:t>RDM </a:t>
                      </a:r>
                    </a:p>
                  </a:txBody>
                  <a:tcPr/>
                </a:tc>
                <a:tc>
                  <a:txBody>
                    <a:bodyPr/>
                    <a:lstStyle/>
                    <a:p>
                      <a:r>
                        <a:rPr lang="en-US" dirty="0"/>
                        <a:t>CU</a:t>
                      </a:r>
                    </a:p>
                  </a:txBody>
                  <a:tcPr/>
                </a:tc>
                <a:extLst>
                  <a:ext uri="{0D108BD9-81ED-4DB2-BD59-A6C34878D82A}">
                    <a16:rowId xmlns:a16="http://schemas.microsoft.com/office/drawing/2014/main" val="246446603"/>
                  </a:ext>
                </a:extLst>
              </a:tr>
              <a:tr h="370840">
                <a:tc>
                  <a:txBody>
                    <a:bodyPr/>
                    <a:lstStyle/>
                    <a:p>
                      <a:r>
                        <a:rPr lang="en-US" dirty="0"/>
                        <a:t>QN02.4</a:t>
                      </a:r>
                    </a:p>
                  </a:txBody>
                  <a:tcPr/>
                </a:tc>
                <a:tc>
                  <a:txBody>
                    <a:bodyPr/>
                    <a:lstStyle/>
                    <a:p>
                      <a:r>
                        <a:rPr lang="en-US" dirty="0"/>
                        <a:t>QN08</a:t>
                      </a:r>
                    </a:p>
                  </a:txBody>
                  <a:tcPr/>
                </a:tc>
                <a:tc>
                  <a:txBody>
                    <a:bodyPr/>
                    <a:lstStyle/>
                    <a:p>
                      <a:r>
                        <a:rPr lang="en-US" dirty="0"/>
                        <a:t>QN02.3</a:t>
                      </a:r>
                    </a:p>
                  </a:txBody>
                  <a:tcPr/>
                </a:tc>
                <a:tc>
                  <a:txBody>
                    <a:bodyPr/>
                    <a:lstStyle/>
                    <a:p>
                      <a:r>
                        <a:rPr lang="en-US" dirty="0"/>
                        <a:t>QN41</a:t>
                      </a:r>
                    </a:p>
                  </a:txBody>
                  <a:tcPr/>
                </a:tc>
                <a:tc>
                  <a:txBody>
                    <a:bodyPr/>
                    <a:lstStyle/>
                    <a:p>
                      <a:r>
                        <a:rPr lang="en-US" dirty="0"/>
                        <a:t>QN35</a:t>
                      </a:r>
                    </a:p>
                  </a:txBody>
                  <a:tcPr/>
                </a:tc>
                <a:extLst>
                  <a:ext uri="{0D108BD9-81ED-4DB2-BD59-A6C34878D82A}">
                    <a16:rowId xmlns:a16="http://schemas.microsoft.com/office/drawing/2014/main" val="788422278"/>
                  </a:ext>
                </a:extLst>
              </a:tr>
              <a:tr h="370840">
                <a:tc>
                  <a:txBody>
                    <a:bodyPr/>
                    <a:lstStyle/>
                    <a:p>
                      <a:r>
                        <a:rPr lang="en-US" dirty="0"/>
                        <a:t>QN09</a:t>
                      </a:r>
                    </a:p>
                  </a:txBody>
                  <a:tcPr/>
                </a:tc>
                <a:tc>
                  <a:txBody>
                    <a:bodyPr/>
                    <a:lstStyle/>
                    <a:p>
                      <a:r>
                        <a:rPr lang="en-US" dirty="0"/>
                        <a:t>QN41</a:t>
                      </a:r>
                    </a:p>
                  </a:txBody>
                  <a:tcPr/>
                </a:tc>
                <a:tc>
                  <a:txBody>
                    <a:bodyPr/>
                    <a:lstStyle/>
                    <a:p>
                      <a:r>
                        <a:rPr lang="en-US" dirty="0"/>
                        <a:t>QN02.4</a:t>
                      </a:r>
                    </a:p>
                  </a:txBody>
                  <a:tcPr/>
                </a:tc>
                <a:tc>
                  <a:txBody>
                    <a:bodyPr/>
                    <a:lstStyle/>
                    <a:p>
                      <a:r>
                        <a:rPr lang="en-US" dirty="0"/>
                        <a:t>QN45</a:t>
                      </a:r>
                    </a:p>
                  </a:txBody>
                  <a:tcPr/>
                </a:tc>
                <a:tc>
                  <a:txBody>
                    <a:bodyPr/>
                    <a:lstStyle/>
                    <a:p>
                      <a:r>
                        <a:rPr lang="en-US" dirty="0"/>
                        <a:t>QN44</a:t>
                      </a:r>
                    </a:p>
                  </a:txBody>
                  <a:tcPr/>
                </a:tc>
                <a:extLst>
                  <a:ext uri="{0D108BD9-81ED-4DB2-BD59-A6C34878D82A}">
                    <a16:rowId xmlns:a16="http://schemas.microsoft.com/office/drawing/2014/main" val="3097369268"/>
                  </a:ext>
                </a:extLst>
              </a:tr>
              <a:tr h="370840">
                <a:tc>
                  <a:txBody>
                    <a:bodyPr/>
                    <a:lstStyle/>
                    <a:p>
                      <a:r>
                        <a:rPr lang="en-US" dirty="0"/>
                        <a:t>QN35</a:t>
                      </a:r>
                    </a:p>
                  </a:txBody>
                  <a:tcPr/>
                </a:tc>
                <a:tc>
                  <a:txBody>
                    <a:bodyPr/>
                    <a:lstStyle/>
                    <a:p>
                      <a:r>
                        <a:rPr lang="en-US" dirty="0"/>
                        <a:t>QN46</a:t>
                      </a:r>
                    </a:p>
                  </a:txBody>
                  <a:tcPr/>
                </a:tc>
                <a:tc>
                  <a:txBody>
                    <a:bodyPr/>
                    <a:lstStyle/>
                    <a:p>
                      <a:r>
                        <a:rPr lang="en-US" dirty="0"/>
                        <a:t>QN78</a:t>
                      </a:r>
                    </a:p>
                  </a:txBody>
                  <a:tcPr/>
                </a:tc>
                <a:tc>
                  <a:txBody>
                    <a:bodyPr/>
                    <a:lstStyle/>
                    <a:p>
                      <a:endParaRPr lang="en-US"/>
                    </a:p>
                  </a:txBody>
                  <a:tcPr/>
                </a:tc>
                <a:tc>
                  <a:txBody>
                    <a:bodyPr/>
                    <a:lstStyle/>
                    <a:p>
                      <a:r>
                        <a:rPr lang="en-US" dirty="0"/>
                        <a:t>QN45</a:t>
                      </a:r>
                    </a:p>
                  </a:txBody>
                  <a:tcPr/>
                </a:tc>
                <a:extLst>
                  <a:ext uri="{0D108BD9-81ED-4DB2-BD59-A6C34878D82A}">
                    <a16:rowId xmlns:a16="http://schemas.microsoft.com/office/drawing/2014/main" val="4096068770"/>
                  </a:ext>
                </a:extLst>
              </a:tr>
              <a:tr h="370840">
                <a:tc>
                  <a:txBody>
                    <a:bodyPr/>
                    <a:lstStyle/>
                    <a:p>
                      <a:r>
                        <a:rPr lang="en-US" dirty="0"/>
                        <a:t>QN44</a:t>
                      </a:r>
                    </a:p>
                  </a:txBody>
                  <a:tcPr/>
                </a:tc>
                <a:tc>
                  <a:txBody>
                    <a:bodyPr/>
                    <a:lstStyle/>
                    <a:p>
                      <a:r>
                        <a:rPr lang="en-US" dirty="0"/>
                        <a:t>QN60</a:t>
                      </a:r>
                    </a:p>
                  </a:txBody>
                  <a:tcPr/>
                </a:tc>
                <a:tc>
                  <a:txBody>
                    <a:bodyPr/>
                    <a:lstStyle/>
                    <a:p>
                      <a:endParaRPr lang="en-US"/>
                    </a:p>
                  </a:txBody>
                  <a:tcPr/>
                </a:tc>
                <a:tc>
                  <a:txBody>
                    <a:bodyPr/>
                    <a:lstStyle/>
                    <a:p>
                      <a:endParaRPr lang="en-US"/>
                    </a:p>
                  </a:txBody>
                  <a:tcPr/>
                </a:tc>
                <a:tc>
                  <a:txBody>
                    <a:bodyPr/>
                    <a:lstStyle/>
                    <a:p>
                      <a:r>
                        <a:rPr lang="en-US" dirty="0"/>
                        <a:t>QN77</a:t>
                      </a:r>
                    </a:p>
                  </a:txBody>
                  <a:tcPr/>
                </a:tc>
                <a:extLst>
                  <a:ext uri="{0D108BD9-81ED-4DB2-BD59-A6C34878D82A}">
                    <a16:rowId xmlns:a16="http://schemas.microsoft.com/office/drawing/2014/main" val="2485540412"/>
                  </a:ext>
                </a:extLst>
              </a:tr>
              <a:tr h="370840">
                <a:tc>
                  <a:txBody>
                    <a:bodyPr/>
                    <a:lstStyle/>
                    <a:p>
                      <a:r>
                        <a:rPr lang="en-US" dirty="0"/>
                        <a:t>QN55</a:t>
                      </a:r>
                    </a:p>
                  </a:txBody>
                  <a:tcPr/>
                </a:tc>
                <a:tc>
                  <a:txBody>
                    <a:bodyPr/>
                    <a:lstStyle/>
                    <a:p>
                      <a:r>
                        <a:rPr lang="en-US" dirty="0"/>
                        <a:t>QN78</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23361811"/>
                  </a:ext>
                </a:extLst>
              </a:tr>
              <a:tr h="370840">
                <a:tc>
                  <a:txBody>
                    <a:bodyPr/>
                    <a:lstStyle/>
                    <a:p>
                      <a:r>
                        <a:rPr lang="en-US" dirty="0"/>
                        <a:t>QN64</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19063713"/>
                  </a:ext>
                </a:extLst>
              </a:tr>
              <a:tr h="370840">
                <a:tc>
                  <a:txBody>
                    <a:bodyPr/>
                    <a:lstStyle/>
                    <a:p>
                      <a:r>
                        <a:rPr lang="en-US" dirty="0"/>
                        <a:t>QN69</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01598637"/>
                  </a:ext>
                </a:extLst>
              </a:tr>
              <a:tr h="370840">
                <a:tc>
                  <a:txBody>
                    <a:bodyPr/>
                    <a:lstStyle/>
                    <a:p>
                      <a:r>
                        <a:rPr lang="en-US" dirty="0"/>
                        <a:t>QN77</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913585"/>
                  </a:ext>
                </a:extLst>
              </a:tr>
              <a:tr h="370840">
                <a:tc>
                  <a:txBody>
                    <a:bodyPr/>
                    <a:lstStyle/>
                    <a:p>
                      <a:r>
                        <a:rPr lang="en-US" dirty="0"/>
                        <a:t>QN78</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22594341"/>
                  </a:ext>
                </a:extLst>
              </a:tr>
            </a:tbl>
          </a:graphicData>
        </a:graphic>
      </p:graphicFrame>
    </p:spTree>
    <p:extLst>
      <p:ext uri="{BB962C8B-B14F-4D97-AF65-F5344CB8AC3E}">
        <p14:creationId xmlns:p14="http://schemas.microsoft.com/office/powerpoint/2010/main" val="2309847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20C6-E2B6-40BE-B7A0-6131C7B83353}"/>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A36BCF38-4544-4D91-9F96-66990334D1A2}"/>
              </a:ext>
            </a:extLst>
          </p:cNvPr>
          <p:cNvSpPr>
            <a:spLocks noGrp="1"/>
          </p:cNvSpPr>
          <p:nvPr>
            <p:ph idx="1"/>
          </p:nvPr>
        </p:nvSpPr>
        <p:spPr/>
        <p:txBody>
          <a:bodyPr/>
          <a:lstStyle/>
          <a:p>
            <a:r>
              <a:rPr lang="en-US" dirty="0"/>
              <a:t>Adult Pop.: Selection usually cut 2-3 significant variables</a:t>
            </a:r>
          </a:p>
          <a:p>
            <a:pPr lvl="1"/>
            <a:r>
              <a:rPr lang="en-US" dirty="0"/>
              <a:t>7 cut from ED score</a:t>
            </a:r>
          </a:p>
          <a:p>
            <a:r>
              <a:rPr lang="en-US" dirty="0"/>
              <a:t>Senior Pop.: Usually cut between 0-2</a:t>
            </a:r>
          </a:p>
          <a:p>
            <a:pPr lvl="1"/>
            <a:r>
              <a:rPr lang="en-US" dirty="0"/>
              <a:t>Tended to have a lower number of significant metrics</a:t>
            </a:r>
          </a:p>
          <a:p>
            <a:r>
              <a:rPr lang="en-US" dirty="0"/>
              <a:t>Pediatric Pop.: Same as seniors</a:t>
            </a:r>
          </a:p>
        </p:txBody>
      </p:sp>
    </p:spTree>
    <p:extLst>
      <p:ext uri="{BB962C8B-B14F-4D97-AF65-F5344CB8AC3E}">
        <p14:creationId xmlns:p14="http://schemas.microsoft.com/office/powerpoint/2010/main" val="2602336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6D15-074B-4CE9-B94B-AFC8004FF171}"/>
              </a:ext>
            </a:extLst>
          </p:cNvPr>
          <p:cNvSpPr>
            <a:spLocks noGrp="1"/>
          </p:cNvSpPr>
          <p:nvPr>
            <p:ph type="title"/>
          </p:nvPr>
        </p:nvSpPr>
        <p:spPr/>
        <p:txBody>
          <a:bodyPr/>
          <a:lstStyle/>
          <a:p>
            <a:r>
              <a:rPr lang="en-US" dirty="0"/>
              <a:t>LASSO Regression</a:t>
            </a:r>
          </a:p>
        </p:txBody>
      </p:sp>
      <p:graphicFrame>
        <p:nvGraphicFramePr>
          <p:cNvPr id="4" name="Table 4">
            <a:extLst>
              <a:ext uri="{FF2B5EF4-FFF2-40B4-BE49-F238E27FC236}">
                <a16:creationId xmlns:a16="http://schemas.microsoft.com/office/drawing/2014/main" id="{DD2D75EE-0968-489B-9841-67B662D2B530}"/>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798290978"/>
                    </a:ext>
                  </a:extLst>
                </a:gridCol>
                <a:gridCol w="2628900">
                  <a:extLst>
                    <a:ext uri="{9D8B030D-6E8A-4147-A177-3AD203B41FA5}">
                      <a16:colId xmlns:a16="http://schemas.microsoft.com/office/drawing/2014/main" val="3439880960"/>
                    </a:ext>
                  </a:extLst>
                </a:gridCol>
                <a:gridCol w="2628900">
                  <a:extLst>
                    <a:ext uri="{9D8B030D-6E8A-4147-A177-3AD203B41FA5}">
                      <a16:colId xmlns:a16="http://schemas.microsoft.com/office/drawing/2014/main" val="210580325"/>
                    </a:ext>
                  </a:extLst>
                </a:gridCol>
                <a:gridCol w="2628900">
                  <a:extLst>
                    <a:ext uri="{9D8B030D-6E8A-4147-A177-3AD203B41FA5}">
                      <a16:colId xmlns:a16="http://schemas.microsoft.com/office/drawing/2014/main" val="1045276252"/>
                    </a:ext>
                  </a:extLst>
                </a:gridCol>
              </a:tblGrid>
              <a:tr h="370840">
                <a:tc>
                  <a:txBody>
                    <a:bodyPr/>
                    <a:lstStyle/>
                    <a:p>
                      <a:r>
                        <a:rPr lang="en-US" dirty="0"/>
                        <a:t>PMPM</a:t>
                      </a:r>
                    </a:p>
                  </a:txBody>
                  <a:tcPr/>
                </a:tc>
                <a:tc>
                  <a:txBody>
                    <a:bodyPr/>
                    <a:lstStyle/>
                    <a:p>
                      <a:r>
                        <a:rPr lang="en-US" dirty="0"/>
                        <a:t>QA</a:t>
                      </a:r>
                    </a:p>
                  </a:txBody>
                  <a:tcPr/>
                </a:tc>
                <a:tc>
                  <a:txBody>
                    <a:bodyPr/>
                    <a:lstStyle/>
                    <a:p>
                      <a:r>
                        <a:rPr lang="en-US" dirty="0"/>
                        <a:t>ED</a:t>
                      </a:r>
                    </a:p>
                  </a:txBody>
                  <a:tcPr/>
                </a:tc>
                <a:tc>
                  <a:txBody>
                    <a:bodyPr/>
                    <a:lstStyle/>
                    <a:p>
                      <a:r>
                        <a:rPr lang="en-US" dirty="0"/>
                        <a:t>RDM</a:t>
                      </a:r>
                    </a:p>
                  </a:txBody>
                  <a:tcPr/>
                </a:tc>
                <a:extLst>
                  <a:ext uri="{0D108BD9-81ED-4DB2-BD59-A6C34878D82A}">
                    <a16:rowId xmlns:a16="http://schemas.microsoft.com/office/drawing/2014/main" val="780107945"/>
                  </a:ext>
                </a:extLst>
              </a:tr>
              <a:tr h="370840">
                <a:tc>
                  <a:txBody>
                    <a:bodyPr/>
                    <a:lstStyle/>
                    <a:p>
                      <a:r>
                        <a:rPr lang="en-US" dirty="0"/>
                        <a:t>QN08</a:t>
                      </a:r>
                    </a:p>
                  </a:txBody>
                  <a:tcPr/>
                </a:tc>
                <a:tc>
                  <a:txBody>
                    <a:bodyPr/>
                    <a:lstStyle/>
                    <a:p>
                      <a:r>
                        <a:rPr lang="en-US" dirty="0"/>
                        <a:t>QN02.3</a:t>
                      </a:r>
                    </a:p>
                  </a:txBody>
                  <a:tcPr/>
                </a:tc>
                <a:tc>
                  <a:txBody>
                    <a:bodyPr/>
                    <a:lstStyle/>
                    <a:p>
                      <a:r>
                        <a:rPr lang="en-US" dirty="0"/>
                        <a:t>QN78</a:t>
                      </a:r>
                    </a:p>
                  </a:txBody>
                  <a:tcPr/>
                </a:tc>
                <a:tc>
                  <a:txBody>
                    <a:bodyPr/>
                    <a:lstStyle/>
                    <a:p>
                      <a:r>
                        <a:rPr lang="en-US" dirty="0"/>
                        <a:t>QN41</a:t>
                      </a:r>
                    </a:p>
                  </a:txBody>
                  <a:tcPr/>
                </a:tc>
                <a:extLst>
                  <a:ext uri="{0D108BD9-81ED-4DB2-BD59-A6C34878D82A}">
                    <a16:rowId xmlns:a16="http://schemas.microsoft.com/office/drawing/2014/main" val="285179465"/>
                  </a:ext>
                </a:extLst>
              </a:tr>
              <a:tr h="370840">
                <a:tc>
                  <a:txBody>
                    <a:bodyPr/>
                    <a:lstStyle/>
                    <a:p>
                      <a:r>
                        <a:rPr lang="en-US" dirty="0"/>
                        <a:t>QN09</a:t>
                      </a:r>
                    </a:p>
                  </a:txBody>
                  <a:tcPr/>
                </a:tc>
                <a:tc>
                  <a:txBody>
                    <a:bodyPr/>
                    <a:lstStyle/>
                    <a:p>
                      <a:r>
                        <a:rPr lang="en-US" dirty="0"/>
                        <a:t>QN02.4</a:t>
                      </a:r>
                    </a:p>
                  </a:txBody>
                  <a:tcPr/>
                </a:tc>
                <a:tc>
                  <a:txBody>
                    <a:bodyPr/>
                    <a:lstStyle/>
                    <a:p>
                      <a:endParaRPr lang="en-US"/>
                    </a:p>
                  </a:txBody>
                  <a:tcPr/>
                </a:tc>
                <a:tc>
                  <a:txBody>
                    <a:bodyPr/>
                    <a:lstStyle/>
                    <a:p>
                      <a:r>
                        <a:rPr lang="en-US" dirty="0"/>
                        <a:t>QN45</a:t>
                      </a:r>
                    </a:p>
                  </a:txBody>
                  <a:tcPr/>
                </a:tc>
                <a:extLst>
                  <a:ext uri="{0D108BD9-81ED-4DB2-BD59-A6C34878D82A}">
                    <a16:rowId xmlns:a16="http://schemas.microsoft.com/office/drawing/2014/main" val="1225289362"/>
                  </a:ext>
                </a:extLst>
              </a:tr>
              <a:tr h="370840">
                <a:tc>
                  <a:txBody>
                    <a:bodyPr/>
                    <a:lstStyle/>
                    <a:p>
                      <a:r>
                        <a:rPr lang="en-US" dirty="0"/>
                        <a:t>QN40</a:t>
                      </a:r>
                    </a:p>
                  </a:txBody>
                  <a:tcPr/>
                </a:tc>
                <a:tc>
                  <a:txBody>
                    <a:bodyPr/>
                    <a:lstStyle/>
                    <a:p>
                      <a:r>
                        <a:rPr lang="en-US" dirty="0"/>
                        <a:t>QN35</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64724213"/>
                  </a:ext>
                </a:extLst>
              </a:tr>
              <a:tr h="370840">
                <a:tc>
                  <a:txBody>
                    <a:bodyPr/>
                    <a:lstStyle/>
                    <a:p>
                      <a:r>
                        <a:rPr lang="en-US" dirty="0"/>
                        <a:t>QN41</a:t>
                      </a:r>
                    </a:p>
                  </a:txBody>
                  <a:tcPr/>
                </a:tc>
                <a:tc>
                  <a:txBody>
                    <a:bodyPr/>
                    <a:lstStyle/>
                    <a:p>
                      <a:r>
                        <a:rPr lang="en-US" dirty="0"/>
                        <a:t>QN41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7770547"/>
                  </a:ext>
                </a:extLst>
              </a:tr>
              <a:tr h="370840">
                <a:tc>
                  <a:txBody>
                    <a:bodyPr/>
                    <a:lstStyle/>
                    <a:p>
                      <a:r>
                        <a:rPr lang="en-US" dirty="0"/>
                        <a:t>QN78</a:t>
                      </a:r>
                    </a:p>
                  </a:txBody>
                  <a:tcPr/>
                </a:tc>
                <a:tc>
                  <a:txBody>
                    <a:bodyPr/>
                    <a:lstStyle/>
                    <a:p>
                      <a:r>
                        <a:rPr lang="en-US" dirty="0"/>
                        <a:t>QN44</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6499486"/>
                  </a:ext>
                </a:extLst>
              </a:tr>
              <a:tr h="370840">
                <a:tc>
                  <a:txBody>
                    <a:bodyPr/>
                    <a:lstStyle/>
                    <a:p>
                      <a:endParaRPr lang="en-US"/>
                    </a:p>
                  </a:txBody>
                  <a:tcPr/>
                </a:tc>
                <a:tc>
                  <a:txBody>
                    <a:bodyPr/>
                    <a:lstStyle/>
                    <a:p>
                      <a:r>
                        <a:rPr lang="en-US" dirty="0"/>
                        <a:t>QN9</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07804214"/>
                  </a:ext>
                </a:extLst>
              </a:tr>
              <a:tr h="370840">
                <a:tc>
                  <a:txBody>
                    <a:bodyPr/>
                    <a:lstStyle/>
                    <a:p>
                      <a:endParaRPr lang="en-US"/>
                    </a:p>
                  </a:txBody>
                  <a:tcPr/>
                </a:tc>
                <a:tc>
                  <a:txBody>
                    <a:bodyPr/>
                    <a:lstStyle/>
                    <a:p>
                      <a:r>
                        <a:rPr lang="en-US" dirty="0"/>
                        <a:t>QN55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93133670"/>
                  </a:ext>
                </a:extLst>
              </a:tr>
              <a:tr h="370840">
                <a:tc>
                  <a:txBody>
                    <a:bodyPr/>
                    <a:lstStyle/>
                    <a:p>
                      <a:endParaRPr lang="en-US" dirty="0"/>
                    </a:p>
                  </a:txBody>
                  <a:tcPr/>
                </a:tc>
                <a:tc>
                  <a:txBody>
                    <a:bodyPr/>
                    <a:lstStyle/>
                    <a:p>
                      <a:r>
                        <a:rPr lang="en-US" dirty="0"/>
                        <a:t>QN64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814163"/>
                  </a:ext>
                </a:extLst>
              </a:tr>
              <a:tr h="370840">
                <a:tc>
                  <a:txBody>
                    <a:bodyPr/>
                    <a:lstStyle/>
                    <a:p>
                      <a:endParaRPr lang="en-US" dirty="0"/>
                    </a:p>
                  </a:txBody>
                  <a:tcPr/>
                </a:tc>
                <a:tc>
                  <a:txBody>
                    <a:bodyPr/>
                    <a:lstStyle/>
                    <a:p>
                      <a:r>
                        <a:rPr lang="en-US" dirty="0"/>
                        <a:t>QN69</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78642712"/>
                  </a:ext>
                </a:extLst>
              </a:tr>
              <a:tr h="370840">
                <a:tc>
                  <a:txBody>
                    <a:bodyPr/>
                    <a:lstStyle/>
                    <a:p>
                      <a:endParaRPr lang="en-US" dirty="0"/>
                    </a:p>
                  </a:txBody>
                  <a:tcPr/>
                </a:tc>
                <a:tc>
                  <a:txBody>
                    <a:bodyPr/>
                    <a:lstStyle/>
                    <a:p>
                      <a:r>
                        <a:rPr lang="en-US" dirty="0"/>
                        <a:t>QN71.2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94884053"/>
                  </a:ext>
                </a:extLst>
              </a:tr>
              <a:tr h="370840">
                <a:tc>
                  <a:txBody>
                    <a:bodyPr/>
                    <a:lstStyle/>
                    <a:p>
                      <a:endParaRPr lang="en-US" dirty="0"/>
                    </a:p>
                  </a:txBody>
                  <a:tcPr/>
                </a:tc>
                <a:tc>
                  <a:txBody>
                    <a:bodyPr/>
                    <a:lstStyle/>
                    <a:p>
                      <a:r>
                        <a:rPr lang="en-US" dirty="0"/>
                        <a:t>QN78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0633201"/>
                  </a:ext>
                </a:extLst>
              </a:tr>
            </a:tbl>
          </a:graphicData>
        </a:graphic>
      </p:graphicFrame>
    </p:spTree>
    <p:extLst>
      <p:ext uri="{BB962C8B-B14F-4D97-AF65-F5344CB8AC3E}">
        <p14:creationId xmlns:p14="http://schemas.microsoft.com/office/powerpoint/2010/main" val="3823803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D5A2-7C03-4CCC-9163-931AE3134168}"/>
              </a:ext>
            </a:extLst>
          </p:cNvPr>
          <p:cNvSpPr>
            <a:spLocks noGrp="1"/>
          </p:cNvSpPr>
          <p:nvPr>
            <p:ph type="title"/>
          </p:nvPr>
        </p:nvSpPr>
        <p:spPr/>
        <p:txBody>
          <a:bodyPr/>
          <a:lstStyle/>
          <a:p>
            <a:r>
              <a:rPr lang="en-US" dirty="0"/>
              <a:t>LASSO Regression (other chart if this looks better)</a:t>
            </a:r>
          </a:p>
        </p:txBody>
      </p:sp>
      <p:pic>
        <p:nvPicPr>
          <p:cNvPr id="1026" name="Picture 2">
            <a:extLst>
              <a:ext uri="{FF2B5EF4-FFF2-40B4-BE49-F238E27FC236}">
                <a16:creationId xmlns:a16="http://schemas.microsoft.com/office/drawing/2014/main" id="{9E97AD6E-2B3F-4CCF-914B-517ABF9F51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2587" y="1991519"/>
            <a:ext cx="88868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62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CEBB-8AB0-4479-8BB1-A7D8F8A86EE2}"/>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0EBD114B-E705-4C80-BFB2-AC87238E5BBA}"/>
              </a:ext>
            </a:extLst>
          </p:cNvPr>
          <p:cNvSpPr>
            <a:spLocks noGrp="1"/>
          </p:cNvSpPr>
          <p:nvPr>
            <p:ph idx="1"/>
          </p:nvPr>
        </p:nvSpPr>
        <p:spPr/>
        <p:txBody>
          <a:bodyPr/>
          <a:lstStyle/>
          <a:p>
            <a:r>
              <a:rPr lang="en-US" dirty="0"/>
              <a:t>Represents our best approximation of significant metrics</a:t>
            </a:r>
          </a:p>
          <a:p>
            <a:r>
              <a:rPr lang="en-US" dirty="0"/>
              <a:t>Generally agreed with our other regressions</a:t>
            </a:r>
          </a:p>
          <a:p>
            <a:r>
              <a:rPr lang="en-US" dirty="0"/>
              <a:t>ED only had 1 significant metric</a:t>
            </a:r>
          </a:p>
          <a:p>
            <a:r>
              <a:rPr lang="en-US" dirty="0"/>
              <a:t>Pediatric PMPM had none</a:t>
            </a:r>
          </a:p>
          <a:p>
            <a:r>
              <a:rPr lang="en-US" dirty="0"/>
              <a:t>In general, ED, RDM, and CU always had less metric associated compared to PMPM</a:t>
            </a:r>
          </a:p>
        </p:txBody>
      </p:sp>
    </p:spTree>
    <p:extLst>
      <p:ext uri="{BB962C8B-B14F-4D97-AF65-F5344CB8AC3E}">
        <p14:creationId xmlns:p14="http://schemas.microsoft.com/office/powerpoint/2010/main" val="1610809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953D-A1D4-468B-90F6-8500CA208F6C}"/>
              </a:ext>
            </a:extLst>
          </p:cNvPr>
          <p:cNvSpPr>
            <a:spLocks noGrp="1"/>
          </p:cNvSpPr>
          <p:nvPr>
            <p:ph type="title"/>
          </p:nvPr>
        </p:nvSpPr>
        <p:spPr>
          <a:xfrm>
            <a:off x="542924" y="365125"/>
            <a:ext cx="4076702" cy="1325563"/>
          </a:xfrm>
        </p:spPr>
        <p:txBody>
          <a:bodyPr>
            <a:normAutofit/>
          </a:bodyPr>
          <a:lstStyle/>
          <a:p>
            <a:r>
              <a:rPr lang="en-US" dirty="0"/>
              <a:t>Quality and Outcomes</a:t>
            </a:r>
          </a:p>
        </p:txBody>
      </p:sp>
      <p:pic>
        <p:nvPicPr>
          <p:cNvPr id="5" name="Picture 4">
            <a:extLst>
              <a:ext uri="{FF2B5EF4-FFF2-40B4-BE49-F238E27FC236}">
                <a16:creationId xmlns:a16="http://schemas.microsoft.com/office/drawing/2014/main" id="{C9ADF61D-1E45-49E0-820E-F9D6932930E3}"/>
              </a:ext>
            </a:extLst>
          </p:cNvPr>
          <p:cNvPicPr>
            <a:picLocks noChangeAspect="1"/>
          </p:cNvPicPr>
          <p:nvPr/>
        </p:nvPicPr>
        <p:blipFill>
          <a:blip r:embed="rId2"/>
          <a:stretch>
            <a:fillRect/>
          </a:stretch>
        </p:blipFill>
        <p:spPr>
          <a:xfrm>
            <a:off x="4878962" y="189924"/>
            <a:ext cx="6728974" cy="6478151"/>
          </a:xfrm>
          <a:prstGeom prst="rect">
            <a:avLst/>
          </a:prstGeom>
        </p:spPr>
      </p:pic>
    </p:spTree>
    <p:extLst>
      <p:ext uri="{BB962C8B-B14F-4D97-AF65-F5344CB8AC3E}">
        <p14:creationId xmlns:p14="http://schemas.microsoft.com/office/powerpoint/2010/main" val="64964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Objective</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C1FA6FE1-D760-4D0D-9AD8-3A92ECBDD7BD}"/>
              </a:ext>
            </a:extLst>
          </p:cNvPr>
          <p:cNvSpPr txBox="1"/>
          <p:nvPr/>
        </p:nvSpPr>
        <p:spPr>
          <a:xfrm>
            <a:off x="1689608" y="4740383"/>
            <a:ext cx="7558301" cy="461665"/>
          </a:xfrm>
          <a:prstGeom prst="rect">
            <a:avLst/>
          </a:prstGeom>
          <a:noFill/>
        </p:spPr>
        <p:txBody>
          <a:bodyPr wrap="square" rtlCol="0">
            <a:spAutoFit/>
          </a:bodyPr>
          <a:lstStyle/>
          <a:p>
            <a:r>
              <a:rPr lang="en-US" sz="2400" dirty="0"/>
              <a:t>Investigate other value-based reimbursement programs.</a:t>
            </a:r>
          </a:p>
        </p:txBody>
      </p:sp>
      <p:pic>
        <p:nvPicPr>
          <p:cNvPr id="9" name="Graphic 8" descr="Downward trend">
            <a:extLst>
              <a:ext uri="{FF2B5EF4-FFF2-40B4-BE49-F238E27FC236}">
                <a16:creationId xmlns:a16="http://schemas.microsoft.com/office/drawing/2014/main" id="{85BBE347-DACA-43D5-976A-6955810DD0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142" y="1641815"/>
            <a:ext cx="914400" cy="914400"/>
          </a:xfrm>
          <a:prstGeom prst="rect">
            <a:avLst/>
          </a:prstGeom>
        </p:spPr>
      </p:pic>
      <p:sp>
        <p:nvSpPr>
          <p:cNvPr id="10" name="TextBox 9">
            <a:extLst>
              <a:ext uri="{FF2B5EF4-FFF2-40B4-BE49-F238E27FC236}">
                <a16:creationId xmlns:a16="http://schemas.microsoft.com/office/drawing/2014/main" id="{DDC39A5D-CA0F-4412-848A-B0894264358D}"/>
              </a:ext>
            </a:extLst>
          </p:cNvPr>
          <p:cNvSpPr txBox="1"/>
          <p:nvPr/>
        </p:nvSpPr>
        <p:spPr>
          <a:xfrm>
            <a:off x="1693736" y="1914349"/>
            <a:ext cx="8267681" cy="461665"/>
          </a:xfrm>
          <a:prstGeom prst="rect">
            <a:avLst/>
          </a:prstGeom>
          <a:noFill/>
        </p:spPr>
        <p:txBody>
          <a:bodyPr wrap="square" rtlCol="0">
            <a:spAutoFit/>
          </a:bodyPr>
          <a:lstStyle/>
          <a:p>
            <a:r>
              <a:rPr lang="en-US" sz="2400" dirty="0"/>
              <a:t>Which of the quality metrics are driving the cost outcomes?</a:t>
            </a:r>
          </a:p>
        </p:txBody>
      </p:sp>
      <p:sp>
        <p:nvSpPr>
          <p:cNvPr id="11" name="TextBox 10">
            <a:extLst>
              <a:ext uri="{FF2B5EF4-FFF2-40B4-BE49-F238E27FC236}">
                <a16:creationId xmlns:a16="http://schemas.microsoft.com/office/drawing/2014/main" id="{F5C31427-DC9B-44A3-8C37-0F7BEDBF9C52}"/>
              </a:ext>
            </a:extLst>
          </p:cNvPr>
          <p:cNvSpPr txBox="1"/>
          <p:nvPr/>
        </p:nvSpPr>
        <p:spPr>
          <a:xfrm>
            <a:off x="1689608" y="3327366"/>
            <a:ext cx="7558301" cy="461665"/>
          </a:xfrm>
          <a:prstGeom prst="rect">
            <a:avLst/>
          </a:prstGeom>
          <a:noFill/>
        </p:spPr>
        <p:txBody>
          <a:bodyPr wrap="square" rtlCol="0">
            <a:spAutoFit/>
          </a:bodyPr>
          <a:lstStyle/>
          <a:p>
            <a:r>
              <a:rPr lang="en-US" sz="2400" dirty="0"/>
              <a:t>What other quality metrics could potentially be added?</a:t>
            </a:r>
          </a:p>
        </p:txBody>
      </p:sp>
      <p:pic>
        <p:nvPicPr>
          <p:cNvPr id="13" name="Graphic 12" descr="Magnifying glass">
            <a:extLst>
              <a:ext uri="{FF2B5EF4-FFF2-40B4-BE49-F238E27FC236}">
                <a16:creationId xmlns:a16="http://schemas.microsoft.com/office/drawing/2014/main" id="{F9BF8C88-2222-4C9B-A3E0-D0E8230A98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142" y="4514015"/>
            <a:ext cx="914400" cy="914400"/>
          </a:xfrm>
          <a:prstGeom prst="rect">
            <a:avLst/>
          </a:prstGeom>
        </p:spPr>
      </p:pic>
      <p:pic>
        <p:nvPicPr>
          <p:cNvPr id="14" name="Graphic 13" descr="Ribbon">
            <a:extLst>
              <a:ext uri="{FF2B5EF4-FFF2-40B4-BE49-F238E27FC236}">
                <a16:creationId xmlns:a16="http://schemas.microsoft.com/office/drawing/2014/main" id="{D2D0E79E-0C92-4AAF-980A-B153531F06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142" y="3116706"/>
            <a:ext cx="914400" cy="914400"/>
          </a:xfrm>
          <a:prstGeom prst="rect">
            <a:avLst/>
          </a:prstGeom>
        </p:spPr>
      </p:pic>
    </p:spTree>
    <p:extLst>
      <p:ext uri="{BB962C8B-B14F-4D97-AF65-F5344CB8AC3E}">
        <p14:creationId xmlns:p14="http://schemas.microsoft.com/office/powerpoint/2010/main" val="3187939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0F9C-EE1A-4137-B862-2E275505B03B}"/>
              </a:ext>
            </a:extLst>
          </p:cNvPr>
          <p:cNvSpPr>
            <a:spLocks noGrp="1"/>
          </p:cNvSpPr>
          <p:nvPr>
            <p:ph type="title"/>
          </p:nvPr>
        </p:nvSpPr>
        <p:spPr>
          <a:xfrm>
            <a:off x="838200" y="5534025"/>
            <a:ext cx="10515600" cy="822326"/>
          </a:xfrm>
        </p:spPr>
        <p:txBody>
          <a:bodyPr>
            <a:normAutofit/>
          </a:bodyPr>
          <a:lstStyle/>
          <a:p>
            <a:pPr algn="ctr"/>
            <a:r>
              <a:rPr lang="en-US"/>
              <a:t>QA Score per Region</a:t>
            </a:r>
          </a:p>
        </p:txBody>
      </p:sp>
      <p:pic>
        <p:nvPicPr>
          <p:cNvPr id="4" name="Picture 3">
            <a:extLst>
              <a:ext uri="{FF2B5EF4-FFF2-40B4-BE49-F238E27FC236}">
                <a16:creationId xmlns:a16="http://schemas.microsoft.com/office/drawing/2014/main" id="{583A0DBE-2365-4FEE-9F0A-05C66AE53F49}"/>
              </a:ext>
            </a:extLst>
          </p:cNvPr>
          <p:cNvPicPr>
            <a:picLocks noChangeAspect="1"/>
          </p:cNvPicPr>
          <p:nvPr/>
        </p:nvPicPr>
        <p:blipFill>
          <a:blip r:embed="rId2"/>
          <a:stretch>
            <a:fillRect/>
          </a:stretch>
        </p:blipFill>
        <p:spPr>
          <a:xfrm>
            <a:off x="631825" y="122238"/>
            <a:ext cx="5329238" cy="5230813"/>
          </a:xfrm>
          <a:prstGeom prst="rect">
            <a:avLst/>
          </a:prstGeom>
        </p:spPr>
      </p:pic>
      <p:pic>
        <p:nvPicPr>
          <p:cNvPr id="5" name="Picture 4">
            <a:extLst>
              <a:ext uri="{FF2B5EF4-FFF2-40B4-BE49-F238E27FC236}">
                <a16:creationId xmlns:a16="http://schemas.microsoft.com/office/drawing/2014/main" id="{4C56EE67-8D0D-4DEF-BC7B-0F2461ABE6FC}"/>
              </a:ext>
            </a:extLst>
          </p:cNvPr>
          <p:cNvPicPr>
            <a:picLocks noChangeAspect="1"/>
          </p:cNvPicPr>
          <p:nvPr/>
        </p:nvPicPr>
        <p:blipFill>
          <a:blip r:embed="rId3"/>
          <a:stretch>
            <a:fillRect/>
          </a:stretch>
        </p:blipFill>
        <p:spPr>
          <a:xfrm>
            <a:off x="6043613" y="122238"/>
            <a:ext cx="5514975" cy="5230813"/>
          </a:xfrm>
          <a:prstGeom prst="rect">
            <a:avLst/>
          </a:prstGeom>
        </p:spPr>
      </p:pic>
    </p:spTree>
    <p:extLst>
      <p:ext uri="{BB962C8B-B14F-4D97-AF65-F5344CB8AC3E}">
        <p14:creationId xmlns:p14="http://schemas.microsoft.com/office/powerpoint/2010/main" val="1927258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0F9C-EE1A-4137-B862-2E275505B03B}"/>
              </a:ext>
            </a:extLst>
          </p:cNvPr>
          <p:cNvSpPr>
            <a:spLocks noGrp="1"/>
          </p:cNvSpPr>
          <p:nvPr>
            <p:ph type="title"/>
          </p:nvPr>
        </p:nvSpPr>
        <p:spPr>
          <a:xfrm>
            <a:off x="838200" y="5534025"/>
            <a:ext cx="10515600" cy="822326"/>
          </a:xfrm>
        </p:spPr>
        <p:txBody>
          <a:bodyPr>
            <a:normAutofit/>
          </a:bodyPr>
          <a:lstStyle/>
          <a:p>
            <a:pPr algn="ctr"/>
            <a:r>
              <a:rPr lang="en-US" dirty="0"/>
              <a:t>PMPM Score per Region</a:t>
            </a:r>
          </a:p>
        </p:txBody>
      </p:sp>
      <p:pic>
        <p:nvPicPr>
          <p:cNvPr id="3" name="Picture 2">
            <a:extLst>
              <a:ext uri="{FF2B5EF4-FFF2-40B4-BE49-F238E27FC236}">
                <a16:creationId xmlns:a16="http://schemas.microsoft.com/office/drawing/2014/main" id="{F3B7332E-5E14-4F76-93CF-4F8CF8508EB9}"/>
              </a:ext>
            </a:extLst>
          </p:cNvPr>
          <p:cNvPicPr>
            <a:picLocks noChangeAspect="1"/>
          </p:cNvPicPr>
          <p:nvPr/>
        </p:nvPicPr>
        <p:blipFill>
          <a:blip r:embed="rId2"/>
          <a:stretch>
            <a:fillRect/>
          </a:stretch>
        </p:blipFill>
        <p:spPr>
          <a:xfrm>
            <a:off x="749300" y="122238"/>
            <a:ext cx="5305425" cy="5230813"/>
          </a:xfrm>
          <a:prstGeom prst="rect">
            <a:avLst/>
          </a:prstGeom>
        </p:spPr>
      </p:pic>
      <p:pic>
        <p:nvPicPr>
          <p:cNvPr id="6" name="Picture 5">
            <a:extLst>
              <a:ext uri="{FF2B5EF4-FFF2-40B4-BE49-F238E27FC236}">
                <a16:creationId xmlns:a16="http://schemas.microsoft.com/office/drawing/2014/main" id="{D1172369-851C-4551-B4FB-E6FB925AC360}"/>
              </a:ext>
            </a:extLst>
          </p:cNvPr>
          <p:cNvPicPr>
            <a:picLocks noChangeAspect="1"/>
          </p:cNvPicPr>
          <p:nvPr/>
        </p:nvPicPr>
        <p:blipFill>
          <a:blip r:embed="rId3"/>
          <a:stretch>
            <a:fillRect/>
          </a:stretch>
        </p:blipFill>
        <p:spPr>
          <a:xfrm>
            <a:off x="6137275" y="122238"/>
            <a:ext cx="5303838" cy="5230813"/>
          </a:xfrm>
          <a:prstGeom prst="rect">
            <a:avLst/>
          </a:prstGeom>
        </p:spPr>
      </p:pic>
    </p:spTree>
    <p:extLst>
      <p:ext uri="{BB962C8B-B14F-4D97-AF65-F5344CB8AC3E}">
        <p14:creationId xmlns:p14="http://schemas.microsoft.com/office/powerpoint/2010/main" val="101568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0F9C-EE1A-4137-B862-2E275505B03B}"/>
              </a:ext>
            </a:extLst>
          </p:cNvPr>
          <p:cNvSpPr>
            <a:spLocks noGrp="1"/>
          </p:cNvSpPr>
          <p:nvPr>
            <p:ph type="title"/>
          </p:nvPr>
        </p:nvSpPr>
        <p:spPr>
          <a:xfrm>
            <a:off x="838200" y="5534025"/>
            <a:ext cx="10515600" cy="822326"/>
          </a:xfrm>
        </p:spPr>
        <p:txBody>
          <a:bodyPr>
            <a:normAutofit/>
          </a:bodyPr>
          <a:lstStyle/>
          <a:p>
            <a:pPr algn="ctr"/>
            <a:r>
              <a:rPr lang="en-US" dirty="0"/>
              <a:t>ED Score per Region</a:t>
            </a:r>
          </a:p>
        </p:txBody>
      </p:sp>
      <p:pic>
        <p:nvPicPr>
          <p:cNvPr id="3" name="Picture 2">
            <a:extLst>
              <a:ext uri="{FF2B5EF4-FFF2-40B4-BE49-F238E27FC236}">
                <a16:creationId xmlns:a16="http://schemas.microsoft.com/office/drawing/2014/main" id="{5FE0F814-BD0A-498F-8C3E-20463B8BE0AA}"/>
              </a:ext>
            </a:extLst>
          </p:cNvPr>
          <p:cNvPicPr>
            <a:picLocks noChangeAspect="1"/>
          </p:cNvPicPr>
          <p:nvPr/>
        </p:nvPicPr>
        <p:blipFill>
          <a:blip r:embed="rId2"/>
          <a:stretch>
            <a:fillRect/>
          </a:stretch>
        </p:blipFill>
        <p:spPr>
          <a:xfrm>
            <a:off x="603250" y="122238"/>
            <a:ext cx="5435600" cy="5230813"/>
          </a:xfrm>
          <a:prstGeom prst="rect">
            <a:avLst/>
          </a:prstGeom>
        </p:spPr>
      </p:pic>
      <p:pic>
        <p:nvPicPr>
          <p:cNvPr id="6" name="Picture 5">
            <a:extLst>
              <a:ext uri="{FF2B5EF4-FFF2-40B4-BE49-F238E27FC236}">
                <a16:creationId xmlns:a16="http://schemas.microsoft.com/office/drawing/2014/main" id="{933268AB-805E-45A3-A670-6E8EE1308045}"/>
              </a:ext>
            </a:extLst>
          </p:cNvPr>
          <p:cNvPicPr>
            <a:picLocks noChangeAspect="1"/>
          </p:cNvPicPr>
          <p:nvPr/>
        </p:nvPicPr>
        <p:blipFill>
          <a:blip r:embed="rId3"/>
          <a:stretch>
            <a:fillRect/>
          </a:stretch>
        </p:blipFill>
        <p:spPr>
          <a:xfrm>
            <a:off x="6122988" y="122238"/>
            <a:ext cx="5462588" cy="5230813"/>
          </a:xfrm>
          <a:prstGeom prst="rect">
            <a:avLst/>
          </a:prstGeom>
        </p:spPr>
      </p:pic>
    </p:spTree>
    <p:extLst>
      <p:ext uri="{BB962C8B-B14F-4D97-AF65-F5344CB8AC3E}">
        <p14:creationId xmlns:p14="http://schemas.microsoft.com/office/powerpoint/2010/main" val="1670236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0F9C-EE1A-4137-B862-2E275505B03B}"/>
              </a:ext>
            </a:extLst>
          </p:cNvPr>
          <p:cNvSpPr>
            <a:spLocks noGrp="1"/>
          </p:cNvSpPr>
          <p:nvPr>
            <p:ph type="title"/>
          </p:nvPr>
        </p:nvSpPr>
        <p:spPr>
          <a:xfrm>
            <a:off x="838200" y="5534025"/>
            <a:ext cx="10515600" cy="822326"/>
          </a:xfrm>
        </p:spPr>
        <p:txBody>
          <a:bodyPr>
            <a:normAutofit/>
          </a:bodyPr>
          <a:lstStyle/>
          <a:p>
            <a:pPr algn="ctr"/>
            <a:r>
              <a:rPr lang="en-US" dirty="0"/>
              <a:t>RDM Score per Region</a:t>
            </a:r>
          </a:p>
        </p:txBody>
      </p:sp>
      <p:pic>
        <p:nvPicPr>
          <p:cNvPr id="3" name="Picture 2">
            <a:extLst>
              <a:ext uri="{FF2B5EF4-FFF2-40B4-BE49-F238E27FC236}">
                <a16:creationId xmlns:a16="http://schemas.microsoft.com/office/drawing/2014/main" id="{EE7ADC02-F7F8-4375-938F-A46E3B218DD5}"/>
              </a:ext>
            </a:extLst>
          </p:cNvPr>
          <p:cNvPicPr>
            <a:picLocks noChangeAspect="1"/>
          </p:cNvPicPr>
          <p:nvPr/>
        </p:nvPicPr>
        <p:blipFill>
          <a:blip r:embed="rId2"/>
          <a:stretch>
            <a:fillRect/>
          </a:stretch>
        </p:blipFill>
        <p:spPr>
          <a:xfrm>
            <a:off x="669925" y="122238"/>
            <a:ext cx="5457825" cy="5230813"/>
          </a:xfrm>
          <a:prstGeom prst="rect">
            <a:avLst/>
          </a:prstGeom>
        </p:spPr>
      </p:pic>
      <p:pic>
        <p:nvPicPr>
          <p:cNvPr id="6" name="Picture 5">
            <a:extLst>
              <a:ext uri="{FF2B5EF4-FFF2-40B4-BE49-F238E27FC236}">
                <a16:creationId xmlns:a16="http://schemas.microsoft.com/office/drawing/2014/main" id="{5DEF5609-1D06-4563-A406-25FD05060D53}"/>
              </a:ext>
            </a:extLst>
          </p:cNvPr>
          <p:cNvPicPr>
            <a:picLocks noChangeAspect="1"/>
          </p:cNvPicPr>
          <p:nvPr/>
        </p:nvPicPr>
        <p:blipFill>
          <a:blip r:embed="rId3"/>
          <a:stretch>
            <a:fillRect/>
          </a:stretch>
        </p:blipFill>
        <p:spPr>
          <a:xfrm>
            <a:off x="6210300" y="122238"/>
            <a:ext cx="5308600" cy="5230813"/>
          </a:xfrm>
          <a:prstGeom prst="rect">
            <a:avLst/>
          </a:prstGeom>
        </p:spPr>
      </p:pic>
    </p:spTree>
    <p:extLst>
      <p:ext uri="{BB962C8B-B14F-4D97-AF65-F5344CB8AC3E}">
        <p14:creationId xmlns:p14="http://schemas.microsoft.com/office/powerpoint/2010/main" val="1541090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A45913-BA7A-44AC-A502-66C07F3DFB0D}"/>
              </a:ext>
            </a:extLst>
          </p:cNvPr>
          <p:cNvSpPr>
            <a:spLocks noGrp="1"/>
          </p:cNvSpPr>
          <p:nvPr>
            <p:ph type="title"/>
          </p:nvPr>
        </p:nvSpPr>
        <p:spPr/>
        <p:txBody>
          <a:bodyPr/>
          <a:lstStyle/>
          <a:p>
            <a:r>
              <a:rPr lang="en-US" dirty="0"/>
              <a:t>Program Effects</a:t>
            </a:r>
          </a:p>
        </p:txBody>
      </p:sp>
    </p:spTree>
    <p:extLst>
      <p:ext uri="{BB962C8B-B14F-4D97-AF65-F5344CB8AC3E}">
        <p14:creationId xmlns:p14="http://schemas.microsoft.com/office/powerpoint/2010/main" val="3953201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a:extLst>
              <a:ext uri="{FF2B5EF4-FFF2-40B4-BE49-F238E27FC236}">
                <a16:creationId xmlns:a16="http://schemas.microsoft.com/office/drawing/2014/main" id="{D67EB804-54AC-42F0-8F21-D26867F559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88"/>
          <a:stretch/>
        </p:blipFill>
        <p:spPr bwMode="auto">
          <a:xfrm>
            <a:off x="182697" y="1168213"/>
            <a:ext cx="11611452" cy="49878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C9B5E36-F34E-412B-A903-5B64849D5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572" y="6156080"/>
            <a:ext cx="4626333" cy="57179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E4435091-DA73-4F8B-BE79-4F94A89C7342}"/>
              </a:ext>
            </a:extLst>
          </p:cNvPr>
          <p:cNvSpPr>
            <a:spLocks noGrp="1"/>
          </p:cNvSpPr>
          <p:nvPr>
            <p:ph type="title"/>
          </p:nvPr>
        </p:nvSpPr>
        <p:spPr>
          <a:xfrm>
            <a:off x="838200" y="130126"/>
            <a:ext cx="10515600" cy="1325563"/>
          </a:xfrm>
        </p:spPr>
        <p:txBody>
          <a:bodyPr/>
          <a:lstStyle/>
          <a:p>
            <a:r>
              <a:rPr lang="en-US" dirty="0"/>
              <a:t>Multiple Linear Regression</a:t>
            </a:r>
          </a:p>
        </p:txBody>
      </p:sp>
    </p:spTree>
    <p:extLst>
      <p:ext uri="{BB962C8B-B14F-4D97-AF65-F5344CB8AC3E}">
        <p14:creationId xmlns:p14="http://schemas.microsoft.com/office/powerpoint/2010/main" val="3175710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3B02-89F5-4AD5-8D9B-093C30CEA87E}"/>
              </a:ext>
            </a:extLst>
          </p:cNvPr>
          <p:cNvSpPr>
            <a:spLocks noGrp="1"/>
          </p:cNvSpPr>
          <p:nvPr>
            <p:ph type="title"/>
          </p:nvPr>
        </p:nvSpPr>
        <p:spPr>
          <a:xfrm>
            <a:off x="0" y="0"/>
            <a:ext cx="10515600" cy="1325563"/>
          </a:xfrm>
        </p:spPr>
        <p:txBody>
          <a:bodyPr>
            <a:normAutofit/>
          </a:bodyPr>
          <a:lstStyle/>
          <a:p>
            <a:r>
              <a:rPr lang="en-US" sz="3600" dirty="0"/>
              <a:t>Rates vs. Adult PMPM</a:t>
            </a:r>
          </a:p>
        </p:txBody>
      </p:sp>
      <p:pic>
        <p:nvPicPr>
          <p:cNvPr id="3" name="Picture 2">
            <a:extLst>
              <a:ext uri="{FF2B5EF4-FFF2-40B4-BE49-F238E27FC236}">
                <a16:creationId xmlns:a16="http://schemas.microsoft.com/office/drawing/2014/main" id="{F270F03A-F1FF-4B01-9D7D-052263E0ECB9}"/>
              </a:ext>
            </a:extLst>
          </p:cNvPr>
          <p:cNvPicPr>
            <a:picLocks noChangeAspect="1"/>
          </p:cNvPicPr>
          <p:nvPr/>
        </p:nvPicPr>
        <p:blipFill>
          <a:blip r:embed="rId2"/>
          <a:stretch>
            <a:fillRect/>
          </a:stretch>
        </p:blipFill>
        <p:spPr>
          <a:xfrm>
            <a:off x="209550" y="1690688"/>
            <a:ext cx="11810176" cy="4890302"/>
          </a:xfrm>
          <a:prstGeom prst="rect">
            <a:avLst/>
          </a:prstGeom>
        </p:spPr>
      </p:pic>
      <p:sp>
        <p:nvSpPr>
          <p:cNvPr id="4" name="TextBox 3">
            <a:extLst>
              <a:ext uri="{FF2B5EF4-FFF2-40B4-BE49-F238E27FC236}">
                <a16:creationId xmlns:a16="http://schemas.microsoft.com/office/drawing/2014/main" id="{F2CD45AB-F125-494C-80A3-49DDF229F6CA}"/>
              </a:ext>
            </a:extLst>
          </p:cNvPr>
          <p:cNvSpPr txBox="1"/>
          <p:nvPr/>
        </p:nvSpPr>
        <p:spPr>
          <a:xfrm>
            <a:off x="0" y="2595282"/>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5" name="TextBox 4">
            <a:extLst>
              <a:ext uri="{FF2B5EF4-FFF2-40B4-BE49-F238E27FC236}">
                <a16:creationId xmlns:a16="http://schemas.microsoft.com/office/drawing/2014/main" id="{F3B71EF8-E31D-4FAE-A904-E246524120D3}"/>
              </a:ext>
            </a:extLst>
          </p:cNvPr>
          <p:cNvSpPr txBox="1"/>
          <p:nvPr/>
        </p:nvSpPr>
        <p:spPr>
          <a:xfrm>
            <a:off x="4362450" y="2595282"/>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6" name="TextBox 5">
            <a:extLst>
              <a:ext uri="{FF2B5EF4-FFF2-40B4-BE49-F238E27FC236}">
                <a16:creationId xmlns:a16="http://schemas.microsoft.com/office/drawing/2014/main" id="{7CEBADC5-6E78-4F46-9CC4-7B379FFC9562}"/>
              </a:ext>
            </a:extLst>
          </p:cNvPr>
          <p:cNvSpPr txBox="1"/>
          <p:nvPr/>
        </p:nvSpPr>
        <p:spPr>
          <a:xfrm>
            <a:off x="8505825" y="2595282"/>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7" name="TextBox 6">
            <a:extLst>
              <a:ext uri="{FF2B5EF4-FFF2-40B4-BE49-F238E27FC236}">
                <a16:creationId xmlns:a16="http://schemas.microsoft.com/office/drawing/2014/main" id="{592A77B7-4CB9-494D-B419-A87557AB90FA}"/>
              </a:ext>
            </a:extLst>
          </p:cNvPr>
          <p:cNvSpPr txBox="1"/>
          <p:nvPr/>
        </p:nvSpPr>
        <p:spPr>
          <a:xfrm>
            <a:off x="0" y="5043207"/>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8" name="TextBox 7">
            <a:extLst>
              <a:ext uri="{FF2B5EF4-FFF2-40B4-BE49-F238E27FC236}">
                <a16:creationId xmlns:a16="http://schemas.microsoft.com/office/drawing/2014/main" id="{ADECC769-BD3C-46DB-B4AE-A3C66F4EA85F}"/>
              </a:ext>
            </a:extLst>
          </p:cNvPr>
          <p:cNvSpPr txBox="1"/>
          <p:nvPr/>
        </p:nvSpPr>
        <p:spPr>
          <a:xfrm>
            <a:off x="4360307" y="5043207"/>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9" name="TextBox 8">
            <a:extLst>
              <a:ext uri="{FF2B5EF4-FFF2-40B4-BE49-F238E27FC236}">
                <a16:creationId xmlns:a16="http://schemas.microsoft.com/office/drawing/2014/main" id="{5B4896E4-03E6-4DEE-8DD3-5D699EC7984A}"/>
              </a:ext>
            </a:extLst>
          </p:cNvPr>
          <p:cNvSpPr txBox="1"/>
          <p:nvPr/>
        </p:nvSpPr>
        <p:spPr>
          <a:xfrm>
            <a:off x="8505825" y="5043207"/>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10" name="TextBox 9">
            <a:extLst>
              <a:ext uri="{FF2B5EF4-FFF2-40B4-BE49-F238E27FC236}">
                <a16:creationId xmlns:a16="http://schemas.microsoft.com/office/drawing/2014/main" id="{4D749B12-2B47-47D9-BF21-9B4A32CAB7CC}"/>
              </a:ext>
            </a:extLst>
          </p:cNvPr>
          <p:cNvSpPr txBox="1"/>
          <p:nvPr/>
        </p:nvSpPr>
        <p:spPr>
          <a:xfrm>
            <a:off x="1866900" y="6396324"/>
            <a:ext cx="628650" cy="369332"/>
          </a:xfrm>
          <a:prstGeom prst="rect">
            <a:avLst/>
          </a:prstGeom>
          <a:noFill/>
        </p:spPr>
        <p:txBody>
          <a:bodyPr wrap="square" rtlCol="0">
            <a:spAutoFit/>
          </a:bodyPr>
          <a:lstStyle/>
          <a:p>
            <a:r>
              <a:rPr lang="en-US" dirty="0"/>
              <a:t>Rate</a:t>
            </a:r>
          </a:p>
        </p:txBody>
      </p:sp>
      <p:sp>
        <p:nvSpPr>
          <p:cNvPr id="11" name="TextBox 10">
            <a:extLst>
              <a:ext uri="{FF2B5EF4-FFF2-40B4-BE49-F238E27FC236}">
                <a16:creationId xmlns:a16="http://schemas.microsoft.com/office/drawing/2014/main" id="{4EDFD6D7-58AF-4800-8DE2-2673DB0F2E3E}"/>
              </a:ext>
            </a:extLst>
          </p:cNvPr>
          <p:cNvSpPr txBox="1"/>
          <p:nvPr/>
        </p:nvSpPr>
        <p:spPr>
          <a:xfrm>
            <a:off x="6133688" y="6396324"/>
            <a:ext cx="628650" cy="369332"/>
          </a:xfrm>
          <a:prstGeom prst="rect">
            <a:avLst/>
          </a:prstGeom>
          <a:noFill/>
        </p:spPr>
        <p:txBody>
          <a:bodyPr wrap="square" rtlCol="0">
            <a:spAutoFit/>
          </a:bodyPr>
          <a:lstStyle/>
          <a:p>
            <a:r>
              <a:rPr lang="en-US" dirty="0"/>
              <a:t>Rate</a:t>
            </a:r>
          </a:p>
        </p:txBody>
      </p:sp>
      <p:sp>
        <p:nvSpPr>
          <p:cNvPr id="12" name="TextBox 11">
            <a:extLst>
              <a:ext uri="{FF2B5EF4-FFF2-40B4-BE49-F238E27FC236}">
                <a16:creationId xmlns:a16="http://schemas.microsoft.com/office/drawing/2014/main" id="{25A7643D-CA99-4EF2-A193-345C6702F392}"/>
              </a:ext>
            </a:extLst>
          </p:cNvPr>
          <p:cNvSpPr txBox="1"/>
          <p:nvPr/>
        </p:nvSpPr>
        <p:spPr>
          <a:xfrm>
            <a:off x="10325100" y="6396324"/>
            <a:ext cx="628650" cy="369332"/>
          </a:xfrm>
          <a:prstGeom prst="rect">
            <a:avLst/>
          </a:prstGeom>
          <a:noFill/>
        </p:spPr>
        <p:txBody>
          <a:bodyPr wrap="square" rtlCol="0">
            <a:spAutoFit/>
          </a:bodyPr>
          <a:lstStyle/>
          <a:p>
            <a:r>
              <a:rPr lang="en-US" dirty="0"/>
              <a:t>Rate</a:t>
            </a:r>
          </a:p>
        </p:txBody>
      </p:sp>
    </p:spTree>
    <p:extLst>
      <p:ext uri="{BB962C8B-B14F-4D97-AF65-F5344CB8AC3E}">
        <p14:creationId xmlns:p14="http://schemas.microsoft.com/office/powerpoint/2010/main" val="4098571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16CC8C-F597-4F39-B277-285BF368A959}"/>
              </a:ext>
            </a:extLst>
          </p:cNvPr>
          <p:cNvSpPr txBox="1"/>
          <p:nvPr/>
        </p:nvSpPr>
        <p:spPr>
          <a:xfrm>
            <a:off x="2140045" y="5715000"/>
            <a:ext cx="2353080" cy="523220"/>
          </a:xfrm>
          <a:prstGeom prst="rect">
            <a:avLst/>
          </a:prstGeom>
          <a:noFill/>
          <a:ln>
            <a:solidFill>
              <a:schemeClr val="tx1"/>
            </a:solidFill>
          </a:ln>
        </p:spPr>
        <p:txBody>
          <a:bodyPr wrap="none" rtlCol="0">
            <a:spAutoFit/>
          </a:bodyPr>
          <a:lstStyle/>
          <a:p>
            <a:r>
              <a:rPr lang="en-US" sz="2800" dirty="0"/>
              <a:t>High variability</a:t>
            </a:r>
          </a:p>
        </p:txBody>
      </p:sp>
      <p:sp>
        <p:nvSpPr>
          <p:cNvPr id="7" name="TextBox 6">
            <a:extLst>
              <a:ext uri="{FF2B5EF4-FFF2-40B4-BE49-F238E27FC236}">
                <a16:creationId xmlns:a16="http://schemas.microsoft.com/office/drawing/2014/main" id="{336EFA7E-E663-4C0C-9D13-348B7871B351}"/>
              </a:ext>
            </a:extLst>
          </p:cNvPr>
          <p:cNvSpPr txBox="1"/>
          <p:nvPr/>
        </p:nvSpPr>
        <p:spPr>
          <a:xfrm>
            <a:off x="8025867" y="5715000"/>
            <a:ext cx="2536521" cy="523220"/>
          </a:xfrm>
          <a:prstGeom prst="rect">
            <a:avLst/>
          </a:prstGeom>
          <a:noFill/>
          <a:ln>
            <a:solidFill>
              <a:schemeClr val="tx1"/>
            </a:solidFill>
          </a:ln>
        </p:spPr>
        <p:txBody>
          <a:bodyPr wrap="square" rtlCol="0">
            <a:spAutoFit/>
          </a:bodyPr>
          <a:lstStyle/>
          <a:p>
            <a:r>
              <a:rPr lang="en-US" sz="2800" dirty="0"/>
              <a:t>Low confidence</a:t>
            </a:r>
          </a:p>
        </p:txBody>
      </p:sp>
      <p:grpSp>
        <p:nvGrpSpPr>
          <p:cNvPr id="8" name="Group 7">
            <a:extLst>
              <a:ext uri="{FF2B5EF4-FFF2-40B4-BE49-F238E27FC236}">
                <a16:creationId xmlns:a16="http://schemas.microsoft.com/office/drawing/2014/main" id="{C0B37422-59BD-4D28-A3F1-9E9C44995908}"/>
              </a:ext>
            </a:extLst>
          </p:cNvPr>
          <p:cNvGrpSpPr/>
          <p:nvPr/>
        </p:nvGrpSpPr>
        <p:grpSpPr>
          <a:xfrm>
            <a:off x="316291" y="1302928"/>
            <a:ext cx="5951974" cy="3640919"/>
            <a:chOff x="316291" y="1302928"/>
            <a:chExt cx="5951974" cy="3640919"/>
          </a:xfrm>
        </p:grpSpPr>
        <p:pic>
          <p:nvPicPr>
            <p:cNvPr id="5" name="Picture 4">
              <a:extLst>
                <a:ext uri="{FF2B5EF4-FFF2-40B4-BE49-F238E27FC236}">
                  <a16:creationId xmlns:a16="http://schemas.microsoft.com/office/drawing/2014/main" id="{567D5F45-7297-4243-8DE9-DA2CB3C52327}"/>
                </a:ext>
              </a:extLst>
            </p:cNvPr>
            <p:cNvPicPr>
              <a:picLocks noChangeAspect="1"/>
            </p:cNvPicPr>
            <p:nvPr/>
          </p:nvPicPr>
          <p:blipFill rotWithShape="1">
            <a:blip r:embed="rId2"/>
            <a:srcRect l="3678" t="2221" r="6333" b="4655"/>
            <a:stretch/>
          </p:blipFill>
          <p:spPr>
            <a:xfrm>
              <a:off x="316291" y="1302928"/>
              <a:ext cx="5951974" cy="3640919"/>
            </a:xfrm>
            <a:prstGeom prst="rect">
              <a:avLst/>
            </a:prstGeom>
          </p:spPr>
        </p:pic>
        <p:sp>
          <p:nvSpPr>
            <p:cNvPr id="15" name="TextBox 14">
              <a:extLst>
                <a:ext uri="{FF2B5EF4-FFF2-40B4-BE49-F238E27FC236}">
                  <a16:creationId xmlns:a16="http://schemas.microsoft.com/office/drawing/2014/main" id="{22A62FFE-97FA-4E0B-A313-39CB3CEECBEB}"/>
                </a:ext>
              </a:extLst>
            </p:cNvPr>
            <p:cNvSpPr txBox="1"/>
            <p:nvPr/>
          </p:nvSpPr>
          <p:spPr>
            <a:xfrm>
              <a:off x="474009" y="2795307"/>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grpSp>
      <p:grpSp>
        <p:nvGrpSpPr>
          <p:cNvPr id="9" name="Group 8">
            <a:extLst>
              <a:ext uri="{FF2B5EF4-FFF2-40B4-BE49-F238E27FC236}">
                <a16:creationId xmlns:a16="http://schemas.microsoft.com/office/drawing/2014/main" id="{7B1D29B9-AE63-4EE9-BDA5-857863A74C10}"/>
              </a:ext>
            </a:extLst>
          </p:cNvPr>
          <p:cNvGrpSpPr/>
          <p:nvPr/>
        </p:nvGrpSpPr>
        <p:grpSpPr>
          <a:xfrm>
            <a:off x="6425983" y="1278884"/>
            <a:ext cx="5445543" cy="3866563"/>
            <a:chOff x="6414852" y="1143000"/>
            <a:chExt cx="5445543" cy="3866563"/>
          </a:xfrm>
        </p:grpSpPr>
        <p:pic>
          <p:nvPicPr>
            <p:cNvPr id="3" name="Picture 2">
              <a:extLst>
                <a:ext uri="{FF2B5EF4-FFF2-40B4-BE49-F238E27FC236}">
                  <a16:creationId xmlns:a16="http://schemas.microsoft.com/office/drawing/2014/main" id="{9DF45353-ED3C-44B6-9048-D3E697E9B471}"/>
                </a:ext>
              </a:extLst>
            </p:cNvPr>
            <p:cNvPicPr>
              <a:picLocks noChangeAspect="1"/>
            </p:cNvPicPr>
            <p:nvPr/>
          </p:nvPicPr>
          <p:blipFill rotWithShape="1">
            <a:blip r:embed="rId3"/>
            <a:srcRect l="3291" t="2070"/>
            <a:stretch/>
          </p:blipFill>
          <p:spPr>
            <a:xfrm>
              <a:off x="6705600" y="1143000"/>
              <a:ext cx="5154795" cy="3866563"/>
            </a:xfrm>
            <a:prstGeom prst="rect">
              <a:avLst/>
            </a:prstGeom>
          </p:spPr>
        </p:pic>
        <p:sp>
          <p:nvSpPr>
            <p:cNvPr id="16" name="TextBox 15">
              <a:extLst>
                <a:ext uri="{FF2B5EF4-FFF2-40B4-BE49-F238E27FC236}">
                  <a16:creationId xmlns:a16="http://schemas.microsoft.com/office/drawing/2014/main" id="{FBBB201C-2441-4119-9AD1-17A9697424FA}"/>
                </a:ext>
              </a:extLst>
            </p:cNvPr>
            <p:cNvSpPr txBox="1"/>
            <p:nvPr/>
          </p:nvSpPr>
          <p:spPr>
            <a:xfrm>
              <a:off x="6414852" y="2706528"/>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grpSp>
      <p:sp>
        <p:nvSpPr>
          <p:cNvPr id="2" name="TextBox 1">
            <a:extLst>
              <a:ext uri="{FF2B5EF4-FFF2-40B4-BE49-F238E27FC236}">
                <a16:creationId xmlns:a16="http://schemas.microsoft.com/office/drawing/2014/main" id="{86E38327-5176-4FB8-8DD1-9780B72B208F}"/>
              </a:ext>
            </a:extLst>
          </p:cNvPr>
          <p:cNvSpPr txBox="1"/>
          <p:nvPr/>
        </p:nvSpPr>
        <p:spPr>
          <a:xfrm>
            <a:off x="170329" y="327392"/>
            <a:ext cx="5087611" cy="523220"/>
          </a:xfrm>
          <a:prstGeom prst="rect">
            <a:avLst/>
          </a:prstGeom>
          <a:noFill/>
        </p:spPr>
        <p:txBody>
          <a:bodyPr wrap="none" rtlCol="0">
            <a:spAutoFit/>
          </a:bodyPr>
          <a:lstStyle/>
          <a:p>
            <a:r>
              <a:rPr lang="en-US" sz="2800" dirty="0"/>
              <a:t>Rates vs. Adult PMPM, zoomed in</a:t>
            </a:r>
          </a:p>
        </p:txBody>
      </p:sp>
    </p:spTree>
    <p:extLst>
      <p:ext uri="{BB962C8B-B14F-4D97-AF65-F5344CB8AC3E}">
        <p14:creationId xmlns:p14="http://schemas.microsoft.com/office/powerpoint/2010/main" val="28492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60C857-8216-4B54-B195-7D52FF5BE400}"/>
              </a:ext>
            </a:extLst>
          </p:cNvPr>
          <p:cNvSpPr>
            <a:spLocks noGrp="1"/>
          </p:cNvSpPr>
          <p:nvPr>
            <p:ph type="title"/>
          </p:nvPr>
        </p:nvSpPr>
        <p:spPr>
          <a:xfrm>
            <a:off x="838200" y="365125"/>
            <a:ext cx="10515600" cy="1325563"/>
          </a:xfrm>
        </p:spPr>
        <p:txBody>
          <a:bodyPr>
            <a:normAutofit/>
          </a:bodyPr>
          <a:lstStyle/>
          <a:p>
            <a:r>
              <a:rPr lang="en-US" dirty="0"/>
              <a:t>Findings</a:t>
            </a:r>
          </a:p>
        </p:txBody>
      </p:sp>
      <p:graphicFrame>
        <p:nvGraphicFramePr>
          <p:cNvPr id="12" name="Content Placeholder 1">
            <a:extLst>
              <a:ext uri="{FF2B5EF4-FFF2-40B4-BE49-F238E27FC236}">
                <a16:creationId xmlns:a16="http://schemas.microsoft.com/office/drawing/2014/main" id="{7D6521A9-7256-40A3-8F11-B3BEC66C55C8}"/>
              </a:ext>
            </a:extLst>
          </p:cNvPr>
          <p:cNvGraphicFramePr>
            <a:graphicFrameLocks noGrp="1"/>
          </p:cNvGraphicFramePr>
          <p:nvPr>
            <p:ph idx="1"/>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404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60C857-8216-4B54-B195-7D52FF5BE400}"/>
              </a:ext>
            </a:extLst>
          </p:cNvPr>
          <p:cNvSpPr>
            <a:spLocks noGrp="1"/>
          </p:cNvSpPr>
          <p:nvPr>
            <p:ph type="title"/>
          </p:nvPr>
        </p:nvSpPr>
        <p:spPr>
          <a:xfrm>
            <a:off x="838200" y="365125"/>
            <a:ext cx="10515600" cy="1325563"/>
          </a:xfrm>
        </p:spPr>
        <p:txBody>
          <a:bodyPr>
            <a:normAutofit/>
          </a:bodyPr>
          <a:lstStyle/>
          <a:p>
            <a:r>
              <a:rPr lang="en-US" dirty="0"/>
              <a:t>Findings v2</a:t>
            </a:r>
          </a:p>
        </p:txBody>
      </p:sp>
      <p:graphicFrame>
        <p:nvGraphicFramePr>
          <p:cNvPr id="10" name="Content Placeholder 1">
            <a:extLst>
              <a:ext uri="{FF2B5EF4-FFF2-40B4-BE49-F238E27FC236}">
                <a16:creationId xmlns:a16="http://schemas.microsoft.com/office/drawing/2014/main" id="{9221531B-A466-4C46-BF4E-A54F2FB9795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49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Evaluation Framework</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18" name="Graphic 17" descr="Questions">
            <a:extLst>
              <a:ext uri="{FF2B5EF4-FFF2-40B4-BE49-F238E27FC236}">
                <a16:creationId xmlns:a16="http://schemas.microsoft.com/office/drawing/2014/main" id="{4C4A59C1-5F28-4144-B195-F3BAE07B79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188" y="1477079"/>
            <a:ext cx="711939" cy="711939"/>
          </a:xfrm>
          <a:prstGeom prst="rect">
            <a:avLst/>
          </a:prstGeom>
        </p:spPr>
      </p:pic>
      <p:sp>
        <p:nvSpPr>
          <p:cNvPr id="22" name="TextBox 21">
            <a:extLst>
              <a:ext uri="{FF2B5EF4-FFF2-40B4-BE49-F238E27FC236}">
                <a16:creationId xmlns:a16="http://schemas.microsoft.com/office/drawing/2014/main" id="{DD2927AA-79A4-470F-9EE2-2AD6020A02CD}"/>
              </a:ext>
            </a:extLst>
          </p:cNvPr>
          <p:cNvSpPr txBox="1"/>
          <p:nvPr/>
        </p:nvSpPr>
        <p:spPr>
          <a:xfrm>
            <a:off x="1428588" y="1571438"/>
            <a:ext cx="2367557" cy="584775"/>
          </a:xfrm>
          <a:prstGeom prst="rect">
            <a:avLst/>
          </a:prstGeom>
          <a:noFill/>
        </p:spPr>
        <p:txBody>
          <a:bodyPr wrap="square" rtlCol="0">
            <a:spAutoFit/>
          </a:bodyPr>
          <a:lstStyle/>
          <a:p>
            <a:r>
              <a:rPr lang="en-US" sz="3200" b="1" dirty="0"/>
              <a:t>What is it?</a:t>
            </a:r>
          </a:p>
        </p:txBody>
      </p:sp>
      <p:pic>
        <p:nvPicPr>
          <p:cNvPr id="23" name="Graphic 22" descr="Questions">
            <a:extLst>
              <a:ext uri="{FF2B5EF4-FFF2-40B4-BE49-F238E27FC236}">
                <a16:creationId xmlns:a16="http://schemas.microsoft.com/office/drawing/2014/main" id="{45C83B21-3172-4D05-89EE-E8B342AFA1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752" y="3969175"/>
            <a:ext cx="711939" cy="711939"/>
          </a:xfrm>
          <a:prstGeom prst="rect">
            <a:avLst/>
          </a:prstGeom>
        </p:spPr>
      </p:pic>
      <p:sp>
        <p:nvSpPr>
          <p:cNvPr id="24" name="TextBox 23">
            <a:extLst>
              <a:ext uri="{FF2B5EF4-FFF2-40B4-BE49-F238E27FC236}">
                <a16:creationId xmlns:a16="http://schemas.microsoft.com/office/drawing/2014/main" id="{41CAF4D3-C656-4997-AE61-77A0FE144F94}"/>
              </a:ext>
            </a:extLst>
          </p:cNvPr>
          <p:cNvSpPr txBox="1"/>
          <p:nvPr/>
        </p:nvSpPr>
        <p:spPr>
          <a:xfrm>
            <a:off x="1470152" y="4063534"/>
            <a:ext cx="3635248" cy="523220"/>
          </a:xfrm>
          <a:prstGeom prst="rect">
            <a:avLst/>
          </a:prstGeom>
          <a:noFill/>
        </p:spPr>
        <p:txBody>
          <a:bodyPr wrap="square" rtlCol="0">
            <a:spAutoFit/>
          </a:bodyPr>
          <a:lstStyle/>
          <a:p>
            <a:r>
              <a:rPr lang="en-US" sz="2800" b="1" dirty="0"/>
              <a:t>Why did we choose it?</a:t>
            </a:r>
          </a:p>
        </p:txBody>
      </p:sp>
      <p:sp>
        <p:nvSpPr>
          <p:cNvPr id="25" name="TextBox 24">
            <a:extLst>
              <a:ext uri="{FF2B5EF4-FFF2-40B4-BE49-F238E27FC236}">
                <a16:creationId xmlns:a16="http://schemas.microsoft.com/office/drawing/2014/main" id="{8CD60D62-8173-49A2-9413-E283CD481EDD}"/>
              </a:ext>
            </a:extLst>
          </p:cNvPr>
          <p:cNvSpPr txBox="1"/>
          <p:nvPr/>
        </p:nvSpPr>
        <p:spPr>
          <a:xfrm>
            <a:off x="911721" y="2201577"/>
            <a:ext cx="8128370" cy="1429622"/>
          </a:xfrm>
          <a:prstGeom prst="rect">
            <a:avLst/>
          </a:prstGeom>
          <a:noFill/>
        </p:spPr>
        <p:txBody>
          <a:bodyPr wrap="square" rtlCol="0">
            <a:spAutoFit/>
          </a:bodyPr>
          <a:lstStyle/>
          <a:p>
            <a:pPr marL="742950" lvl="1" indent="-285750" fontAlgn="base">
              <a:lnSpc>
                <a:spcPct val="150000"/>
              </a:lnSpc>
              <a:buFontTx/>
              <a:buChar char="-"/>
            </a:pPr>
            <a:r>
              <a:rPr lang="en-US" sz="2000" dirty="0">
                <a:solidFill>
                  <a:srgbClr val="000000"/>
                </a:solidFill>
              </a:rPr>
              <a:t>Scientific method to study social interventions[1] </a:t>
            </a:r>
          </a:p>
          <a:p>
            <a:pPr marL="742950" lvl="1" indent="-285750" fontAlgn="base">
              <a:lnSpc>
                <a:spcPct val="150000"/>
              </a:lnSpc>
              <a:buFontTx/>
              <a:buChar char="-"/>
            </a:pPr>
            <a:r>
              <a:rPr lang="en-US" sz="2000" dirty="0">
                <a:solidFill>
                  <a:srgbClr val="000000"/>
                </a:solidFill>
              </a:rPr>
              <a:t>Evaluate the program for its effectiveness and efficiency</a:t>
            </a:r>
          </a:p>
          <a:p>
            <a:pPr marL="742950" lvl="1" indent="-285750" fontAlgn="base">
              <a:lnSpc>
                <a:spcPct val="150000"/>
              </a:lnSpc>
              <a:buFontTx/>
              <a:buChar char="-"/>
            </a:pPr>
            <a:r>
              <a:rPr lang="en-US" sz="2000" dirty="0">
                <a:solidFill>
                  <a:srgbClr val="000000"/>
                </a:solidFill>
              </a:rPr>
              <a:t>Systematic approach to improve or affirm success of a program</a:t>
            </a:r>
          </a:p>
        </p:txBody>
      </p:sp>
      <p:sp>
        <p:nvSpPr>
          <p:cNvPr id="26" name="TextBox 25">
            <a:extLst>
              <a:ext uri="{FF2B5EF4-FFF2-40B4-BE49-F238E27FC236}">
                <a16:creationId xmlns:a16="http://schemas.microsoft.com/office/drawing/2014/main" id="{293B3E4F-4332-4810-B097-B1E32FEBC7A3}"/>
              </a:ext>
            </a:extLst>
          </p:cNvPr>
          <p:cNvSpPr txBox="1"/>
          <p:nvPr/>
        </p:nvSpPr>
        <p:spPr>
          <a:xfrm>
            <a:off x="911721" y="4703981"/>
            <a:ext cx="7549156" cy="1429622"/>
          </a:xfrm>
          <a:prstGeom prst="rect">
            <a:avLst/>
          </a:prstGeom>
          <a:noFill/>
        </p:spPr>
        <p:txBody>
          <a:bodyPr wrap="square" rtlCol="0">
            <a:spAutoFit/>
          </a:bodyPr>
          <a:lstStyle/>
          <a:p>
            <a:pPr marL="742950" lvl="1" indent="-285750" fontAlgn="base">
              <a:lnSpc>
                <a:spcPct val="150000"/>
              </a:lnSpc>
              <a:buFontTx/>
              <a:buChar char="-"/>
            </a:pPr>
            <a:r>
              <a:rPr lang="en-US" sz="2000" dirty="0">
                <a:solidFill>
                  <a:srgbClr val="000000"/>
                </a:solidFill>
              </a:rPr>
              <a:t>Eliminate the issue of confirmation bias </a:t>
            </a:r>
          </a:p>
          <a:p>
            <a:pPr marL="742950" lvl="1" indent="-285750" fontAlgn="base">
              <a:lnSpc>
                <a:spcPct val="150000"/>
              </a:lnSpc>
              <a:buFontTx/>
              <a:buChar char="-"/>
            </a:pPr>
            <a:r>
              <a:rPr lang="en-US" sz="2000" dirty="0">
                <a:solidFill>
                  <a:srgbClr val="000000"/>
                </a:solidFill>
              </a:rPr>
              <a:t>Investigate areas where a program can be improved</a:t>
            </a:r>
          </a:p>
          <a:p>
            <a:pPr marL="742950" lvl="1" indent="-285750" fontAlgn="base">
              <a:lnSpc>
                <a:spcPct val="150000"/>
              </a:lnSpc>
              <a:buFontTx/>
              <a:buChar char="-"/>
            </a:pPr>
            <a:r>
              <a:rPr lang="en-US" sz="2000" dirty="0">
                <a:solidFill>
                  <a:srgbClr val="000000"/>
                </a:solidFill>
              </a:rPr>
              <a:t>Explore reasons for certain features not working</a:t>
            </a:r>
          </a:p>
        </p:txBody>
      </p:sp>
    </p:spTree>
    <p:extLst>
      <p:ext uri="{BB962C8B-B14F-4D97-AF65-F5344CB8AC3E}">
        <p14:creationId xmlns:p14="http://schemas.microsoft.com/office/powerpoint/2010/main" val="567375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70FE-5380-4536-B226-829D6D5EF219}"/>
              </a:ext>
            </a:extLst>
          </p:cNvPr>
          <p:cNvSpPr>
            <a:spLocks noGrp="1"/>
          </p:cNvSpPr>
          <p:nvPr>
            <p:ph type="title"/>
          </p:nvPr>
        </p:nvSpPr>
        <p:spPr>
          <a:xfrm>
            <a:off x="838200" y="365125"/>
            <a:ext cx="3476625" cy="1325563"/>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Collinearities in the data</a:t>
            </a:r>
          </a:p>
        </p:txBody>
      </p:sp>
      <p:sp>
        <p:nvSpPr>
          <p:cNvPr id="4" name="Content Placeholder 3">
            <a:extLst>
              <a:ext uri="{FF2B5EF4-FFF2-40B4-BE49-F238E27FC236}">
                <a16:creationId xmlns:a16="http://schemas.microsoft.com/office/drawing/2014/main" id="{FAA30434-8C89-4127-AB20-24E36FB4BED2}"/>
              </a:ext>
            </a:extLst>
          </p:cNvPr>
          <p:cNvSpPr>
            <a:spLocks noGrp="1"/>
          </p:cNvSpPr>
          <p:nvPr>
            <p:ph idx="1"/>
          </p:nvPr>
        </p:nvSpPr>
        <p:spPr>
          <a:xfrm>
            <a:off x="838200" y="1825625"/>
            <a:ext cx="3476625" cy="4351338"/>
          </a:xfrm>
        </p:spPr>
        <p:txBody>
          <a:bodyPr>
            <a:normAutofit lnSpcReduction="10000"/>
          </a:bodyPr>
          <a:lstStyle/>
          <a:p>
            <a:r>
              <a:rPr lang="en-US" dirty="0"/>
              <a:t>Several variables were found to be correlated with each other</a:t>
            </a:r>
          </a:p>
          <a:p>
            <a:r>
              <a:rPr lang="en-US" dirty="0"/>
              <a:t>This could lead to skewed results in a standard regression test</a:t>
            </a:r>
          </a:p>
          <a:p>
            <a:r>
              <a:rPr lang="en-US" dirty="0"/>
              <a:t>Lasso regression and PCA can account for this problem</a:t>
            </a:r>
          </a:p>
        </p:txBody>
      </p:sp>
      <p:pic>
        <p:nvPicPr>
          <p:cNvPr id="1026" name="Picture 2">
            <a:extLst>
              <a:ext uri="{FF2B5EF4-FFF2-40B4-BE49-F238E27FC236}">
                <a16:creationId xmlns:a16="http://schemas.microsoft.com/office/drawing/2014/main" id="{66A4B934-117A-4563-961D-DFE6EC9880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65" t="1713" r="9703"/>
          <a:stretch/>
        </p:blipFill>
        <p:spPr bwMode="auto">
          <a:xfrm>
            <a:off x="4610100" y="82784"/>
            <a:ext cx="7581900" cy="669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809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Recommendations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9894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BA60A5-E344-4438-9634-CA63C1B9F809}"/>
              </a:ext>
            </a:extLst>
          </p:cNvPr>
          <p:cNvSpPr>
            <a:spLocks noGrp="1"/>
          </p:cNvSpPr>
          <p:nvPr>
            <p:ph type="title"/>
          </p:nvPr>
        </p:nvSpPr>
        <p:spPr>
          <a:xfrm>
            <a:off x="838200" y="1156007"/>
            <a:ext cx="10515600" cy="1871230"/>
          </a:xfrm>
        </p:spPr>
        <p:txBody>
          <a:bodyPr/>
          <a:lstStyle/>
          <a:p>
            <a:pPr algn="ctr"/>
            <a:r>
              <a:rPr lang="en-US" b="1" dirty="0"/>
              <a:t>Questions?</a:t>
            </a:r>
          </a:p>
        </p:txBody>
      </p:sp>
    </p:spTree>
    <p:extLst>
      <p:ext uri="{BB962C8B-B14F-4D97-AF65-F5344CB8AC3E}">
        <p14:creationId xmlns:p14="http://schemas.microsoft.com/office/powerpoint/2010/main" val="148012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Evaluation Framework</a:t>
            </a: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3785277324"/>
              </p:ext>
            </p:extLst>
          </p:nvPr>
        </p:nvGraphicFramePr>
        <p:xfrm>
          <a:off x="730477" y="1995054"/>
          <a:ext cx="10594444" cy="1662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03CC384F-0185-4F7E-9E7F-50D623962951}"/>
              </a:ext>
            </a:extLst>
          </p:cNvPr>
          <p:cNvSpPr txBox="1"/>
          <p:nvPr/>
        </p:nvSpPr>
        <p:spPr>
          <a:xfrm>
            <a:off x="1144570" y="5014292"/>
            <a:ext cx="1799521" cy="1323439"/>
          </a:xfrm>
          <a:prstGeom prst="rect">
            <a:avLst/>
          </a:prstGeom>
          <a:noFill/>
          <a:ln w="28575">
            <a:solidFill>
              <a:srgbClr val="A6192E"/>
            </a:solidFill>
          </a:ln>
        </p:spPr>
        <p:txBody>
          <a:bodyPr wrap="square" rtlCol="0">
            <a:spAutoFit/>
          </a:bodyPr>
          <a:lstStyle/>
          <a:p>
            <a:pPr algn="ctr"/>
            <a:r>
              <a:rPr lang="en-US" sz="2000" dirty="0"/>
              <a:t>Nature, magnitude and extent of the problem</a:t>
            </a:r>
          </a:p>
        </p:txBody>
      </p:sp>
      <p:cxnSp>
        <p:nvCxnSpPr>
          <p:cNvPr id="11" name="Straight Arrow Connector 10">
            <a:extLst>
              <a:ext uri="{FF2B5EF4-FFF2-40B4-BE49-F238E27FC236}">
                <a16:creationId xmlns:a16="http://schemas.microsoft.com/office/drawing/2014/main" id="{0F4EFB70-6864-4713-8C24-00FBEB394A2E}"/>
              </a:ext>
            </a:extLst>
          </p:cNvPr>
          <p:cNvCxnSpPr>
            <a:cxnSpLocks/>
          </p:cNvCxnSpPr>
          <p:nvPr/>
        </p:nvCxnSpPr>
        <p:spPr>
          <a:xfrm>
            <a:off x="2044331" y="3408219"/>
            <a:ext cx="0" cy="15852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5BC1244-C29C-4F91-8162-5418BE14857A}"/>
              </a:ext>
            </a:extLst>
          </p:cNvPr>
          <p:cNvSpPr txBox="1"/>
          <p:nvPr/>
        </p:nvSpPr>
        <p:spPr>
          <a:xfrm>
            <a:off x="3756156" y="4993509"/>
            <a:ext cx="2048897" cy="1015663"/>
          </a:xfrm>
          <a:prstGeom prst="rect">
            <a:avLst/>
          </a:prstGeom>
          <a:noFill/>
          <a:ln w="28575">
            <a:solidFill>
              <a:srgbClr val="A6192E"/>
            </a:solidFill>
          </a:ln>
        </p:spPr>
        <p:txBody>
          <a:bodyPr wrap="square" rtlCol="0">
            <a:spAutoFit/>
          </a:bodyPr>
          <a:lstStyle/>
          <a:p>
            <a:pPr algn="ctr"/>
            <a:r>
              <a:rPr lang="en-US" sz="2000" dirty="0"/>
              <a:t>Program conceptualization and design</a:t>
            </a:r>
          </a:p>
        </p:txBody>
      </p:sp>
      <p:cxnSp>
        <p:nvCxnSpPr>
          <p:cNvPr id="16" name="Straight Arrow Connector 15">
            <a:extLst>
              <a:ext uri="{FF2B5EF4-FFF2-40B4-BE49-F238E27FC236}">
                <a16:creationId xmlns:a16="http://schemas.microsoft.com/office/drawing/2014/main" id="{5FF526AD-F817-4CDC-ACB3-ADB8DDEFEF80}"/>
              </a:ext>
            </a:extLst>
          </p:cNvPr>
          <p:cNvCxnSpPr>
            <a:cxnSpLocks/>
          </p:cNvCxnSpPr>
          <p:nvPr/>
        </p:nvCxnSpPr>
        <p:spPr>
          <a:xfrm>
            <a:off x="4655917" y="3387436"/>
            <a:ext cx="0" cy="15852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18D24DE-D495-433E-A782-0D09D14ED47B}"/>
              </a:ext>
            </a:extLst>
          </p:cNvPr>
          <p:cNvSpPr txBox="1"/>
          <p:nvPr/>
        </p:nvSpPr>
        <p:spPr>
          <a:xfrm>
            <a:off x="6298471" y="5000438"/>
            <a:ext cx="2048893" cy="1323439"/>
          </a:xfrm>
          <a:prstGeom prst="rect">
            <a:avLst/>
          </a:prstGeom>
          <a:noFill/>
          <a:ln w="28575">
            <a:solidFill>
              <a:srgbClr val="A6192E"/>
            </a:solidFill>
          </a:ln>
        </p:spPr>
        <p:txBody>
          <a:bodyPr wrap="square" rtlCol="0">
            <a:spAutoFit/>
          </a:bodyPr>
          <a:lstStyle/>
          <a:p>
            <a:pPr algn="ctr"/>
            <a:r>
              <a:rPr lang="en-US" sz="2000" dirty="0"/>
              <a:t>Program operations, implementation, service delivery</a:t>
            </a:r>
          </a:p>
        </p:txBody>
      </p:sp>
      <p:cxnSp>
        <p:nvCxnSpPr>
          <p:cNvPr id="18" name="Straight Arrow Connector 17">
            <a:extLst>
              <a:ext uri="{FF2B5EF4-FFF2-40B4-BE49-F238E27FC236}">
                <a16:creationId xmlns:a16="http://schemas.microsoft.com/office/drawing/2014/main" id="{E00BDF91-ABBB-47BF-B1E4-700EA813CC71}"/>
              </a:ext>
            </a:extLst>
          </p:cNvPr>
          <p:cNvCxnSpPr>
            <a:cxnSpLocks/>
          </p:cNvCxnSpPr>
          <p:nvPr/>
        </p:nvCxnSpPr>
        <p:spPr>
          <a:xfrm>
            <a:off x="7198232" y="3394365"/>
            <a:ext cx="0" cy="15852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D2F1EEA-357A-4F65-9A1A-AA19EB4BB650}"/>
              </a:ext>
            </a:extLst>
          </p:cNvPr>
          <p:cNvSpPr txBox="1"/>
          <p:nvPr/>
        </p:nvSpPr>
        <p:spPr>
          <a:xfrm>
            <a:off x="8847716" y="4986582"/>
            <a:ext cx="1799521" cy="1015663"/>
          </a:xfrm>
          <a:prstGeom prst="rect">
            <a:avLst/>
          </a:prstGeom>
          <a:noFill/>
          <a:ln w="28575">
            <a:solidFill>
              <a:srgbClr val="A6192E"/>
            </a:solidFill>
          </a:ln>
        </p:spPr>
        <p:txBody>
          <a:bodyPr wrap="square" rtlCol="0">
            <a:spAutoFit/>
          </a:bodyPr>
          <a:lstStyle/>
          <a:p>
            <a:pPr algn="ctr"/>
            <a:r>
              <a:rPr lang="en-US" sz="2000" dirty="0"/>
              <a:t>Impact on targeted outcomes</a:t>
            </a:r>
          </a:p>
        </p:txBody>
      </p:sp>
      <p:cxnSp>
        <p:nvCxnSpPr>
          <p:cNvPr id="20" name="Straight Arrow Connector 19">
            <a:extLst>
              <a:ext uri="{FF2B5EF4-FFF2-40B4-BE49-F238E27FC236}">
                <a16:creationId xmlns:a16="http://schemas.microsoft.com/office/drawing/2014/main" id="{FBCF258D-5D91-478D-9952-3A1D88713DD6}"/>
              </a:ext>
            </a:extLst>
          </p:cNvPr>
          <p:cNvCxnSpPr>
            <a:cxnSpLocks/>
          </p:cNvCxnSpPr>
          <p:nvPr/>
        </p:nvCxnSpPr>
        <p:spPr>
          <a:xfrm>
            <a:off x="9747477" y="3380509"/>
            <a:ext cx="0" cy="15852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C72B8EB-D107-45CB-B631-682745046C18}"/>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52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Constraints and Limitations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DC39A5D-CA0F-4412-848A-B0894264358D}"/>
              </a:ext>
            </a:extLst>
          </p:cNvPr>
          <p:cNvSpPr txBox="1"/>
          <p:nvPr/>
        </p:nvSpPr>
        <p:spPr>
          <a:xfrm>
            <a:off x="607553" y="1443439"/>
            <a:ext cx="8453319" cy="2204899"/>
          </a:xfrm>
          <a:prstGeom prst="rect">
            <a:avLst/>
          </a:prstGeom>
          <a:noFill/>
          <a:ln>
            <a:noFill/>
          </a:ln>
        </p:spPr>
        <p:txBody>
          <a:bodyPr wrap="square" rtlCol="0">
            <a:spAutoFit/>
          </a:bodyPr>
          <a:lstStyle/>
          <a:p>
            <a:pPr marL="342900" indent="-342900">
              <a:lnSpc>
                <a:spcPct val="200000"/>
              </a:lnSpc>
              <a:buFont typeface="Arial" panose="020B0604020202020204" pitchFamily="34" charset="0"/>
              <a:buChar char="•"/>
            </a:pPr>
            <a:r>
              <a:rPr lang="en-US" sz="2400" dirty="0"/>
              <a:t>Lack of comprehensive time series data</a:t>
            </a:r>
          </a:p>
          <a:p>
            <a:pPr marL="342900" indent="-342900">
              <a:lnSpc>
                <a:spcPct val="200000"/>
              </a:lnSpc>
              <a:buFont typeface="Arial" panose="020B0604020202020204" pitchFamily="34" charset="0"/>
              <a:buChar char="•"/>
            </a:pPr>
            <a:r>
              <a:rPr lang="en-US" sz="2400" dirty="0"/>
              <a:t>Time duration of evaluation </a:t>
            </a:r>
          </a:p>
          <a:p>
            <a:pPr marL="342900" indent="-342900">
              <a:lnSpc>
                <a:spcPct val="200000"/>
              </a:lnSpc>
              <a:buFont typeface="Arial" panose="020B0604020202020204" pitchFamily="34" charset="0"/>
              <a:buChar char="•"/>
            </a:pPr>
            <a:r>
              <a:rPr lang="en-US" sz="2400" dirty="0"/>
              <a:t>Provider level data for those who did not participate in program </a:t>
            </a:r>
          </a:p>
        </p:txBody>
      </p:sp>
    </p:spTree>
    <p:extLst>
      <p:ext uri="{BB962C8B-B14F-4D97-AF65-F5344CB8AC3E}">
        <p14:creationId xmlns:p14="http://schemas.microsoft.com/office/powerpoint/2010/main" val="90887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Evaluation Framework</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497329" cy="65835"/>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573814753"/>
              </p:ext>
            </p:extLst>
          </p:nvPr>
        </p:nvGraphicFramePr>
        <p:xfrm>
          <a:off x="946741" y="1662547"/>
          <a:ext cx="10298517" cy="159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0BDA81B8-7D10-4DE8-8556-006D0CA19A01}"/>
              </a:ext>
            </a:extLst>
          </p:cNvPr>
          <p:cNvSpPr txBox="1"/>
          <p:nvPr/>
        </p:nvSpPr>
        <p:spPr>
          <a:xfrm>
            <a:off x="678873" y="3754582"/>
            <a:ext cx="9337963" cy="2308324"/>
          </a:xfrm>
          <a:prstGeom prst="rect">
            <a:avLst/>
          </a:prstGeom>
          <a:noFill/>
        </p:spPr>
        <p:txBody>
          <a:bodyPr wrap="square" rtlCol="0">
            <a:spAutoFit/>
          </a:bodyPr>
          <a:lstStyle/>
          <a:p>
            <a:pPr marL="285750" indent="-285750">
              <a:buFontTx/>
              <a:buChar char="-"/>
            </a:pPr>
            <a:r>
              <a:rPr lang="en-US" sz="2400" dirty="0"/>
              <a:t>What is the problem that the program is trying to address?</a:t>
            </a:r>
          </a:p>
          <a:p>
            <a:endParaRPr lang="en-US" sz="2400" dirty="0"/>
          </a:p>
          <a:p>
            <a:pPr marL="285750" indent="-285750">
              <a:buFontTx/>
              <a:buChar char="-"/>
            </a:pPr>
            <a:r>
              <a:rPr lang="en-US" sz="2400" dirty="0"/>
              <a:t>What is the extent of the problem?</a:t>
            </a:r>
          </a:p>
          <a:p>
            <a:endParaRPr lang="en-US" sz="2400" dirty="0"/>
          </a:p>
          <a:p>
            <a:pPr marL="285750" indent="-285750">
              <a:buFontTx/>
              <a:buChar char="-"/>
            </a:pPr>
            <a:r>
              <a:rPr lang="en-US" sz="2400" dirty="0"/>
              <a:t>Who is the target population?</a:t>
            </a:r>
          </a:p>
          <a:p>
            <a:pPr marL="285750" indent="-285750">
              <a:buFontTx/>
              <a:buChar char="-"/>
            </a:pPr>
            <a:endParaRPr lang="en-US" sz="2400" dirty="0"/>
          </a:p>
        </p:txBody>
      </p:sp>
    </p:spTree>
    <p:extLst>
      <p:ext uri="{BB962C8B-B14F-4D97-AF65-F5344CB8AC3E}">
        <p14:creationId xmlns:p14="http://schemas.microsoft.com/office/powerpoint/2010/main" val="348690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b="1" dirty="0"/>
              <a:t>Needs Assessment</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DC39A5D-CA0F-4412-848A-B0894264358D}"/>
              </a:ext>
            </a:extLst>
          </p:cNvPr>
          <p:cNvSpPr txBox="1"/>
          <p:nvPr/>
        </p:nvSpPr>
        <p:spPr>
          <a:xfrm>
            <a:off x="1428587" y="1872988"/>
            <a:ext cx="8453319" cy="1697068"/>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Overutilization of services due to the fee-for-service model</a:t>
            </a:r>
          </a:p>
          <a:p>
            <a:pPr marL="342900" indent="-342900">
              <a:lnSpc>
                <a:spcPct val="150000"/>
              </a:lnSpc>
              <a:buFont typeface="Arial" panose="020B0604020202020204" pitchFamily="34" charset="0"/>
              <a:buChar char="•"/>
            </a:pPr>
            <a:r>
              <a:rPr lang="en-US" sz="2400" dirty="0"/>
              <a:t>Misaligned incentives</a:t>
            </a:r>
          </a:p>
          <a:p>
            <a:pPr marL="342900" indent="-342900">
              <a:lnSpc>
                <a:spcPct val="150000"/>
              </a:lnSpc>
              <a:buFont typeface="Arial" panose="020B0604020202020204" pitchFamily="34" charset="0"/>
              <a:buChar char="•"/>
            </a:pPr>
            <a:r>
              <a:rPr lang="en-US" sz="2400" dirty="0"/>
              <a:t>Poor quality outcomes</a:t>
            </a:r>
          </a:p>
        </p:txBody>
      </p:sp>
      <p:pic>
        <p:nvPicPr>
          <p:cNvPr id="6" name="Graphic 5" descr="Questions">
            <a:extLst>
              <a:ext uri="{FF2B5EF4-FFF2-40B4-BE49-F238E27FC236}">
                <a16:creationId xmlns:a16="http://schemas.microsoft.com/office/drawing/2014/main" id="{4CC21941-D1A9-4479-A85D-2CDC2C8B5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188" y="1255409"/>
            <a:ext cx="711939" cy="711939"/>
          </a:xfrm>
          <a:prstGeom prst="rect">
            <a:avLst/>
          </a:prstGeom>
        </p:spPr>
      </p:pic>
      <p:sp>
        <p:nvSpPr>
          <p:cNvPr id="7" name="TextBox 6">
            <a:extLst>
              <a:ext uri="{FF2B5EF4-FFF2-40B4-BE49-F238E27FC236}">
                <a16:creationId xmlns:a16="http://schemas.microsoft.com/office/drawing/2014/main" id="{F0F04C58-83D2-43D0-BA6F-1382390FAF27}"/>
              </a:ext>
            </a:extLst>
          </p:cNvPr>
          <p:cNvSpPr txBox="1"/>
          <p:nvPr/>
        </p:nvSpPr>
        <p:spPr>
          <a:xfrm>
            <a:off x="1428588" y="1349768"/>
            <a:ext cx="8453319" cy="523220"/>
          </a:xfrm>
          <a:prstGeom prst="rect">
            <a:avLst/>
          </a:prstGeom>
          <a:noFill/>
        </p:spPr>
        <p:txBody>
          <a:bodyPr wrap="square" rtlCol="0">
            <a:spAutoFit/>
          </a:bodyPr>
          <a:lstStyle/>
          <a:p>
            <a:r>
              <a:rPr lang="en-US" sz="2800" b="1" dirty="0"/>
              <a:t>Problems addressed through this program</a:t>
            </a:r>
          </a:p>
        </p:txBody>
      </p:sp>
      <p:pic>
        <p:nvPicPr>
          <p:cNvPr id="8" name="Graphic 7" descr="Questions">
            <a:extLst>
              <a:ext uri="{FF2B5EF4-FFF2-40B4-BE49-F238E27FC236}">
                <a16:creationId xmlns:a16="http://schemas.microsoft.com/office/drawing/2014/main" id="{E87AE2D5-0161-4DDB-9ABE-FD3BED1088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842" y="3855582"/>
            <a:ext cx="711939" cy="711939"/>
          </a:xfrm>
          <a:prstGeom prst="rect">
            <a:avLst/>
          </a:prstGeom>
        </p:spPr>
      </p:pic>
      <p:sp>
        <p:nvSpPr>
          <p:cNvPr id="9" name="TextBox 8">
            <a:extLst>
              <a:ext uri="{FF2B5EF4-FFF2-40B4-BE49-F238E27FC236}">
                <a16:creationId xmlns:a16="http://schemas.microsoft.com/office/drawing/2014/main" id="{85F53297-0CB0-4D91-8378-EA7D0D690E34}"/>
              </a:ext>
            </a:extLst>
          </p:cNvPr>
          <p:cNvSpPr txBox="1"/>
          <p:nvPr/>
        </p:nvSpPr>
        <p:spPr>
          <a:xfrm>
            <a:off x="1359314" y="4278290"/>
            <a:ext cx="8453319" cy="589072"/>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&lt;Add stats&gt;</a:t>
            </a:r>
          </a:p>
        </p:txBody>
      </p:sp>
      <p:sp>
        <p:nvSpPr>
          <p:cNvPr id="11" name="TextBox 10">
            <a:extLst>
              <a:ext uri="{FF2B5EF4-FFF2-40B4-BE49-F238E27FC236}">
                <a16:creationId xmlns:a16="http://schemas.microsoft.com/office/drawing/2014/main" id="{D2BCB951-19A4-4913-8083-DF7FE5868639}"/>
              </a:ext>
            </a:extLst>
          </p:cNvPr>
          <p:cNvSpPr txBox="1"/>
          <p:nvPr/>
        </p:nvSpPr>
        <p:spPr>
          <a:xfrm>
            <a:off x="1359315" y="3785177"/>
            <a:ext cx="8453319" cy="523220"/>
          </a:xfrm>
          <a:prstGeom prst="rect">
            <a:avLst/>
          </a:prstGeom>
          <a:noFill/>
        </p:spPr>
        <p:txBody>
          <a:bodyPr wrap="square" rtlCol="0">
            <a:spAutoFit/>
          </a:bodyPr>
          <a:lstStyle/>
          <a:p>
            <a:r>
              <a:rPr lang="en-US" sz="2800" b="1" dirty="0"/>
              <a:t>Extent of Problem</a:t>
            </a:r>
          </a:p>
        </p:txBody>
      </p:sp>
      <p:pic>
        <p:nvPicPr>
          <p:cNvPr id="12" name="Graphic 11" descr="Questions">
            <a:extLst>
              <a:ext uri="{FF2B5EF4-FFF2-40B4-BE49-F238E27FC236}">
                <a16:creationId xmlns:a16="http://schemas.microsoft.com/office/drawing/2014/main" id="{B3AFFE12-96EE-44C3-A693-7C6D43875B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842" y="5246621"/>
            <a:ext cx="711939" cy="711939"/>
          </a:xfrm>
          <a:prstGeom prst="rect">
            <a:avLst/>
          </a:prstGeom>
        </p:spPr>
      </p:pic>
      <p:sp>
        <p:nvSpPr>
          <p:cNvPr id="13" name="TextBox 12">
            <a:extLst>
              <a:ext uri="{FF2B5EF4-FFF2-40B4-BE49-F238E27FC236}">
                <a16:creationId xmlns:a16="http://schemas.microsoft.com/office/drawing/2014/main" id="{A1F3516B-2D9F-4B0E-AB48-DD985E05CF2C}"/>
              </a:ext>
            </a:extLst>
          </p:cNvPr>
          <p:cNvSpPr txBox="1"/>
          <p:nvPr/>
        </p:nvSpPr>
        <p:spPr>
          <a:xfrm>
            <a:off x="1310173" y="5143406"/>
            <a:ext cx="8453319" cy="523220"/>
          </a:xfrm>
          <a:prstGeom prst="rect">
            <a:avLst/>
          </a:prstGeom>
          <a:noFill/>
        </p:spPr>
        <p:txBody>
          <a:bodyPr wrap="square" rtlCol="0">
            <a:spAutoFit/>
          </a:bodyPr>
          <a:lstStyle/>
          <a:p>
            <a:r>
              <a:rPr lang="en-US" sz="2800" b="1" dirty="0"/>
              <a:t>Target Population</a:t>
            </a:r>
          </a:p>
        </p:txBody>
      </p:sp>
      <p:sp>
        <p:nvSpPr>
          <p:cNvPr id="14" name="TextBox 13">
            <a:extLst>
              <a:ext uri="{FF2B5EF4-FFF2-40B4-BE49-F238E27FC236}">
                <a16:creationId xmlns:a16="http://schemas.microsoft.com/office/drawing/2014/main" id="{417AAEE4-B30B-4FAE-86B2-CDCEB05F8800}"/>
              </a:ext>
            </a:extLst>
          </p:cNvPr>
          <p:cNvSpPr txBox="1"/>
          <p:nvPr/>
        </p:nvSpPr>
        <p:spPr>
          <a:xfrm>
            <a:off x="1310172" y="5602590"/>
            <a:ext cx="8453319" cy="1143070"/>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Providers (Primary Care Physicians) </a:t>
            </a:r>
          </a:p>
          <a:p>
            <a:pPr marL="342900" indent="-342900">
              <a:lnSpc>
                <a:spcPct val="150000"/>
              </a:lnSpc>
              <a:buFont typeface="Arial" panose="020B0604020202020204" pitchFamily="34" charset="0"/>
              <a:buChar char="•"/>
            </a:pPr>
            <a:r>
              <a:rPr lang="en-US" sz="2400" dirty="0"/>
              <a:t>Patients</a:t>
            </a:r>
          </a:p>
        </p:txBody>
      </p:sp>
    </p:spTree>
    <p:extLst>
      <p:ext uri="{BB962C8B-B14F-4D97-AF65-F5344CB8AC3E}">
        <p14:creationId xmlns:p14="http://schemas.microsoft.com/office/powerpoint/2010/main" val="359826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b="1" dirty="0"/>
              <a:t>Needs Assessment</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DC39A5D-CA0F-4412-848A-B0894264358D}"/>
              </a:ext>
            </a:extLst>
          </p:cNvPr>
          <p:cNvSpPr txBox="1"/>
          <p:nvPr/>
        </p:nvSpPr>
        <p:spPr>
          <a:xfrm>
            <a:off x="1428587" y="1872988"/>
            <a:ext cx="8453319" cy="1697068"/>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Overutilization of services due to the fee-for-service model</a:t>
            </a:r>
          </a:p>
          <a:p>
            <a:pPr marL="342900" indent="-342900">
              <a:lnSpc>
                <a:spcPct val="150000"/>
              </a:lnSpc>
              <a:buFont typeface="Arial" panose="020B0604020202020204" pitchFamily="34" charset="0"/>
              <a:buChar char="•"/>
            </a:pPr>
            <a:r>
              <a:rPr lang="en-US" sz="2400" dirty="0"/>
              <a:t>Misaligned incentives</a:t>
            </a:r>
          </a:p>
          <a:p>
            <a:pPr marL="342900" indent="-342900">
              <a:lnSpc>
                <a:spcPct val="150000"/>
              </a:lnSpc>
              <a:buFont typeface="Arial" panose="020B0604020202020204" pitchFamily="34" charset="0"/>
              <a:buChar char="•"/>
            </a:pPr>
            <a:r>
              <a:rPr lang="en-US" sz="2400" dirty="0"/>
              <a:t>Poor quality outcomes</a:t>
            </a:r>
          </a:p>
        </p:txBody>
      </p:sp>
      <p:pic>
        <p:nvPicPr>
          <p:cNvPr id="6" name="Graphic 5" descr="Questions">
            <a:extLst>
              <a:ext uri="{FF2B5EF4-FFF2-40B4-BE49-F238E27FC236}">
                <a16:creationId xmlns:a16="http://schemas.microsoft.com/office/drawing/2014/main" id="{4CC21941-D1A9-4479-A85D-2CDC2C8B5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188" y="1255409"/>
            <a:ext cx="711939" cy="711939"/>
          </a:xfrm>
          <a:prstGeom prst="rect">
            <a:avLst/>
          </a:prstGeom>
        </p:spPr>
      </p:pic>
      <p:sp>
        <p:nvSpPr>
          <p:cNvPr id="7" name="TextBox 6">
            <a:extLst>
              <a:ext uri="{FF2B5EF4-FFF2-40B4-BE49-F238E27FC236}">
                <a16:creationId xmlns:a16="http://schemas.microsoft.com/office/drawing/2014/main" id="{F0F04C58-83D2-43D0-BA6F-1382390FAF27}"/>
              </a:ext>
            </a:extLst>
          </p:cNvPr>
          <p:cNvSpPr txBox="1"/>
          <p:nvPr/>
        </p:nvSpPr>
        <p:spPr>
          <a:xfrm>
            <a:off x="1428588" y="1349768"/>
            <a:ext cx="8453319" cy="523220"/>
          </a:xfrm>
          <a:prstGeom prst="rect">
            <a:avLst/>
          </a:prstGeom>
          <a:noFill/>
        </p:spPr>
        <p:txBody>
          <a:bodyPr wrap="square" rtlCol="0">
            <a:spAutoFit/>
          </a:bodyPr>
          <a:lstStyle/>
          <a:p>
            <a:r>
              <a:rPr lang="en-US" sz="2800" b="1" dirty="0"/>
              <a:t>Problems addressed through this program</a:t>
            </a:r>
          </a:p>
        </p:txBody>
      </p:sp>
      <p:pic>
        <p:nvPicPr>
          <p:cNvPr id="8" name="Graphic 7" descr="Questions">
            <a:extLst>
              <a:ext uri="{FF2B5EF4-FFF2-40B4-BE49-F238E27FC236}">
                <a16:creationId xmlns:a16="http://schemas.microsoft.com/office/drawing/2014/main" id="{E87AE2D5-0161-4DDB-9ABE-FD3BED1088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842" y="3855582"/>
            <a:ext cx="711939" cy="711939"/>
          </a:xfrm>
          <a:prstGeom prst="rect">
            <a:avLst/>
          </a:prstGeom>
        </p:spPr>
      </p:pic>
      <p:sp>
        <p:nvSpPr>
          <p:cNvPr id="9" name="TextBox 8">
            <a:extLst>
              <a:ext uri="{FF2B5EF4-FFF2-40B4-BE49-F238E27FC236}">
                <a16:creationId xmlns:a16="http://schemas.microsoft.com/office/drawing/2014/main" id="{85F53297-0CB0-4D91-8378-EA7D0D690E34}"/>
              </a:ext>
            </a:extLst>
          </p:cNvPr>
          <p:cNvSpPr txBox="1"/>
          <p:nvPr/>
        </p:nvSpPr>
        <p:spPr>
          <a:xfrm>
            <a:off x="1359314" y="4278290"/>
            <a:ext cx="8453319" cy="589072"/>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&lt;Add stats&gt;</a:t>
            </a:r>
          </a:p>
        </p:txBody>
      </p:sp>
      <p:sp>
        <p:nvSpPr>
          <p:cNvPr id="11" name="TextBox 10">
            <a:extLst>
              <a:ext uri="{FF2B5EF4-FFF2-40B4-BE49-F238E27FC236}">
                <a16:creationId xmlns:a16="http://schemas.microsoft.com/office/drawing/2014/main" id="{D2BCB951-19A4-4913-8083-DF7FE5868639}"/>
              </a:ext>
            </a:extLst>
          </p:cNvPr>
          <p:cNvSpPr txBox="1"/>
          <p:nvPr/>
        </p:nvSpPr>
        <p:spPr>
          <a:xfrm>
            <a:off x="1359315" y="3785177"/>
            <a:ext cx="8453319" cy="523220"/>
          </a:xfrm>
          <a:prstGeom prst="rect">
            <a:avLst/>
          </a:prstGeom>
          <a:noFill/>
        </p:spPr>
        <p:txBody>
          <a:bodyPr wrap="square" rtlCol="0">
            <a:spAutoFit/>
          </a:bodyPr>
          <a:lstStyle/>
          <a:p>
            <a:r>
              <a:rPr lang="en-US" sz="2800" b="1" dirty="0"/>
              <a:t>Extent of Problem</a:t>
            </a:r>
          </a:p>
        </p:txBody>
      </p:sp>
      <p:pic>
        <p:nvPicPr>
          <p:cNvPr id="12" name="Graphic 11" descr="Questions">
            <a:extLst>
              <a:ext uri="{FF2B5EF4-FFF2-40B4-BE49-F238E27FC236}">
                <a16:creationId xmlns:a16="http://schemas.microsoft.com/office/drawing/2014/main" id="{B3AFFE12-96EE-44C3-A693-7C6D43875B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842" y="5246621"/>
            <a:ext cx="711939" cy="711939"/>
          </a:xfrm>
          <a:prstGeom prst="rect">
            <a:avLst/>
          </a:prstGeom>
        </p:spPr>
      </p:pic>
      <p:sp>
        <p:nvSpPr>
          <p:cNvPr id="13" name="TextBox 12">
            <a:extLst>
              <a:ext uri="{FF2B5EF4-FFF2-40B4-BE49-F238E27FC236}">
                <a16:creationId xmlns:a16="http://schemas.microsoft.com/office/drawing/2014/main" id="{A1F3516B-2D9F-4B0E-AB48-DD985E05CF2C}"/>
              </a:ext>
            </a:extLst>
          </p:cNvPr>
          <p:cNvSpPr txBox="1"/>
          <p:nvPr/>
        </p:nvSpPr>
        <p:spPr>
          <a:xfrm>
            <a:off x="1310173" y="5143406"/>
            <a:ext cx="8453319" cy="523220"/>
          </a:xfrm>
          <a:prstGeom prst="rect">
            <a:avLst/>
          </a:prstGeom>
          <a:noFill/>
        </p:spPr>
        <p:txBody>
          <a:bodyPr wrap="square" rtlCol="0">
            <a:spAutoFit/>
          </a:bodyPr>
          <a:lstStyle/>
          <a:p>
            <a:r>
              <a:rPr lang="en-US" sz="2800" b="1" dirty="0"/>
              <a:t>Target Population</a:t>
            </a:r>
          </a:p>
        </p:txBody>
      </p:sp>
      <p:sp>
        <p:nvSpPr>
          <p:cNvPr id="14" name="TextBox 13">
            <a:extLst>
              <a:ext uri="{FF2B5EF4-FFF2-40B4-BE49-F238E27FC236}">
                <a16:creationId xmlns:a16="http://schemas.microsoft.com/office/drawing/2014/main" id="{417AAEE4-B30B-4FAE-86B2-CDCEB05F8800}"/>
              </a:ext>
            </a:extLst>
          </p:cNvPr>
          <p:cNvSpPr txBox="1"/>
          <p:nvPr/>
        </p:nvSpPr>
        <p:spPr>
          <a:xfrm>
            <a:off x="1310172" y="5602590"/>
            <a:ext cx="8453319" cy="1143070"/>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Providers (Primary Care Physicians) </a:t>
            </a:r>
          </a:p>
          <a:p>
            <a:pPr marL="342900" indent="-342900">
              <a:lnSpc>
                <a:spcPct val="150000"/>
              </a:lnSpc>
              <a:buFont typeface="Arial" panose="020B0604020202020204" pitchFamily="34" charset="0"/>
              <a:buChar char="•"/>
            </a:pPr>
            <a:r>
              <a:rPr lang="en-US" sz="2400" dirty="0"/>
              <a:t>Patients</a:t>
            </a:r>
          </a:p>
        </p:txBody>
      </p:sp>
    </p:spTree>
    <p:extLst>
      <p:ext uri="{BB962C8B-B14F-4D97-AF65-F5344CB8AC3E}">
        <p14:creationId xmlns:p14="http://schemas.microsoft.com/office/powerpoint/2010/main" val="435321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2019 Heinz College">
      <a:dk1>
        <a:srgbClr val="000000"/>
      </a:dk1>
      <a:lt1>
        <a:srgbClr val="FFFFFF"/>
      </a:lt1>
      <a:dk2>
        <a:srgbClr val="A6192E"/>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 Heinz College 16x9" id="{966A531D-8CD2-C747-AB6E-BD9E0E2072DA}" vid="{D63F9247-CC47-C044-BBC6-7E607A54E2F3}"/>
    </a:ext>
  </a:extLst>
</a:theme>
</file>

<file path=docProps/app.xml><?xml version="1.0" encoding="utf-8"?>
<Properties xmlns="http://schemas.openxmlformats.org/officeDocument/2006/extended-properties" xmlns:vt="http://schemas.openxmlformats.org/officeDocument/2006/docPropsVTypes">
  <TotalTime>2074</TotalTime>
  <Words>1366</Words>
  <Application>Microsoft Office PowerPoint</Application>
  <PresentationFormat>Widescreen</PresentationFormat>
  <Paragraphs>293</Paragraphs>
  <Slides>42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Calibri</vt:lpstr>
      <vt:lpstr>Calibri Light</vt:lpstr>
      <vt:lpstr>Courier New</vt:lpstr>
      <vt:lpstr>Garamond</vt:lpstr>
      <vt:lpstr>Wingdings</vt:lpstr>
      <vt:lpstr>Office Theme</vt:lpstr>
      <vt:lpstr>1_Office Theme</vt:lpstr>
      <vt:lpstr>PowerPoint Presentation</vt:lpstr>
      <vt:lpstr>Agenda</vt:lpstr>
      <vt:lpstr>Objective</vt:lpstr>
      <vt:lpstr>Program Evaluation Framework</vt:lpstr>
      <vt:lpstr>Program Evaluation Framework</vt:lpstr>
      <vt:lpstr>Constraints and Limitations</vt:lpstr>
      <vt:lpstr>Program Evaluation Framework</vt:lpstr>
      <vt:lpstr>Needs Assessment</vt:lpstr>
      <vt:lpstr>Needs Assessment</vt:lpstr>
      <vt:lpstr>Program Evaluation Framework</vt:lpstr>
      <vt:lpstr>Highmark – True Performance Program Overview</vt:lpstr>
      <vt:lpstr>Highmark True Performance Objectives</vt:lpstr>
      <vt:lpstr>Quality Component - Stakeholders Perspective </vt:lpstr>
      <vt:lpstr>Quality Component Overview</vt:lpstr>
      <vt:lpstr>Quality Component Logic Model</vt:lpstr>
      <vt:lpstr>State of Value Based Reimbursement Programs </vt:lpstr>
      <vt:lpstr>Program Evaluation Framework</vt:lpstr>
      <vt:lpstr>Process Evaluation</vt:lpstr>
      <vt:lpstr>Program Evaluation Framework</vt:lpstr>
      <vt:lpstr>Process Evaluation</vt:lpstr>
      <vt:lpstr>         Quantitative Methods  </vt:lpstr>
      <vt:lpstr>Correlation Matrices (Pediatric shown)</vt:lpstr>
      <vt:lpstr>Key Insights</vt:lpstr>
      <vt:lpstr>Forward Stepwise Selection</vt:lpstr>
      <vt:lpstr>Key Insights</vt:lpstr>
      <vt:lpstr>LASSO Regression</vt:lpstr>
      <vt:lpstr>LASSO Regression (other chart if this looks better)</vt:lpstr>
      <vt:lpstr>Key Insights</vt:lpstr>
      <vt:lpstr>Quality and Outcomes</vt:lpstr>
      <vt:lpstr>QA Score per Region</vt:lpstr>
      <vt:lpstr>PMPM Score per Region</vt:lpstr>
      <vt:lpstr>ED Score per Region</vt:lpstr>
      <vt:lpstr>RDM Score per Region</vt:lpstr>
      <vt:lpstr>Program Effects</vt:lpstr>
      <vt:lpstr>Multiple Linear Regression</vt:lpstr>
      <vt:lpstr>Rates vs. Adult PMPM</vt:lpstr>
      <vt:lpstr>PowerPoint Presentation</vt:lpstr>
      <vt:lpstr>Findings</vt:lpstr>
      <vt:lpstr>Findings v2</vt:lpstr>
      <vt:lpstr>Collinearities in the data</vt:lpstr>
      <vt:lpstr>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Manjiri Kshirsagar</dc:creator>
  <cp:lastModifiedBy>Manjiri Kshirsagar</cp:lastModifiedBy>
  <cp:revision>139</cp:revision>
  <dcterms:created xsi:type="dcterms:W3CDTF">2019-10-01T19:39:30Z</dcterms:created>
  <dcterms:modified xsi:type="dcterms:W3CDTF">2019-12-02T15:37:27Z</dcterms:modified>
</cp:coreProperties>
</file>