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1112" r:id="rId3"/>
    <p:sldId id="1113" r:id="rId4"/>
    <p:sldId id="1132" r:id="rId5"/>
    <p:sldId id="1114" r:id="rId6"/>
    <p:sldId id="1129" r:id="rId7"/>
    <p:sldId id="1134" r:id="rId8"/>
    <p:sldId id="1130" r:id="rId9"/>
    <p:sldId id="1136" r:id="rId10"/>
    <p:sldId id="1149" r:id="rId11"/>
    <p:sldId id="1131" r:id="rId12"/>
    <p:sldId id="1138" r:id="rId13"/>
    <p:sldId id="1115" r:id="rId14"/>
    <p:sldId id="1153" r:id="rId15"/>
    <p:sldId id="1139" r:id="rId16"/>
    <p:sldId id="1141" r:id="rId17"/>
    <p:sldId id="1190" r:id="rId18"/>
    <p:sldId id="1144" r:id="rId19"/>
    <p:sldId id="1186" r:id="rId20"/>
    <p:sldId id="1147" r:id="rId21"/>
    <p:sldId id="1154" r:id="rId22"/>
    <p:sldId id="1142" r:id="rId23"/>
    <p:sldId id="1169" r:id="rId24"/>
    <p:sldId id="1170" r:id="rId25"/>
    <p:sldId id="1168" r:id="rId26"/>
    <p:sldId id="1175" r:id="rId27"/>
    <p:sldId id="1176" r:id="rId28"/>
    <p:sldId id="1177" r:id="rId29"/>
    <p:sldId id="1178" r:id="rId30"/>
    <p:sldId id="1179" r:id="rId31"/>
    <p:sldId id="274" r:id="rId32"/>
    <p:sldId id="257" r:id="rId33"/>
    <p:sldId id="258" r:id="rId34"/>
    <p:sldId id="1180" r:id="rId35"/>
    <p:sldId id="1182" r:id="rId36"/>
    <p:sldId id="1184" r:id="rId37"/>
    <p:sldId id="1185" r:id="rId38"/>
    <p:sldId id="1187" r:id="rId39"/>
    <p:sldId id="1188" r:id="rId40"/>
    <p:sldId id="1164" r:id="rId41"/>
    <p:sldId id="1191" r:id="rId42"/>
    <p:sldId id="1189" r:id="rId43"/>
    <p:sldId id="1165" r:id="rId44"/>
    <p:sldId id="1143" r:id="rId45"/>
    <p:sldId id="1157" r:id="rId46"/>
    <p:sldId id="1119" r:id="rId47"/>
    <p:sldId id="118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192E"/>
    <a:srgbClr val="777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2" autoAdjust="0"/>
  </p:normalViewPr>
  <p:slideViewPr>
    <p:cSldViewPr snapToGrid="0">
      <p:cViewPr varScale="1">
        <p:scale>
          <a:sx n="58" d="100"/>
          <a:sy n="58" d="100"/>
        </p:scale>
        <p:origin x="89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A4F85-AC5D-4BD3-9D10-B6DC4DDC90AF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1A8591-E075-44A7-B7AD-6ECF4CAADA65}">
      <dgm:prSet phldrT="[Text]"/>
      <dgm:spPr>
        <a:xfrm rot="5400000">
          <a:off x="-144943" y="146190"/>
          <a:ext cx="966293" cy="676405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 dirty="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  <a:p>
          <a:pPr>
            <a:buNone/>
          </a:pPr>
          <a:endParaRPr lang="en-US" dirty="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gm:t>
    </dgm:pt>
    <dgm:pt modelId="{B476A065-D576-4ACE-A6F9-389F2AA81FBC}" type="parTrans" cxnId="{FB8FECCF-CB5D-4F89-A33C-3D7682669C57}">
      <dgm:prSet/>
      <dgm:spPr/>
      <dgm:t>
        <a:bodyPr/>
        <a:lstStyle/>
        <a:p>
          <a:endParaRPr lang="en-US"/>
        </a:p>
      </dgm:t>
    </dgm:pt>
    <dgm:pt modelId="{8D79BEA3-2A68-4981-B068-8F140389AD4E}" type="sibTrans" cxnId="{FB8FECCF-CB5D-4F89-A33C-3D7682669C57}">
      <dgm:prSet/>
      <dgm:spPr/>
      <dgm:t>
        <a:bodyPr/>
        <a:lstStyle/>
        <a:p>
          <a:endParaRPr lang="en-US"/>
        </a:p>
      </dgm:t>
    </dgm:pt>
    <dgm:pt modelId="{14B046FF-6D42-46C3-BC86-0A6AE3627B03}">
      <dgm:prSet phldrT="[Text]"/>
      <dgm:spPr>
        <a:xfrm rot="5400000">
          <a:off x="3373181" y="-2695530"/>
          <a:ext cx="628090" cy="6021643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Problem Statement</a:t>
          </a:r>
        </a:p>
      </dgm:t>
    </dgm:pt>
    <dgm:pt modelId="{72DBBD97-4AC1-4036-B14E-7CF5EED6B612}" type="parTrans" cxnId="{8A544A49-733F-4B0F-B782-AA1FFF1D2279}">
      <dgm:prSet/>
      <dgm:spPr/>
      <dgm:t>
        <a:bodyPr/>
        <a:lstStyle/>
        <a:p>
          <a:endParaRPr lang="en-US"/>
        </a:p>
      </dgm:t>
    </dgm:pt>
    <dgm:pt modelId="{8606D4A5-CB2A-422D-89FF-0894DF76E6DC}" type="sibTrans" cxnId="{8A544A49-733F-4B0F-B782-AA1FFF1D2279}">
      <dgm:prSet/>
      <dgm:spPr/>
      <dgm:t>
        <a:bodyPr/>
        <a:lstStyle/>
        <a:p>
          <a:endParaRPr lang="en-US"/>
        </a:p>
      </dgm:t>
    </dgm:pt>
    <dgm:pt modelId="{9A2A09E6-6ADD-475F-A787-1F18FA706CF2}">
      <dgm:prSet phldrT="[Text]"/>
      <dgm:spPr>
        <a:xfrm rot="5400000">
          <a:off x="-144943" y="993734"/>
          <a:ext cx="966293" cy="676405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gm:t>
    </dgm:pt>
    <dgm:pt modelId="{36F544E1-DD6E-4C54-84D7-77D9A5F7AC98}" type="parTrans" cxnId="{CB2D6980-62B0-4B51-BFDD-F71FA95FDE94}">
      <dgm:prSet/>
      <dgm:spPr/>
      <dgm:t>
        <a:bodyPr/>
        <a:lstStyle/>
        <a:p>
          <a:endParaRPr lang="en-US"/>
        </a:p>
      </dgm:t>
    </dgm:pt>
    <dgm:pt modelId="{8E08ED80-0FC7-4AC7-B1FB-7DE7F6628E42}" type="sibTrans" cxnId="{CB2D6980-62B0-4B51-BFDD-F71FA95FDE94}">
      <dgm:prSet/>
      <dgm:spPr/>
      <dgm:t>
        <a:bodyPr/>
        <a:lstStyle/>
        <a:p>
          <a:endParaRPr lang="en-US"/>
        </a:p>
      </dgm:t>
    </dgm:pt>
    <dgm:pt modelId="{69A8F56D-E6C3-42FC-98AC-5A588E990473}">
      <dgm:prSet phldrT="[Text]"/>
      <dgm:spPr>
        <a:xfrm rot="5400000">
          <a:off x="3373181" y="-1847986"/>
          <a:ext cx="628090" cy="6021643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Framework for Evaluation</a:t>
          </a:r>
        </a:p>
      </dgm:t>
    </dgm:pt>
    <dgm:pt modelId="{5DD91D66-C9B2-4E88-91F9-5D4D9ABFD1B4}" type="parTrans" cxnId="{E2CF9F39-85FC-4D8C-A438-5A06DE0EDA8C}">
      <dgm:prSet/>
      <dgm:spPr/>
      <dgm:t>
        <a:bodyPr/>
        <a:lstStyle/>
        <a:p>
          <a:endParaRPr lang="en-US"/>
        </a:p>
      </dgm:t>
    </dgm:pt>
    <dgm:pt modelId="{5D0CBE46-4F3D-4895-8D57-AD4ECBEDB007}" type="sibTrans" cxnId="{E2CF9F39-85FC-4D8C-A438-5A06DE0EDA8C}">
      <dgm:prSet/>
      <dgm:spPr/>
      <dgm:t>
        <a:bodyPr/>
        <a:lstStyle/>
        <a:p>
          <a:endParaRPr lang="en-US"/>
        </a:p>
      </dgm:t>
    </dgm:pt>
    <dgm:pt modelId="{4C1B44D3-2B91-4BAB-97F7-6FF93E3E1F21}">
      <dgm:prSet phldrT="[Text]"/>
      <dgm:spPr>
        <a:xfrm rot="5400000">
          <a:off x="-144943" y="1841277"/>
          <a:ext cx="966293" cy="676405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gm:t>
    </dgm:pt>
    <dgm:pt modelId="{C871503C-EDFD-49E3-B0D0-66D8A70FA21F}" type="parTrans" cxnId="{18B41D9E-4F0B-4E72-B777-C8322611B313}">
      <dgm:prSet/>
      <dgm:spPr/>
      <dgm:t>
        <a:bodyPr/>
        <a:lstStyle/>
        <a:p>
          <a:endParaRPr lang="en-US"/>
        </a:p>
      </dgm:t>
    </dgm:pt>
    <dgm:pt modelId="{DBE02263-BB41-4059-90FE-2AC0866E0D0E}" type="sibTrans" cxnId="{18B41D9E-4F0B-4E72-B777-C8322611B313}">
      <dgm:prSet/>
      <dgm:spPr/>
      <dgm:t>
        <a:bodyPr/>
        <a:lstStyle/>
        <a:p>
          <a:endParaRPr lang="en-US"/>
        </a:p>
      </dgm:t>
    </dgm:pt>
    <dgm:pt modelId="{0129805F-1322-4403-A940-1B8DB824AE00}">
      <dgm:prSet phldrT="[Text]"/>
      <dgm:spPr>
        <a:xfrm rot="5400000">
          <a:off x="3373181" y="-1000442"/>
          <a:ext cx="628090" cy="6021643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Analysis </a:t>
          </a:r>
        </a:p>
      </dgm:t>
    </dgm:pt>
    <dgm:pt modelId="{08B361B8-C355-4213-BEB7-BE53641AE4F8}" type="parTrans" cxnId="{A7791744-3799-4DA3-8E57-DEA83C4D7009}">
      <dgm:prSet/>
      <dgm:spPr/>
      <dgm:t>
        <a:bodyPr/>
        <a:lstStyle/>
        <a:p>
          <a:endParaRPr lang="en-US"/>
        </a:p>
      </dgm:t>
    </dgm:pt>
    <dgm:pt modelId="{A5B7AB5F-F4CD-485F-93AE-DC5D51FC61D1}" type="sibTrans" cxnId="{A7791744-3799-4DA3-8E57-DEA83C4D7009}">
      <dgm:prSet/>
      <dgm:spPr/>
      <dgm:t>
        <a:bodyPr/>
        <a:lstStyle/>
        <a:p>
          <a:endParaRPr lang="en-US"/>
        </a:p>
      </dgm:t>
    </dgm:pt>
    <dgm:pt modelId="{B42ACBA3-A058-4D95-B101-068EFE960EE7}">
      <dgm:prSet/>
      <dgm:spPr>
        <a:xfrm rot="5400000">
          <a:off x="-144943" y="2688821"/>
          <a:ext cx="966293" cy="676405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gm:t>
    </dgm:pt>
    <dgm:pt modelId="{649890BD-BB5B-4DB1-92BE-27B635FF87B4}" type="parTrans" cxnId="{0EF6A011-D453-401A-98B9-B74AA30142CE}">
      <dgm:prSet/>
      <dgm:spPr/>
      <dgm:t>
        <a:bodyPr/>
        <a:lstStyle/>
        <a:p>
          <a:endParaRPr lang="en-US"/>
        </a:p>
      </dgm:t>
    </dgm:pt>
    <dgm:pt modelId="{5A6FDA7E-36B3-4DE3-B8D0-2BA3B64AF585}" type="sibTrans" cxnId="{0EF6A011-D453-401A-98B9-B74AA30142CE}">
      <dgm:prSet/>
      <dgm:spPr/>
      <dgm:t>
        <a:bodyPr/>
        <a:lstStyle/>
        <a:p>
          <a:endParaRPr lang="en-US"/>
        </a:p>
      </dgm:t>
    </dgm:pt>
    <dgm:pt modelId="{B9B8781D-2917-4B25-BBFD-19A2AF2B63B8}">
      <dgm:prSet/>
      <dgm:spPr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Tx/>
            <a:buNone/>
          </a:pPr>
          <a:r>
            <a:rPr lang="en-US" dirty="0"/>
            <a:t>Recommendations</a:t>
          </a:r>
        </a:p>
      </dgm:t>
    </dgm:pt>
    <dgm:pt modelId="{6F39F6D3-D850-471D-9B05-E185C6DD51AC}" type="parTrans" cxnId="{FB1BD4FE-2938-4333-8BB7-5A800943246B}">
      <dgm:prSet/>
      <dgm:spPr/>
      <dgm:t>
        <a:bodyPr/>
        <a:lstStyle/>
        <a:p>
          <a:endParaRPr lang="en-US"/>
        </a:p>
      </dgm:t>
    </dgm:pt>
    <dgm:pt modelId="{25D2FB11-580F-4446-9E44-2C72222137AE}" type="sibTrans" cxnId="{FB1BD4FE-2938-4333-8BB7-5A800943246B}">
      <dgm:prSet/>
      <dgm:spPr/>
      <dgm:t>
        <a:bodyPr/>
        <a:lstStyle/>
        <a:p>
          <a:endParaRPr lang="en-US"/>
        </a:p>
      </dgm:t>
    </dgm:pt>
    <dgm:pt modelId="{B1517D8B-8C2C-4303-BA38-0D586B2E57C5}" type="pres">
      <dgm:prSet presAssocID="{C63A4F85-AC5D-4BD3-9D10-B6DC4DDC90AF}" presName="linearFlow" presStyleCnt="0">
        <dgm:presLayoutVars>
          <dgm:dir/>
          <dgm:animLvl val="lvl"/>
          <dgm:resizeHandles val="exact"/>
        </dgm:presLayoutVars>
      </dgm:prSet>
      <dgm:spPr/>
    </dgm:pt>
    <dgm:pt modelId="{F011FD77-37F7-43E9-A5AA-0CD210A6A092}" type="pres">
      <dgm:prSet presAssocID="{2D1A8591-E075-44A7-B7AD-6ECF4CAADA65}" presName="composite" presStyleCnt="0"/>
      <dgm:spPr/>
    </dgm:pt>
    <dgm:pt modelId="{0A3AAB3B-022B-48FD-A831-D9D5E9695996}" type="pres">
      <dgm:prSet presAssocID="{2D1A8591-E075-44A7-B7AD-6ECF4CAADA6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4352CB0-CB13-4C42-9C9D-DA25D476E2F2}" type="pres">
      <dgm:prSet presAssocID="{2D1A8591-E075-44A7-B7AD-6ECF4CAADA65}" presName="descendantText" presStyleLbl="alignAcc1" presStyleIdx="0" presStyleCnt="4">
        <dgm:presLayoutVars>
          <dgm:bulletEnabled val="1"/>
        </dgm:presLayoutVars>
      </dgm:prSet>
      <dgm:spPr>
        <a:prstGeom prst="round2SameRect">
          <a:avLst/>
        </a:prstGeom>
      </dgm:spPr>
    </dgm:pt>
    <dgm:pt modelId="{584D07E6-BED7-4F68-9E86-02B3408768D7}" type="pres">
      <dgm:prSet presAssocID="{8D79BEA3-2A68-4981-B068-8F140389AD4E}" presName="sp" presStyleCnt="0"/>
      <dgm:spPr/>
    </dgm:pt>
    <dgm:pt modelId="{717A0E46-857B-413B-AEB6-1683B75107B7}" type="pres">
      <dgm:prSet presAssocID="{9A2A09E6-6ADD-475F-A787-1F18FA706CF2}" presName="composite" presStyleCnt="0"/>
      <dgm:spPr/>
    </dgm:pt>
    <dgm:pt modelId="{6FEB3276-D72E-4F97-A82C-ABCE6D79DA1E}" type="pres">
      <dgm:prSet presAssocID="{9A2A09E6-6ADD-475F-A787-1F18FA706CF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3D1022C-85DD-4922-9646-A5FCBBC81979}" type="pres">
      <dgm:prSet presAssocID="{9A2A09E6-6ADD-475F-A787-1F18FA706CF2}" presName="descendantText" presStyleLbl="alignAcc1" presStyleIdx="1" presStyleCnt="4">
        <dgm:presLayoutVars>
          <dgm:bulletEnabled val="1"/>
        </dgm:presLayoutVars>
      </dgm:prSet>
      <dgm:spPr/>
    </dgm:pt>
    <dgm:pt modelId="{24E2CBB3-D22E-4C85-A034-D2F3DBECB9CA}" type="pres">
      <dgm:prSet presAssocID="{8E08ED80-0FC7-4AC7-B1FB-7DE7F6628E42}" presName="sp" presStyleCnt="0"/>
      <dgm:spPr/>
    </dgm:pt>
    <dgm:pt modelId="{9BE8DD36-A90B-4329-9AA8-B11A53DCE6E4}" type="pres">
      <dgm:prSet presAssocID="{4C1B44D3-2B91-4BAB-97F7-6FF93E3E1F21}" presName="composite" presStyleCnt="0"/>
      <dgm:spPr/>
    </dgm:pt>
    <dgm:pt modelId="{F8FC2570-FF07-47C0-8D22-AE2BB821DBB8}" type="pres">
      <dgm:prSet presAssocID="{4C1B44D3-2B91-4BAB-97F7-6FF93E3E1F2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ECF4922-5196-4D91-BC5D-247B8EE37260}" type="pres">
      <dgm:prSet presAssocID="{4C1B44D3-2B91-4BAB-97F7-6FF93E3E1F21}" presName="descendantText" presStyleLbl="alignAcc1" presStyleIdx="2" presStyleCnt="4">
        <dgm:presLayoutVars>
          <dgm:bulletEnabled val="1"/>
        </dgm:presLayoutVars>
      </dgm:prSet>
      <dgm:spPr/>
    </dgm:pt>
    <dgm:pt modelId="{869390E4-CE20-41E3-899F-2D1E707AAB76}" type="pres">
      <dgm:prSet presAssocID="{DBE02263-BB41-4059-90FE-2AC0866E0D0E}" presName="sp" presStyleCnt="0"/>
      <dgm:spPr/>
    </dgm:pt>
    <dgm:pt modelId="{A886A2AE-C2FD-4EF1-A673-E2E2CDA9E162}" type="pres">
      <dgm:prSet presAssocID="{B42ACBA3-A058-4D95-B101-068EFE960EE7}" presName="composite" presStyleCnt="0"/>
      <dgm:spPr/>
    </dgm:pt>
    <dgm:pt modelId="{BFE46349-C0E8-4205-944E-795392356BB9}" type="pres">
      <dgm:prSet presAssocID="{B42ACBA3-A058-4D95-B101-068EFE960EE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5433B00-DCFB-4211-A8D5-A85C5B7293CE}" type="pres">
      <dgm:prSet presAssocID="{B42ACBA3-A058-4D95-B101-068EFE960EE7}" presName="descendantText" presStyleLbl="alignAcc1" presStyleIdx="3" presStyleCnt="4">
        <dgm:presLayoutVars>
          <dgm:bulletEnabled val="1"/>
        </dgm:presLayoutVars>
      </dgm:prSet>
      <dgm:spPr>
        <a:xfrm rot="5400000">
          <a:off x="3373181" y="-152898"/>
          <a:ext cx="628090" cy="6021643"/>
        </a:xfrm>
        <a:prstGeom prst="round2SameRect">
          <a:avLst/>
        </a:prstGeom>
      </dgm:spPr>
    </dgm:pt>
  </dgm:ptLst>
  <dgm:cxnLst>
    <dgm:cxn modelId="{D93F7B00-9AA8-4A6F-9661-A402C49D6753}" type="presOf" srcId="{69A8F56D-E6C3-42FC-98AC-5A588E990473}" destId="{C3D1022C-85DD-4922-9646-A5FCBBC81979}" srcOrd="0" destOrd="0" presId="urn:microsoft.com/office/officeart/2005/8/layout/chevron2"/>
    <dgm:cxn modelId="{0EF6A011-D453-401A-98B9-B74AA30142CE}" srcId="{C63A4F85-AC5D-4BD3-9D10-B6DC4DDC90AF}" destId="{B42ACBA3-A058-4D95-B101-068EFE960EE7}" srcOrd="3" destOrd="0" parTransId="{649890BD-BB5B-4DB1-92BE-27B635FF87B4}" sibTransId="{5A6FDA7E-36B3-4DE3-B8D0-2BA3B64AF585}"/>
    <dgm:cxn modelId="{1CA7D716-FF72-453B-95E2-40267A6B6674}" type="presOf" srcId="{2D1A8591-E075-44A7-B7AD-6ECF4CAADA65}" destId="{0A3AAB3B-022B-48FD-A831-D9D5E9695996}" srcOrd="0" destOrd="0" presId="urn:microsoft.com/office/officeart/2005/8/layout/chevron2"/>
    <dgm:cxn modelId="{C9714623-2A6F-40E4-8FF1-A53E7BEEA5FC}" type="presOf" srcId="{B9B8781D-2917-4B25-BBFD-19A2AF2B63B8}" destId="{15433B00-DCFB-4211-A8D5-A85C5B7293CE}" srcOrd="0" destOrd="0" presId="urn:microsoft.com/office/officeart/2005/8/layout/chevron2"/>
    <dgm:cxn modelId="{2015E832-829A-4AE6-8643-36D8D5489947}" type="presOf" srcId="{4C1B44D3-2B91-4BAB-97F7-6FF93E3E1F21}" destId="{F8FC2570-FF07-47C0-8D22-AE2BB821DBB8}" srcOrd="0" destOrd="0" presId="urn:microsoft.com/office/officeart/2005/8/layout/chevron2"/>
    <dgm:cxn modelId="{E2CF9F39-85FC-4D8C-A438-5A06DE0EDA8C}" srcId="{9A2A09E6-6ADD-475F-A787-1F18FA706CF2}" destId="{69A8F56D-E6C3-42FC-98AC-5A588E990473}" srcOrd="0" destOrd="0" parTransId="{5DD91D66-C9B2-4E88-91F9-5D4D9ABFD1B4}" sibTransId="{5D0CBE46-4F3D-4895-8D57-AD4ECBEDB007}"/>
    <dgm:cxn modelId="{9A70B93C-DDB1-4C62-9230-1AEB7723D6FB}" type="presOf" srcId="{0129805F-1322-4403-A940-1B8DB824AE00}" destId="{5ECF4922-5196-4D91-BC5D-247B8EE37260}" srcOrd="0" destOrd="0" presId="urn:microsoft.com/office/officeart/2005/8/layout/chevron2"/>
    <dgm:cxn modelId="{A7791744-3799-4DA3-8E57-DEA83C4D7009}" srcId="{4C1B44D3-2B91-4BAB-97F7-6FF93E3E1F21}" destId="{0129805F-1322-4403-A940-1B8DB824AE00}" srcOrd="0" destOrd="0" parTransId="{08B361B8-C355-4213-BEB7-BE53641AE4F8}" sibTransId="{A5B7AB5F-F4CD-485F-93AE-DC5D51FC61D1}"/>
    <dgm:cxn modelId="{8A544A49-733F-4B0F-B782-AA1FFF1D2279}" srcId="{2D1A8591-E075-44A7-B7AD-6ECF4CAADA65}" destId="{14B046FF-6D42-46C3-BC86-0A6AE3627B03}" srcOrd="0" destOrd="0" parTransId="{72DBBD97-4AC1-4036-B14E-7CF5EED6B612}" sibTransId="{8606D4A5-CB2A-422D-89FF-0894DF76E6DC}"/>
    <dgm:cxn modelId="{CB2D6980-62B0-4B51-BFDD-F71FA95FDE94}" srcId="{C63A4F85-AC5D-4BD3-9D10-B6DC4DDC90AF}" destId="{9A2A09E6-6ADD-475F-A787-1F18FA706CF2}" srcOrd="1" destOrd="0" parTransId="{36F544E1-DD6E-4C54-84D7-77D9A5F7AC98}" sibTransId="{8E08ED80-0FC7-4AC7-B1FB-7DE7F6628E42}"/>
    <dgm:cxn modelId="{40B6138F-9E58-4043-8A69-5CEB8E4C72FF}" type="presOf" srcId="{C63A4F85-AC5D-4BD3-9D10-B6DC4DDC90AF}" destId="{B1517D8B-8C2C-4303-BA38-0D586B2E57C5}" srcOrd="0" destOrd="0" presId="urn:microsoft.com/office/officeart/2005/8/layout/chevron2"/>
    <dgm:cxn modelId="{18B41D9E-4F0B-4E72-B777-C8322611B313}" srcId="{C63A4F85-AC5D-4BD3-9D10-B6DC4DDC90AF}" destId="{4C1B44D3-2B91-4BAB-97F7-6FF93E3E1F21}" srcOrd="2" destOrd="0" parTransId="{C871503C-EDFD-49E3-B0D0-66D8A70FA21F}" sibTransId="{DBE02263-BB41-4059-90FE-2AC0866E0D0E}"/>
    <dgm:cxn modelId="{2E3DDAA2-B061-4AD1-81AE-D9CCA493D4D8}" type="presOf" srcId="{14B046FF-6D42-46C3-BC86-0A6AE3627B03}" destId="{A4352CB0-CB13-4C42-9C9D-DA25D476E2F2}" srcOrd="0" destOrd="0" presId="urn:microsoft.com/office/officeart/2005/8/layout/chevron2"/>
    <dgm:cxn modelId="{2F8CF4BD-2ABC-4022-A612-D8723D8E4F87}" type="presOf" srcId="{B42ACBA3-A058-4D95-B101-068EFE960EE7}" destId="{BFE46349-C0E8-4205-944E-795392356BB9}" srcOrd="0" destOrd="0" presId="urn:microsoft.com/office/officeart/2005/8/layout/chevron2"/>
    <dgm:cxn modelId="{FB8FECCF-CB5D-4F89-A33C-3D7682669C57}" srcId="{C63A4F85-AC5D-4BD3-9D10-B6DC4DDC90AF}" destId="{2D1A8591-E075-44A7-B7AD-6ECF4CAADA65}" srcOrd="0" destOrd="0" parTransId="{B476A065-D576-4ACE-A6F9-389F2AA81FBC}" sibTransId="{8D79BEA3-2A68-4981-B068-8F140389AD4E}"/>
    <dgm:cxn modelId="{BC53A2E9-3C41-4682-A4E7-7F1E03885C98}" type="presOf" srcId="{9A2A09E6-6ADD-475F-A787-1F18FA706CF2}" destId="{6FEB3276-D72E-4F97-A82C-ABCE6D79DA1E}" srcOrd="0" destOrd="0" presId="urn:microsoft.com/office/officeart/2005/8/layout/chevron2"/>
    <dgm:cxn modelId="{FB1BD4FE-2938-4333-8BB7-5A800943246B}" srcId="{B42ACBA3-A058-4D95-B101-068EFE960EE7}" destId="{B9B8781D-2917-4B25-BBFD-19A2AF2B63B8}" srcOrd="0" destOrd="0" parTransId="{6F39F6D3-D850-471D-9B05-E185C6DD51AC}" sibTransId="{25D2FB11-580F-4446-9E44-2C72222137AE}"/>
    <dgm:cxn modelId="{3724F2C6-F056-419A-80C0-FBA7424C0BBC}" type="presParOf" srcId="{B1517D8B-8C2C-4303-BA38-0D586B2E57C5}" destId="{F011FD77-37F7-43E9-A5AA-0CD210A6A092}" srcOrd="0" destOrd="0" presId="urn:microsoft.com/office/officeart/2005/8/layout/chevron2"/>
    <dgm:cxn modelId="{F2A22404-A496-46DF-A9EE-E7CE03863297}" type="presParOf" srcId="{F011FD77-37F7-43E9-A5AA-0CD210A6A092}" destId="{0A3AAB3B-022B-48FD-A831-D9D5E9695996}" srcOrd="0" destOrd="0" presId="urn:microsoft.com/office/officeart/2005/8/layout/chevron2"/>
    <dgm:cxn modelId="{AF0951CC-A653-483D-A383-465FC6E3FC26}" type="presParOf" srcId="{F011FD77-37F7-43E9-A5AA-0CD210A6A092}" destId="{A4352CB0-CB13-4C42-9C9D-DA25D476E2F2}" srcOrd="1" destOrd="0" presId="urn:microsoft.com/office/officeart/2005/8/layout/chevron2"/>
    <dgm:cxn modelId="{8F04ED41-9A8A-47D2-8FE6-4B622E31E68F}" type="presParOf" srcId="{B1517D8B-8C2C-4303-BA38-0D586B2E57C5}" destId="{584D07E6-BED7-4F68-9E86-02B3408768D7}" srcOrd="1" destOrd="0" presId="urn:microsoft.com/office/officeart/2005/8/layout/chevron2"/>
    <dgm:cxn modelId="{289BA032-0593-4359-A92F-3DE55985BDFB}" type="presParOf" srcId="{B1517D8B-8C2C-4303-BA38-0D586B2E57C5}" destId="{717A0E46-857B-413B-AEB6-1683B75107B7}" srcOrd="2" destOrd="0" presId="urn:microsoft.com/office/officeart/2005/8/layout/chevron2"/>
    <dgm:cxn modelId="{CE37100D-C848-4C72-90CF-E0963BEC58EB}" type="presParOf" srcId="{717A0E46-857B-413B-AEB6-1683B75107B7}" destId="{6FEB3276-D72E-4F97-A82C-ABCE6D79DA1E}" srcOrd="0" destOrd="0" presId="urn:microsoft.com/office/officeart/2005/8/layout/chevron2"/>
    <dgm:cxn modelId="{EE007B28-393B-4F3A-8DE9-3ABB1571AC5A}" type="presParOf" srcId="{717A0E46-857B-413B-AEB6-1683B75107B7}" destId="{C3D1022C-85DD-4922-9646-A5FCBBC81979}" srcOrd="1" destOrd="0" presId="urn:microsoft.com/office/officeart/2005/8/layout/chevron2"/>
    <dgm:cxn modelId="{245FE74B-5B88-4858-A2F0-835FC0910CD9}" type="presParOf" srcId="{B1517D8B-8C2C-4303-BA38-0D586B2E57C5}" destId="{24E2CBB3-D22E-4C85-A034-D2F3DBECB9CA}" srcOrd="3" destOrd="0" presId="urn:microsoft.com/office/officeart/2005/8/layout/chevron2"/>
    <dgm:cxn modelId="{5F300642-10A2-41C2-A8EC-14A825CB9AC2}" type="presParOf" srcId="{B1517D8B-8C2C-4303-BA38-0D586B2E57C5}" destId="{9BE8DD36-A90B-4329-9AA8-B11A53DCE6E4}" srcOrd="4" destOrd="0" presId="urn:microsoft.com/office/officeart/2005/8/layout/chevron2"/>
    <dgm:cxn modelId="{EBD1E86F-47E6-4FB1-9AAA-C96592F0D875}" type="presParOf" srcId="{9BE8DD36-A90B-4329-9AA8-B11A53DCE6E4}" destId="{F8FC2570-FF07-47C0-8D22-AE2BB821DBB8}" srcOrd="0" destOrd="0" presId="urn:microsoft.com/office/officeart/2005/8/layout/chevron2"/>
    <dgm:cxn modelId="{D488403A-95E6-4056-9F12-61F370EE647F}" type="presParOf" srcId="{9BE8DD36-A90B-4329-9AA8-B11A53DCE6E4}" destId="{5ECF4922-5196-4D91-BC5D-247B8EE37260}" srcOrd="1" destOrd="0" presId="urn:microsoft.com/office/officeart/2005/8/layout/chevron2"/>
    <dgm:cxn modelId="{F36832D1-FC63-45E2-95FE-4CCF924ACECD}" type="presParOf" srcId="{B1517D8B-8C2C-4303-BA38-0D586B2E57C5}" destId="{869390E4-CE20-41E3-899F-2D1E707AAB76}" srcOrd="5" destOrd="0" presId="urn:microsoft.com/office/officeart/2005/8/layout/chevron2"/>
    <dgm:cxn modelId="{1F2A0FD4-B544-4F91-8ED0-ADA6DBFD29AE}" type="presParOf" srcId="{B1517D8B-8C2C-4303-BA38-0D586B2E57C5}" destId="{A886A2AE-C2FD-4EF1-A673-E2E2CDA9E162}" srcOrd="6" destOrd="0" presId="urn:microsoft.com/office/officeart/2005/8/layout/chevron2"/>
    <dgm:cxn modelId="{998EEA32-27EC-426C-A250-400872F39227}" type="presParOf" srcId="{A886A2AE-C2FD-4EF1-A673-E2E2CDA9E162}" destId="{BFE46349-C0E8-4205-944E-795392356BB9}" srcOrd="0" destOrd="0" presId="urn:microsoft.com/office/officeart/2005/8/layout/chevron2"/>
    <dgm:cxn modelId="{3B1991A1-68E3-44F9-95DF-D3765F352CC0}" type="presParOf" srcId="{A886A2AE-C2FD-4EF1-A673-E2E2CDA9E162}" destId="{15433B00-DCFB-4211-A8D5-A85C5B7293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0C39485-DC18-4A24-8B59-DC5F5E7E89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0D3CC53-7E61-4EFC-8487-F06F2BABF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Collect data over time to enable time series analyses</a:t>
          </a:r>
        </a:p>
      </dgm:t>
    </dgm:pt>
    <dgm:pt modelId="{2459E09E-075E-4275-9D25-3AECF92AE8F0}" type="parTrans" cxnId="{FDF39AE2-B750-4148-933F-922E116A202E}">
      <dgm:prSet/>
      <dgm:spPr/>
      <dgm:t>
        <a:bodyPr/>
        <a:lstStyle/>
        <a:p>
          <a:endParaRPr lang="en-US"/>
        </a:p>
      </dgm:t>
    </dgm:pt>
    <dgm:pt modelId="{86EA4CE4-5965-49F5-AA4F-2C1D6A9B9FEF}" type="sibTrans" cxnId="{FDF39AE2-B750-4148-933F-922E116A202E}">
      <dgm:prSet/>
      <dgm:spPr/>
      <dgm:t>
        <a:bodyPr/>
        <a:lstStyle/>
        <a:p>
          <a:endParaRPr lang="en-US"/>
        </a:p>
      </dgm:t>
    </dgm:pt>
    <dgm:pt modelId="{B34B6EDE-1A30-4143-A208-EF911468FF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Follow providers who are not participating in the program in order to study counterfactual</a:t>
          </a:r>
        </a:p>
      </dgm:t>
    </dgm:pt>
    <dgm:pt modelId="{EC1E4C8C-254E-4521-8542-FC70EC97A81B}" type="parTrans" cxnId="{CCA79980-B6E6-4091-BB34-B0D63EC4E15C}">
      <dgm:prSet/>
      <dgm:spPr/>
      <dgm:t>
        <a:bodyPr/>
        <a:lstStyle/>
        <a:p>
          <a:endParaRPr lang="en-US"/>
        </a:p>
      </dgm:t>
    </dgm:pt>
    <dgm:pt modelId="{5D02558B-B040-427B-928A-261DA616E7AC}" type="sibTrans" cxnId="{CCA79980-B6E6-4091-BB34-B0D63EC4E15C}">
      <dgm:prSet/>
      <dgm:spPr/>
      <dgm:t>
        <a:bodyPr/>
        <a:lstStyle/>
        <a:p>
          <a:endParaRPr lang="en-US"/>
        </a:p>
      </dgm:t>
    </dgm:pt>
    <dgm:pt modelId="{6A5E4908-A042-4177-8B2B-76CAFA825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 on metrics that are highly colinear to identify potential candidates for removal</a:t>
          </a:r>
        </a:p>
      </dgm:t>
    </dgm:pt>
    <dgm:pt modelId="{C1FB49E2-BAAE-4956-B18D-5097C3041345}" type="parTrans" cxnId="{05452451-39D4-4881-A0EA-36950F010B57}">
      <dgm:prSet/>
      <dgm:spPr/>
      <dgm:t>
        <a:bodyPr/>
        <a:lstStyle/>
        <a:p>
          <a:endParaRPr lang="en-US"/>
        </a:p>
      </dgm:t>
    </dgm:pt>
    <dgm:pt modelId="{B87AEA91-5AB3-45A4-ADDB-7537CDC50064}" type="sibTrans" cxnId="{05452451-39D4-4881-A0EA-36950F010B57}">
      <dgm:prSet/>
      <dgm:spPr/>
      <dgm:t>
        <a:bodyPr/>
        <a:lstStyle/>
        <a:p>
          <a:endParaRPr lang="en-US"/>
        </a:p>
      </dgm:t>
    </dgm:pt>
    <dgm:pt modelId="{5646E73C-AA0D-48EC-BCCC-2D0E09726A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Diversify metrics across CMS-recommended “meaningful measures” areas of focus</a:t>
          </a:r>
        </a:p>
      </dgm:t>
    </dgm:pt>
    <dgm:pt modelId="{A1C7D309-A32C-49F8-8BBA-FC0AC7835060}" type="parTrans" cxnId="{05711BCC-8EF2-4CA9-B407-F2451B53C8F8}">
      <dgm:prSet/>
      <dgm:spPr/>
      <dgm:t>
        <a:bodyPr/>
        <a:lstStyle/>
        <a:p>
          <a:endParaRPr lang="en-US"/>
        </a:p>
      </dgm:t>
    </dgm:pt>
    <dgm:pt modelId="{7D8EBD1A-8D70-4229-BF2C-775AA01BFC5D}" type="sibTrans" cxnId="{05711BCC-8EF2-4CA9-B407-F2451B53C8F8}">
      <dgm:prSet/>
      <dgm:spPr/>
      <dgm:t>
        <a:bodyPr/>
        <a:lstStyle/>
        <a:p>
          <a:endParaRPr lang="en-US"/>
        </a:p>
      </dgm:t>
    </dgm:pt>
    <dgm:pt modelId="{4165F062-2161-4CBF-AFBB-65484F989F3B}" type="pres">
      <dgm:prSet presAssocID="{50C39485-DC18-4A24-8B59-DC5F5E7E8920}" presName="root" presStyleCnt="0">
        <dgm:presLayoutVars>
          <dgm:dir/>
          <dgm:resizeHandles val="exact"/>
        </dgm:presLayoutVars>
      </dgm:prSet>
      <dgm:spPr/>
    </dgm:pt>
    <dgm:pt modelId="{39EC3EE7-BFFB-401A-8905-D5CE7CBB83A7}" type="pres">
      <dgm:prSet presAssocID="{60D3CC53-7E61-4EFC-8487-F06F2BABF99E}" presName="compNode" presStyleCnt="0"/>
      <dgm:spPr/>
    </dgm:pt>
    <dgm:pt modelId="{8320D826-806E-4EEC-915B-7E447A69E4EE}" type="pres">
      <dgm:prSet presAssocID="{60D3CC53-7E61-4EFC-8487-F06F2BABF99E}" presName="bgRect" presStyleLbl="bgShp" presStyleIdx="0" presStyleCnt="4"/>
      <dgm:spPr/>
    </dgm:pt>
    <dgm:pt modelId="{E9549ADF-5A9D-45E4-99B0-A5C54A7406CD}" type="pres">
      <dgm:prSet presAssocID="{60D3CC53-7E61-4EFC-8487-F06F2BABF9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2EBA8A5-E754-4C79-9FC5-F451ABCBB269}" type="pres">
      <dgm:prSet presAssocID="{60D3CC53-7E61-4EFC-8487-F06F2BABF99E}" presName="spaceRect" presStyleCnt="0"/>
      <dgm:spPr/>
    </dgm:pt>
    <dgm:pt modelId="{70607399-9D23-469B-AFB3-087E78D08967}" type="pres">
      <dgm:prSet presAssocID="{60D3CC53-7E61-4EFC-8487-F06F2BABF99E}" presName="parTx" presStyleLbl="revTx" presStyleIdx="0" presStyleCnt="4">
        <dgm:presLayoutVars>
          <dgm:chMax val="0"/>
          <dgm:chPref val="0"/>
        </dgm:presLayoutVars>
      </dgm:prSet>
      <dgm:spPr/>
    </dgm:pt>
    <dgm:pt modelId="{4DB90131-348E-42B5-89BC-E8BC9FFFE3EF}" type="pres">
      <dgm:prSet presAssocID="{86EA4CE4-5965-49F5-AA4F-2C1D6A9B9FEF}" presName="sibTrans" presStyleCnt="0"/>
      <dgm:spPr/>
    </dgm:pt>
    <dgm:pt modelId="{E7EF83AE-8FC7-415F-B8DC-BD1B52EDAE57}" type="pres">
      <dgm:prSet presAssocID="{B34B6EDE-1A30-4143-A208-EF911468FF7C}" presName="compNode" presStyleCnt="0"/>
      <dgm:spPr/>
    </dgm:pt>
    <dgm:pt modelId="{93861E3E-0CF8-40EC-9491-72E7F54AAC07}" type="pres">
      <dgm:prSet presAssocID="{B34B6EDE-1A30-4143-A208-EF911468FF7C}" presName="bgRect" presStyleLbl="bgShp" presStyleIdx="1" presStyleCnt="4"/>
      <dgm:spPr/>
    </dgm:pt>
    <dgm:pt modelId="{EDD30690-D116-4890-88E7-FCAE94BBCAEE}" type="pres">
      <dgm:prSet presAssocID="{B34B6EDE-1A30-4143-A208-EF911468FF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598CCD6-A42F-4A2E-8D25-684F1459CCA0}" type="pres">
      <dgm:prSet presAssocID="{B34B6EDE-1A30-4143-A208-EF911468FF7C}" presName="spaceRect" presStyleCnt="0"/>
      <dgm:spPr/>
    </dgm:pt>
    <dgm:pt modelId="{DFFBC570-14C3-4E2D-9A47-FBDA4AA83D21}" type="pres">
      <dgm:prSet presAssocID="{B34B6EDE-1A30-4143-A208-EF911468FF7C}" presName="parTx" presStyleLbl="revTx" presStyleIdx="1" presStyleCnt="4">
        <dgm:presLayoutVars>
          <dgm:chMax val="0"/>
          <dgm:chPref val="0"/>
        </dgm:presLayoutVars>
      </dgm:prSet>
      <dgm:spPr/>
    </dgm:pt>
    <dgm:pt modelId="{51CFF047-C3EF-4CF4-B3D7-EE54663D8A40}" type="pres">
      <dgm:prSet presAssocID="{5D02558B-B040-427B-928A-261DA616E7AC}" presName="sibTrans" presStyleCnt="0"/>
      <dgm:spPr/>
    </dgm:pt>
    <dgm:pt modelId="{7BE19D34-AACB-4D3C-8623-1D755E530B2D}" type="pres">
      <dgm:prSet presAssocID="{6A5E4908-A042-4177-8B2B-76CAFA8250C8}" presName="compNode" presStyleCnt="0"/>
      <dgm:spPr/>
    </dgm:pt>
    <dgm:pt modelId="{4C733B1C-96DC-4ACE-B11E-4EE38E776EAB}" type="pres">
      <dgm:prSet presAssocID="{6A5E4908-A042-4177-8B2B-76CAFA8250C8}" presName="bgRect" presStyleLbl="bgShp" presStyleIdx="2" presStyleCnt="4"/>
      <dgm:spPr/>
    </dgm:pt>
    <dgm:pt modelId="{22D6A467-B746-4785-93AF-5D77AECDA752}" type="pres">
      <dgm:prSet presAssocID="{6A5E4908-A042-4177-8B2B-76CAFA8250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05C9A06-6310-459C-8388-3337A56505AD}" type="pres">
      <dgm:prSet presAssocID="{6A5E4908-A042-4177-8B2B-76CAFA8250C8}" presName="spaceRect" presStyleCnt="0"/>
      <dgm:spPr/>
    </dgm:pt>
    <dgm:pt modelId="{5A305AEB-5DC2-430A-9F26-9E48CED5BEA4}" type="pres">
      <dgm:prSet presAssocID="{6A5E4908-A042-4177-8B2B-76CAFA8250C8}" presName="parTx" presStyleLbl="revTx" presStyleIdx="2" presStyleCnt="4">
        <dgm:presLayoutVars>
          <dgm:chMax val="0"/>
          <dgm:chPref val="0"/>
        </dgm:presLayoutVars>
      </dgm:prSet>
      <dgm:spPr/>
    </dgm:pt>
    <dgm:pt modelId="{D0EAF1DA-F314-4F72-8AC5-33F9A0FFADA0}" type="pres">
      <dgm:prSet presAssocID="{B87AEA91-5AB3-45A4-ADDB-7537CDC50064}" presName="sibTrans" presStyleCnt="0"/>
      <dgm:spPr/>
    </dgm:pt>
    <dgm:pt modelId="{D6E84F67-2DD4-4778-83F7-3257D0FAB1D4}" type="pres">
      <dgm:prSet presAssocID="{5646E73C-AA0D-48EC-BCCC-2D0E09726A69}" presName="compNode" presStyleCnt="0"/>
      <dgm:spPr/>
    </dgm:pt>
    <dgm:pt modelId="{0F250713-4446-4AC0-BC3F-C7B3F922F81C}" type="pres">
      <dgm:prSet presAssocID="{5646E73C-AA0D-48EC-BCCC-2D0E09726A69}" presName="bgRect" presStyleLbl="bgShp" presStyleIdx="3" presStyleCnt="4"/>
      <dgm:spPr/>
    </dgm:pt>
    <dgm:pt modelId="{4262A35C-6520-462E-AD0A-0DC9A19C90A7}" type="pres">
      <dgm:prSet presAssocID="{5646E73C-AA0D-48EC-BCCC-2D0E09726A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87A1EE9-72D4-4AA3-B57B-D3656029E57A}" type="pres">
      <dgm:prSet presAssocID="{5646E73C-AA0D-48EC-BCCC-2D0E09726A69}" presName="spaceRect" presStyleCnt="0"/>
      <dgm:spPr/>
    </dgm:pt>
    <dgm:pt modelId="{7E756E3C-B1EA-4E51-9AE4-38D967DACFB2}" type="pres">
      <dgm:prSet presAssocID="{5646E73C-AA0D-48EC-BCCC-2D0E09726A6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4DAE703-26DB-4AAB-9435-CDD2FD71ECF3}" type="presOf" srcId="{60D3CC53-7E61-4EFC-8487-F06F2BABF99E}" destId="{70607399-9D23-469B-AFB3-087E78D08967}" srcOrd="0" destOrd="0" presId="urn:microsoft.com/office/officeart/2018/2/layout/IconVerticalSolidList"/>
    <dgm:cxn modelId="{D5EF895B-9578-4A9B-8A13-C5C6DE684A58}" type="presOf" srcId="{5646E73C-AA0D-48EC-BCCC-2D0E09726A69}" destId="{7E756E3C-B1EA-4E51-9AE4-38D967DACFB2}" srcOrd="0" destOrd="0" presId="urn:microsoft.com/office/officeart/2018/2/layout/IconVerticalSolidList"/>
    <dgm:cxn modelId="{AA1B8F69-8D6B-4DAD-9A5C-3C8195CCB2CE}" type="presOf" srcId="{6A5E4908-A042-4177-8B2B-76CAFA8250C8}" destId="{5A305AEB-5DC2-430A-9F26-9E48CED5BEA4}" srcOrd="0" destOrd="0" presId="urn:microsoft.com/office/officeart/2018/2/layout/IconVerticalSolidList"/>
    <dgm:cxn modelId="{05452451-39D4-4881-A0EA-36950F010B57}" srcId="{50C39485-DC18-4A24-8B59-DC5F5E7E8920}" destId="{6A5E4908-A042-4177-8B2B-76CAFA8250C8}" srcOrd="2" destOrd="0" parTransId="{C1FB49E2-BAAE-4956-B18D-5097C3041345}" sibTransId="{B87AEA91-5AB3-45A4-ADDB-7537CDC50064}"/>
    <dgm:cxn modelId="{CCA79980-B6E6-4091-BB34-B0D63EC4E15C}" srcId="{50C39485-DC18-4A24-8B59-DC5F5E7E8920}" destId="{B34B6EDE-1A30-4143-A208-EF911468FF7C}" srcOrd="1" destOrd="0" parTransId="{EC1E4C8C-254E-4521-8542-FC70EC97A81B}" sibTransId="{5D02558B-B040-427B-928A-261DA616E7AC}"/>
    <dgm:cxn modelId="{FFD6148A-A139-47C8-AA0F-75AEF63992BC}" type="presOf" srcId="{B34B6EDE-1A30-4143-A208-EF911468FF7C}" destId="{DFFBC570-14C3-4E2D-9A47-FBDA4AA83D21}" srcOrd="0" destOrd="0" presId="urn:microsoft.com/office/officeart/2018/2/layout/IconVerticalSolidList"/>
    <dgm:cxn modelId="{391720CB-E7D5-447F-9599-6B19C2716663}" type="presOf" srcId="{50C39485-DC18-4A24-8B59-DC5F5E7E8920}" destId="{4165F062-2161-4CBF-AFBB-65484F989F3B}" srcOrd="0" destOrd="0" presId="urn:microsoft.com/office/officeart/2018/2/layout/IconVerticalSolidList"/>
    <dgm:cxn modelId="{05711BCC-8EF2-4CA9-B407-F2451B53C8F8}" srcId="{50C39485-DC18-4A24-8B59-DC5F5E7E8920}" destId="{5646E73C-AA0D-48EC-BCCC-2D0E09726A69}" srcOrd="3" destOrd="0" parTransId="{A1C7D309-A32C-49F8-8BBA-FC0AC7835060}" sibTransId="{7D8EBD1A-8D70-4229-BF2C-775AA01BFC5D}"/>
    <dgm:cxn modelId="{FDF39AE2-B750-4148-933F-922E116A202E}" srcId="{50C39485-DC18-4A24-8B59-DC5F5E7E8920}" destId="{60D3CC53-7E61-4EFC-8487-F06F2BABF99E}" srcOrd="0" destOrd="0" parTransId="{2459E09E-075E-4275-9D25-3AECF92AE8F0}" sibTransId="{86EA4CE4-5965-49F5-AA4F-2C1D6A9B9FEF}"/>
    <dgm:cxn modelId="{DA460310-02AF-44B5-94BD-7FECAA0C16D4}" type="presParOf" srcId="{4165F062-2161-4CBF-AFBB-65484F989F3B}" destId="{39EC3EE7-BFFB-401A-8905-D5CE7CBB83A7}" srcOrd="0" destOrd="0" presId="urn:microsoft.com/office/officeart/2018/2/layout/IconVerticalSolidList"/>
    <dgm:cxn modelId="{BBA5A773-DD33-497E-B20C-7636755D3D82}" type="presParOf" srcId="{39EC3EE7-BFFB-401A-8905-D5CE7CBB83A7}" destId="{8320D826-806E-4EEC-915B-7E447A69E4EE}" srcOrd="0" destOrd="0" presId="urn:microsoft.com/office/officeart/2018/2/layout/IconVerticalSolidList"/>
    <dgm:cxn modelId="{A78EBABE-9DAC-41C9-90A0-499BF49CCFD0}" type="presParOf" srcId="{39EC3EE7-BFFB-401A-8905-D5CE7CBB83A7}" destId="{E9549ADF-5A9D-45E4-99B0-A5C54A7406CD}" srcOrd="1" destOrd="0" presId="urn:microsoft.com/office/officeart/2018/2/layout/IconVerticalSolidList"/>
    <dgm:cxn modelId="{6E034DF3-644A-4109-AA1B-156FD2ED0CE2}" type="presParOf" srcId="{39EC3EE7-BFFB-401A-8905-D5CE7CBB83A7}" destId="{22EBA8A5-E754-4C79-9FC5-F451ABCBB269}" srcOrd="2" destOrd="0" presId="urn:microsoft.com/office/officeart/2018/2/layout/IconVerticalSolidList"/>
    <dgm:cxn modelId="{BFEA3DA6-467C-4F1F-A0F4-0ADAA7B85B7E}" type="presParOf" srcId="{39EC3EE7-BFFB-401A-8905-D5CE7CBB83A7}" destId="{70607399-9D23-469B-AFB3-087E78D08967}" srcOrd="3" destOrd="0" presId="urn:microsoft.com/office/officeart/2018/2/layout/IconVerticalSolidList"/>
    <dgm:cxn modelId="{CD543D8B-B9FD-4816-A177-B296840595FF}" type="presParOf" srcId="{4165F062-2161-4CBF-AFBB-65484F989F3B}" destId="{4DB90131-348E-42B5-89BC-E8BC9FFFE3EF}" srcOrd="1" destOrd="0" presId="urn:microsoft.com/office/officeart/2018/2/layout/IconVerticalSolidList"/>
    <dgm:cxn modelId="{CD766A02-F1BE-41F8-8952-B790AEB09809}" type="presParOf" srcId="{4165F062-2161-4CBF-AFBB-65484F989F3B}" destId="{E7EF83AE-8FC7-415F-B8DC-BD1B52EDAE57}" srcOrd="2" destOrd="0" presId="urn:microsoft.com/office/officeart/2018/2/layout/IconVerticalSolidList"/>
    <dgm:cxn modelId="{1C99932E-BB3C-4D57-9BE1-DD24919F7B44}" type="presParOf" srcId="{E7EF83AE-8FC7-415F-B8DC-BD1B52EDAE57}" destId="{93861E3E-0CF8-40EC-9491-72E7F54AAC07}" srcOrd="0" destOrd="0" presId="urn:microsoft.com/office/officeart/2018/2/layout/IconVerticalSolidList"/>
    <dgm:cxn modelId="{2EE3FAAE-1260-474D-A2F7-D8A34BB279B3}" type="presParOf" srcId="{E7EF83AE-8FC7-415F-B8DC-BD1B52EDAE57}" destId="{EDD30690-D116-4890-88E7-FCAE94BBCAEE}" srcOrd="1" destOrd="0" presId="urn:microsoft.com/office/officeart/2018/2/layout/IconVerticalSolidList"/>
    <dgm:cxn modelId="{BB354B63-AC2F-41A1-B802-3A9F0BF19A8F}" type="presParOf" srcId="{E7EF83AE-8FC7-415F-B8DC-BD1B52EDAE57}" destId="{2598CCD6-A42F-4A2E-8D25-684F1459CCA0}" srcOrd="2" destOrd="0" presId="urn:microsoft.com/office/officeart/2018/2/layout/IconVerticalSolidList"/>
    <dgm:cxn modelId="{B49B690A-4FD7-46A1-8566-06F6584C2D95}" type="presParOf" srcId="{E7EF83AE-8FC7-415F-B8DC-BD1B52EDAE57}" destId="{DFFBC570-14C3-4E2D-9A47-FBDA4AA83D21}" srcOrd="3" destOrd="0" presId="urn:microsoft.com/office/officeart/2018/2/layout/IconVerticalSolidList"/>
    <dgm:cxn modelId="{A6053F8D-4B42-4A79-B68D-2C7B93EFD210}" type="presParOf" srcId="{4165F062-2161-4CBF-AFBB-65484F989F3B}" destId="{51CFF047-C3EF-4CF4-B3D7-EE54663D8A40}" srcOrd="3" destOrd="0" presId="urn:microsoft.com/office/officeart/2018/2/layout/IconVerticalSolidList"/>
    <dgm:cxn modelId="{ECD1C15D-4EEF-4E66-BA96-0623768A1404}" type="presParOf" srcId="{4165F062-2161-4CBF-AFBB-65484F989F3B}" destId="{7BE19D34-AACB-4D3C-8623-1D755E530B2D}" srcOrd="4" destOrd="0" presId="urn:microsoft.com/office/officeart/2018/2/layout/IconVerticalSolidList"/>
    <dgm:cxn modelId="{0CCC2F03-58B9-442E-941C-1A9CD3083AC9}" type="presParOf" srcId="{7BE19D34-AACB-4D3C-8623-1D755E530B2D}" destId="{4C733B1C-96DC-4ACE-B11E-4EE38E776EAB}" srcOrd="0" destOrd="0" presId="urn:microsoft.com/office/officeart/2018/2/layout/IconVerticalSolidList"/>
    <dgm:cxn modelId="{05D40467-29A9-4B8E-AF21-55B070BC2E31}" type="presParOf" srcId="{7BE19D34-AACB-4D3C-8623-1D755E530B2D}" destId="{22D6A467-B746-4785-93AF-5D77AECDA752}" srcOrd="1" destOrd="0" presId="urn:microsoft.com/office/officeart/2018/2/layout/IconVerticalSolidList"/>
    <dgm:cxn modelId="{88FC1E6B-1A85-42E5-93A3-0191ECD10794}" type="presParOf" srcId="{7BE19D34-AACB-4D3C-8623-1D755E530B2D}" destId="{F05C9A06-6310-459C-8388-3337A56505AD}" srcOrd="2" destOrd="0" presId="urn:microsoft.com/office/officeart/2018/2/layout/IconVerticalSolidList"/>
    <dgm:cxn modelId="{9EFE5135-8A07-441D-AD5B-6F2899A7EA6D}" type="presParOf" srcId="{7BE19D34-AACB-4D3C-8623-1D755E530B2D}" destId="{5A305AEB-5DC2-430A-9F26-9E48CED5BEA4}" srcOrd="3" destOrd="0" presId="urn:microsoft.com/office/officeart/2018/2/layout/IconVerticalSolidList"/>
    <dgm:cxn modelId="{7DBE3004-0344-4E5B-B360-47CC362E35DA}" type="presParOf" srcId="{4165F062-2161-4CBF-AFBB-65484F989F3B}" destId="{D0EAF1DA-F314-4F72-8AC5-33F9A0FFADA0}" srcOrd="5" destOrd="0" presId="urn:microsoft.com/office/officeart/2018/2/layout/IconVerticalSolidList"/>
    <dgm:cxn modelId="{A372FD96-FF29-408D-BFC8-AC1DA8B8E121}" type="presParOf" srcId="{4165F062-2161-4CBF-AFBB-65484F989F3B}" destId="{D6E84F67-2DD4-4778-83F7-3257D0FAB1D4}" srcOrd="6" destOrd="0" presId="urn:microsoft.com/office/officeart/2018/2/layout/IconVerticalSolidList"/>
    <dgm:cxn modelId="{B01C6133-39AE-4219-B2B3-CF04998ABA78}" type="presParOf" srcId="{D6E84F67-2DD4-4778-83F7-3257D0FAB1D4}" destId="{0F250713-4446-4AC0-BC3F-C7B3F922F81C}" srcOrd="0" destOrd="0" presId="urn:microsoft.com/office/officeart/2018/2/layout/IconVerticalSolidList"/>
    <dgm:cxn modelId="{948B8CA5-D98A-4750-8745-D7295C9FDCEC}" type="presParOf" srcId="{D6E84F67-2DD4-4778-83F7-3257D0FAB1D4}" destId="{4262A35C-6520-462E-AD0A-0DC9A19C90A7}" srcOrd="1" destOrd="0" presId="urn:microsoft.com/office/officeart/2018/2/layout/IconVerticalSolidList"/>
    <dgm:cxn modelId="{55178274-1BAA-4251-9EB8-1A395357B493}" type="presParOf" srcId="{D6E84F67-2DD4-4778-83F7-3257D0FAB1D4}" destId="{F87A1EE9-72D4-4AA3-B57B-D3656029E57A}" srcOrd="2" destOrd="0" presId="urn:microsoft.com/office/officeart/2018/2/layout/IconVerticalSolidList"/>
    <dgm:cxn modelId="{481A4FA4-850D-40AA-A5EE-2F38946DCBED}" type="presParOf" srcId="{D6E84F67-2DD4-4778-83F7-3257D0FAB1D4}" destId="{7E756E3C-B1EA-4E51-9AE4-38D967DACF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F5EC06-5E28-4732-B3A3-C4BA59F0902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4314DC-0395-4227-A658-957EAFAFA46E}">
      <dgm:prSet custT="1"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sz="2200" dirty="0"/>
            <a:t>Doctors and patients in the program</a:t>
          </a:r>
        </a:p>
      </dgm:t>
    </dgm:pt>
    <dgm:pt modelId="{C2E94F2B-B052-425C-A492-B91B2EF5E156}" type="parTrans" cxnId="{3DEA4D32-F1C6-4972-93ED-B6CE4860EE22}">
      <dgm:prSet/>
      <dgm:spPr/>
      <dgm:t>
        <a:bodyPr/>
        <a:lstStyle/>
        <a:p>
          <a:endParaRPr lang="en-US" sz="2800"/>
        </a:p>
      </dgm:t>
    </dgm:pt>
    <dgm:pt modelId="{A16D29AF-8BFD-4DC0-8A00-879C10CBBFA5}" type="sibTrans" cxnId="{3DEA4D32-F1C6-4972-93ED-B6CE4860EE22}">
      <dgm:prSet/>
      <dgm:spPr/>
      <dgm:t>
        <a:bodyPr/>
        <a:lstStyle/>
        <a:p>
          <a:endParaRPr lang="en-US" sz="2800"/>
        </a:p>
      </dgm:t>
    </dgm:pt>
    <dgm:pt modelId="{CFCCD56F-5EAD-4AFF-BF54-24CB9F1F61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Providers in program: 548</a:t>
          </a:r>
        </a:p>
      </dgm:t>
    </dgm:pt>
    <dgm:pt modelId="{8DF7A76A-ECF4-4321-86F8-3048C9EA7369}" type="parTrans" cxnId="{A9B4390D-3058-4E3A-A21E-D78670C3B6C1}">
      <dgm:prSet/>
      <dgm:spPr/>
      <dgm:t>
        <a:bodyPr/>
        <a:lstStyle/>
        <a:p>
          <a:endParaRPr lang="en-US" sz="2800"/>
        </a:p>
      </dgm:t>
    </dgm:pt>
    <dgm:pt modelId="{9CFA7EC6-B7B7-4AC2-BE5D-24997CF0E3AD}" type="sibTrans" cxnId="{A9B4390D-3058-4E3A-A21E-D78670C3B6C1}">
      <dgm:prSet/>
      <dgm:spPr/>
      <dgm:t>
        <a:bodyPr/>
        <a:lstStyle/>
        <a:p>
          <a:endParaRPr lang="en-US" sz="2800"/>
        </a:p>
      </dgm:t>
    </dgm:pt>
    <dgm:pt modelId="{824B6924-A541-49BA-A15C-2DF534E893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Patients in program: 1.16 million</a:t>
          </a:r>
        </a:p>
      </dgm:t>
    </dgm:pt>
    <dgm:pt modelId="{07EC4469-1B46-4934-844B-CB610B12A827}" type="parTrans" cxnId="{63DEC4C0-215B-4AEA-9298-5C54AF3D25E3}">
      <dgm:prSet/>
      <dgm:spPr/>
      <dgm:t>
        <a:bodyPr/>
        <a:lstStyle/>
        <a:p>
          <a:endParaRPr lang="en-US" sz="2800"/>
        </a:p>
      </dgm:t>
    </dgm:pt>
    <dgm:pt modelId="{4BBC2953-8F33-4390-BFDF-189642E12B5E}" type="sibTrans" cxnId="{63DEC4C0-215B-4AEA-9298-5C54AF3D25E3}">
      <dgm:prSet/>
      <dgm:spPr/>
      <dgm:t>
        <a:bodyPr/>
        <a:lstStyle/>
        <a:p>
          <a:endParaRPr lang="en-US" sz="2800"/>
        </a:p>
      </dgm:t>
    </dgm:pt>
    <dgm:pt modelId="{65530B7B-AA71-42EF-AF12-6B5C001E880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200" dirty="0"/>
            <a:t>Physician satisfaction</a:t>
          </a:r>
          <a:r>
            <a:rPr lang="en-US" sz="2200" baseline="30000" dirty="0"/>
            <a:t>*</a:t>
          </a:r>
          <a:endParaRPr lang="en-US" sz="2200" dirty="0"/>
        </a:p>
      </dgm:t>
    </dgm:pt>
    <dgm:pt modelId="{6C113F0F-FB1F-4642-A8B2-8F8F4B610504}" type="parTrans" cxnId="{31E27ED6-FDB3-4D36-A732-B89AE541030F}">
      <dgm:prSet/>
      <dgm:spPr/>
      <dgm:t>
        <a:bodyPr/>
        <a:lstStyle/>
        <a:p>
          <a:endParaRPr lang="en-US" sz="2800"/>
        </a:p>
      </dgm:t>
    </dgm:pt>
    <dgm:pt modelId="{935D51D4-52D7-43E5-9A58-DD85F8B9551B}" type="sibTrans" cxnId="{31E27ED6-FDB3-4D36-A732-B89AE541030F}">
      <dgm:prSet/>
      <dgm:spPr/>
      <dgm:t>
        <a:bodyPr/>
        <a:lstStyle/>
        <a:p>
          <a:endParaRPr lang="en-US" sz="2800"/>
        </a:p>
      </dgm:t>
    </dgm:pt>
    <dgm:pt modelId="{CAAD3669-963E-47F3-8837-4E44C0FFE1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“An unreasonable number of reasonable requirements”</a:t>
          </a:r>
        </a:p>
      </dgm:t>
    </dgm:pt>
    <dgm:pt modelId="{B9F60AFC-4D8A-42E4-BD0E-C29BAC6B05B9}" type="parTrans" cxnId="{23DBE1D0-688C-4F91-ABEC-E475505EAD4A}">
      <dgm:prSet/>
      <dgm:spPr/>
      <dgm:t>
        <a:bodyPr/>
        <a:lstStyle/>
        <a:p>
          <a:endParaRPr lang="en-US" sz="2800"/>
        </a:p>
      </dgm:t>
    </dgm:pt>
    <dgm:pt modelId="{64670A69-1E2D-4EB4-811F-8BB3FDA89C24}" type="sibTrans" cxnId="{23DBE1D0-688C-4F91-ABEC-E475505EAD4A}">
      <dgm:prSet/>
      <dgm:spPr/>
      <dgm:t>
        <a:bodyPr/>
        <a:lstStyle/>
        <a:p>
          <a:endParaRPr lang="en-US" sz="2800"/>
        </a:p>
      </dgm:t>
    </dgm:pt>
    <dgm:pt modelId="{6C31F07F-EEF3-41EE-9C9C-89109348CBC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200"/>
            <a:t>Extent of engagement with the program</a:t>
          </a:r>
        </a:p>
      </dgm:t>
    </dgm:pt>
    <dgm:pt modelId="{3B142439-BFA2-4307-BAE4-CDEBF7290876}" type="parTrans" cxnId="{55D16C7D-0840-4605-9563-BEFB518FCF31}">
      <dgm:prSet/>
      <dgm:spPr/>
      <dgm:t>
        <a:bodyPr/>
        <a:lstStyle/>
        <a:p>
          <a:endParaRPr lang="en-US" sz="2800"/>
        </a:p>
      </dgm:t>
    </dgm:pt>
    <dgm:pt modelId="{3DB6DAA8-089F-4E06-8E92-ACE1B0CAD054}" type="sibTrans" cxnId="{55D16C7D-0840-4605-9563-BEFB518FCF31}">
      <dgm:prSet/>
      <dgm:spPr/>
      <dgm:t>
        <a:bodyPr/>
        <a:lstStyle/>
        <a:p>
          <a:endParaRPr lang="en-US" sz="2800"/>
        </a:p>
      </dgm:t>
    </dgm:pt>
    <dgm:pt modelId="{ADA71E1F-0756-49BF-880A-B214E2D3A8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Many metrics = many interactions</a:t>
          </a:r>
        </a:p>
      </dgm:t>
    </dgm:pt>
    <dgm:pt modelId="{CECCA739-A98E-44D1-B817-55852A1698F7}" type="parTrans" cxnId="{5A558189-02F6-414C-9468-4D1485DAB3C9}">
      <dgm:prSet/>
      <dgm:spPr/>
      <dgm:t>
        <a:bodyPr/>
        <a:lstStyle/>
        <a:p>
          <a:endParaRPr lang="en-US" sz="2800"/>
        </a:p>
      </dgm:t>
    </dgm:pt>
    <dgm:pt modelId="{2B3EC0AC-CFF1-4DA9-A2B1-DF13609915D8}" type="sibTrans" cxnId="{5A558189-02F6-414C-9468-4D1485DAB3C9}">
      <dgm:prSet/>
      <dgm:spPr/>
      <dgm:t>
        <a:bodyPr/>
        <a:lstStyle/>
        <a:p>
          <a:endParaRPr lang="en-US" sz="2800"/>
        </a:p>
      </dgm:t>
    </dgm:pt>
    <dgm:pt modelId="{3554EC23-BA2A-463A-9E2F-829CFD0201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Large administrative burden</a:t>
          </a:r>
        </a:p>
      </dgm:t>
    </dgm:pt>
    <dgm:pt modelId="{9FA0377C-C291-47CD-85CB-B21089CCBA1B}" type="parTrans" cxnId="{345CC8D6-2708-40A4-8382-4B15A9A9E3B7}">
      <dgm:prSet/>
      <dgm:spPr/>
      <dgm:t>
        <a:bodyPr/>
        <a:lstStyle/>
        <a:p>
          <a:endParaRPr lang="en-US" sz="2800"/>
        </a:p>
      </dgm:t>
    </dgm:pt>
    <dgm:pt modelId="{1D9A29E9-A014-4E9D-AAC4-83B79D4359A6}" type="sibTrans" cxnId="{345CC8D6-2708-40A4-8382-4B15A9A9E3B7}">
      <dgm:prSet/>
      <dgm:spPr/>
      <dgm:t>
        <a:bodyPr/>
        <a:lstStyle/>
        <a:p>
          <a:endParaRPr lang="en-US" sz="2800"/>
        </a:p>
      </dgm:t>
    </dgm:pt>
    <dgm:pt modelId="{1E715AFE-C0BC-4908-A9A3-572A7786D6C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200"/>
            <a:t>Quality Metrics Details</a:t>
          </a:r>
        </a:p>
      </dgm:t>
    </dgm:pt>
    <dgm:pt modelId="{891C91F6-B4A6-41A3-8EA3-21BA97A7D686}" type="parTrans" cxnId="{AA323C0E-991B-47CD-A3F4-D2D2FDB03EAE}">
      <dgm:prSet/>
      <dgm:spPr/>
      <dgm:t>
        <a:bodyPr/>
        <a:lstStyle/>
        <a:p>
          <a:endParaRPr lang="en-US" sz="2800"/>
        </a:p>
      </dgm:t>
    </dgm:pt>
    <dgm:pt modelId="{7E69AA53-1B52-4544-80F3-6D08B6AB33C4}" type="sibTrans" cxnId="{AA323C0E-991B-47CD-A3F4-D2D2FDB03EAE}">
      <dgm:prSet/>
      <dgm:spPr/>
      <dgm:t>
        <a:bodyPr/>
        <a:lstStyle/>
        <a:p>
          <a:endParaRPr lang="en-US" sz="2800"/>
        </a:p>
      </dgm:t>
    </dgm:pt>
    <dgm:pt modelId="{20AE38EC-C44C-491D-BAE2-341F3BDFAF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Some metrics seem to express co-linearity,</a:t>
          </a:r>
        </a:p>
      </dgm:t>
    </dgm:pt>
    <dgm:pt modelId="{76D8BE8F-3755-4FD5-A45E-0CE97BD5ED44}" type="parTrans" cxnId="{406D8F58-DD4E-4EED-BD19-24C32B943D64}">
      <dgm:prSet/>
      <dgm:spPr/>
      <dgm:t>
        <a:bodyPr/>
        <a:lstStyle/>
        <a:p>
          <a:endParaRPr lang="en-US" sz="2800"/>
        </a:p>
      </dgm:t>
    </dgm:pt>
    <dgm:pt modelId="{790EF25B-FC80-46CD-8614-23830FBA5CE8}" type="sibTrans" cxnId="{406D8F58-DD4E-4EED-BD19-24C32B943D64}">
      <dgm:prSet/>
      <dgm:spPr/>
      <dgm:t>
        <a:bodyPr/>
        <a:lstStyle/>
        <a:p>
          <a:endParaRPr lang="en-US" sz="2800"/>
        </a:p>
      </dgm:t>
    </dgm:pt>
    <dgm:pt modelId="{A4D3054B-11D2-4896-B25D-55CC4C9035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There are some “buckets” that don’t seem to have any metrics - outcome measures, health measures</a:t>
          </a:r>
          <a:endParaRPr lang="en-US" sz="1800" b="0" i="0" u="none" strike="noStrike">
            <a:effectLst/>
          </a:endParaRPr>
        </a:p>
      </dgm:t>
    </dgm:pt>
    <dgm:pt modelId="{7E2838B8-9EA1-4116-8B18-FFE7F862EA16}" type="parTrans" cxnId="{AD3968FD-EB40-46BE-B2D7-C01418B8AE31}">
      <dgm:prSet/>
      <dgm:spPr/>
      <dgm:t>
        <a:bodyPr/>
        <a:lstStyle/>
        <a:p>
          <a:endParaRPr lang="en-US" sz="2800"/>
        </a:p>
      </dgm:t>
    </dgm:pt>
    <dgm:pt modelId="{1067AA9A-3FCB-4298-A2D5-13E0FF16133B}" type="sibTrans" cxnId="{AD3968FD-EB40-46BE-B2D7-C01418B8AE31}">
      <dgm:prSet/>
      <dgm:spPr/>
      <dgm:t>
        <a:bodyPr/>
        <a:lstStyle/>
        <a:p>
          <a:endParaRPr lang="en-US" sz="2800"/>
        </a:p>
      </dgm:t>
    </dgm:pt>
    <dgm:pt modelId="{7812A89A-8DF0-408C-B77A-43EA89F5E752}" type="pres">
      <dgm:prSet presAssocID="{A5F5EC06-5E28-4732-B3A3-C4BA59F09029}" presName="root" presStyleCnt="0">
        <dgm:presLayoutVars>
          <dgm:dir/>
          <dgm:resizeHandles val="exact"/>
        </dgm:presLayoutVars>
      </dgm:prSet>
      <dgm:spPr/>
    </dgm:pt>
    <dgm:pt modelId="{BD4E81E5-D2BF-4FBC-A554-560D2A0DFC99}" type="pres">
      <dgm:prSet presAssocID="{CA4314DC-0395-4227-A658-957EAFAFA46E}" presName="compNode" presStyleCnt="0"/>
      <dgm:spPr/>
    </dgm:pt>
    <dgm:pt modelId="{A41DC959-A120-4522-9699-22D7535841CF}" type="pres">
      <dgm:prSet presAssocID="{CA4314DC-0395-4227-A658-957EAFAFA4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38475AA-E30B-43EF-BAB9-7A3AC7F2BB82}" type="pres">
      <dgm:prSet presAssocID="{CA4314DC-0395-4227-A658-957EAFAFA46E}" presName="iconSpace" presStyleCnt="0"/>
      <dgm:spPr/>
    </dgm:pt>
    <dgm:pt modelId="{E82C1984-C3C7-48D3-9067-8496BCC9FDC3}" type="pres">
      <dgm:prSet presAssocID="{CA4314DC-0395-4227-A658-957EAFAFA46E}" presName="parTx" presStyleLbl="revTx" presStyleIdx="0" presStyleCnt="8">
        <dgm:presLayoutVars>
          <dgm:chMax val="0"/>
          <dgm:chPref val="0"/>
        </dgm:presLayoutVars>
      </dgm:prSet>
      <dgm:spPr/>
    </dgm:pt>
    <dgm:pt modelId="{F5731182-89CB-4F93-8683-4B631CF52CBE}" type="pres">
      <dgm:prSet presAssocID="{CA4314DC-0395-4227-A658-957EAFAFA46E}" presName="txSpace" presStyleCnt="0"/>
      <dgm:spPr/>
    </dgm:pt>
    <dgm:pt modelId="{FF854B07-0527-40EB-9E0A-BC7F86B1F12B}" type="pres">
      <dgm:prSet presAssocID="{CA4314DC-0395-4227-A658-957EAFAFA46E}" presName="desTx" presStyleLbl="revTx" presStyleIdx="1" presStyleCnt="8" custLinFactNeighborY="8861">
        <dgm:presLayoutVars/>
      </dgm:prSet>
      <dgm:spPr/>
    </dgm:pt>
    <dgm:pt modelId="{1EDCED1D-FB36-4973-8416-E6168E1C925B}" type="pres">
      <dgm:prSet presAssocID="{A16D29AF-8BFD-4DC0-8A00-879C10CBBFA5}" presName="sibTrans" presStyleCnt="0"/>
      <dgm:spPr/>
    </dgm:pt>
    <dgm:pt modelId="{1D3CAD1B-1E5C-47DD-B782-1084574FDAEA}" type="pres">
      <dgm:prSet presAssocID="{65530B7B-AA71-42EF-AF12-6B5C001E8805}" presName="compNode" presStyleCnt="0"/>
      <dgm:spPr/>
    </dgm:pt>
    <dgm:pt modelId="{0797E812-85DF-457A-88EB-606499F2EFFE}" type="pres">
      <dgm:prSet presAssocID="{65530B7B-AA71-42EF-AF12-6B5C001E88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1E8ACA8B-BD7C-4724-95B3-95A5DBC04A60}" type="pres">
      <dgm:prSet presAssocID="{65530B7B-AA71-42EF-AF12-6B5C001E8805}" presName="iconSpace" presStyleCnt="0"/>
      <dgm:spPr/>
    </dgm:pt>
    <dgm:pt modelId="{5748EB61-8617-4F68-B518-8AEDC13C1312}" type="pres">
      <dgm:prSet presAssocID="{65530B7B-AA71-42EF-AF12-6B5C001E8805}" presName="parTx" presStyleLbl="revTx" presStyleIdx="2" presStyleCnt="8">
        <dgm:presLayoutVars>
          <dgm:chMax val="0"/>
          <dgm:chPref val="0"/>
        </dgm:presLayoutVars>
      </dgm:prSet>
      <dgm:spPr/>
    </dgm:pt>
    <dgm:pt modelId="{C1D21A1C-6205-4418-BE0E-8E8A209C393C}" type="pres">
      <dgm:prSet presAssocID="{65530B7B-AA71-42EF-AF12-6B5C001E8805}" presName="txSpace" presStyleCnt="0"/>
      <dgm:spPr/>
    </dgm:pt>
    <dgm:pt modelId="{B225B0DD-3EAC-40E8-B2B9-99FBDA0D11CB}" type="pres">
      <dgm:prSet presAssocID="{65530B7B-AA71-42EF-AF12-6B5C001E8805}" presName="desTx" presStyleLbl="revTx" presStyleIdx="3" presStyleCnt="8" custLinFactNeighborY="8861">
        <dgm:presLayoutVars/>
      </dgm:prSet>
      <dgm:spPr/>
    </dgm:pt>
    <dgm:pt modelId="{7A591EFA-D96E-4D10-BACB-59C54C03D58A}" type="pres">
      <dgm:prSet presAssocID="{935D51D4-52D7-43E5-9A58-DD85F8B9551B}" presName="sibTrans" presStyleCnt="0"/>
      <dgm:spPr/>
    </dgm:pt>
    <dgm:pt modelId="{A4D3A6DF-F031-4503-AD00-F32488991DCF}" type="pres">
      <dgm:prSet presAssocID="{6C31F07F-EEF3-41EE-9C9C-89109348CBC4}" presName="compNode" presStyleCnt="0"/>
      <dgm:spPr/>
    </dgm:pt>
    <dgm:pt modelId="{89F93C29-8347-4A85-85F3-3CD42128E0AE}" type="pres">
      <dgm:prSet presAssocID="{6C31F07F-EEF3-41EE-9C9C-89109348CB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194F08E-A449-40E8-AEF7-D9CE6F5E709F}" type="pres">
      <dgm:prSet presAssocID="{6C31F07F-EEF3-41EE-9C9C-89109348CBC4}" presName="iconSpace" presStyleCnt="0"/>
      <dgm:spPr/>
    </dgm:pt>
    <dgm:pt modelId="{F2E6300C-5245-491A-A77E-94EB94073D97}" type="pres">
      <dgm:prSet presAssocID="{6C31F07F-EEF3-41EE-9C9C-89109348CBC4}" presName="parTx" presStyleLbl="revTx" presStyleIdx="4" presStyleCnt="8">
        <dgm:presLayoutVars>
          <dgm:chMax val="0"/>
          <dgm:chPref val="0"/>
        </dgm:presLayoutVars>
      </dgm:prSet>
      <dgm:spPr/>
    </dgm:pt>
    <dgm:pt modelId="{AED01102-3E96-45EB-9B41-C57E2EB8C222}" type="pres">
      <dgm:prSet presAssocID="{6C31F07F-EEF3-41EE-9C9C-89109348CBC4}" presName="txSpace" presStyleCnt="0"/>
      <dgm:spPr/>
    </dgm:pt>
    <dgm:pt modelId="{9060E91F-FD65-4A9F-BD99-36282BD63759}" type="pres">
      <dgm:prSet presAssocID="{6C31F07F-EEF3-41EE-9C9C-89109348CBC4}" presName="desTx" presStyleLbl="revTx" presStyleIdx="5" presStyleCnt="8" custLinFactNeighborY="8861">
        <dgm:presLayoutVars/>
      </dgm:prSet>
      <dgm:spPr/>
    </dgm:pt>
    <dgm:pt modelId="{8CA6F506-40C1-4C66-A6C6-8EBA23929838}" type="pres">
      <dgm:prSet presAssocID="{3DB6DAA8-089F-4E06-8E92-ACE1B0CAD054}" presName="sibTrans" presStyleCnt="0"/>
      <dgm:spPr/>
    </dgm:pt>
    <dgm:pt modelId="{40EEF5D3-D878-4C46-AC5D-0220B1C6E982}" type="pres">
      <dgm:prSet presAssocID="{1E715AFE-C0BC-4908-A9A3-572A7786D6C0}" presName="compNode" presStyleCnt="0"/>
      <dgm:spPr/>
    </dgm:pt>
    <dgm:pt modelId="{3AC91BE9-5210-4BA1-B528-6F92C7EAFE08}" type="pres">
      <dgm:prSet presAssocID="{1E715AFE-C0BC-4908-A9A3-572A7786D6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7BA6DF8-33A2-4757-8B36-E3568A8CFB04}" type="pres">
      <dgm:prSet presAssocID="{1E715AFE-C0BC-4908-A9A3-572A7786D6C0}" presName="iconSpace" presStyleCnt="0"/>
      <dgm:spPr/>
    </dgm:pt>
    <dgm:pt modelId="{478F45E0-256A-4650-A919-32FD70773C4D}" type="pres">
      <dgm:prSet presAssocID="{1E715AFE-C0BC-4908-A9A3-572A7786D6C0}" presName="parTx" presStyleLbl="revTx" presStyleIdx="6" presStyleCnt="8">
        <dgm:presLayoutVars>
          <dgm:chMax val="0"/>
          <dgm:chPref val="0"/>
        </dgm:presLayoutVars>
      </dgm:prSet>
      <dgm:spPr/>
    </dgm:pt>
    <dgm:pt modelId="{9336A554-5CA3-403D-9DD2-5D2B13DCA4B6}" type="pres">
      <dgm:prSet presAssocID="{1E715AFE-C0BC-4908-A9A3-572A7786D6C0}" presName="txSpace" presStyleCnt="0"/>
      <dgm:spPr/>
    </dgm:pt>
    <dgm:pt modelId="{1A74B9CC-DC62-4332-8559-F16A2F514620}" type="pres">
      <dgm:prSet presAssocID="{1E715AFE-C0BC-4908-A9A3-572A7786D6C0}" presName="desTx" presStyleLbl="revTx" presStyleIdx="7" presStyleCnt="8" custLinFactNeighborY="8861">
        <dgm:presLayoutVars/>
      </dgm:prSet>
      <dgm:spPr/>
    </dgm:pt>
  </dgm:ptLst>
  <dgm:cxnLst>
    <dgm:cxn modelId="{B4A8E908-F17A-4099-AAFF-9FAA664E2D6D}" type="presOf" srcId="{1E715AFE-C0BC-4908-A9A3-572A7786D6C0}" destId="{478F45E0-256A-4650-A919-32FD70773C4D}" srcOrd="0" destOrd="0" presId="urn:microsoft.com/office/officeart/2018/2/layout/IconLabelDescriptionList"/>
    <dgm:cxn modelId="{A9B4390D-3058-4E3A-A21E-D78670C3B6C1}" srcId="{CA4314DC-0395-4227-A658-957EAFAFA46E}" destId="{CFCCD56F-5EAD-4AFF-BF54-24CB9F1F6123}" srcOrd="0" destOrd="0" parTransId="{8DF7A76A-ECF4-4321-86F8-3048C9EA7369}" sibTransId="{9CFA7EC6-B7B7-4AC2-BE5D-24997CF0E3AD}"/>
    <dgm:cxn modelId="{AA323C0E-991B-47CD-A3F4-D2D2FDB03EAE}" srcId="{A5F5EC06-5E28-4732-B3A3-C4BA59F09029}" destId="{1E715AFE-C0BC-4908-A9A3-572A7786D6C0}" srcOrd="3" destOrd="0" parTransId="{891C91F6-B4A6-41A3-8EA3-21BA97A7D686}" sibTransId="{7E69AA53-1B52-4544-80F3-6D08B6AB33C4}"/>
    <dgm:cxn modelId="{79F9212D-E008-4A57-83EF-F329701F70FD}" type="presOf" srcId="{3554EC23-BA2A-463A-9E2F-829CFD0201CC}" destId="{9060E91F-FD65-4A9F-BD99-36282BD63759}" srcOrd="0" destOrd="1" presId="urn:microsoft.com/office/officeart/2018/2/layout/IconLabelDescriptionList"/>
    <dgm:cxn modelId="{3DEA4D32-F1C6-4972-93ED-B6CE4860EE22}" srcId="{A5F5EC06-5E28-4732-B3A3-C4BA59F09029}" destId="{CA4314DC-0395-4227-A658-957EAFAFA46E}" srcOrd="0" destOrd="0" parTransId="{C2E94F2B-B052-425C-A492-B91B2EF5E156}" sibTransId="{A16D29AF-8BFD-4DC0-8A00-879C10CBBFA5}"/>
    <dgm:cxn modelId="{F35C3736-6D13-45B9-A13B-18F277C7BB09}" type="presOf" srcId="{824B6924-A541-49BA-A15C-2DF534E893EF}" destId="{FF854B07-0527-40EB-9E0A-BC7F86B1F12B}" srcOrd="0" destOrd="1" presId="urn:microsoft.com/office/officeart/2018/2/layout/IconLabelDescriptionList"/>
    <dgm:cxn modelId="{C779A53B-509D-45B0-9BFA-1923449CD355}" type="presOf" srcId="{65530B7B-AA71-42EF-AF12-6B5C001E8805}" destId="{5748EB61-8617-4F68-B518-8AEDC13C1312}" srcOrd="0" destOrd="0" presId="urn:microsoft.com/office/officeart/2018/2/layout/IconLabelDescriptionList"/>
    <dgm:cxn modelId="{F5062352-D313-4184-9AB3-F290B9D9505F}" type="presOf" srcId="{ADA71E1F-0756-49BF-880A-B214E2D3A8EB}" destId="{9060E91F-FD65-4A9F-BD99-36282BD63759}" srcOrd="0" destOrd="0" presId="urn:microsoft.com/office/officeart/2018/2/layout/IconLabelDescriptionList"/>
    <dgm:cxn modelId="{52480D53-10CB-4F18-85E9-FBE3C80D88F5}" type="presOf" srcId="{CAAD3669-963E-47F3-8837-4E44C0FFE18D}" destId="{B225B0DD-3EAC-40E8-B2B9-99FBDA0D11CB}" srcOrd="0" destOrd="0" presId="urn:microsoft.com/office/officeart/2018/2/layout/IconLabelDescriptionList"/>
    <dgm:cxn modelId="{406D8F58-DD4E-4EED-BD19-24C32B943D64}" srcId="{1E715AFE-C0BC-4908-A9A3-572A7786D6C0}" destId="{20AE38EC-C44C-491D-BAE2-341F3BDFAF21}" srcOrd="0" destOrd="0" parTransId="{76D8BE8F-3755-4FD5-A45E-0CE97BD5ED44}" sibTransId="{790EF25B-FC80-46CD-8614-23830FBA5CE8}"/>
    <dgm:cxn modelId="{55D16C7D-0840-4605-9563-BEFB518FCF31}" srcId="{A5F5EC06-5E28-4732-B3A3-C4BA59F09029}" destId="{6C31F07F-EEF3-41EE-9C9C-89109348CBC4}" srcOrd="2" destOrd="0" parTransId="{3B142439-BFA2-4307-BAE4-CDEBF7290876}" sibTransId="{3DB6DAA8-089F-4E06-8E92-ACE1B0CAD054}"/>
    <dgm:cxn modelId="{5A558189-02F6-414C-9468-4D1485DAB3C9}" srcId="{6C31F07F-EEF3-41EE-9C9C-89109348CBC4}" destId="{ADA71E1F-0756-49BF-880A-B214E2D3A8EB}" srcOrd="0" destOrd="0" parTransId="{CECCA739-A98E-44D1-B817-55852A1698F7}" sibTransId="{2B3EC0AC-CFF1-4DA9-A2B1-DF13609915D8}"/>
    <dgm:cxn modelId="{86FE4B99-8ED7-439A-B49E-48F2B26E50CD}" type="presOf" srcId="{20AE38EC-C44C-491D-BAE2-341F3BDFAF21}" destId="{1A74B9CC-DC62-4332-8559-F16A2F514620}" srcOrd="0" destOrd="0" presId="urn:microsoft.com/office/officeart/2018/2/layout/IconLabelDescriptionList"/>
    <dgm:cxn modelId="{475F12A7-6A49-44AF-867E-67C8436DACC6}" type="presOf" srcId="{A4D3054B-11D2-4896-B25D-55CC4C9035D6}" destId="{1A74B9CC-DC62-4332-8559-F16A2F514620}" srcOrd="0" destOrd="1" presId="urn:microsoft.com/office/officeart/2018/2/layout/IconLabelDescriptionList"/>
    <dgm:cxn modelId="{259B36B1-3B69-4774-A3FE-DB35CB046A4C}" type="presOf" srcId="{A5F5EC06-5E28-4732-B3A3-C4BA59F09029}" destId="{7812A89A-8DF0-408C-B77A-43EA89F5E752}" srcOrd="0" destOrd="0" presId="urn:microsoft.com/office/officeart/2018/2/layout/IconLabelDescriptionList"/>
    <dgm:cxn modelId="{63DEC4C0-215B-4AEA-9298-5C54AF3D25E3}" srcId="{CA4314DC-0395-4227-A658-957EAFAFA46E}" destId="{824B6924-A541-49BA-A15C-2DF534E893EF}" srcOrd="1" destOrd="0" parTransId="{07EC4469-1B46-4934-844B-CB610B12A827}" sibTransId="{4BBC2953-8F33-4390-BFDF-189642E12B5E}"/>
    <dgm:cxn modelId="{C4C84DCD-4D70-42E6-A8B4-95CD7D777AB4}" type="presOf" srcId="{CA4314DC-0395-4227-A658-957EAFAFA46E}" destId="{E82C1984-C3C7-48D3-9067-8496BCC9FDC3}" srcOrd="0" destOrd="0" presId="urn:microsoft.com/office/officeart/2018/2/layout/IconLabelDescriptionList"/>
    <dgm:cxn modelId="{23DBE1D0-688C-4F91-ABEC-E475505EAD4A}" srcId="{65530B7B-AA71-42EF-AF12-6B5C001E8805}" destId="{CAAD3669-963E-47F3-8837-4E44C0FFE18D}" srcOrd="0" destOrd="0" parTransId="{B9F60AFC-4D8A-42E4-BD0E-C29BAC6B05B9}" sibTransId="{64670A69-1E2D-4EB4-811F-8BB3FDA89C24}"/>
    <dgm:cxn modelId="{31E27ED6-FDB3-4D36-A732-B89AE541030F}" srcId="{A5F5EC06-5E28-4732-B3A3-C4BA59F09029}" destId="{65530B7B-AA71-42EF-AF12-6B5C001E8805}" srcOrd="1" destOrd="0" parTransId="{6C113F0F-FB1F-4642-A8B2-8F8F4B610504}" sibTransId="{935D51D4-52D7-43E5-9A58-DD85F8B9551B}"/>
    <dgm:cxn modelId="{345CC8D6-2708-40A4-8382-4B15A9A9E3B7}" srcId="{6C31F07F-EEF3-41EE-9C9C-89109348CBC4}" destId="{3554EC23-BA2A-463A-9E2F-829CFD0201CC}" srcOrd="1" destOrd="0" parTransId="{9FA0377C-C291-47CD-85CB-B21089CCBA1B}" sibTransId="{1D9A29E9-A014-4E9D-AAC4-83B79D4359A6}"/>
    <dgm:cxn modelId="{8DC908EB-AAF1-4956-9C51-891CA84AB310}" type="presOf" srcId="{6C31F07F-EEF3-41EE-9C9C-89109348CBC4}" destId="{F2E6300C-5245-491A-A77E-94EB94073D97}" srcOrd="0" destOrd="0" presId="urn:microsoft.com/office/officeart/2018/2/layout/IconLabelDescriptionList"/>
    <dgm:cxn modelId="{001265F2-CCA8-40FC-AAB5-C4640C4FE0E6}" type="presOf" srcId="{CFCCD56F-5EAD-4AFF-BF54-24CB9F1F6123}" destId="{FF854B07-0527-40EB-9E0A-BC7F86B1F12B}" srcOrd="0" destOrd="0" presId="urn:microsoft.com/office/officeart/2018/2/layout/IconLabelDescriptionList"/>
    <dgm:cxn modelId="{AD3968FD-EB40-46BE-B2D7-C01418B8AE31}" srcId="{1E715AFE-C0BC-4908-A9A3-572A7786D6C0}" destId="{A4D3054B-11D2-4896-B25D-55CC4C9035D6}" srcOrd="1" destOrd="0" parTransId="{7E2838B8-9EA1-4116-8B18-FFE7F862EA16}" sibTransId="{1067AA9A-3FCB-4298-A2D5-13E0FF16133B}"/>
    <dgm:cxn modelId="{62014343-9D20-43B2-A447-3A001E5CB946}" type="presParOf" srcId="{7812A89A-8DF0-408C-B77A-43EA89F5E752}" destId="{BD4E81E5-D2BF-4FBC-A554-560D2A0DFC99}" srcOrd="0" destOrd="0" presId="urn:microsoft.com/office/officeart/2018/2/layout/IconLabelDescriptionList"/>
    <dgm:cxn modelId="{37FDCD97-06FD-404A-B009-01BA95B8A844}" type="presParOf" srcId="{BD4E81E5-D2BF-4FBC-A554-560D2A0DFC99}" destId="{A41DC959-A120-4522-9699-22D7535841CF}" srcOrd="0" destOrd="0" presId="urn:microsoft.com/office/officeart/2018/2/layout/IconLabelDescriptionList"/>
    <dgm:cxn modelId="{B246298C-B199-4C18-B328-0AE41063BCC0}" type="presParOf" srcId="{BD4E81E5-D2BF-4FBC-A554-560D2A0DFC99}" destId="{038475AA-E30B-43EF-BAB9-7A3AC7F2BB82}" srcOrd="1" destOrd="0" presId="urn:microsoft.com/office/officeart/2018/2/layout/IconLabelDescriptionList"/>
    <dgm:cxn modelId="{9DDD0236-1742-4110-B1C1-58E8497528C1}" type="presParOf" srcId="{BD4E81E5-D2BF-4FBC-A554-560D2A0DFC99}" destId="{E82C1984-C3C7-48D3-9067-8496BCC9FDC3}" srcOrd="2" destOrd="0" presId="urn:microsoft.com/office/officeart/2018/2/layout/IconLabelDescriptionList"/>
    <dgm:cxn modelId="{8458ED3C-DAD4-4EDB-908B-5FFBCD529213}" type="presParOf" srcId="{BD4E81E5-D2BF-4FBC-A554-560D2A0DFC99}" destId="{F5731182-89CB-4F93-8683-4B631CF52CBE}" srcOrd="3" destOrd="0" presId="urn:microsoft.com/office/officeart/2018/2/layout/IconLabelDescriptionList"/>
    <dgm:cxn modelId="{DB6D3A1B-E09B-4186-8E67-3E785B88FE7E}" type="presParOf" srcId="{BD4E81E5-D2BF-4FBC-A554-560D2A0DFC99}" destId="{FF854B07-0527-40EB-9E0A-BC7F86B1F12B}" srcOrd="4" destOrd="0" presId="urn:microsoft.com/office/officeart/2018/2/layout/IconLabelDescriptionList"/>
    <dgm:cxn modelId="{2052E165-AA3F-4E7D-ABF8-76F2CAEA4D7E}" type="presParOf" srcId="{7812A89A-8DF0-408C-B77A-43EA89F5E752}" destId="{1EDCED1D-FB36-4973-8416-E6168E1C925B}" srcOrd="1" destOrd="0" presId="urn:microsoft.com/office/officeart/2018/2/layout/IconLabelDescriptionList"/>
    <dgm:cxn modelId="{815977E9-F913-406F-9265-5BC8D6ABC56D}" type="presParOf" srcId="{7812A89A-8DF0-408C-B77A-43EA89F5E752}" destId="{1D3CAD1B-1E5C-47DD-B782-1084574FDAEA}" srcOrd="2" destOrd="0" presId="urn:microsoft.com/office/officeart/2018/2/layout/IconLabelDescriptionList"/>
    <dgm:cxn modelId="{F66A28F0-78BC-442D-8E2A-C77C99A856FB}" type="presParOf" srcId="{1D3CAD1B-1E5C-47DD-B782-1084574FDAEA}" destId="{0797E812-85DF-457A-88EB-606499F2EFFE}" srcOrd="0" destOrd="0" presId="urn:microsoft.com/office/officeart/2018/2/layout/IconLabelDescriptionList"/>
    <dgm:cxn modelId="{FE42D780-CFAD-4A76-8B5B-053D11F82D42}" type="presParOf" srcId="{1D3CAD1B-1E5C-47DD-B782-1084574FDAEA}" destId="{1E8ACA8B-BD7C-4724-95B3-95A5DBC04A60}" srcOrd="1" destOrd="0" presId="urn:microsoft.com/office/officeart/2018/2/layout/IconLabelDescriptionList"/>
    <dgm:cxn modelId="{00EB00F6-3346-410C-8B66-77EAF20B71A0}" type="presParOf" srcId="{1D3CAD1B-1E5C-47DD-B782-1084574FDAEA}" destId="{5748EB61-8617-4F68-B518-8AEDC13C1312}" srcOrd="2" destOrd="0" presId="urn:microsoft.com/office/officeart/2018/2/layout/IconLabelDescriptionList"/>
    <dgm:cxn modelId="{078D671B-0467-41D3-9901-670C07356A91}" type="presParOf" srcId="{1D3CAD1B-1E5C-47DD-B782-1084574FDAEA}" destId="{C1D21A1C-6205-4418-BE0E-8E8A209C393C}" srcOrd="3" destOrd="0" presId="urn:microsoft.com/office/officeart/2018/2/layout/IconLabelDescriptionList"/>
    <dgm:cxn modelId="{FBC3E2E2-C9E7-42FA-B804-E97C7730F3C1}" type="presParOf" srcId="{1D3CAD1B-1E5C-47DD-B782-1084574FDAEA}" destId="{B225B0DD-3EAC-40E8-B2B9-99FBDA0D11CB}" srcOrd="4" destOrd="0" presId="urn:microsoft.com/office/officeart/2018/2/layout/IconLabelDescriptionList"/>
    <dgm:cxn modelId="{1ACD4987-1388-460F-866D-03283FA14365}" type="presParOf" srcId="{7812A89A-8DF0-408C-B77A-43EA89F5E752}" destId="{7A591EFA-D96E-4D10-BACB-59C54C03D58A}" srcOrd="3" destOrd="0" presId="urn:microsoft.com/office/officeart/2018/2/layout/IconLabelDescriptionList"/>
    <dgm:cxn modelId="{577C606A-08C4-4049-B983-160FFC876E1B}" type="presParOf" srcId="{7812A89A-8DF0-408C-B77A-43EA89F5E752}" destId="{A4D3A6DF-F031-4503-AD00-F32488991DCF}" srcOrd="4" destOrd="0" presId="urn:microsoft.com/office/officeart/2018/2/layout/IconLabelDescriptionList"/>
    <dgm:cxn modelId="{3CC6CA1E-D41A-460D-A18B-72E12EFB1550}" type="presParOf" srcId="{A4D3A6DF-F031-4503-AD00-F32488991DCF}" destId="{89F93C29-8347-4A85-85F3-3CD42128E0AE}" srcOrd="0" destOrd="0" presId="urn:microsoft.com/office/officeart/2018/2/layout/IconLabelDescriptionList"/>
    <dgm:cxn modelId="{26D1E06F-652B-471A-A361-8976C5C467F9}" type="presParOf" srcId="{A4D3A6DF-F031-4503-AD00-F32488991DCF}" destId="{D194F08E-A449-40E8-AEF7-D9CE6F5E709F}" srcOrd="1" destOrd="0" presId="urn:microsoft.com/office/officeart/2018/2/layout/IconLabelDescriptionList"/>
    <dgm:cxn modelId="{9BE4E266-D901-4124-A6B6-BC310459AD0A}" type="presParOf" srcId="{A4D3A6DF-F031-4503-AD00-F32488991DCF}" destId="{F2E6300C-5245-491A-A77E-94EB94073D97}" srcOrd="2" destOrd="0" presId="urn:microsoft.com/office/officeart/2018/2/layout/IconLabelDescriptionList"/>
    <dgm:cxn modelId="{653BAA48-DC15-4D2C-BB90-FF89C1510735}" type="presParOf" srcId="{A4D3A6DF-F031-4503-AD00-F32488991DCF}" destId="{AED01102-3E96-45EB-9B41-C57E2EB8C222}" srcOrd="3" destOrd="0" presId="urn:microsoft.com/office/officeart/2018/2/layout/IconLabelDescriptionList"/>
    <dgm:cxn modelId="{2BED84A8-6411-4A30-860C-3B50FAE15802}" type="presParOf" srcId="{A4D3A6DF-F031-4503-AD00-F32488991DCF}" destId="{9060E91F-FD65-4A9F-BD99-36282BD63759}" srcOrd="4" destOrd="0" presId="urn:microsoft.com/office/officeart/2018/2/layout/IconLabelDescriptionList"/>
    <dgm:cxn modelId="{9E28CDC1-822C-4196-B20B-4585D0402738}" type="presParOf" srcId="{7812A89A-8DF0-408C-B77A-43EA89F5E752}" destId="{8CA6F506-40C1-4C66-A6C6-8EBA23929838}" srcOrd="5" destOrd="0" presId="urn:microsoft.com/office/officeart/2018/2/layout/IconLabelDescriptionList"/>
    <dgm:cxn modelId="{F2E944AB-036E-475E-A15A-3DB70B1DCBD5}" type="presParOf" srcId="{7812A89A-8DF0-408C-B77A-43EA89F5E752}" destId="{40EEF5D3-D878-4C46-AC5D-0220B1C6E982}" srcOrd="6" destOrd="0" presId="urn:microsoft.com/office/officeart/2018/2/layout/IconLabelDescriptionList"/>
    <dgm:cxn modelId="{724AEC58-2579-478D-9A3E-24909C7DFE43}" type="presParOf" srcId="{40EEF5D3-D878-4C46-AC5D-0220B1C6E982}" destId="{3AC91BE9-5210-4BA1-B528-6F92C7EAFE08}" srcOrd="0" destOrd="0" presId="urn:microsoft.com/office/officeart/2018/2/layout/IconLabelDescriptionList"/>
    <dgm:cxn modelId="{734BC9EA-7426-47ED-85AC-40D75A61F8E4}" type="presParOf" srcId="{40EEF5D3-D878-4C46-AC5D-0220B1C6E982}" destId="{67BA6DF8-33A2-4757-8B36-E3568A8CFB04}" srcOrd="1" destOrd="0" presId="urn:microsoft.com/office/officeart/2018/2/layout/IconLabelDescriptionList"/>
    <dgm:cxn modelId="{14997559-CD60-4DB7-9116-2BAFE9EA004C}" type="presParOf" srcId="{40EEF5D3-D878-4C46-AC5D-0220B1C6E982}" destId="{478F45E0-256A-4650-A919-32FD70773C4D}" srcOrd="2" destOrd="0" presId="urn:microsoft.com/office/officeart/2018/2/layout/IconLabelDescriptionList"/>
    <dgm:cxn modelId="{BE53FB43-475B-4E64-A40A-82DD9625819B}" type="presParOf" srcId="{40EEF5D3-D878-4C46-AC5D-0220B1C6E982}" destId="{9336A554-5CA3-403D-9DD2-5D2B13DCA4B6}" srcOrd="3" destOrd="0" presId="urn:microsoft.com/office/officeart/2018/2/layout/IconLabelDescriptionList"/>
    <dgm:cxn modelId="{F5AE28C2-6EFC-4712-BEBA-904FBA766CBF}" type="presParOf" srcId="{40EEF5D3-D878-4C46-AC5D-0220B1C6E982}" destId="{1A74B9CC-DC62-4332-8559-F16A2F51462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F6DC4E-E8EC-4209-BDC2-8672AF0D2B0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A70706-5C7C-4C82-B3A2-6D6C26C7CD95}">
      <dgm:prSet phldrT="[Text]"/>
      <dgm:spPr/>
      <dgm:t>
        <a:bodyPr/>
        <a:lstStyle/>
        <a:p>
          <a:r>
            <a:rPr lang="en-US"/>
            <a:t>Improve health care quality outcomes for members</a:t>
          </a:r>
        </a:p>
      </dgm:t>
    </dgm:pt>
    <dgm:pt modelId="{61C9F252-CD33-4F50-8413-B2563CB21673}" type="parTrans" cxnId="{A6562E26-AD97-4BD6-8562-0D01A75750F1}">
      <dgm:prSet/>
      <dgm:spPr/>
      <dgm:t>
        <a:bodyPr/>
        <a:lstStyle/>
        <a:p>
          <a:endParaRPr lang="en-US"/>
        </a:p>
      </dgm:t>
    </dgm:pt>
    <dgm:pt modelId="{AC61A8E4-9A5D-4F55-822E-606D18D32A07}" type="sibTrans" cxnId="{A6562E26-AD97-4BD6-8562-0D01A75750F1}">
      <dgm:prSet/>
      <dgm:spPr/>
      <dgm:t>
        <a:bodyPr/>
        <a:lstStyle/>
        <a:p>
          <a:endParaRPr lang="en-US"/>
        </a:p>
      </dgm:t>
    </dgm:pt>
    <dgm:pt modelId="{972AF3AF-179B-4126-BADA-FFA9BB5600F7}">
      <dgm:prSet phldrT="[Text]"/>
      <dgm:spPr/>
      <dgm:t>
        <a:bodyPr/>
        <a:lstStyle/>
        <a:p>
          <a:endParaRPr lang="en-US"/>
        </a:p>
      </dgm:t>
    </dgm:pt>
    <dgm:pt modelId="{4A6CF528-6C9A-4A7E-8D19-187C7B6EE770}" type="parTrans" cxnId="{5906D349-CB21-48BB-BC15-3FD86262E43B}">
      <dgm:prSet/>
      <dgm:spPr/>
      <dgm:t>
        <a:bodyPr/>
        <a:lstStyle/>
        <a:p>
          <a:endParaRPr lang="en-US"/>
        </a:p>
      </dgm:t>
    </dgm:pt>
    <dgm:pt modelId="{4A337DFD-956F-4899-A806-1D7905ECF5A1}" type="sibTrans" cxnId="{5906D349-CB21-48BB-BC15-3FD86262E43B}">
      <dgm:prSet/>
      <dgm:spPr/>
      <dgm:t>
        <a:bodyPr/>
        <a:lstStyle/>
        <a:p>
          <a:endParaRPr lang="en-US"/>
        </a:p>
      </dgm:t>
    </dgm:pt>
    <dgm:pt modelId="{909255AA-8211-4DF3-AF7E-E8364C76B906}">
      <dgm:prSet phldrT="[Text]"/>
      <dgm:spPr/>
      <dgm:t>
        <a:bodyPr/>
        <a:lstStyle/>
        <a:p>
          <a:r>
            <a:rPr lang="en-US"/>
            <a:t>Reduce annual increases in total health care costs</a:t>
          </a:r>
        </a:p>
      </dgm:t>
    </dgm:pt>
    <dgm:pt modelId="{60DA6FAE-92B3-4B28-BF2E-48783BC57757}" type="parTrans" cxnId="{0E7E6DA5-AF7D-4A51-A17D-347F03AFBF8D}">
      <dgm:prSet/>
      <dgm:spPr/>
      <dgm:t>
        <a:bodyPr/>
        <a:lstStyle/>
        <a:p>
          <a:endParaRPr lang="en-US"/>
        </a:p>
      </dgm:t>
    </dgm:pt>
    <dgm:pt modelId="{9663D898-2657-49BC-A1B1-882AF2EA8375}" type="sibTrans" cxnId="{0E7E6DA5-AF7D-4A51-A17D-347F03AFBF8D}">
      <dgm:prSet/>
      <dgm:spPr/>
      <dgm:t>
        <a:bodyPr/>
        <a:lstStyle/>
        <a:p>
          <a:endParaRPr lang="en-US"/>
        </a:p>
      </dgm:t>
    </dgm:pt>
    <dgm:pt modelId="{B42DB281-0140-4D32-8E06-D5F0ED43144B}">
      <dgm:prSet phldrT="[Text]"/>
      <dgm:spPr/>
      <dgm:t>
        <a:bodyPr/>
        <a:lstStyle/>
        <a:p>
          <a:r>
            <a:rPr lang="en-US"/>
            <a:t>Collect data on non-participating providers</a:t>
          </a:r>
        </a:p>
      </dgm:t>
    </dgm:pt>
    <dgm:pt modelId="{60B48A70-69BA-41B2-9AA9-1ADDCEE61F4B}" type="parTrans" cxnId="{9A3DACF5-5977-4A29-BE66-A2FDC689B745}">
      <dgm:prSet/>
      <dgm:spPr/>
      <dgm:t>
        <a:bodyPr/>
        <a:lstStyle/>
        <a:p>
          <a:endParaRPr lang="en-US"/>
        </a:p>
      </dgm:t>
    </dgm:pt>
    <dgm:pt modelId="{3CAA21F8-4E33-4CB3-A6E0-1D5C8239987A}" type="sibTrans" cxnId="{9A3DACF5-5977-4A29-BE66-A2FDC689B745}">
      <dgm:prSet/>
      <dgm:spPr/>
      <dgm:t>
        <a:bodyPr/>
        <a:lstStyle/>
        <a:p>
          <a:endParaRPr lang="en-US"/>
        </a:p>
      </dgm:t>
    </dgm:pt>
    <dgm:pt modelId="{4C86078B-47B8-4CE8-A7F8-C82ABE227F6C}">
      <dgm:prSet phldrT="[Text]"/>
      <dgm:spPr/>
      <dgm:t>
        <a:bodyPr/>
        <a:lstStyle/>
        <a:p>
          <a:r>
            <a:rPr lang="en-US"/>
            <a:t>Patient care coordination</a:t>
          </a:r>
        </a:p>
      </dgm:t>
    </dgm:pt>
    <dgm:pt modelId="{76BB9063-A881-4AF7-89C0-33248853EF4C}" type="parTrans" cxnId="{B842A506-86E8-40DF-A3E3-E3589E35406D}">
      <dgm:prSet/>
      <dgm:spPr/>
      <dgm:t>
        <a:bodyPr/>
        <a:lstStyle/>
        <a:p>
          <a:endParaRPr lang="en-US"/>
        </a:p>
      </dgm:t>
    </dgm:pt>
    <dgm:pt modelId="{6AC28560-3B76-4463-A582-55D7E9D1EDBA}" type="sibTrans" cxnId="{B842A506-86E8-40DF-A3E3-E3589E35406D}">
      <dgm:prSet/>
      <dgm:spPr/>
      <dgm:t>
        <a:bodyPr/>
        <a:lstStyle/>
        <a:p>
          <a:endParaRPr lang="en-US"/>
        </a:p>
      </dgm:t>
    </dgm:pt>
    <dgm:pt modelId="{1EED70D0-8AAD-421E-A4CD-2AFD102E5785}">
      <dgm:prSet phldrT="[Text]"/>
      <dgm:spPr/>
      <dgm:t>
        <a:bodyPr/>
        <a:lstStyle/>
        <a:p>
          <a:endParaRPr lang="en-US"/>
        </a:p>
      </dgm:t>
    </dgm:pt>
    <dgm:pt modelId="{0A05FF7D-6FBF-4099-84F5-1ABDBC0D18F2}" type="parTrans" cxnId="{13566B59-E3B7-43D5-A3DD-0754ECAF330F}">
      <dgm:prSet/>
      <dgm:spPr/>
      <dgm:t>
        <a:bodyPr/>
        <a:lstStyle/>
        <a:p>
          <a:endParaRPr lang="en-US"/>
        </a:p>
      </dgm:t>
    </dgm:pt>
    <dgm:pt modelId="{5163F4A3-4CDB-4F35-92C1-1E3E7E1B1C08}" type="sibTrans" cxnId="{13566B59-E3B7-43D5-A3DD-0754ECAF330F}">
      <dgm:prSet/>
      <dgm:spPr/>
      <dgm:t>
        <a:bodyPr/>
        <a:lstStyle/>
        <a:p>
          <a:endParaRPr lang="en-US"/>
        </a:p>
      </dgm:t>
    </dgm:pt>
    <dgm:pt modelId="{7F44BBBD-DF45-4E38-902F-ADFB12C90355}">
      <dgm:prSet phldrT="[Text]"/>
      <dgm:spPr/>
      <dgm:t>
        <a:bodyPr/>
        <a:lstStyle/>
        <a:p>
          <a:r>
            <a:rPr lang="en-US"/>
            <a:t>Population health management</a:t>
          </a:r>
        </a:p>
      </dgm:t>
    </dgm:pt>
    <dgm:pt modelId="{12FDD0A1-3F64-4099-AB27-F2097A4F3D94}" type="parTrans" cxnId="{A294351F-B7AD-41A4-9FE8-BC7DE7D18A31}">
      <dgm:prSet/>
      <dgm:spPr/>
      <dgm:t>
        <a:bodyPr/>
        <a:lstStyle/>
        <a:p>
          <a:endParaRPr lang="en-US"/>
        </a:p>
      </dgm:t>
    </dgm:pt>
    <dgm:pt modelId="{FAA2FF45-463C-4C46-9CB6-2D0D338265D3}" type="sibTrans" cxnId="{A294351F-B7AD-41A4-9FE8-BC7DE7D18A31}">
      <dgm:prSet/>
      <dgm:spPr/>
      <dgm:t>
        <a:bodyPr/>
        <a:lstStyle/>
        <a:p>
          <a:endParaRPr lang="en-US"/>
        </a:p>
      </dgm:t>
    </dgm:pt>
    <dgm:pt modelId="{30F091DB-F270-4D17-B6DA-A4399EFDF2E7}">
      <dgm:prSet phldrT="[Text]"/>
      <dgm:spPr/>
      <dgm:t>
        <a:bodyPr/>
        <a:lstStyle/>
        <a:p>
          <a:r>
            <a:rPr lang="en-US"/>
            <a:t>Collect healthcare quality outcomes directly</a:t>
          </a:r>
        </a:p>
      </dgm:t>
    </dgm:pt>
    <dgm:pt modelId="{24582BDA-75E6-4750-9FFF-69ABDAB81B9F}" type="parTrans" cxnId="{1B321E06-6BF4-4395-9AC5-DA63BA828643}">
      <dgm:prSet/>
      <dgm:spPr/>
      <dgm:t>
        <a:bodyPr/>
        <a:lstStyle/>
        <a:p>
          <a:endParaRPr lang="en-US"/>
        </a:p>
      </dgm:t>
    </dgm:pt>
    <dgm:pt modelId="{9E7759EB-5DDB-4008-BB35-0BB55B34C15B}" type="sibTrans" cxnId="{1B321E06-6BF4-4395-9AC5-DA63BA828643}">
      <dgm:prSet/>
      <dgm:spPr/>
      <dgm:t>
        <a:bodyPr/>
        <a:lstStyle/>
        <a:p>
          <a:endParaRPr lang="en-US"/>
        </a:p>
      </dgm:t>
    </dgm:pt>
    <dgm:pt modelId="{A062F442-B443-4917-A6EC-A5C65949536D}">
      <dgm:prSet/>
      <dgm:spPr/>
      <dgm:t>
        <a:bodyPr/>
        <a:lstStyle/>
        <a:p>
          <a:r>
            <a:rPr lang="en-US"/>
            <a:t>Collect patient-level data to show how patients were affected</a:t>
          </a:r>
        </a:p>
      </dgm:t>
    </dgm:pt>
    <dgm:pt modelId="{7ADA63C2-FF0B-4DA5-AB50-A21C61F3E5B5}" type="parTrans" cxnId="{FD650E97-3C1F-427E-89B7-BD9A81B9BF2B}">
      <dgm:prSet/>
      <dgm:spPr/>
      <dgm:t>
        <a:bodyPr/>
        <a:lstStyle/>
        <a:p>
          <a:endParaRPr lang="en-US"/>
        </a:p>
      </dgm:t>
    </dgm:pt>
    <dgm:pt modelId="{3D342557-045E-469C-8A79-01B7C4412D1E}" type="sibTrans" cxnId="{FD650E97-3C1F-427E-89B7-BD9A81B9BF2B}">
      <dgm:prSet/>
      <dgm:spPr/>
      <dgm:t>
        <a:bodyPr/>
        <a:lstStyle/>
        <a:p>
          <a:endParaRPr lang="en-US"/>
        </a:p>
      </dgm:t>
    </dgm:pt>
    <dgm:pt modelId="{D2D9A430-944D-436F-A6E6-A9C0258B0E4F}">
      <dgm:prSet/>
      <dgm:spPr/>
      <dgm:t>
        <a:bodyPr/>
        <a:lstStyle/>
        <a:p>
          <a:r>
            <a:rPr lang="en-US"/>
            <a:t>Create framework for patient care coordination</a:t>
          </a:r>
        </a:p>
      </dgm:t>
    </dgm:pt>
    <dgm:pt modelId="{034458B2-8E62-4ABB-90B9-B7F02EE23CDD}" type="parTrans" cxnId="{FAFE1546-CEB3-4BD2-A748-927DCAB54828}">
      <dgm:prSet/>
      <dgm:spPr/>
      <dgm:t>
        <a:bodyPr/>
        <a:lstStyle/>
        <a:p>
          <a:endParaRPr lang="en-US"/>
        </a:p>
      </dgm:t>
    </dgm:pt>
    <dgm:pt modelId="{9D52C607-65D0-4AA8-8399-925A331C09DE}" type="sibTrans" cxnId="{FAFE1546-CEB3-4BD2-A748-927DCAB54828}">
      <dgm:prSet/>
      <dgm:spPr/>
      <dgm:t>
        <a:bodyPr/>
        <a:lstStyle/>
        <a:p>
          <a:endParaRPr lang="en-US"/>
        </a:p>
      </dgm:t>
    </dgm:pt>
    <dgm:pt modelId="{8770F15C-99CA-4CCE-AB5C-1A0913B0756B}" type="pres">
      <dgm:prSet presAssocID="{75F6DC4E-E8EC-4209-BDC2-8672AF0D2B09}" presName="Name0" presStyleCnt="0">
        <dgm:presLayoutVars>
          <dgm:dir/>
          <dgm:animLvl val="lvl"/>
          <dgm:resizeHandles val="exact"/>
        </dgm:presLayoutVars>
      </dgm:prSet>
      <dgm:spPr/>
    </dgm:pt>
    <dgm:pt modelId="{613CCE67-5BFD-4BFF-B83D-6C063C13A078}" type="pres">
      <dgm:prSet presAssocID="{20A70706-5C7C-4C82-B3A2-6D6C26C7CD95}" presName="linNode" presStyleCnt="0"/>
      <dgm:spPr/>
    </dgm:pt>
    <dgm:pt modelId="{507377E2-7BB4-4ECE-9DC5-705E433404DA}" type="pres">
      <dgm:prSet presAssocID="{20A70706-5C7C-4C82-B3A2-6D6C26C7CD9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F1399E2-F633-4423-924A-F5C7BE87B6FB}" type="pres">
      <dgm:prSet presAssocID="{20A70706-5C7C-4C82-B3A2-6D6C26C7CD95}" presName="descendantText" presStyleLbl="alignAccFollowNode1" presStyleIdx="0" presStyleCnt="4">
        <dgm:presLayoutVars>
          <dgm:bulletEnabled val="1"/>
        </dgm:presLayoutVars>
      </dgm:prSet>
      <dgm:spPr/>
    </dgm:pt>
    <dgm:pt modelId="{CA4C6565-5FB2-4F07-AEAB-6CE30F7F18E1}" type="pres">
      <dgm:prSet presAssocID="{AC61A8E4-9A5D-4F55-822E-606D18D32A07}" presName="sp" presStyleCnt="0"/>
      <dgm:spPr/>
    </dgm:pt>
    <dgm:pt modelId="{46970E40-4534-4974-8088-621365877F01}" type="pres">
      <dgm:prSet presAssocID="{909255AA-8211-4DF3-AF7E-E8364C76B906}" presName="linNode" presStyleCnt="0"/>
      <dgm:spPr/>
    </dgm:pt>
    <dgm:pt modelId="{58664692-BE87-460D-A0FF-BCE2D45709BB}" type="pres">
      <dgm:prSet presAssocID="{909255AA-8211-4DF3-AF7E-E8364C76B90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09AEF5C-4094-424D-A77F-D65467D3B1C3}" type="pres">
      <dgm:prSet presAssocID="{909255AA-8211-4DF3-AF7E-E8364C76B906}" presName="descendantText" presStyleLbl="alignAccFollowNode1" presStyleIdx="1" presStyleCnt="4">
        <dgm:presLayoutVars>
          <dgm:bulletEnabled val="1"/>
        </dgm:presLayoutVars>
      </dgm:prSet>
      <dgm:spPr/>
    </dgm:pt>
    <dgm:pt modelId="{1DECD8F0-8319-4D85-950B-A550074CF4CD}" type="pres">
      <dgm:prSet presAssocID="{9663D898-2657-49BC-A1B1-882AF2EA8375}" presName="sp" presStyleCnt="0"/>
      <dgm:spPr/>
    </dgm:pt>
    <dgm:pt modelId="{EA70A0BF-13DF-4DF0-BBEC-365C0538F1AD}" type="pres">
      <dgm:prSet presAssocID="{4C86078B-47B8-4CE8-A7F8-C82ABE227F6C}" presName="linNode" presStyleCnt="0"/>
      <dgm:spPr/>
    </dgm:pt>
    <dgm:pt modelId="{896642D7-1A85-430B-AD77-3DB583397A67}" type="pres">
      <dgm:prSet presAssocID="{4C86078B-47B8-4CE8-A7F8-C82ABE227F6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BE352B6-5226-4A1B-A72A-B283CAC048C7}" type="pres">
      <dgm:prSet presAssocID="{4C86078B-47B8-4CE8-A7F8-C82ABE227F6C}" presName="descendantText" presStyleLbl="alignAccFollowNode1" presStyleIdx="2" presStyleCnt="4">
        <dgm:presLayoutVars>
          <dgm:bulletEnabled val="1"/>
        </dgm:presLayoutVars>
      </dgm:prSet>
      <dgm:spPr/>
    </dgm:pt>
    <dgm:pt modelId="{E5766D7F-B34D-46AB-8196-89411BE8EAF1}" type="pres">
      <dgm:prSet presAssocID="{6AC28560-3B76-4463-A582-55D7E9D1EDBA}" presName="sp" presStyleCnt="0"/>
      <dgm:spPr/>
    </dgm:pt>
    <dgm:pt modelId="{8E989D7E-52A8-4A16-A1CD-E6F0FFA01D94}" type="pres">
      <dgm:prSet presAssocID="{7F44BBBD-DF45-4E38-902F-ADFB12C90355}" presName="linNode" presStyleCnt="0"/>
      <dgm:spPr/>
    </dgm:pt>
    <dgm:pt modelId="{E665A5B0-5381-4FC3-97C3-B8C51E8CCD3B}" type="pres">
      <dgm:prSet presAssocID="{7F44BBBD-DF45-4E38-902F-ADFB12C9035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10EB148-4E5B-4BBC-A51A-DCAFC5A91508}" type="pres">
      <dgm:prSet presAssocID="{7F44BBBD-DF45-4E38-902F-ADFB12C9035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B321E06-6BF4-4395-9AC5-DA63BA828643}" srcId="{7F44BBBD-DF45-4E38-902F-ADFB12C90355}" destId="{30F091DB-F270-4D17-B6DA-A4399EFDF2E7}" srcOrd="0" destOrd="0" parTransId="{24582BDA-75E6-4750-9FFF-69ABDAB81B9F}" sibTransId="{9E7759EB-5DDB-4008-BB35-0BB55B34C15B}"/>
    <dgm:cxn modelId="{B842A506-86E8-40DF-A3E3-E3589E35406D}" srcId="{75F6DC4E-E8EC-4209-BDC2-8672AF0D2B09}" destId="{4C86078B-47B8-4CE8-A7F8-C82ABE227F6C}" srcOrd="2" destOrd="0" parTransId="{76BB9063-A881-4AF7-89C0-33248853EF4C}" sibTransId="{6AC28560-3B76-4463-A582-55D7E9D1EDBA}"/>
    <dgm:cxn modelId="{0ED68E0D-F06D-43F2-B98F-814DB3EFB463}" type="presOf" srcId="{A062F442-B443-4917-A6EC-A5C65949536D}" destId="{AF1399E2-F633-4423-924A-F5C7BE87B6FB}" srcOrd="0" destOrd="1" presId="urn:microsoft.com/office/officeart/2005/8/layout/vList5"/>
    <dgm:cxn modelId="{BEFB360F-6D8C-4AD5-B655-330D8A7584B6}" type="presOf" srcId="{D2D9A430-944D-436F-A6E6-A9C0258B0E4F}" destId="{ABE352B6-5226-4A1B-A72A-B283CAC048C7}" srcOrd="0" destOrd="1" presId="urn:microsoft.com/office/officeart/2005/8/layout/vList5"/>
    <dgm:cxn modelId="{07C7981C-5961-46C7-A8D7-C9DF4B1D4FA3}" type="presOf" srcId="{4C86078B-47B8-4CE8-A7F8-C82ABE227F6C}" destId="{896642D7-1A85-430B-AD77-3DB583397A67}" srcOrd="0" destOrd="0" presId="urn:microsoft.com/office/officeart/2005/8/layout/vList5"/>
    <dgm:cxn modelId="{A294351F-B7AD-41A4-9FE8-BC7DE7D18A31}" srcId="{75F6DC4E-E8EC-4209-BDC2-8672AF0D2B09}" destId="{7F44BBBD-DF45-4E38-902F-ADFB12C90355}" srcOrd="3" destOrd="0" parTransId="{12FDD0A1-3F64-4099-AB27-F2097A4F3D94}" sibTransId="{FAA2FF45-463C-4C46-9CB6-2D0D338265D3}"/>
    <dgm:cxn modelId="{5D2EE025-29D3-48DE-8652-00EDE2161F23}" type="presOf" srcId="{972AF3AF-179B-4126-BADA-FFA9BB5600F7}" destId="{AF1399E2-F633-4423-924A-F5C7BE87B6FB}" srcOrd="0" destOrd="0" presId="urn:microsoft.com/office/officeart/2005/8/layout/vList5"/>
    <dgm:cxn modelId="{A6562E26-AD97-4BD6-8562-0D01A75750F1}" srcId="{75F6DC4E-E8EC-4209-BDC2-8672AF0D2B09}" destId="{20A70706-5C7C-4C82-B3A2-6D6C26C7CD95}" srcOrd="0" destOrd="0" parTransId="{61C9F252-CD33-4F50-8413-B2563CB21673}" sibTransId="{AC61A8E4-9A5D-4F55-822E-606D18D32A07}"/>
    <dgm:cxn modelId="{9F68455C-1B3B-409A-8CF7-BE6FC3A613CC}" type="presOf" srcId="{1EED70D0-8AAD-421E-A4CD-2AFD102E5785}" destId="{ABE352B6-5226-4A1B-A72A-B283CAC048C7}" srcOrd="0" destOrd="0" presId="urn:microsoft.com/office/officeart/2005/8/layout/vList5"/>
    <dgm:cxn modelId="{F3161162-AFA0-46C5-A834-7B3C788B27DD}" type="presOf" srcId="{7F44BBBD-DF45-4E38-902F-ADFB12C90355}" destId="{E665A5B0-5381-4FC3-97C3-B8C51E8CCD3B}" srcOrd="0" destOrd="0" presId="urn:microsoft.com/office/officeart/2005/8/layout/vList5"/>
    <dgm:cxn modelId="{E7B97F63-EE5D-472D-88F1-FEA948A98613}" type="presOf" srcId="{909255AA-8211-4DF3-AF7E-E8364C76B906}" destId="{58664692-BE87-460D-A0FF-BCE2D45709BB}" srcOrd="0" destOrd="0" presId="urn:microsoft.com/office/officeart/2005/8/layout/vList5"/>
    <dgm:cxn modelId="{FAFE1546-CEB3-4BD2-A748-927DCAB54828}" srcId="{4C86078B-47B8-4CE8-A7F8-C82ABE227F6C}" destId="{D2D9A430-944D-436F-A6E6-A9C0258B0E4F}" srcOrd="1" destOrd="0" parTransId="{034458B2-8E62-4ABB-90B9-B7F02EE23CDD}" sibTransId="{9D52C607-65D0-4AA8-8399-925A331C09DE}"/>
    <dgm:cxn modelId="{5906D349-CB21-48BB-BC15-3FD86262E43B}" srcId="{20A70706-5C7C-4C82-B3A2-6D6C26C7CD95}" destId="{972AF3AF-179B-4126-BADA-FFA9BB5600F7}" srcOrd="0" destOrd="0" parTransId="{4A6CF528-6C9A-4A7E-8D19-187C7B6EE770}" sibTransId="{4A337DFD-956F-4899-A806-1D7905ECF5A1}"/>
    <dgm:cxn modelId="{3490FC6C-F2FA-4185-AA6C-153D0B0F397F}" type="presOf" srcId="{20A70706-5C7C-4C82-B3A2-6D6C26C7CD95}" destId="{507377E2-7BB4-4ECE-9DC5-705E433404DA}" srcOrd="0" destOrd="0" presId="urn:microsoft.com/office/officeart/2005/8/layout/vList5"/>
    <dgm:cxn modelId="{13566B59-E3B7-43D5-A3DD-0754ECAF330F}" srcId="{4C86078B-47B8-4CE8-A7F8-C82ABE227F6C}" destId="{1EED70D0-8AAD-421E-A4CD-2AFD102E5785}" srcOrd="0" destOrd="0" parTransId="{0A05FF7D-6FBF-4099-84F5-1ABDBC0D18F2}" sibTransId="{5163F4A3-4CDB-4F35-92C1-1E3E7E1B1C08}"/>
    <dgm:cxn modelId="{5CC3B686-D385-42AB-8EA0-F88DC0A952F0}" type="presOf" srcId="{B42DB281-0140-4D32-8E06-D5F0ED43144B}" destId="{A09AEF5C-4094-424D-A77F-D65467D3B1C3}" srcOrd="0" destOrd="0" presId="urn:microsoft.com/office/officeart/2005/8/layout/vList5"/>
    <dgm:cxn modelId="{FD650E97-3C1F-427E-89B7-BD9A81B9BF2B}" srcId="{20A70706-5C7C-4C82-B3A2-6D6C26C7CD95}" destId="{A062F442-B443-4917-A6EC-A5C65949536D}" srcOrd="1" destOrd="0" parTransId="{7ADA63C2-FF0B-4DA5-AB50-A21C61F3E5B5}" sibTransId="{3D342557-045E-469C-8A79-01B7C4412D1E}"/>
    <dgm:cxn modelId="{0E7E6DA5-AF7D-4A51-A17D-347F03AFBF8D}" srcId="{75F6DC4E-E8EC-4209-BDC2-8672AF0D2B09}" destId="{909255AA-8211-4DF3-AF7E-E8364C76B906}" srcOrd="1" destOrd="0" parTransId="{60DA6FAE-92B3-4B28-BF2E-48783BC57757}" sibTransId="{9663D898-2657-49BC-A1B1-882AF2EA8375}"/>
    <dgm:cxn modelId="{429DAAA6-D052-408F-960E-64B97B0DC3C8}" type="presOf" srcId="{75F6DC4E-E8EC-4209-BDC2-8672AF0D2B09}" destId="{8770F15C-99CA-4CCE-AB5C-1A0913B0756B}" srcOrd="0" destOrd="0" presId="urn:microsoft.com/office/officeart/2005/8/layout/vList5"/>
    <dgm:cxn modelId="{3DF051B3-1A06-452C-A8DB-1B57A5E7B322}" type="presOf" srcId="{30F091DB-F270-4D17-B6DA-A4399EFDF2E7}" destId="{310EB148-4E5B-4BBC-A51A-DCAFC5A91508}" srcOrd="0" destOrd="0" presId="urn:microsoft.com/office/officeart/2005/8/layout/vList5"/>
    <dgm:cxn modelId="{9A3DACF5-5977-4A29-BE66-A2FDC689B745}" srcId="{909255AA-8211-4DF3-AF7E-E8364C76B906}" destId="{B42DB281-0140-4D32-8E06-D5F0ED43144B}" srcOrd="0" destOrd="0" parTransId="{60B48A70-69BA-41B2-9AA9-1ADDCEE61F4B}" sibTransId="{3CAA21F8-4E33-4CB3-A6E0-1D5C8239987A}"/>
    <dgm:cxn modelId="{B91CBE10-0963-4F88-B703-A0FC8ABF94BD}" type="presParOf" srcId="{8770F15C-99CA-4CCE-AB5C-1A0913B0756B}" destId="{613CCE67-5BFD-4BFF-B83D-6C063C13A078}" srcOrd="0" destOrd="0" presId="urn:microsoft.com/office/officeart/2005/8/layout/vList5"/>
    <dgm:cxn modelId="{E43440E4-4FD8-4A06-BB55-5672856DDA73}" type="presParOf" srcId="{613CCE67-5BFD-4BFF-B83D-6C063C13A078}" destId="{507377E2-7BB4-4ECE-9DC5-705E433404DA}" srcOrd="0" destOrd="0" presId="urn:microsoft.com/office/officeart/2005/8/layout/vList5"/>
    <dgm:cxn modelId="{F797EE11-0C2D-4E31-92FF-03DC6C0BD0FD}" type="presParOf" srcId="{613CCE67-5BFD-4BFF-B83D-6C063C13A078}" destId="{AF1399E2-F633-4423-924A-F5C7BE87B6FB}" srcOrd="1" destOrd="0" presId="urn:microsoft.com/office/officeart/2005/8/layout/vList5"/>
    <dgm:cxn modelId="{38970073-16F9-496E-B90C-80B429BB861A}" type="presParOf" srcId="{8770F15C-99CA-4CCE-AB5C-1A0913B0756B}" destId="{CA4C6565-5FB2-4F07-AEAB-6CE30F7F18E1}" srcOrd="1" destOrd="0" presId="urn:microsoft.com/office/officeart/2005/8/layout/vList5"/>
    <dgm:cxn modelId="{D4649763-3AE6-4998-86E0-E188007DE5A8}" type="presParOf" srcId="{8770F15C-99CA-4CCE-AB5C-1A0913B0756B}" destId="{46970E40-4534-4974-8088-621365877F01}" srcOrd="2" destOrd="0" presId="urn:microsoft.com/office/officeart/2005/8/layout/vList5"/>
    <dgm:cxn modelId="{3ECEE05A-1FCB-4798-838F-1C68FC7C394F}" type="presParOf" srcId="{46970E40-4534-4974-8088-621365877F01}" destId="{58664692-BE87-460D-A0FF-BCE2D45709BB}" srcOrd="0" destOrd="0" presId="urn:microsoft.com/office/officeart/2005/8/layout/vList5"/>
    <dgm:cxn modelId="{87656C37-D42A-44FE-B703-FFFCDF835303}" type="presParOf" srcId="{46970E40-4534-4974-8088-621365877F01}" destId="{A09AEF5C-4094-424D-A77F-D65467D3B1C3}" srcOrd="1" destOrd="0" presId="urn:microsoft.com/office/officeart/2005/8/layout/vList5"/>
    <dgm:cxn modelId="{70DC04CF-FA2A-43E1-BA7D-8B2A178AC7E3}" type="presParOf" srcId="{8770F15C-99CA-4CCE-AB5C-1A0913B0756B}" destId="{1DECD8F0-8319-4D85-950B-A550074CF4CD}" srcOrd="3" destOrd="0" presId="urn:microsoft.com/office/officeart/2005/8/layout/vList5"/>
    <dgm:cxn modelId="{CBA22014-144D-4002-927B-4C8CF1D8125C}" type="presParOf" srcId="{8770F15C-99CA-4CCE-AB5C-1A0913B0756B}" destId="{EA70A0BF-13DF-4DF0-BBEC-365C0538F1AD}" srcOrd="4" destOrd="0" presId="urn:microsoft.com/office/officeart/2005/8/layout/vList5"/>
    <dgm:cxn modelId="{80341FAA-D98E-4BF5-9483-87BFC986AB5E}" type="presParOf" srcId="{EA70A0BF-13DF-4DF0-BBEC-365C0538F1AD}" destId="{896642D7-1A85-430B-AD77-3DB583397A67}" srcOrd="0" destOrd="0" presId="urn:microsoft.com/office/officeart/2005/8/layout/vList5"/>
    <dgm:cxn modelId="{B6013B70-706C-4E92-8E22-95F6DAA6E95A}" type="presParOf" srcId="{EA70A0BF-13DF-4DF0-BBEC-365C0538F1AD}" destId="{ABE352B6-5226-4A1B-A72A-B283CAC048C7}" srcOrd="1" destOrd="0" presId="urn:microsoft.com/office/officeart/2005/8/layout/vList5"/>
    <dgm:cxn modelId="{FBC60F5E-3FC9-4537-B79C-D1C320474384}" type="presParOf" srcId="{8770F15C-99CA-4CCE-AB5C-1A0913B0756B}" destId="{E5766D7F-B34D-46AB-8196-89411BE8EAF1}" srcOrd="5" destOrd="0" presId="urn:microsoft.com/office/officeart/2005/8/layout/vList5"/>
    <dgm:cxn modelId="{BF8A8E3D-3B11-40F9-A474-658CA188F02B}" type="presParOf" srcId="{8770F15C-99CA-4CCE-AB5C-1A0913B0756B}" destId="{8E989D7E-52A8-4A16-A1CD-E6F0FFA01D94}" srcOrd="6" destOrd="0" presId="urn:microsoft.com/office/officeart/2005/8/layout/vList5"/>
    <dgm:cxn modelId="{09A92C15-18EB-4E13-B3DD-C4966E065816}" type="presParOf" srcId="{8E989D7E-52A8-4A16-A1CD-E6F0FFA01D94}" destId="{E665A5B0-5381-4FC3-97C3-B8C51E8CCD3B}" srcOrd="0" destOrd="0" presId="urn:microsoft.com/office/officeart/2005/8/layout/vList5"/>
    <dgm:cxn modelId="{9181DA1C-DB43-49F3-8221-B8C2D2654482}" type="presParOf" srcId="{8E989D7E-52A8-4A16-A1CD-E6F0FFA01D94}" destId="{310EB148-4E5B-4BBC-A51A-DCAFC5A9150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0C39485-DC18-4A24-8B59-DC5F5E7E89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0D3CC53-7E61-4EFC-8487-F06F2BABF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38,000+ rows</a:t>
          </a:r>
        </a:p>
      </dgm:t>
    </dgm:pt>
    <dgm:pt modelId="{2459E09E-075E-4275-9D25-3AECF92AE8F0}" type="parTrans" cxnId="{FDF39AE2-B750-4148-933F-922E116A202E}">
      <dgm:prSet/>
      <dgm:spPr/>
      <dgm:t>
        <a:bodyPr/>
        <a:lstStyle/>
        <a:p>
          <a:endParaRPr lang="en-US"/>
        </a:p>
      </dgm:t>
    </dgm:pt>
    <dgm:pt modelId="{86EA4CE4-5965-49F5-AA4F-2C1D6A9B9FEF}" type="sibTrans" cxnId="{FDF39AE2-B750-4148-933F-922E116A202E}">
      <dgm:prSet/>
      <dgm:spPr/>
      <dgm:t>
        <a:bodyPr/>
        <a:lstStyle/>
        <a:p>
          <a:endParaRPr lang="en-US"/>
        </a:p>
      </dgm:t>
    </dgm:pt>
    <dgm:pt modelId="{B34B6EDE-1A30-4143-A208-EF911468FF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 500 healthcare providers across 5 regions</a:t>
          </a:r>
        </a:p>
      </dgm:t>
    </dgm:pt>
    <dgm:pt modelId="{EC1E4C8C-254E-4521-8542-FC70EC97A81B}" type="parTrans" cxnId="{CCA79980-B6E6-4091-BB34-B0D63EC4E15C}">
      <dgm:prSet/>
      <dgm:spPr/>
      <dgm:t>
        <a:bodyPr/>
        <a:lstStyle/>
        <a:p>
          <a:endParaRPr lang="en-US"/>
        </a:p>
      </dgm:t>
    </dgm:pt>
    <dgm:pt modelId="{5D02558B-B040-427B-928A-261DA616E7AC}" type="sibTrans" cxnId="{CCA79980-B6E6-4091-BB34-B0D63EC4E15C}">
      <dgm:prSet/>
      <dgm:spPr/>
      <dgm:t>
        <a:bodyPr/>
        <a:lstStyle/>
        <a:p>
          <a:endParaRPr lang="en-US"/>
        </a:p>
      </dgm:t>
    </dgm:pt>
    <dgm:pt modelId="{6A5E4908-A042-4177-8B2B-76CAFA825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~40 quality metrics per provider </a:t>
          </a:r>
        </a:p>
      </dgm:t>
    </dgm:pt>
    <dgm:pt modelId="{C1FB49E2-BAAE-4956-B18D-5097C3041345}" type="parTrans" cxnId="{05452451-39D4-4881-A0EA-36950F010B57}">
      <dgm:prSet/>
      <dgm:spPr/>
      <dgm:t>
        <a:bodyPr/>
        <a:lstStyle/>
        <a:p>
          <a:endParaRPr lang="en-US"/>
        </a:p>
      </dgm:t>
    </dgm:pt>
    <dgm:pt modelId="{B87AEA91-5AB3-45A4-ADDB-7537CDC50064}" type="sibTrans" cxnId="{05452451-39D4-4881-A0EA-36950F010B57}">
      <dgm:prSet/>
      <dgm:spPr/>
      <dgm:t>
        <a:bodyPr/>
        <a:lstStyle/>
        <a:p>
          <a:endParaRPr lang="en-US"/>
        </a:p>
      </dgm:t>
    </dgm:pt>
    <dgm:pt modelId="{5646E73C-AA0D-48EC-BCCC-2D0E09726A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 year, one data point per provider per population</a:t>
          </a:r>
        </a:p>
      </dgm:t>
    </dgm:pt>
    <dgm:pt modelId="{A1C7D309-A32C-49F8-8BBA-FC0AC7835060}" type="parTrans" cxnId="{05711BCC-8EF2-4CA9-B407-F2451B53C8F8}">
      <dgm:prSet/>
      <dgm:spPr/>
      <dgm:t>
        <a:bodyPr/>
        <a:lstStyle/>
        <a:p>
          <a:endParaRPr lang="en-US"/>
        </a:p>
      </dgm:t>
    </dgm:pt>
    <dgm:pt modelId="{7D8EBD1A-8D70-4229-BF2C-775AA01BFC5D}" type="sibTrans" cxnId="{05711BCC-8EF2-4CA9-B407-F2451B53C8F8}">
      <dgm:prSet/>
      <dgm:spPr/>
      <dgm:t>
        <a:bodyPr/>
        <a:lstStyle/>
        <a:p>
          <a:endParaRPr lang="en-US"/>
        </a:p>
      </dgm:t>
    </dgm:pt>
    <dgm:pt modelId="{D6C856D7-3463-4F19-A327-4E8E28ED3D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 outcomes of interest:</a:t>
          </a:r>
        </a:p>
      </dgm:t>
    </dgm:pt>
    <dgm:pt modelId="{47327513-D555-493A-97A8-4AA19E0938A1}" type="parTrans" cxnId="{EC69030C-4D58-4595-A804-EEE081AF9AFA}">
      <dgm:prSet/>
      <dgm:spPr/>
      <dgm:t>
        <a:bodyPr/>
        <a:lstStyle/>
        <a:p>
          <a:endParaRPr lang="en-US"/>
        </a:p>
      </dgm:t>
    </dgm:pt>
    <dgm:pt modelId="{B4CADD2D-75F7-4B1F-AF52-46BC755392AC}" type="sibTrans" cxnId="{EC69030C-4D58-4595-A804-EEE081AF9AFA}">
      <dgm:prSet/>
      <dgm:spPr/>
      <dgm:t>
        <a:bodyPr/>
        <a:lstStyle/>
        <a:p>
          <a:endParaRPr lang="en-US"/>
        </a:p>
      </dgm:t>
    </dgm:pt>
    <dgm:pt modelId="{0B484BF8-ABFF-47F8-99CA-120F1B27A9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PMPM – Per member per month cost of care</a:t>
          </a:r>
        </a:p>
      </dgm:t>
    </dgm:pt>
    <dgm:pt modelId="{42B4DCC1-D662-411D-91FB-7122E8792C43}" type="parTrans" cxnId="{93E892CC-0ACA-4172-8723-302D4B57F60B}">
      <dgm:prSet/>
      <dgm:spPr/>
      <dgm:t>
        <a:bodyPr/>
        <a:lstStyle/>
        <a:p>
          <a:endParaRPr lang="en-US"/>
        </a:p>
      </dgm:t>
    </dgm:pt>
    <dgm:pt modelId="{543FAC9E-13AB-4DCC-9796-5B34D3A99FEE}" type="sibTrans" cxnId="{93E892CC-0ACA-4172-8723-302D4B57F60B}">
      <dgm:prSet/>
      <dgm:spPr/>
      <dgm:t>
        <a:bodyPr/>
        <a:lstStyle/>
        <a:p>
          <a:endParaRPr lang="en-US"/>
        </a:p>
      </dgm:t>
    </dgm:pt>
    <dgm:pt modelId="{FEBCCC63-8BEE-4139-AE8C-C60FA2DC95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ED – Emergency department utilization</a:t>
          </a:r>
        </a:p>
      </dgm:t>
    </dgm:pt>
    <dgm:pt modelId="{CDF53BCA-AF0C-4EA8-8522-10EF96635BC6}" type="parTrans" cxnId="{F45C4D91-A337-4C59-9D72-471B01600C01}">
      <dgm:prSet/>
      <dgm:spPr/>
      <dgm:t>
        <a:bodyPr/>
        <a:lstStyle/>
        <a:p>
          <a:endParaRPr lang="en-US"/>
        </a:p>
      </dgm:t>
    </dgm:pt>
    <dgm:pt modelId="{69C42017-F164-41D7-B825-AB88308C55C8}" type="sibTrans" cxnId="{F45C4D91-A337-4C59-9D72-471B01600C01}">
      <dgm:prSet/>
      <dgm:spPr/>
      <dgm:t>
        <a:bodyPr/>
        <a:lstStyle/>
        <a:p>
          <a:endParaRPr lang="en-US"/>
        </a:p>
      </dgm:t>
    </dgm:pt>
    <dgm:pt modelId="{5C912286-F45E-4892-B7C9-1EDC74D75B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RDM – Readmission rates</a:t>
          </a:r>
        </a:p>
      </dgm:t>
    </dgm:pt>
    <dgm:pt modelId="{FB46FED6-8F7C-4C49-8959-2442999B2D42}" type="parTrans" cxnId="{FCF082F0-F8C4-4661-8173-80BB2F840A4C}">
      <dgm:prSet/>
      <dgm:spPr/>
      <dgm:t>
        <a:bodyPr/>
        <a:lstStyle/>
        <a:p>
          <a:endParaRPr lang="en-US"/>
        </a:p>
      </dgm:t>
    </dgm:pt>
    <dgm:pt modelId="{5C72835D-6A12-4B50-9011-929F5E16BC7B}" type="sibTrans" cxnId="{FCF082F0-F8C4-4661-8173-80BB2F840A4C}">
      <dgm:prSet/>
      <dgm:spPr/>
      <dgm:t>
        <a:bodyPr/>
        <a:lstStyle/>
        <a:p>
          <a:endParaRPr lang="en-US"/>
        </a:p>
      </dgm:t>
    </dgm:pt>
    <dgm:pt modelId="{951772BA-3986-48DC-9F51-72E08F716F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 populations: Pediatric, Adult, Senior</a:t>
          </a:r>
        </a:p>
      </dgm:t>
    </dgm:pt>
    <dgm:pt modelId="{2AB98AF5-406B-47F8-8870-FF88DDBF4DF4}" type="sibTrans" cxnId="{7BA7EFC5-E454-40C0-9DB9-4A332B7B0E03}">
      <dgm:prSet/>
      <dgm:spPr/>
      <dgm:t>
        <a:bodyPr/>
        <a:lstStyle/>
        <a:p>
          <a:endParaRPr lang="en-US"/>
        </a:p>
      </dgm:t>
    </dgm:pt>
    <dgm:pt modelId="{712C4610-6B20-40F9-9972-885F50F33C65}" type="parTrans" cxnId="{7BA7EFC5-E454-40C0-9DB9-4A332B7B0E03}">
      <dgm:prSet/>
      <dgm:spPr/>
      <dgm:t>
        <a:bodyPr/>
        <a:lstStyle/>
        <a:p>
          <a:endParaRPr lang="en-US"/>
        </a:p>
      </dgm:t>
    </dgm:pt>
    <dgm:pt modelId="{4165F062-2161-4CBF-AFBB-65484F989F3B}" type="pres">
      <dgm:prSet presAssocID="{50C39485-DC18-4A24-8B59-DC5F5E7E8920}" presName="root" presStyleCnt="0">
        <dgm:presLayoutVars>
          <dgm:dir/>
          <dgm:resizeHandles val="exact"/>
        </dgm:presLayoutVars>
      </dgm:prSet>
      <dgm:spPr/>
    </dgm:pt>
    <dgm:pt modelId="{39EC3EE7-BFFB-401A-8905-D5CE7CBB83A7}" type="pres">
      <dgm:prSet presAssocID="{60D3CC53-7E61-4EFC-8487-F06F2BABF99E}" presName="compNode" presStyleCnt="0"/>
      <dgm:spPr/>
    </dgm:pt>
    <dgm:pt modelId="{8320D826-806E-4EEC-915B-7E447A69E4EE}" type="pres">
      <dgm:prSet presAssocID="{60D3CC53-7E61-4EFC-8487-F06F2BABF99E}" presName="bgRect" presStyleLbl="bgShp" presStyleIdx="0" presStyleCnt="6"/>
      <dgm:spPr/>
    </dgm:pt>
    <dgm:pt modelId="{E9549ADF-5A9D-45E4-99B0-A5C54A7406CD}" type="pres">
      <dgm:prSet presAssocID="{60D3CC53-7E61-4EFC-8487-F06F2BABF99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EBA8A5-E754-4C79-9FC5-F451ABCBB269}" type="pres">
      <dgm:prSet presAssocID="{60D3CC53-7E61-4EFC-8487-F06F2BABF99E}" presName="spaceRect" presStyleCnt="0"/>
      <dgm:spPr/>
    </dgm:pt>
    <dgm:pt modelId="{70607399-9D23-469B-AFB3-087E78D08967}" type="pres">
      <dgm:prSet presAssocID="{60D3CC53-7E61-4EFC-8487-F06F2BABF99E}" presName="parTx" presStyleLbl="revTx" presStyleIdx="0" presStyleCnt="7">
        <dgm:presLayoutVars>
          <dgm:chMax val="0"/>
          <dgm:chPref val="0"/>
        </dgm:presLayoutVars>
      </dgm:prSet>
      <dgm:spPr/>
    </dgm:pt>
    <dgm:pt modelId="{4DB90131-348E-42B5-89BC-E8BC9FFFE3EF}" type="pres">
      <dgm:prSet presAssocID="{86EA4CE4-5965-49F5-AA4F-2C1D6A9B9FEF}" presName="sibTrans" presStyleCnt="0"/>
      <dgm:spPr/>
    </dgm:pt>
    <dgm:pt modelId="{E7EF83AE-8FC7-415F-B8DC-BD1B52EDAE57}" type="pres">
      <dgm:prSet presAssocID="{B34B6EDE-1A30-4143-A208-EF911468FF7C}" presName="compNode" presStyleCnt="0"/>
      <dgm:spPr/>
    </dgm:pt>
    <dgm:pt modelId="{93861E3E-0CF8-40EC-9491-72E7F54AAC07}" type="pres">
      <dgm:prSet presAssocID="{B34B6EDE-1A30-4143-A208-EF911468FF7C}" presName="bgRect" presStyleLbl="bgShp" presStyleIdx="1" presStyleCnt="6"/>
      <dgm:spPr/>
    </dgm:pt>
    <dgm:pt modelId="{EDD30690-D116-4890-88E7-FCAE94BBCAEE}" type="pres">
      <dgm:prSet presAssocID="{B34B6EDE-1A30-4143-A208-EF911468FF7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598CCD6-A42F-4A2E-8D25-684F1459CCA0}" type="pres">
      <dgm:prSet presAssocID="{B34B6EDE-1A30-4143-A208-EF911468FF7C}" presName="spaceRect" presStyleCnt="0"/>
      <dgm:spPr/>
    </dgm:pt>
    <dgm:pt modelId="{DFFBC570-14C3-4E2D-9A47-FBDA4AA83D21}" type="pres">
      <dgm:prSet presAssocID="{B34B6EDE-1A30-4143-A208-EF911468FF7C}" presName="parTx" presStyleLbl="revTx" presStyleIdx="1" presStyleCnt="7">
        <dgm:presLayoutVars>
          <dgm:chMax val="0"/>
          <dgm:chPref val="0"/>
        </dgm:presLayoutVars>
      </dgm:prSet>
      <dgm:spPr/>
    </dgm:pt>
    <dgm:pt modelId="{51CFF047-C3EF-4CF4-B3D7-EE54663D8A40}" type="pres">
      <dgm:prSet presAssocID="{5D02558B-B040-427B-928A-261DA616E7AC}" presName="sibTrans" presStyleCnt="0"/>
      <dgm:spPr/>
    </dgm:pt>
    <dgm:pt modelId="{7BE19D34-AACB-4D3C-8623-1D755E530B2D}" type="pres">
      <dgm:prSet presAssocID="{6A5E4908-A042-4177-8B2B-76CAFA8250C8}" presName="compNode" presStyleCnt="0"/>
      <dgm:spPr/>
    </dgm:pt>
    <dgm:pt modelId="{4C733B1C-96DC-4ACE-B11E-4EE38E776EAB}" type="pres">
      <dgm:prSet presAssocID="{6A5E4908-A042-4177-8B2B-76CAFA8250C8}" presName="bgRect" presStyleLbl="bgShp" presStyleIdx="2" presStyleCnt="6"/>
      <dgm:spPr/>
    </dgm:pt>
    <dgm:pt modelId="{22D6A467-B746-4785-93AF-5D77AECDA752}" type="pres">
      <dgm:prSet presAssocID="{6A5E4908-A042-4177-8B2B-76CAFA8250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05C9A06-6310-459C-8388-3337A56505AD}" type="pres">
      <dgm:prSet presAssocID="{6A5E4908-A042-4177-8B2B-76CAFA8250C8}" presName="spaceRect" presStyleCnt="0"/>
      <dgm:spPr/>
    </dgm:pt>
    <dgm:pt modelId="{5A305AEB-5DC2-430A-9F26-9E48CED5BEA4}" type="pres">
      <dgm:prSet presAssocID="{6A5E4908-A042-4177-8B2B-76CAFA8250C8}" presName="parTx" presStyleLbl="revTx" presStyleIdx="2" presStyleCnt="7">
        <dgm:presLayoutVars>
          <dgm:chMax val="0"/>
          <dgm:chPref val="0"/>
        </dgm:presLayoutVars>
      </dgm:prSet>
      <dgm:spPr/>
    </dgm:pt>
    <dgm:pt modelId="{D0EAF1DA-F314-4F72-8AC5-33F9A0FFADA0}" type="pres">
      <dgm:prSet presAssocID="{B87AEA91-5AB3-45A4-ADDB-7537CDC50064}" presName="sibTrans" presStyleCnt="0"/>
      <dgm:spPr/>
    </dgm:pt>
    <dgm:pt modelId="{720C60C3-157A-4060-B44F-5762F954A115}" type="pres">
      <dgm:prSet presAssocID="{951772BA-3986-48DC-9F51-72E08F716FC8}" presName="compNode" presStyleCnt="0"/>
      <dgm:spPr/>
    </dgm:pt>
    <dgm:pt modelId="{07A7ED8B-51A5-4453-B3B8-AEF8B7A496DC}" type="pres">
      <dgm:prSet presAssocID="{951772BA-3986-48DC-9F51-72E08F716FC8}" presName="bgRect" presStyleLbl="bgShp" presStyleIdx="3" presStyleCnt="6"/>
      <dgm:spPr/>
    </dgm:pt>
    <dgm:pt modelId="{645F263A-66C1-46F8-8D77-6EAA918BBF08}" type="pres">
      <dgm:prSet presAssocID="{951772BA-3986-48DC-9F51-72E08F716FC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9C540D3-00E1-4848-8F9A-D9D4D01EF6B7}" type="pres">
      <dgm:prSet presAssocID="{951772BA-3986-48DC-9F51-72E08F716FC8}" presName="spaceRect" presStyleCnt="0"/>
      <dgm:spPr/>
    </dgm:pt>
    <dgm:pt modelId="{09280B27-13E9-4C72-8CCE-1AE7FBC37435}" type="pres">
      <dgm:prSet presAssocID="{951772BA-3986-48DC-9F51-72E08F716FC8}" presName="parTx" presStyleLbl="revTx" presStyleIdx="3" presStyleCnt="7">
        <dgm:presLayoutVars>
          <dgm:chMax val="0"/>
          <dgm:chPref val="0"/>
        </dgm:presLayoutVars>
      </dgm:prSet>
      <dgm:spPr/>
    </dgm:pt>
    <dgm:pt modelId="{5E9FB352-8C17-44B3-BB45-965711DE5395}" type="pres">
      <dgm:prSet presAssocID="{2AB98AF5-406B-47F8-8870-FF88DDBF4DF4}" presName="sibTrans" presStyleCnt="0"/>
      <dgm:spPr/>
    </dgm:pt>
    <dgm:pt modelId="{D6E84F67-2DD4-4778-83F7-3257D0FAB1D4}" type="pres">
      <dgm:prSet presAssocID="{5646E73C-AA0D-48EC-BCCC-2D0E09726A69}" presName="compNode" presStyleCnt="0"/>
      <dgm:spPr/>
    </dgm:pt>
    <dgm:pt modelId="{0F250713-4446-4AC0-BC3F-C7B3F922F81C}" type="pres">
      <dgm:prSet presAssocID="{5646E73C-AA0D-48EC-BCCC-2D0E09726A69}" presName="bgRect" presStyleLbl="bgShp" presStyleIdx="4" presStyleCnt="6"/>
      <dgm:spPr/>
    </dgm:pt>
    <dgm:pt modelId="{4262A35C-6520-462E-AD0A-0DC9A19C90A7}" type="pres">
      <dgm:prSet presAssocID="{5646E73C-AA0D-48EC-BCCC-2D0E09726A6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87A1EE9-72D4-4AA3-B57B-D3656029E57A}" type="pres">
      <dgm:prSet presAssocID="{5646E73C-AA0D-48EC-BCCC-2D0E09726A69}" presName="spaceRect" presStyleCnt="0"/>
      <dgm:spPr/>
    </dgm:pt>
    <dgm:pt modelId="{7E756E3C-B1EA-4E51-9AE4-38D967DACFB2}" type="pres">
      <dgm:prSet presAssocID="{5646E73C-AA0D-48EC-BCCC-2D0E09726A69}" presName="parTx" presStyleLbl="revTx" presStyleIdx="4" presStyleCnt="7">
        <dgm:presLayoutVars>
          <dgm:chMax val="0"/>
          <dgm:chPref val="0"/>
        </dgm:presLayoutVars>
      </dgm:prSet>
      <dgm:spPr/>
    </dgm:pt>
    <dgm:pt modelId="{49F90293-66CC-45DC-9468-98448E8D0174}" type="pres">
      <dgm:prSet presAssocID="{7D8EBD1A-8D70-4229-BF2C-775AA01BFC5D}" presName="sibTrans" presStyleCnt="0"/>
      <dgm:spPr/>
    </dgm:pt>
    <dgm:pt modelId="{6BE8E3A0-284B-4F9C-8084-6A3FE4230C0F}" type="pres">
      <dgm:prSet presAssocID="{D6C856D7-3463-4F19-A327-4E8E28ED3D11}" presName="compNode" presStyleCnt="0"/>
      <dgm:spPr/>
    </dgm:pt>
    <dgm:pt modelId="{B20BE9E2-F189-4477-9B71-E2A0402739B8}" type="pres">
      <dgm:prSet presAssocID="{D6C856D7-3463-4F19-A327-4E8E28ED3D11}" presName="bgRect" presStyleLbl="bgShp" presStyleIdx="5" presStyleCnt="6" custScaleY="179641"/>
      <dgm:spPr/>
    </dgm:pt>
    <dgm:pt modelId="{CB163CEC-002A-44C6-80DB-8356DE518B01}" type="pres">
      <dgm:prSet presAssocID="{D6C856D7-3463-4F19-A327-4E8E28ED3D1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E774440-530F-4B8D-9498-F93F459C42F3}" type="pres">
      <dgm:prSet presAssocID="{D6C856D7-3463-4F19-A327-4E8E28ED3D11}" presName="spaceRect" presStyleCnt="0"/>
      <dgm:spPr/>
    </dgm:pt>
    <dgm:pt modelId="{DB62A5D5-A8A0-4D88-95D5-52B164A733E2}" type="pres">
      <dgm:prSet presAssocID="{D6C856D7-3463-4F19-A327-4E8E28ED3D11}" presName="parTx" presStyleLbl="revTx" presStyleIdx="5" presStyleCnt="7">
        <dgm:presLayoutVars>
          <dgm:chMax val="0"/>
          <dgm:chPref val="0"/>
        </dgm:presLayoutVars>
      </dgm:prSet>
      <dgm:spPr/>
    </dgm:pt>
    <dgm:pt modelId="{92455F9E-8732-4549-98E4-3B3DC4888173}" type="pres">
      <dgm:prSet presAssocID="{D6C856D7-3463-4F19-A327-4E8E28ED3D11}" presName="desTx" presStyleLbl="revTx" presStyleIdx="6" presStyleCnt="7" custLinFactNeighborX="-40554" custLinFactNeighborY="1613">
        <dgm:presLayoutVars/>
      </dgm:prSet>
      <dgm:spPr/>
    </dgm:pt>
  </dgm:ptLst>
  <dgm:cxnLst>
    <dgm:cxn modelId="{74DAE703-26DB-4AAB-9435-CDD2FD71ECF3}" type="presOf" srcId="{60D3CC53-7E61-4EFC-8487-F06F2BABF99E}" destId="{70607399-9D23-469B-AFB3-087E78D08967}" srcOrd="0" destOrd="0" presId="urn:microsoft.com/office/officeart/2018/2/layout/IconVerticalSolidList"/>
    <dgm:cxn modelId="{EC69030C-4D58-4595-A804-EEE081AF9AFA}" srcId="{50C39485-DC18-4A24-8B59-DC5F5E7E8920}" destId="{D6C856D7-3463-4F19-A327-4E8E28ED3D11}" srcOrd="5" destOrd="0" parTransId="{47327513-D555-493A-97A8-4AA19E0938A1}" sibTransId="{B4CADD2D-75F7-4B1F-AF52-46BC755392AC}"/>
    <dgm:cxn modelId="{D5EF895B-9578-4A9B-8A13-C5C6DE684A58}" type="presOf" srcId="{5646E73C-AA0D-48EC-BCCC-2D0E09726A69}" destId="{7E756E3C-B1EA-4E51-9AE4-38D967DACFB2}" srcOrd="0" destOrd="0" presId="urn:microsoft.com/office/officeart/2018/2/layout/IconVerticalSolidList"/>
    <dgm:cxn modelId="{AA1B8F69-8D6B-4DAD-9A5C-3C8195CCB2CE}" type="presOf" srcId="{6A5E4908-A042-4177-8B2B-76CAFA8250C8}" destId="{5A305AEB-5DC2-430A-9F26-9E48CED5BEA4}" srcOrd="0" destOrd="0" presId="urn:microsoft.com/office/officeart/2018/2/layout/IconVerticalSolidList"/>
    <dgm:cxn modelId="{05452451-39D4-4881-A0EA-36950F010B57}" srcId="{50C39485-DC18-4A24-8B59-DC5F5E7E8920}" destId="{6A5E4908-A042-4177-8B2B-76CAFA8250C8}" srcOrd="2" destOrd="0" parTransId="{C1FB49E2-BAAE-4956-B18D-5097C3041345}" sibTransId="{B87AEA91-5AB3-45A4-ADDB-7537CDC50064}"/>
    <dgm:cxn modelId="{75EDE656-A484-4EA1-A271-9E947D8F169D}" type="presOf" srcId="{951772BA-3986-48DC-9F51-72E08F716FC8}" destId="{09280B27-13E9-4C72-8CCE-1AE7FBC37435}" srcOrd="0" destOrd="0" presId="urn:microsoft.com/office/officeart/2018/2/layout/IconVerticalSolidList"/>
    <dgm:cxn modelId="{CCA79980-B6E6-4091-BB34-B0D63EC4E15C}" srcId="{50C39485-DC18-4A24-8B59-DC5F5E7E8920}" destId="{B34B6EDE-1A30-4143-A208-EF911468FF7C}" srcOrd="1" destOrd="0" parTransId="{EC1E4C8C-254E-4521-8542-FC70EC97A81B}" sibTransId="{5D02558B-B040-427B-928A-261DA616E7AC}"/>
    <dgm:cxn modelId="{FFD6148A-A139-47C8-AA0F-75AEF63992BC}" type="presOf" srcId="{B34B6EDE-1A30-4143-A208-EF911468FF7C}" destId="{DFFBC570-14C3-4E2D-9A47-FBDA4AA83D21}" srcOrd="0" destOrd="0" presId="urn:microsoft.com/office/officeart/2018/2/layout/IconVerticalSolidList"/>
    <dgm:cxn modelId="{F45C4D91-A337-4C59-9D72-471B01600C01}" srcId="{D6C856D7-3463-4F19-A327-4E8E28ED3D11}" destId="{FEBCCC63-8BEE-4139-AE8C-C60FA2DC95F4}" srcOrd="1" destOrd="0" parTransId="{CDF53BCA-AF0C-4EA8-8522-10EF96635BC6}" sibTransId="{69C42017-F164-41D7-B825-AB88308C55C8}"/>
    <dgm:cxn modelId="{27339D95-0F5D-4FD3-9EBB-B8D0F4F23A35}" type="presOf" srcId="{0B484BF8-ABFF-47F8-99CA-120F1B27A935}" destId="{92455F9E-8732-4549-98E4-3B3DC4888173}" srcOrd="0" destOrd="0" presId="urn:microsoft.com/office/officeart/2018/2/layout/IconVerticalSolidList"/>
    <dgm:cxn modelId="{75BD3D9E-E981-413F-AB72-8CFCC0C547D2}" type="presOf" srcId="{FEBCCC63-8BEE-4139-AE8C-C60FA2DC95F4}" destId="{92455F9E-8732-4549-98E4-3B3DC4888173}" srcOrd="0" destOrd="1" presId="urn:microsoft.com/office/officeart/2018/2/layout/IconVerticalSolidList"/>
    <dgm:cxn modelId="{669B86B3-898E-497D-80F3-196997FB6DE0}" type="presOf" srcId="{D6C856D7-3463-4F19-A327-4E8E28ED3D11}" destId="{DB62A5D5-A8A0-4D88-95D5-52B164A733E2}" srcOrd="0" destOrd="0" presId="urn:microsoft.com/office/officeart/2018/2/layout/IconVerticalSolidList"/>
    <dgm:cxn modelId="{BCD1AAB9-3A26-4292-AEF3-2C9A88FACD76}" type="presOf" srcId="{5C912286-F45E-4892-B7C9-1EDC74D75B3F}" destId="{92455F9E-8732-4549-98E4-3B3DC4888173}" srcOrd="0" destOrd="2" presId="urn:microsoft.com/office/officeart/2018/2/layout/IconVerticalSolidList"/>
    <dgm:cxn modelId="{7BA7EFC5-E454-40C0-9DB9-4A332B7B0E03}" srcId="{50C39485-DC18-4A24-8B59-DC5F5E7E8920}" destId="{951772BA-3986-48DC-9F51-72E08F716FC8}" srcOrd="3" destOrd="0" parTransId="{712C4610-6B20-40F9-9972-885F50F33C65}" sibTransId="{2AB98AF5-406B-47F8-8870-FF88DDBF4DF4}"/>
    <dgm:cxn modelId="{391720CB-E7D5-447F-9599-6B19C2716663}" type="presOf" srcId="{50C39485-DC18-4A24-8B59-DC5F5E7E8920}" destId="{4165F062-2161-4CBF-AFBB-65484F989F3B}" srcOrd="0" destOrd="0" presId="urn:microsoft.com/office/officeart/2018/2/layout/IconVerticalSolidList"/>
    <dgm:cxn modelId="{05711BCC-8EF2-4CA9-B407-F2451B53C8F8}" srcId="{50C39485-DC18-4A24-8B59-DC5F5E7E8920}" destId="{5646E73C-AA0D-48EC-BCCC-2D0E09726A69}" srcOrd="4" destOrd="0" parTransId="{A1C7D309-A32C-49F8-8BBA-FC0AC7835060}" sibTransId="{7D8EBD1A-8D70-4229-BF2C-775AA01BFC5D}"/>
    <dgm:cxn modelId="{93E892CC-0ACA-4172-8723-302D4B57F60B}" srcId="{D6C856D7-3463-4F19-A327-4E8E28ED3D11}" destId="{0B484BF8-ABFF-47F8-99CA-120F1B27A935}" srcOrd="0" destOrd="0" parTransId="{42B4DCC1-D662-411D-91FB-7122E8792C43}" sibTransId="{543FAC9E-13AB-4DCC-9796-5B34D3A99FEE}"/>
    <dgm:cxn modelId="{FDF39AE2-B750-4148-933F-922E116A202E}" srcId="{50C39485-DC18-4A24-8B59-DC5F5E7E8920}" destId="{60D3CC53-7E61-4EFC-8487-F06F2BABF99E}" srcOrd="0" destOrd="0" parTransId="{2459E09E-075E-4275-9D25-3AECF92AE8F0}" sibTransId="{86EA4CE4-5965-49F5-AA4F-2C1D6A9B9FEF}"/>
    <dgm:cxn modelId="{FCF082F0-F8C4-4661-8173-80BB2F840A4C}" srcId="{D6C856D7-3463-4F19-A327-4E8E28ED3D11}" destId="{5C912286-F45E-4892-B7C9-1EDC74D75B3F}" srcOrd="2" destOrd="0" parTransId="{FB46FED6-8F7C-4C49-8959-2442999B2D42}" sibTransId="{5C72835D-6A12-4B50-9011-929F5E16BC7B}"/>
    <dgm:cxn modelId="{DA460310-02AF-44B5-94BD-7FECAA0C16D4}" type="presParOf" srcId="{4165F062-2161-4CBF-AFBB-65484F989F3B}" destId="{39EC3EE7-BFFB-401A-8905-D5CE7CBB83A7}" srcOrd="0" destOrd="0" presId="urn:microsoft.com/office/officeart/2018/2/layout/IconVerticalSolidList"/>
    <dgm:cxn modelId="{BBA5A773-DD33-497E-B20C-7636755D3D82}" type="presParOf" srcId="{39EC3EE7-BFFB-401A-8905-D5CE7CBB83A7}" destId="{8320D826-806E-4EEC-915B-7E447A69E4EE}" srcOrd="0" destOrd="0" presId="urn:microsoft.com/office/officeart/2018/2/layout/IconVerticalSolidList"/>
    <dgm:cxn modelId="{A78EBABE-9DAC-41C9-90A0-499BF49CCFD0}" type="presParOf" srcId="{39EC3EE7-BFFB-401A-8905-D5CE7CBB83A7}" destId="{E9549ADF-5A9D-45E4-99B0-A5C54A7406CD}" srcOrd="1" destOrd="0" presId="urn:microsoft.com/office/officeart/2018/2/layout/IconVerticalSolidList"/>
    <dgm:cxn modelId="{6E034DF3-644A-4109-AA1B-156FD2ED0CE2}" type="presParOf" srcId="{39EC3EE7-BFFB-401A-8905-D5CE7CBB83A7}" destId="{22EBA8A5-E754-4C79-9FC5-F451ABCBB269}" srcOrd="2" destOrd="0" presId="urn:microsoft.com/office/officeart/2018/2/layout/IconVerticalSolidList"/>
    <dgm:cxn modelId="{BFEA3DA6-467C-4F1F-A0F4-0ADAA7B85B7E}" type="presParOf" srcId="{39EC3EE7-BFFB-401A-8905-D5CE7CBB83A7}" destId="{70607399-9D23-469B-AFB3-087E78D08967}" srcOrd="3" destOrd="0" presId="urn:microsoft.com/office/officeart/2018/2/layout/IconVerticalSolidList"/>
    <dgm:cxn modelId="{CD543D8B-B9FD-4816-A177-B296840595FF}" type="presParOf" srcId="{4165F062-2161-4CBF-AFBB-65484F989F3B}" destId="{4DB90131-348E-42B5-89BC-E8BC9FFFE3EF}" srcOrd="1" destOrd="0" presId="urn:microsoft.com/office/officeart/2018/2/layout/IconVerticalSolidList"/>
    <dgm:cxn modelId="{CD766A02-F1BE-41F8-8952-B790AEB09809}" type="presParOf" srcId="{4165F062-2161-4CBF-AFBB-65484F989F3B}" destId="{E7EF83AE-8FC7-415F-B8DC-BD1B52EDAE57}" srcOrd="2" destOrd="0" presId="urn:microsoft.com/office/officeart/2018/2/layout/IconVerticalSolidList"/>
    <dgm:cxn modelId="{1C99932E-BB3C-4D57-9BE1-DD24919F7B44}" type="presParOf" srcId="{E7EF83AE-8FC7-415F-B8DC-BD1B52EDAE57}" destId="{93861E3E-0CF8-40EC-9491-72E7F54AAC07}" srcOrd="0" destOrd="0" presId="urn:microsoft.com/office/officeart/2018/2/layout/IconVerticalSolidList"/>
    <dgm:cxn modelId="{2EE3FAAE-1260-474D-A2F7-D8A34BB279B3}" type="presParOf" srcId="{E7EF83AE-8FC7-415F-B8DC-BD1B52EDAE57}" destId="{EDD30690-D116-4890-88E7-FCAE94BBCAEE}" srcOrd="1" destOrd="0" presId="urn:microsoft.com/office/officeart/2018/2/layout/IconVerticalSolidList"/>
    <dgm:cxn modelId="{BB354B63-AC2F-41A1-B802-3A9F0BF19A8F}" type="presParOf" srcId="{E7EF83AE-8FC7-415F-B8DC-BD1B52EDAE57}" destId="{2598CCD6-A42F-4A2E-8D25-684F1459CCA0}" srcOrd="2" destOrd="0" presId="urn:microsoft.com/office/officeart/2018/2/layout/IconVerticalSolidList"/>
    <dgm:cxn modelId="{B49B690A-4FD7-46A1-8566-06F6584C2D95}" type="presParOf" srcId="{E7EF83AE-8FC7-415F-B8DC-BD1B52EDAE57}" destId="{DFFBC570-14C3-4E2D-9A47-FBDA4AA83D21}" srcOrd="3" destOrd="0" presId="urn:microsoft.com/office/officeart/2018/2/layout/IconVerticalSolidList"/>
    <dgm:cxn modelId="{A6053F8D-4B42-4A79-B68D-2C7B93EFD210}" type="presParOf" srcId="{4165F062-2161-4CBF-AFBB-65484F989F3B}" destId="{51CFF047-C3EF-4CF4-B3D7-EE54663D8A40}" srcOrd="3" destOrd="0" presId="urn:microsoft.com/office/officeart/2018/2/layout/IconVerticalSolidList"/>
    <dgm:cxn modelId="{ECD1C15D-4EEF-4E66-BA96-0623768A1404}" type="presParOf" srcId="{4165F062-2161-4CBF-AFBB-65484F989F3B}" destId="{7BE19D34-AACB-4D3C-8623-1D755E530B2D}" srcOrd="4" destOrd="0" presId="urn:microsoft.com/office/officeart/2018/2/layout/IconVerticalSolidList"/>
    <dgm:cxn modelId="{0CCC2F03-58B9-442E-941C-1A9CD3083AC9}" type="presParOf" srcId="{7BE19D34-AACB-4D3C-8623-1D755E530B2D}" destId="{4C733B1C-96DC-4ACE-B11E-4EE38E776EAB}" srcOrd="0" destOrd="0" presId="urn:microsoft.com/office/officeart/2018/2/layout/IconVerticalSolidList"/>
    <dgm:cxn modelId="{05D40467-29A9-4B8E-AF21-55B070BC2E31}" type="presParOf" srcId="{7BE19D34-AACB-4D3C-8623-1D755E530B2D}" destId="{22D6A467-B746-4785-93AF-5D77AECDA752}" srcOrd="1" destOrd="0" presId="urn:microsoft.com/office/officeart/2018/2/layout/IconVerticalSolidList"/>
    <dgm:cxn modelId="{88FC1E6B-1A85-42E5-93A3-0191ECD10794}" type="presParOf" srcId="{7BE19D34-AACB-4D3C-8623-1D755E530B2D}" destId="{F05C9A06-6310-459C-8388-3337A56505AD}" srcOrd="2" destOrd="0" presId="urn:microsoft.com/office/officeart/2018/2/layout/IconVerticalSolidList"/>
    <dgm:cxn modelId="{9EFE5135-8A07-441D-AD5B-6F2899A7EA6D}" type="presParOf" srcId="{7BE19D34-AACB-4D3C-8623-1D755E530B2D}" destId="{5A305AEB-5DC2-430A-9F26-9E48CED5BEA4}" srcOrd="3" destOrd="0" presId="urn:microsoft.com/office/officeart/2018/2/layout/IconVerticalSolidList"/>
    <dgm:cxn modelId="{7DBE3004-0344-4E5B-B360-47CC362E35DA}" type="presParOf" srcId="{4165F062-2161-4CBF-AFBB-65484F989F3B}" destId="{D0EAF1DA-F314-4F72-8AC5-33F9A0FFADA0}" srcOrd="5" destOrd="0" presId="urn:microsoft.com/office/officeart/2018/2/layout/IconVerticalSolidList"/>
    <dgm:cxn modelId="{670A5201-8857-4CEE-BB6A-34F5E0310C34}" type="presParOf" srcId="{4165F062-2161-4CBF-AFBB-65484F989F3B}" destId="{720C60C3-157A-4060-B44F-5762F954A115}" srcOrd="6" destOrd="0" presId="urn:microsoft.com/office/officeart/2018/2/layout/IconVerticalSolidList"/>
    <dgm:cxn modelId="{AF8FD116-B4B6-4C8F-BE53-FE88035DAF24}" type="presParOf" srcId="{720C60C3-157A-4060-B44F-5762F954A115}" destId="{07A7ED8B-51A5-4453-B3B8-AEF8B7A496DC}" srcOrd="0" destOrd="0" presId="urn:microsoft.com/office/officeart/2018/2/layout/IconVerticalSolidList"/>
    <dgm:cxn modelId="{AAE60645-C574-4746-AE6F-6ACB0ED08DA6}" type="presParOf" srcId="{720C60C3-157A-4060-B44F-5762F954A115}" destId="{645F263A-66C1-46F8-8D77-6EAA918BBF08}" srcOrd="1" destOrd="0" presId="urn:microsoft.com/office/officeart/2018/2/layout/IconVerticalSolidList"/>
    <dgm:cxn modelId="{49E9CD58-93ED-4052-AFB5-3E4CE683CC8B}" type="presParOf" srcId="{720C60C3-157A-4060-B44F-5762F954A115}" destId="{D9C540D3-00E1-4848-8F9A-D9D4D01EF6B7}" srcOrd="2" destOrd="0" presId="urn:microsoft.com/office/officeart/2018/2/layout/IconVerticalSolidList"/>
    <dgm:cxn modelId="{40F3289F-CECA-4D72-B913-E2561184324A}" type="presParOf" srcId="{720C60C3-157A-4060-B44F-5762F954A115}" destId="{09280B27-13E9-4C72-8CCE-1AE7FBC37435}" srcOrd="3" destOrd="0" presId="urn:microsoft.com/office/officeart/2018/2/layout/IconVerticalSolidList"/>
    <dgm:cxn modelId="{C48EAEAA-E1E7-44FE-B78E-4DC1FC21865A}" type="presParOf" srcId="{4165F062-2161-4CBF-AFBB-65484F989F3B}" destId="{5E9FB352-8C17-44B3-BB45-965711DE5395}" srcOrd="7" destOrd="0" presId="urn:microsoft.com/office/officeart/2018/2/layout/IconVerticalSolidList"/>
    <dgm:cxn modelId="{A372FD96-FF29-408D-BFC8-AC1DA8B8E121}" type="presParOf" srcId="{4165F062-2161-4CBF-AFBB-65484F989F3B}" destId="{D6E84F67-2DD4-4778-83F7-3257D0FAB1D4}" srcOrd="8" destOrd="0" presId="urn:microsoft.com/office/officeart/2018/2/layout/IconVerticalSolidList"/>
    <dgm:cxn modelId="{B01C6133-39AE-4219-B2B3-CF04998ABA78}" type="presParOf" srcId="{D6E84F67-2DD4-4778-83F7-3257D0FAB1D4}" destId="{0F250713-4446-4AC0-BC3F-C7B3F922F81C}" srcOrd="0" destOrd="0" presId="urn:microsoft.com/office/officeart/2018/2/layout/IconVerticalSolidList"/>
    <dgm:cxn modelId="{948B8CA5-D98A-4750-8745-D7295C9FDCEC}" type="presParOf" srcId="{D6E84F67-2DD4-4778-83F7-3257D0FAB1D4}" destId="{4262A35C-6520-462E-AD0A-0DC9A19C90A7}" srcOrd="1" destOrd="0" presId="urn:microsoft.com/office/officeart/2018/2/layout/IconVerticalSolidList"/>
    <dgm:cxn modelId="{55178274-1BAA-4251-9EB8-1A395357B493}" type="presParOf" srcId="{D6E84F67-2DD4-4778-83F7-3257D0FAB1D4}" destId="{F87A1EE9-72D4-4AA3-B57B-D3656029E57A}" srcOrd="2" destOrd="0" presId="urn:microsoft.com/office/officeart/2018/2/layout/IconVerticalSolidList"/>
    <dgm:cxn modelId="{481A4FA4-850D-40AA-A5EE-2F38946DCBED}" type="presParOf" srcId="{D6E84F67-2DD4-4778-83F7-3257D0FAB1D4}" destId="{7E756E3C-B1EA-4E51-9AE4-38D967DACFB2}" srcOrd="3" destOrd="0" presId="urn:microsoft.com/office/officeart/2018/2/layout/IconVerticalSolidList"/>
    <dgm:cxn modelId="{E938A0CC-1162-4E21-AC8A-F13B8F139C8F}" type="presParOf" srcId="{4165F062-2161-4CBF-AFBB-65484F989F3B}" destId="{49F90293-66CC-45DC-9468-98448E8D0174}" srcOrd="9" destOrd="0" presId="urn:microsoft.com/office/officeart/2018/2/layout/IconVerticalSolidList"/>
    <dgm:cxn modelId="{868DFC5A-656C-4A2E-8DD2-0EEBC0B0911E}" type="presParOf" srcId="{4165F062-2161-4CBF-AFBB-65484F989F3B}" destId="{6BE8E3A0-284B-4F9C-8084-6A3FE4230C0F}" srcOrd="10" destOrd="0" presId="urn:microsoft.com/office/officeart/2018/2/layout/IconVerticalSolidList"/>
    <dgm:cxn modelId="{A333C1E8-F9B7-4F5A-9A77-676056EB7ED8}" type="presParOf" srcId="{6BE8E3A0-284B-4F9C-8084-6A3FE4230C0F}" destId="{B20BE9E2-F189-4477-9B71-E2A0402739B8}" srcOrd="0" destOrd="0" presId="urn:microsoft.com/office/officeart/2018/2/layout/IconVerticalSolidList"/>
    <dgm:cxn modelId="{7CA15F05-A036-43FA-A298-0D7FFA063EA3}" type="presParOf" srcId="{6BE8E3A0-284B-4F9C-8084-6A3FE4230C0F}" destId="{CB163CEC-002A-44C6-80DB-8356DE518B01}" srcOrd="1" destOrd="0" presId="urn:microsoft.com/office/officeart/2018/2/layout/IconVerticalSolidList"/>
    <dgm:cxn modelId="{6B084945-0F16-45E6-8076-98E07D91FCFE}" type="presParOf" srcId="{6BE8E3A0-284B-4F9C-8084-6A3FE4230C0F}" destId="{4E774440-530F-4B8D-9498-F93F459C42F3}" srcOrd="2" destOrd="0" presId="urn:microsoft.com/office/officeart/2018/2/layout/IconVerticalSolidList"/>
    <dgm:cxn modelId="{786DABE7-5BDE-4232-A5CE-9E683478F02D}" type="presParOf" srcId="{6BE8E3A0-284B-4F9C-8084-6A3FE4230C0F}" destId="{DB62A5D5-A8A0-4D88-95D5-52B164A733E2}" srcOrd="3" destOrd="0" presId="urn:microsoft.com/office/officeart/2018/2/layout/IconVerticalSolidList"/>
    <dgm:cxn modelId="{E298BB6A-216A-49A2-8969-39113622677C}" type="presParOf" srcId="{6BE8E3A0-284B-4F9C-8084-6A3FE4230C0F}" destId="{92455F9E-8732-4549-98E4-3B3DC48881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AAB3B-022B-48FD-A831-D9D5E9695996}">
      <dsp:nvSpPr>
        <dsp:cNvPr id="0" name=""/>
        <dsp:cNvSpPr/>
      </dsp:nvSpPr>
      <dsp:spPr>
        <a:xfrm rot="5400000">
          <a:off x="-179743" y="183536"/>
          <a:ext cx="1198288" cy="838802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423194"/>
        <a:ext cx="838802" cy="359486"/>
      </dsp:txXfrm>
    </dsp:sp>
    <dsp:sp modelId="{A4352CB0-CB13-4C42-9C9D-DA25D476E2F2}">
      <dsp:nvSpPr>
        <dsp:cNvPr id="0" name=""/>
        <dsp:cNvSpPr/>
      </dsp:nvSpPr>
      <dsp:spPr>
        <a:xfrm rot="5400000">
          <a:off x="3378981" y="-2536386"/>
          <a:ext cx="778887" cy="5859246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Problem Statement</a:t>
          </a:r>
        </a:p>
      </dsp:txBody>
      <dsp:txXfrm rot="-5400000">
        <a:off x="838802" y="41815"/>
        <a:ext cx="5821224" cy="702843"/>
      </dsp:txXfrm>
    </dsp:sp>
    <dsp:sp modelId="{6FEB3276-D72E-4F97-A82C-ABCE6D79DA1E}">
      <dsp:nvSpPr>
        <dsp:cNvPr id="0" name=""/>
        <dsp:cNvSpPr/>
      </dsp:nvSpPr>
      <dsp:spPr>
        <a:xfrm rot="5400000">
          <a:off x="-179743" y="1234565"/>
          <a:ext cx="1198288" cy="838802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1474223"/>
        <a:ext cx="838802" cy="359486"/>
      </dsp:txXfrm>
    </dsp:sp>
    <dsp:sp modelId="{C3D1022C-85DD-4922-9646-A5FCBBC81979}">
      <dsp:nvSpPr>
        <dsp:cNvPr id="0" name=""/>
        <dsp:cNvSpPr/>
      </dsp:nvSpPr>
      <dsp:spPr>
        <a:xfrm rot="5400000">
          <a:off x="3378981" y="-1485357"/>
          <a:ext cx="778887" cy="5859246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Framework for Evaluation</a:t>
          </a:r>
        </a:p>
      </dsp:txBody>
      <dsp:txXfrm rot="-5400000">
        <a:off x="838802" y="1092844"/>
        <a:ext cx="5821224" cy="702843"/>
      </dsp:txXfrm>
    </dsp:sp>
    <dsp:sp modelId="{F8FC2570-FF07-47C0-8D22-AE2BB821DBB8}">
      <dsp:nvSpPr>
        <dsp:cNvPr id="0" name=""/>
        <dsp:cNvSpPr/>
      </dsp:nvSpPr>
      <dsp:spPr>
        <a:xfrm rot="5400000">
          <a:off x="-179743" y="2285593"/>
          <a:ext cx="1198288" cy="838802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2525251"/>
        <a:ext cx="838802" cy="359486"/>
      </dsp:txXfrm>
    </dsp:sp>
    <dsp:sp modelId="{5ECF4922-5196-4D91-BC5D-247B8EE37260}">
      <dsp:nvSpPr>
        <dsp:cNvPr id="0" name=""/>
        <dsp:cNvSpPr/>
      </dsp:nvSpPr>
      <dsp:spPr>
        <a:xfrm rot="5400000">
          <a:off x="3378981" y="-434329"/>
          <a:ext cx="778887" cy="5859246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Analysis </a:t>
          </a:r>
        </a:p>
      </dsp:txBody>
      <dsp:txXfrm rot="-5400000">
        <a:off x="838802" y="2143872"/>
        <a:ext cx="5821224" cy="702843"/>
      </dsp:txXfrm>
    </dsp:sp>
    <dsp:sp modelId="{BFE46349-C0E8-4205-944E-795392356BB9}">
      <dsp:nvSpPr>
        <dsp:cNvPr id="0" name=""/>
        <dsp:cNvSpPr/>
      </dsp:nvSpPr>
      <dsp:spPr>
        <a:xfrm rot="5400000">
          <a:off x="-179743" y="3336622"/>
          <a:ext cx="1198288" cy="838802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3576280"/>
        <a:ext cx="838802" cy="359486"/>
      </dsp:txXfrm>
    </dsp:sp>
    <dsp:sp modelId="{15433B00-DCFB-4211-A8D5-A85C5B7293CE}">
      <dsp:nvSpPr>
        <dsp:cNvPr id="0" name=""/>
        <dsp:cNvSpPr/>
      </dsp:nvSpPr>
      <dsp:spPr>
        <a:xfrm rot="5400000">
          <a:off x="3378981" y="616699"/>
          <a:ext cx="778887" cy="5859246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700" kern="1200" dirty="0"/>
            <a:t>Recommendations</a:t>
          </a:r>
        </a:p>
      </dsp:txBody>
      <dsp:txXfrm rot="-5400000">
        <a:off x="838802" y="3194900"/>
        <a:ext cx="5821224" cy="7028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0D826-806E-4EEC-915B-7E447A69E4EE}">
      <dsp:nvSpPr>
        <dsp:cNvPr id="0" name=""/>
        <dsp:cNvSpPr/>
      </dsp:nvSpPr>
      <dsp:spPr>
        <a:xfrm>
          <a:off x="0" y="2060"/>
          <a:ext cx="11098696" cy="104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49ADF-5A9D-45E4-99B0-A5C54A7406CD}">
      <dsp:nvSpPr>
        <dsp:cNvPr id="0" name=""/>
        <dsp:cNvSpPr/>
      </dsp:nvSpPr>
      <dsp:spPr>
        <a:xfrm>
          <a:off x="315967" y="237077"/>
          <a:ext cx="574485" cy="574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07399-9D23-469B-AFB3-087E78D08967}">
      <dsp:nvSpPr>
        <dsp:cNvPr id="0" name=""/>
        <dsp:cNvSpPr/>
      </dsp:nvSpPr>
      <dsp:spPr>
        <a:xfrm>
          <a:off x="1206419" y="2060"/>
          <a:ext cx="9892276" cy="104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45" tIns="110545" rIns="110545" bIns="1105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Collect data over time to enable time series analyses</a:t>
          </a:r>
        </a:p>
      </dsp:txBody>
      <dsp:txXfrm>
        <a:off x="1206419" y="2060"/>
        <a:ext cx="9892276" cy="1044519"/>
      </dsp:txXfrm>
    </dsp:sp>
    <dsp:sp modelId="{93861E3E-0CF8-40EC-9491-72E7F54AAC07}">
      <dsp:nvSpPr>
        <dsp:cNvPr id="0" name=""/>
        <dsp:cNvSpPr/>
      </dsp:nvSpPr>
      <dsp:spPr>
        <a:xfrm>
          <a:off x="0" y="1307709"/>
          <a:ext cx="11098696" cy="104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30690-D116-4890-88E7-FCAE94BBCAEE}">
      <dsp:nvSpPr>
        <dsp:cNvPr id="0" name=""/>
        <dsp:cNvSpPr/>
      </dsp:nvSpPr>
      <dsp:spPr>
        <a:xfrm>
          <a:off x="315967" y="1542726"/>
          <a:ext cx="574485" cy="574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BC570-14C3-4E2D-9A47-FBDA4AA83D21}">
      <dsp:nvSpPr>
        <dsp:cNvPr id="0" name=""/>
        <dsp:cNvSpPr/>
      </dsp:nvSpPr>
      <dsp:spPr>
        <a:xfrm>
          <a:off x="1206419" y="1307709"/>
          <a:ext cx="9892276" cy="104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45" tIns="110545" rIns="110545" bIns="1105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Follow providers who are not participating in the program in order to study counterfactual</a:t>
          </a:r>
        </a:p>
      </dsp:txBody>
      <dsp:txXfrm>
        <a:off x="1206419" y="1307709"/>
        <a:ext cx="9892276" cy="1044519"/>
      </dsp:txXfrm>
    </dsp:sp>
    <dsp:sp modelId="{4C733B1C-96DC-4ACE-B11E-4EE38E776EAB}">
      <dsp:nvSpPr>
        <dsp:cNvPr id="0" name=""/>
        <dsp:cNvSpPr/>
      </dsp:nvSpPr>
      <dsp:spPr>
        <a:xfrm>
          <a:off x="0" y="2613358"/>
          <a:ext cx="11098696" cy="104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6A467-B746-4785-93AF-5D77AECDA752}">
      <dsp:nvSpPr>
        <dsp:cNvPr id="0" name=""/>
        <dsp:cNvSpPr/>
      </dsp:nvSpPr>
      <dsp:spPr>
        <a:xfrm>
          <a:off x="315967" y="2848375"/>
          <a:ext cx="574485" cy="574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05AEB-5DC2-430A-9F26-9E48CED5BEA4}">
      <dsp:nvSpPr>
        <dsp:cNvPr id="0" name=""/>
        <dsp:cNvSpPr/>
      </dsp:nvSpPr>
      <dsp:spPr>
        <a:xfrm>
          <a:off x="1206419" y="2613358"/>
          <a:ext cx="9892276" cy="104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45" tIns="110545" rIns="110545" bIns="1105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Focus on metrics that are highly colinear to identify potential candidates for removal</a:t>
          </a:r>
        </a:p>
      </dsp:txBody>
      <dsp:txXfrm>
        <a:off x="1206419" y="2613358"/>
        <a:ext cx="9892276" cy="1044519"/>
      </dsp:txXfrm>
    </dsp:sp>
    <dsp:sp modelId="{0F250713-4446-4AC0-BC3F-C7B3F922F81C}">
      <dsp:nvSpPr>
        <dsp:cNvPr id="0" name=""/>
        <dsp:cNvSpPr/>
      </dsp:nvSpPr>
      <dsp:spPr>
        <a:xfrm>
          <a:off x="0" y="3919007"/>
          <a:ext cx="11098696" cy="104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A35C-6520-462E-AD0A-0DC9A19C90A7}">
      <dsp:nvSpPr>
        <dsp:cNvPr id="0" name=""/>
        <dsp:cNvSpPr/>
      </dsp:nvSpPr>
      <dsp:spPr>
        <a:xfrm>
          <a:off x="315967" y="4154024"/>
          <a:ext cx="574485" cy="5744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56E3C-B1EA-4E51-9AE4-38D967DACFB2}">
      <dsp:nvSpPr>
        <dsp:cNvPr id="0" name=""/>
        <dsp:cNvSpPr/>
      </dsp:nvSpPr>
      <dsp:spPr>
        <a:xfrm>
          <a:off x="1206419" y="3919007"/>
          <a:ext cx="9892276" cy="104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45" tIns="110545" rIns="110545" bIns="1105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Diversify metrics across CMS-recommended “meaningful measures” areas of focus</a:t>
          </a:r>
        </a:p>
      </dsp:txBody>
      <dsp:txXfrm>
        <a:off x="1206419" y="3919007"/>
        <a:ext cx="9892276" cy="10445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91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4414" y="234040"/>
        <a:ext cx="1708568" cy="1139045"/>
      </dsp:txXfrm>
    </dsp:sp>
    <dsp:sp modelId="{9DEAC7B7-48CF-4667-9165-D636599B58CB}">
      <dsp:nvSpPr>
        <dsp:cNvPr id="0" name=""/>
        <dsp:cNvSpPr/>
      </dsp:nvSpPr>
      <dsp:spPr>
        <a:xfrm>
          <a:off x="2567744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37267" y="234040"/>
        <a:ext cx="1708568" cy="1139045"/>
      </dsp:txXfrm>
    </dsp:sp>
    <dsp:sp modelId="{4014C1C7-2986-4D1A-AB89-B8FB99DA4943}">
      <dsp:nvSpPr>
        <dsp:cNvPr id="0" name=""/>
        <dsp:cNvSpPr/>
      </dsp:nvSpPr>
      <dsp:spPr>
        <a:xfrm>
          <a:off x="5130596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00119" y="234040"/>
        <a:ext cx="1708568" cy="1139045"/>
      </dsp:txXfrm>
    </dsp:sp>
    <dsp:sp modelId="{7D49BC3C-ABF6-4C7B-928E-FECF647BF74E}">
      <dsp:nvSpPr>
        <dsp:cNvPr id="0" name=""/>
        <dsp:cNvSpPr/>
      </dsp:nvSpPr>
      <dsp:spPr>
        <a:xfrm>
          <a:off x="7693449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62972" y="234040"/>
        <a:ext cx="1708568" cy="1139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914" y="259131"/>
          <a:ext cx="2860706" cy="1144282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7055" y="259131"/>
        <a:ext cx="1716424" cy="1144282"/>
      </dsp:txXfrm>
    </dsp:sp>
    <dsp:sp modelId="{9DEAC7B7-48CF-4667-9165-D636599B58CB}">
      <dsp:nvSpPr>
        <dsp:cNvPr id="0" name=""/>
        <dsp:cNvSpPr/>
      </dsp:nvSpPr>
      <dsp:spPr>
        <a:xfrm>
          <a:off x="2579550" y="259131"/>
          <a:ext cx="2860706" cy="1144282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51691" y="259131"/>
        <a:ext cx="1716424" cy="1144282"/>
      </dsp:txXfrm>
    </dsp:sp>
    <dsp:sp modelId="{4014C1C7-2986-4D1A-AB89-B8FB99DA4943}">
      <dsp:nvSpPr>
        <dsp:cNvPr id="0" name=""/>
        <dsp:cNvSpPr/>
      </dsp:nvSpPr>
      <dsp:spPr>
        <a:xfrm>
          <a:off x="5154186" y="259131"/>
          <a:ext cx="2860706" cy="1144282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26327" y="259131"/>
        <a:ext cx="1716424" cy="1144282"/>
      </dsp:txXfrm>
    </dsp:sp>
    <dsp:sp modelId="{7D49BC3C-ABF6-4C7B-928E-FECF647BF74E}">
      <dsp:nvSpPr>
        <dsp:cNvPr id="0" name=""/>
        <dsp:cNvSpPr/>
      </dsp:nvSpPr>
      <dsp:spPr>
        <a:xfrm>
          <a:off x="7728822" y="259131"/>
          <a:ext cx="2860706" cy="1144282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300963" y="259131"/>
        <a:ext cx="1716424" cy="11442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777" y="240475"/>
          <a:ext cx="2780800" cy="1112320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60937" y="240475"/>
        <a:ext cx="1668480" cy="1112320"/>
      </dsp:txXfrm>
    </dsp:sp>
    <dsp:sp modelId="{9DEAC7B7-48CF-4667-9165-D636599B58CB}">
      <dsp:nvSpPr>
        <dsp:cNvPr id="0" name=""/>
        <dsp:cNvSpPr/>
      </dsp:nvSpPr>
      <dsp:spPr>
        <a:xfrm>
          <a:off x="2507497" y="240475"/>
          <a:ext cx="2780800" cy="1112320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063657" y="240475"/>
        <a:ext cx="1668480" cy="1112320"/>
      </dsp:txXfrm>
    </dsp:sp>
    <dsp:sp modelId="{4014C1C7-2986-4D1A-AB89-B8FB99DA4943}">
      <dsp:nvSpPr>
        <dsp:cNvPr id="0" name=""/>
        <dsp:cNvSpPr/>
      </dsp:nvSpPr>
      <dsp:spPr>
        <a:xfrm>
          <a:off x="5010218" y="240475"/>
          <a:ext cx="2780800" cy="1112320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566378" y="240475"/>
        <a:ext cx="1668480" cy="1112320"/>
      </dsp:txXfrm>
    </dsp:sp>
    <dsp:sp modelId="{7D49BC3C-ABF6-4C7B-928E-FECF647BF74E}">
      <dsp:nvSpPr>
        <dsp:cNvPr id="0" name=""/>
        <dsp:cNvSpPr/>
      </dsp:nvSpPr>
      <dsp:spPr>
        <a:xfrm>
          <a:off x="7512939" y="240475"/>
          <a:ext cx="2780800" cy="1112320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069099" y="240475"/>
        <a:ext cx="1668480" cy="1112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66" y="264742"/>
          <a:ext cx="2832649" cy="1133059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1396" y="264742"/>
        <a:ext cx="1699590" cy="1133059"/>
      </dsp:txXfrm>
    </dsp:sp>
    <dsp:sp modelId="{9DEAC7B7-48CF-4667-9165-D636599B58CB}">
      <dsp:nvSpPr>
        <dsp:cNvPr id="0" name=""/>
        <dsp:cNvSpPr/>
      </dsp:nvSpPr>
      <dsp:spPr>
        <a:xfrm>
          <a:off x="2554251" y="264742"/>
          <a:ext cx="2832649" cy="1133059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20781" y="264742"/>
        <a:ext cx="1699590" cy="1133059"/>
      </dsp:txXfrm>
    </dsp:sp>
    <dsp:sp modelId="{4014C1C7-2986-4D1A-AB89-B8FB99DA4943}">
      <dsp:nvSpPr>
        <dsp:cNvPr id="0" name=""/>
        <dsp:cNvSpPr/>
      </dsp:nvSpPr>
      <dsp:spPr>
        <a:xfrm>
          <a:off x="5103636" y="264742"/>
          <a:ext cx="2832649" cy="1133059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670166" y="264742"/>
        <a:ext cx="1699590" cy="1133059"/>
      </dsp:txXfrm>
    </dsp:sp>
    <dsp:sp modelId="{7D49BC3C-ABF6-4C7B-928E-FECF647BF74E}">
      <dsp:nvSpPr>
        <dsp:cNvPr id="0" name=""/>
        <dsp:cNvSpPr/>
      </dsp:nvSpPr>
      <dsp:spPr>
        <a:xfrm>
          <a:off x="7653020" y="264742"/>
          <a:ext cx="2832649" cy="1133059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19550" y="264742"/>
        <a:ext cx="1699590" cy="11330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91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4414" y="234040"/>
        <a:ext cx="1708568" cy="1139045"/>
      </dsp:txXfrm>
    </dsp:sp>
    <dsp:sp modelId="{9DEAC7B7-48CF-4667-9165-D636599B58CB}">
      <dsp:nvSpPr>
        <dsp:cNvPr id="0" name=""/>
        <dsp:cNvSpPr/>
      </dsp:nvSpPr>
      <dsp:spPr>
        <a:xfrm>
          <a:off x="2567744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37267" y="234040"/>
        <a:ext cx="1708568" cy="1139045"/>
      </dsp:txXfrm>
    </dsp:sp>
    <dsp:sp modelId="{4014C1C7-2986-4D1A-AB89-B8FB99DA4943}">
      <dsp:nvSpPr>
        <dsp:cNvPr id="0" name=""/>
        <dsp:cNvSpPr/>
      </dsp:nvSpPr>
      <dsp:spPr>
        <a:xfrm>
          <a:off x="5130596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00119" y="234040"/>
        <a:ext cx="1708568" cy="1139045"/>
      </dsp:txXfrm>
    </dsp:sp>
    <dsp:sp modelId="{7D49BC3C-ABF6-4C7B-928E-FECF647BF74E}">
      <dsp:nvSpPr>
        <dsp:cNvPr id="0" name=""/>
        <dsp:cNvSpPr/>
      </dsp:nvSpPr>
      <dsp:spPr>
        <a:xfrm>
          <a:off x="7693449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62972" y="234040"/>
        <a:ext cx="1708568" cy="11390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DC959-A120-4522-9699-22D7535841CF}">
      <dsp:nvSpPr>
        <dsp:cNvPr id="0" name=""/>
        <dsp:cNvSpPr/>
      </dsp:nvSpPr>
      <dsp:spPr>
        <a:xfrm>
          <a:off x="2046" y="189915"/>
          <a:ext cx="853453" cy="8534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1984-C3C7-48D3-9067-8496BCC9FDC3}">
      <dsp:nvSpPr>
        <dsp:cNvPr id="0" name=""/>
        <dsp:cNvSpPr/>
      </dsp:nvSpPr>
      <dsp:spPr>
        <a:xfrm>
          <a:off x="2046" y="1224197"/>
          <a:ext cx="2438437" cy="103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Doctors and patients in the program</a:t>
          </a:r>
        </a:p>
      </dsp:txBody>
      <dsp:txXfrm>
        <a:off x="2046" y="1224197"/>
        <a:ext cx="2438437" cy="1032750"/>
      </dsp:txXfrm>
    </dsp:sp>
    <dsp:sp modelId="{FF854B07-0527-40EB-9E0A-BC7F86B1F12B}">
      <dsp:nvSpPr>
        <dsp:cNvPr id="0" name=""/>
        <dsp:cNvSpPr/>
      </dsp:nvSpPr>
      <dsp:spPr>
        <a:xfrm>
          <a:off x="2046" y="2523075"/>
          <a:ext cx="2438437" cy="2054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Providers in program: 548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Patients in program: 1.16 million</a:t>
          </a:r>
        </a:p>
      </dsp:txBody>
      <dsp:txXfrm>
        <a:off x="2046" y="2523075"/>
        <a:ext cx="2438437" cy="2054185"/>
      </dsp:txXfrm>
    </dsp:sp>
    <dsp:sp modelId="{0797E812-85DF-457A-88EB-606499F2EFFE}">
      <dsp:nvSpPr>
        <dsp:cNvPr id="0" name=""/>
        <dsp:cNvSpPr/>
      </dsp:nvSpPr>
      <dsp:spPr>
        <a:xfrm>
          <a:off x="2867210" y="189915"/>
          <a:ext cx="853453" cy="853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8EB61-8617-4F68-B518-8AEDC13C1312}">
      <dsp:nvSpPr>
        <dsp:cNvPr id="0" name=""/>
        <dsp:cNvSpPr/>
      </dsp:nvSpPr>
      <dsp:spPr>
        <a:xfrm>
          <a:off x="2867210" y="1224197"/>
          <a:ext cx="2438437" cy="103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Physician satisfaction</a:t>
          </a:r>
          <a:r>
            <a:rPr lang="en-US" sz="2200" kern="1200" baseline="30000" dirty="0"/>
            <a:t>*</a:t>
          </a:r>
          <a:endParaRPr lang="en-US" sz="2200" kern="1200" dirty="0"/>
        </a:p>
      </dsp:txBody>
      <dsp:txXfrm>
        <a:off x="2867210" y="1224197"/>
        <a:ext cx="2438437" cy="1032750"/>
      </dsp:txXfrm>
    </dsp:sp>
    <dsp:sp modelId="{B225B0DD-3EAC-40E8-B2B9-99FBDA0D11CB}">
      <dsp:nvSpPr>
        <dsp:cNvPr id="0" name=""/>
        <dsp:cNvSpPr/>
      </dsp:nvSpPr>
      <dsp:spPr>
        <a:xfrm>
          <a:off x="2867210" y="2523075"/>
          <a:ext cx="2438437" cy="2054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“An unreasonable number of reasonable requirements”</a:t>
          </a:r>
        </a:p>
      </dsp:txBody>
      <dsp:txXfrm>
        <a:off x="2867210" y="2523075"/>
        <a:ext cx="2438437" cy="2054185"/>
      </dsp:txXfrm>
    </dsp:sp>
    <dsp:sp modelId="{89F93C29-8347-4A85-85F3-3CD42128E0AE}">
      <dsp:nvSpPr>
        <dsp:cNvPr id="0" name=""/>
        <dsp:cNvSpPr/>
      </dsp:nvSpPr>
      <dsp:spPr>
        <a:xfrm>
          <a:off x="5732374" y="189915"/>
          <a:ext cx="853453" cy="8534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6300C-5245-491A-A77E-94EB94073D97}">
      <dsp:nvSpPr>
        <dsp:cNvPr id="0" name=""/>
        <dsp:cNvSpPr/>
      </dsp:nvSpPr>
      <dsp:spPr>
        <a:xfrm>
          <a:off x="5732374" y="1224197"/>
          <a:ext cx="2438437" cy="103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Extent of engagement with the program</a:t>
          </a:r>
        </a:p>
      </dsp:txBody>
      <dsp:txXfrm>
        <a:off x="5732374" y="1224197"/>
        <a:ext cx="2438437" cy="1032750"/>
      </dsp:txXfrm>
    </dsp:sp>
    <dsp:sp modelId="{9060E91F-FD65-4A9F-BD99-36282BD63759}">
      <dsp:nvSpPr>
        <dsp:cNvPr id="0" name=""/>
        <dsp:cNvSpPr/>
      </dsp:nvSpPr>
      <dsp:spPr>
        <a:xfrm>
          <a:off x="5732374" y="2523075"/>
          <a:ext cx="2438437" cy="2054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Many metrics = many interactions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Large administrative burden</a:t>
          </a:r>
        </a:p>
      </dsp:txBody>
      <dsp:txXfrm>
        <a:off x="5732374" y="2523075"/>
        <a:ext cx="2438437" cy="2054185"/>
      </dsp:txXfrm>
    </dsp:sp>
    <dsp:sp modelId="{3AC91BE9-5210-4BA1-B528-6F92C7EAFE08}">
      <dsp:nvSpPr>
        <dsp:cNvPr id="0" name=""/>
        <dsp:cNvSpPr/>
      </dsp:nvSpPr>
      <dsp:spPr>
        <a:xfrm>
          <a:off x="8597538" y="189915"/>
          <a:ext cx="853453" cy="8534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F45E0-256A-4650-A919-32FD70773C4D}">
      <dsp:nvSpPr>
        <dsp:cNvPr id="0" name=""/>
        <dsp:cNvSpPr/>
      </dsp:nvSpPr>
      <dsp:spPr>
        <a:xfrm>
          <a:off x="8597538" y="1224197"/>
          <a:ext cx="2438437" cy="103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Quality Metrics Details</a:t>
          </a:r>
        </a:p>
      </dsp:txBody>
      <dsp:txXfrm>
        <a:off x="8597538" y="1224197"/>
        <a:ext cx="2438437" cy="1032750"/>
      </dsp:txXfrm>
    </dsp:sp>
    <dsp:sp modelId="{1A74B9CC-DC62-4332-8559-F16A2F514620}">
      <dsp:nvSpPr>
        <dsp:cNvPr id="0" name=""/>
        <dsp:cNvSpPr/>
      </dsp:nvSpPr>
      <dsp:spPr>
        <a:xfrm>
          <a:off x="8597538" y="2523075"/>
          <a:ext cx="2438437" cy="2054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Some metrics seem to express co-linearity,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are some “buckets” that don’t seem to have any metrics - outcome measures, health measures</a:t>
          </a:r>
          <a:endParaRPr lang="en-US" sz="1800" b="0" i="0" u="none" strike="noStrike" kern="1200">
            <a:effectLst/>
          </a:endParaRPr>
        </a:p>
      </dsp:txBody>
      <dsp:txXfrm>
        <a:off x="8597538" y="2523075"/>
        <a:ext cx="2438437" cy="20541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399E2-F633-4423-924A-F5C7BE87B6FB}">
      <dsp:nvSpPr>
        <dsp:cNvPr id="0" name=""/>
        <dsp:cNvSpPr/>
      </dsp:nvSpPr>
      <dsp:spPr>
        <a:xfrm rot="5400000">
          <a:off x="6731505" y="-2838935"/>
          <a:ext cx="838204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Collect patient-level data to show how patients were affected</a:t>
          </a:r>
        </a:p>
      </dsp:txBody>
      <dsp:txXfrm rot="-5400000">
        <a:off x="3785615" y="147873"/>
        <a:ext cx="6689066" cy="756368"/>
      </dsp:txXfrm>
    </dsp:sp>
    <dsp:sp modelId="{507377E2-7BB4-4ECE-9DC5-705E433404DA}">
      <dsp:nvSpPr>
        <dsp:cNvPr id="0" name=""/>
        <dsp:cNvSpPr/>
      </dsp:nvSpPr>
      <dsp:spPr>
        <a:xfrm>
          <a:off x="0" y="2178"/>
          <a:ext cx="3785616" cy="10477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Improve health care quality outcomes for members</a:t>
          </a:r>
        </a:p>
      </dsp:txBody>
      <dsp:txXfrm>
        <a:off x="51147" y="53325"/>
        <a:ext cx="3683322" cy="945461"/>
      </dsp:txXfrm>
    </dsp:sp>
    <dsp:sp modelId="{A09AEF5C-4094-424D-A77F-D65467D3B1C3}">
      <dsp:nvSpPr>
        <dsp:cNvPr id="0" name=""/>
        <dsp:cNvSpPr/>
      </dsp:nvSpPr>
      <dsp:spPr>
        <a:xfrm rot="5400000">
          <a:off x="6731505" y="-1738791"/>
          <a:ext cx="838204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Collect data on non-participating providers</a:t>
          </a:r>
        </a:p>
      </dsp:txBody>
      <dsp:txXfrm rot="-5400000">
        <a:off x="3785615" y="1248017"/>
        <a:ext cx="6689066" cy="756368"/>
      </dsp:txXfrm>
    </dsp:sp>
    <dsp:sp modelId="{58664692-BE87-460D-A0FF-BCE2D45709BB}">
      <dsp:nvSpPr>
        <dsp:cNvPr id="0" name=""/>
        <dsp:cNvSpPr/>
      </dsp:nvSpPr>
      <dsp:spPr>
        <a:xfrm>
          <a:off x="0" y="1102322"/>
          <a:ext cx="3785616" cy="10477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Reduce annual increases in total health care costs</a:t>
          </a:r>
        </a:p>
      </dsp:txBody>
      <dsp:txXfrm>
        <a:off x="51147" y="1153469"/>
        <a:ext cx="3683322" cy="945461"/>
      </dsp:txXfrm>
    </dsp:sp>
    <dsp:sp modelId="{ABE352B6-5226-4A1B-A72A-B283CAC048C7}">
      <dsp:nvSpPr>
        <dsp:cNvPr id="0" name=""/>
        <dsp:cNvSpPr/>
      </dsp:nvSpPr>
      <dsp:spPr>
        <a:xfrm rot="5400000">
          <a:off x="6731505" y="-638648"/>
          <a:ext cx="838204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Create framework for patient care coordination</a:t>
          </a:r>
        </a:p>
      </dsp:txBody>
      <dsp:txXfrm rot="-5400000">
        <a:off x="3785615" y="2348160"/>
        <a:ext cx="6689066" cy="756368"/>
      </dsp:txXfrm>
    </dsp:sp>
    <dsp:sp modelId="{896642D7-1A85-430B-AD77-3DB583397A67}">
      <dsp:nvSpPr>
        <dsp:cNvPr id="0" name=""/>
        <dsp:cNvSpPr/>
      </dsp:nvSpPr>
      <dsp:spPr>
        <a:xfrm>
          <a:off x="0" y="2202465"/>
          <a:ext cx="3785616" cy="10477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Patient care coordination</a:t>
          </a:r>
        </a:p>
      </dsp:txBody>
      <dsp:txXfrm>
        <a:off x="51147" y="2253612"/>
        <a:ext cx="3683322" cy="945461"/>
      </dsp:txXfrm>
    </dsp:sp>
    <dsp:sp modelId="{310EB148-4E5B-4BBC-A51A-DCAFC5A91508}">
      <dsp:nvSpPr>
        <dsp:cNvPr id="0" name=""/>
        <dsp:cNvSpPr/>
      </dsp:nvSpPr>
      <dsp:spPr>
        <a:xfrm rot="5400000">
          <a:off x="6731505" y="461495"/>
          <a:ext cx="838204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Collect healthcare quality outcomes directly</a:t>
          </a:r>
        </a:p>
      </dsp:txBody>
      <dsp:txXfrm rot="-5400000">
        <a:off x="3785615" y="3448303"/>
        <a:ext cx="6689066" cy="756368"/>
      </dsp:txXfrm>
    </dsp:sp>
    <dsp:sp modelId="{E665A5B0-5381-4FC3-97C3-B8C51E8CCD3B}">
      <dsp:nvSpPr>
        <dsp:cNvPr id="0" name=""/>
        <dsp:cNvSpPr/>
      </dsp:nvSpPr>
      <dsp:spPr>
        <a:xfrm>
          <a:off x="0" y="3302609"/>
          <a:ext cx="3785616" cy="10477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Population health management</a:t>
          </a:r>
        </a:p>
      </dsp:txBody>
      <dsp:txXfrm>
        <a:off x="51147" y="3353756"/>
        <a:ext cx="3683322" cy="9454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91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4414" y="234040"/>
        <a:ext cx="1708568" cy="1139045"/>
      </dsp:txXfrm>
    </dsp:sp>
    <dsp:sp modelId="{9DEAC7B7-48CF-4667-9165-D636599B58CB}">
      <dsp:nvSpPr>
        <dsp:cNvPr id="0" name=""/>
        <dsp:cNvSpPr/>
      </dsp:nvSpPr>
      <dsp:spPr>
        <a:xfrm>
          <a:off x="2567744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37267" y="234040"/>
        <a:ext cx="1708568" cy="1139045"/>
      </dsp:txXfrm>
    </dsp:sp>
    <dsp:sp modelId="{4014C1C7-2986-4D1A-AB89-B8FB99DA4943}">
      <dsp:nvSpPr>
        <dsp:cNvPr id="0" name=""/>
        <dsp:cNvSpPr/>
      </dsp:nvSpPr>
      <dsp:spPr>
        <a:xfrm>
          <a:off x="5130596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00119" y="234040"/>
        <a:ext cx="1708568" cy="1139045"/>
      </dsp:txXfrm>
    </dsp:sp>
    <dsp:sp modelId="{7D49BC3C-ABF6-4C7B-928E-FECF647BF74E}">
      <dsp:nvSpPr>
        <dsp:cNvPr id="0" name=""/>
        <dsp:cNvSpPr/>
      </dsp:nvSpPr>
      <dsp:spPr>
        <a:xfrm>
          <a:off x="7693449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62972" y="234040"/>
        <a:ext cx="1708568" cy="11390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0D826-806E-4EEC-915B-7E447A69E4EE}">
      <dsp:nvSpPr>
        <dsp:cNvPr id="0" name=""/>
        <dsp:cNvSpPr/>
      </dsp:nvSpPr>
      <dsp:spPr>
        <a:xfrm>
          <a:off x="0" y="3627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49ADF-5A9D-45E4-99B0-A5C54A7406CD}">
      <dsp:nvSpPr>
        <dsp:cNvPr id="0" name=""/>
        <dsp:cNvSpPr/>
      </dsp:nvSpPr>
      <dsp:spPr>
        <a:xfrm>
          <a:off x="186405" y="142276"/>
          <a:ext cx="338919" cy="338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07399-9D23-469B-AFB3-087E78D08967}">
      <dsp:nvSpPr>
        <dsp:cNvPr id="0" name=""/>
        <dsp:cNvSpPr/>
      </dsp:nvSpPr>
      <dsp:spPr>
        <a:xfrm>
          <a:off x="711730" y="3627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38,000+ rows</a:t>
          </a:r>
        </a:p>
      </dsp:txBody>
      <dsp:txXfrm>
        <a:off x="711730" y="3627"/>
        <a:ext cx="10386269" cy="616216"/>
      </dsp:txXfrm>
    </dsp:sp>
    <dsp:sp modelId="{93861E3E-0CF8-40EC-9491-72E7F54AAC07}">
      <dsp:nvSpPr>
        <dsp:cNvPr id="0" name=""/>
        <dsp:cNvSpPr/>
      </dsp:nvSpPr>
      <dsp:spPr>
        <a:xfrm>
          <a:off x="0" y="773898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30690-D116-4890-88E7-FCAE94BBCAEE}">
      <dsp:nvSpPr>
        <dsp:cNvPr id="0" name=""/>
        <dsp:cNvSpPr/>
      </dsp:nvSpPr>
      <dsp:spPr>
        <a:xfrm>
          <a:off x="186405" y="912547"/>
          <a:ext cx="338919" cy="338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BC570-14C3-4E2D-9A47-FBDA4AA83D21}">
      <dsp:nvSpPr>
        <dsp:cNvPr id="0" name=""/>
        <dsp:cNvSpPr/>
      </dsp:nvSpPr>
      <dsp:spPr>
        <a:xfrm>
          <a:off x="711730" y="773898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 500 healthcare providers across 5 regions</a:t>
          </a:r>
        </a:p>
      </dsp:txBody>
      <dsp:txXfrm>
        <a:off x="711730" y="773898"/>
        <a:ext cx="10386269" cy="616216"/>
      </dsp:txXfrm>
    </dsp:sp>
    <dsp:sp modelId="{4C733B1C-96DC-4ACE-B11E-4EE38E776EAB}">
      <dsp:nvSpPr>
        <dsp:cNvPr id="0" name=""/>
        <dsp:cNvSpPr/>
      </dsp:nvSpPr>
      <dsp:spPr>
        <a:xfrm>
          <a:off x="0" y="1544169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6A467-B746-4785-93AF-5D77AECDA752}">
      <dsp:nvSpPr>
        <dsp:cNvPr id="0" name=""/>
        <dsp:cNvSpPr/>
      </dsp:nvSpPr>
      <dsp:spPr>
        <a:xfrm>
          <a:off x="186405" y="1682818"/>
          <a:ext cx="338919" cy="3389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05AEB-5DC2-430A-9F26-9E48CED5BEA4}">
      <dsp:nvSpPr>
        <dsp:cNvPr id="0" name=""/>
        <dsp:cNvSpPr/>
      </dsp:nvSpPr>
      <dsp:spPr>
        <a:xfrm>
          <a:off x="711730" y="1544169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~40 quality metrics per provider </a:t>
          </a:r>
        </a:p>
      </dsp:txBody>
      <dsp:txXfrm>
        <a:off x="711730" y="1544169"/>
        <a:ext cx="10386269" cy="616216"/>
      </dsp:txXfrm>
    </dsp:sp>
    <dsp:sp modelId="{07A7ED8B-51A5-4453-B3B8-AEF8B7A496DC}">
      <dsp:nvSpPr>
        <dsp:cNvPr id="0" name=""/>
        <dsp:cNvSpPr/>
      </dsp:nvSpPr>
      <dsp:spPr>
        <a:xfrm>
          <a:off x="0" y="2314440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F263A-66C1-46F8-8D77-6EAA918BBF08}">
      <dsp:nvSpPr>
        <dsp:cNvPr id="0" name=""/>
        <dsp:cNvSpPr/>
      </dsp:nvSpPr>
      <dsp:spPr>
        <a:xfrm>
          <a:off x="186405" y="2453089"/>
          <a:ext cx="338919" cy="3389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80B27-13E9-4C72-8CCE-1AE7FBC37435}">
      <dsp:nvSpPr>
        <dsp:cNvPr id="0" name=""/>
        <dsp:cNvSpPr/>
      </dsp:nvSpPr>
      <dsp:spPr>
        <a:xfrm>
          <a:off x="711730" y="2314440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 populations: Pediatric, Adult, Senior</a:t>
          </a:r>
        </a:p>
      </dsp:txBody>
      <dsp:txXfrm>
        <a:off x="711730" y="2314440"/>
        <a:ext cx="10386269" cy="616216"/>
      </dsp:txXfrm>
    </dsp:sp>
    <dsp:sp modelId="{0F250713-4446-4AC0-BC3F-C7B3F922F81C}">
      <dsp:nvSpPr>
        <dsp:cNvPr id="0" name=""/>
        <dsp:cNvSpPr/>
      </dsp:nvSpPr>
      <dsp:spPr>
        <a:xfrm>
          <a:off x="0" y="3084711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A35C-6520-462E-AD0A-0DC9A19C90A7}">
      <dsp:nvSpPr>
        <dsp:cNvPr id="0" name=""/>
        <dsp:cNvSpPr/>
      </dsp:nvSpPr>
      <dsp:spPr>
        <a:xfrm>
          <a:off x="186405" y="3223360"/>
          <a:ext cx="338919" cy="3389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56E3C-B1EA-4E51-9AE4-38D967DACFB2}">
      <dsp:nvSpPr>
        <dsp:cNvPr id="0" name=""/>
        <dsp:cNvSpPr/>
      </dsp:nvSpPr>
      <dsp:spPr>
        <a:xfrm>
          <a:off x="711730" y="3084711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 year, one data point per provider per population</a:t>
          </a:r>
        </a:p>
      </dsp:txBody>
      <dsp:txXfrm>
        <a:off x="711730" y="3084711"/>
        <a:ext cx="10386269" cy="616216"/>
      </dsp:txXfrm>
    </dsp:sp>
    <dsp:sp modelId="{B20BE9E2-F189-4477-9B71-E2A0402739B8}">
      <dsp:nvSpPr>
        <dsp:cNvPr id="0" name=""/>
        <dsp:cNvSpPr/>
      </dsp:nvSpPr>
      <dsp:spPr>
        <a:xfrm>
          <a:off x="0" y="3854982"/>
          <a:ext cx="11098696" cy="11069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63CEC-002A-44C6-80DB-8356DE518B01}">
      <dsp:nvSpPr>
        <dsp:cNvPr id="0" name=""/>
        <dsp:cNvSpPr/>
      </dsp:nvSpPr>
      <dsp:spPr>
        <a:xfrm>
          <a:off x="186405" y="4239011"/>
          <a:ext cx="338919" cy="3389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2A5D5-A8A0-4D88-95D5-52B164A733E2}">
      <dsp:nvSpPr>
        <dsp:cNvPr id="0" name=""/>
        <dsp:cNvSpPr/>
      </dsp:nvSpPr>
      <dsp:spPr>
        <a:xfrm>
          <a:off x="711730" y="4100363"/>
          <a:ext cx="4994413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 outcomes of interest:</a:t>
          </a:r>
        </a:p>
      </dsp:txBody>
      <dsp:txXfrm>
        <a:off x="711730" y="4100363"/>
        <a:ext cx="4994413" cy="616216"/>
      </dsp:txXfrm>
    </dsp:sp>
    <dsp:sp modelId="{92455F9E-8732-4549-98E4-3B3DC4888173}">
      <dsp:nvSpPr>
        <dsp:cNvPr id="0" name=""/>
        <dsp:cNvSpPr/>
      </dsp:nvSpPr>
      <dsp:spPr>
        <a:xfrm>
          <a:off x="3519530" y="4110302"/>
          <a:ext cx="5391856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PMPM – Per member per month cost of care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ED – Emergency department utilization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RDM – Readmission rates</a:t>
          </a:r>
        </a:p>
      </dsp:txBody>
      <dsp:txXfrm>
        <a:off x="3519530" y="4110302"/>
        <a:ext cx="5391856" cy="616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2T05:35:40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2T05:35:40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6300-5F7A-455F-8AAC-E69DE14C50F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FAE24-E2EE-4AD4-AB48-7C4BE982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- Over utilization of services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- Cannot ensure high-quality services and </a:t>
            </a:r>
          </a:p>
          <a:p>
            <a:pPr marL="171450" indent="-171450">
              <a:buFontTx/>
              <a:buChar char="-"/>
            </a:pPr>
            <a:r>
              <a:rPr lang="en-US" dirty="0"/>
              <a:t>- May not achieve desired outcomes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- Misaligned incentives between payer, provider, patient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- No fees for high-valued services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- Reactive care delivery </a:t>
            </a:r>
          </a:p>
          <a:p>
            <a:pPr marL="171450" indent="-171450">
              <a:buFontTx/>
              <a:buChar char="-"/>
            </a:pPr>
            <a:r>
              <a:rPr lang="en-US" dirty="0"/>
              <a:t>Lack of care coordination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2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difference between implementation and theory, that there could be a breakdown in logic at either point blah blah blah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5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7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7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9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92B4-8FCD-4511-8743-1B7DB396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BEE82-F46E-4B37-ADF4-59A8B3ECF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2FD9-504E-4383-A8C0-54B14756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3EAE-0B58-4D8C-BA42-FB74735A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AB3A-520B-4F16-A50C-41FC9FC4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6105-A5CE-443F-B727-97BD2B1F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A68A8-24F6-4499-B9C6-DC10605CB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69BF-354D-435E-82AA-54A35684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0637-CBCB-4DE5-8E7F-C4E6471E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80F1-9688-4F9E-A10C-7209F0C4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00B3F-E231-41F2-B259-7BCADE5F1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6E048-5BDD-4006-8BD7-3E8BFB3E5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11BD-CB48-42DD-A6C7-607F1FED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4C51-1CA8-4866-B5E4-BD893DD9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6549-28C0-4311-B96D-DA894634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7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1482455"/>
            <a:ext cx="10515600" cy="636803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Topic/Title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2117484"/>
            <a:ext cx="10515600" cy="528899"/>
          </a:xfrm>
        </p:spPr>
        <p:txBody>
          <a:bodyPr/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49A7DB3-9407-4B42-BE21-D7F898B9A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4604579"/>
            <a:ext cx="7123113" cy="40384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FirstName </a:t>
            </a:r>
            <a:r>
              <a:rPr lang="en-US" dirty="0" err="1"/>
              <a:t>LastName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915178-971E-804D-B32F-05ACD7FAD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5008421"/>
            <a:ext cx="7123113" cy="8413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Title/Designation/Program Name (HNZ ’XX)</a:t>
            </a:r>
          </a:p>
        </p:txBody>
      </p:sp>
    </p:spTree>
    <p:extLst>
      <p:ext uri="{BB962C8B-B14F-4D97-AF65-F5344CB8AC3E}">
        <p14:creationId xmlns:p14="http://schemas.microsoft.com/office/powerpoint/2010/main" val="176254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28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0677" y="1662545"/>
            <a:ext cx="10515600" cy="1871230"/>
          </a:xfrm>
        </p:spPr>
        <p:txBody>
          <a:bodyPr anchor="b"/>
          <a:lstStyle>
            <a:lvl1pPr algn="r">
              <a:defRPr sz="6000" i="1"/>
            </a:lvl1pPr>
          </a:lstStyle>
          <a:p>
            <a:r>
              <a:rPr lang="en-US" dirty="0"/>
              <a:t>“Quote Slide Quote Slide Quote Slide Quote Slide”</a:t>
            </a:r>
          </a:p>
        </p:txBody>
      </p:sp>
    </p:spTree>
    <p:extLst>
      <p:ext uri="{BB962C8B-B14F-4D97-AF65-F5344CB8AC3E}">
        <p14:creationId xmlns:p14="http://schemas.microsoft.com/office/powerpoint/2010/main" val="278703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230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082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23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536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61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B0DA-EEED-4B48-B505-852BEC9A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E559-8C6C-4EC8-8A8E-E1D2B2A7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7345-3EEC-4C2E-AE44-268E9F0A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5555-A29F-4914-B8B5-002DADB8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CDAB-75AB-4DFE-AAF9-568172AF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9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631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6C27-8D1C-45BF-B5B8-49747B31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4C50-9336-43CC-80E7-9803CFA5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91E9C-7AE5-4A27-B2AD-6E6077B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1954-FDEB-4B6D-8630-E32E0D03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7ACF-1BCB-4E24-B02E-AA8A1B93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7F2A-3BC8-4EAD-A01F-F54D966B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160C-8072-4CA7-B2AD-C78D0F65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2B38-8A74-4BA3-80BA-173B2327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85128-33CB-40ED-88C7-F8B480C6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1A9E-16CC-4292-807A-13E24F83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571F8-2361-4ADF-ABD3-BBE00654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8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0E3D-36FD-4992-9919-5555AC4F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C825B-5F69-47A8-B22F-37DF6C7A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AF10-E0B6-44C1-AC5F-6C18A3604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B4380-7D2D-4A4F-B5B1-2C75842EB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2DD10-9520-467C-B818-97B4D3EF6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1A1CE-9828-4C81-9AC1-B78C3B40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9D0FC-FD0B-4D50-9444-F3744C5F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A7C7B-CA73-4536-98C3-8D559670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9327-AE53-4665-9B68-2B7F7125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7B311-2A77-4F58-AC25-15C0DEA7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33D13-61DA-452C-81B1-7C7E5947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AE70C-C819-4F89-BF87-A562D986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01075-AFC6-4397-BCFA-B3028B7C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BED42-DD61-443C-82BC-925C4694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82A5-3610-4373-AF9E-D4C6DE49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FF2B-9F59-4215-BE61-807B2A2F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50D3-7048-4BE4-AE0B-7E864F82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1B703-C843-44CD-98EC-CC3A27A8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65147-E348-474A-A1F8-226923BD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A945F-F0A7-4BF1-85D0-7DE4D0DD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5255-3B45-4C3B-A9E0-B8102B8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699E-E313-43FB-AB9E-4FF5C46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FED78-1434-4504-A123-FC3F65B2C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45228-EFC5-4CE9-A8E7-4E4589D16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E580-D952-424B-A0F5-2C08EB2A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96B4B-8F74-4F06-B40D-E56EFC77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ACFA4-C045-45E5-93CA-3A83E147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3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99977-3836-4FA0-9786-E4979DED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4B020-BB71-4643-A201-D58137A5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FBA7-F9B7-479E-A417-0F3534BBE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61FD-ECBE-41F2-812C-3262616DC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4507-C9E3-49DF-9FA5-D8E15A81D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 flipH="1">
            <a:off x="0" y="6477000"/>
            <a:ext cx="89846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B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674" y="5805240"/>
            <a:ext cx="3058391" cy="10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8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6192E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A6192E"/>
        </a:buClr>
        <a:buSzPct val="80000"/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A6192E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A6192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A6192E"/>
        </a:buClr>
        <a:buFont typeface="Wingdings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A6192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2371" y="620110"/>
            <a:ext cx="109672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6192E"/>
                </a:solidFill>
                <a:effectLst/>
                <a:uLnTx/>
                <a:uFillTx/>
                <a:latin typeface="Calibri Light" panose="020F0302020204030204"/>
                <a:ea typeface="Open Sans" panose="020B0606030504020204" pitchFamily="34" charset="0"/>
                <a:cs typeface="Open Sans" panose="020B0606030504020204" pitchFamily="34" charset="0"/>
              </a:rPr>
              <a:t>Quality and Cost 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6192E"/>
                </a:solidFill>
                <a:effectLst/>
                <a:uLnTx/>
                <a:uFillTx/>
                <a:latin typeface="Calibri Light" panose="020F0302020204030204"/>
                <a:ea typeface="Open Sans" panose="020B0606030504020204" pitchFamily="34" charset="0"/>
                <a:cs typeface="Open Sans" panose="020B0606030504020204" pitchFamily="34" charset="0"/>
              </a:rPr>
              <a:t>in the</a:t>
            </a:r>
            <a:endParaRPr lang="en-US" altLang="en-US" sz="4400" b="1" dirty="0">
              <a:solidFill>
                <a:srgbClr val="A6192E"/>
              </a:solidFill>
              <a:latin typeface="Calibri Light" panose="020F03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400" b="1" dirty="0">
                <a:solidFill>
                  <a:srgbClr val="A6192E"/>
                </a:solidFill>
                <a:latin typeface="Calibri Light" panose="020F0302020204030204"/>
                <a:ea typeface="Open Sans" panose="020B0606030504020204" pitchFamily="34" charset="0"/>
                <a:cs typeface="Open Sans" panose="020B0606030504020204" pitchFamily="34" charset="0"/>
              </a:rPr>
              <a:t>True Performance Program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A6192E"/>
              </a:solidFill>
              <a:effectLst/>
              <a:uLnTx/>
              <a:uFillTx/>
              <a:latin typeface="Calibri Light" panose="020F03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71A4B-D60F-42AE-9A1F-BD767D3B642B}"/>
              </a:ext>
            </a:extLst>
          </p:cNvPr>
          <p:cNvSpPr txBox="1"/>
          <p:nvPr/>
        </p:nvSpPr>
        <p:spPr>
          <a:xfrm>
            <a:off x="2768138" y="3260896"/>
            <a:ext cx="665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Capstone Project 2019 – Highmark Inc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AA579-1B85-4F60-BA92-4DD6BB7F7DC7}"/>
              </a:ext>
            </a:extLst>
          </p:cNvPr>
          <p:cNvSpPr txBox="1"/>
          <p:nvPr/>
        </p:nvSpPr>
        <p:spPr>
          <a:xfrm>
            <a:off x="3420498" y="4329212"/>
            <a:ext cx="2802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Moe Wolf (MSHCPM ‘20)</a:t>
            </a: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Jonathan Dyer (MISM ‘19)</a:t>
            </a: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9A8E8-BBBA-4887-A97E-19D5E177DC39}"/>
              </a:ext>
            </a:extLst>
          </p:cNvPr>
          <p:cNvSpPr txBox="1"/>
          <p:nvPr/>
        </p:nvSpPr>
        <p:spPr>
          <a:xfrm>
            <a:off x="6096000" y="4329212"/>
            <a:ext cx="348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Jeremiah Humes (MSHCA ‘20)</a:t>
            </a:r>
          </a:p>
          <a:p>
            <a:pPr lvl="0" defTabSz="914377">
              <a:defRPr/>
            </a:pPr>
            <a:r>
              <a:rPr lang="en-US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Manjiri Kshirsagar (MSHCPM ‘20)</a:t>
            </a:r>
            <a:endParaRPr lang="en-US" dirty="0">
              <a:solidFill>
                <a:prstClr val="black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7A7E0-A43C-4A8A-8453-385128732D0E}"/>
              </a:ext>
            </a:extLst>
          </p:cNvPr>
          <p:cNvSpPr txBox="1"/>
          <p:nvPr/>
        </p:nvSpPr>
        <p:spPr>
          <a:xfrm>
            <a:off x="4600367" y="5123339"/>
            <a:ext cx="2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377">
              <a:defRPr/>
            </a:pPr>
            <a:r>
              <a:rPr lang="en-US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Faculty Advisor: Jim Jordan </a:t>
            </a:r>
            <a:endParaRPr lang="en-US" dirty="0">
              <a:solidFill>
                <a:prstClr val="black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Defining the Blueprint of the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851621"/>
              </p:ext>
            </p:extLst>
          </p:nvPr>
        </p:nvGraphicFramePr>
        <p:xfrm>
          <a:off x="850731" y="1479000"/>
          <a:ext cx="10490537" cy="166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DA81B8-7D10-4DE8-8556-006D0CA19A01}"/>
              </a:ext>
            </a:extLst>
          </p:cNvPr>
          <p:cNvSpPr txBox="1"/>
          <p:nvPr/>
        </p:nvSpPr>
        <p:spPr>
          <a:xfrm>
            <a:off x="678874" y="3754582"/>
            <a:ext cx="8427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Understanding the program and its components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Intended Effect of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Environmental scan</a:t>
            </a:r>
          </a:p>
        </p:txBody>
      </p:sp>
    </p:spTree>
    <p:extLst>
      <p:ext uri="{BB962C8B-B14F-4D97-AF65-F5344CB8AC3E}">
        <p14:creationId xmlns:p14="http://schemas.microsoft.com/office/powerpoint/2010/main" val="301170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True Performance 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1DDB66-4E65-44C7-82CA-40AF836CEC76}"/>
              </a:ext>
            </a:extLst>
          </p:cNvPr>
          <p:cNvGrpSpPr/>
          <p:nvPr/>
        </p:nvGrpSpPr>
        <p:grpSpPr>
          <a:xfrm>
            <a:off x="2701637" y="3050290"/>
            <a:ext cx="7107381" cy="2425393"/>
            <a:chOff x="2701637" y="3348164"/>
            <a:chExt cx="7107381" cy="2425393"/>
          </a:xfrm>
        </p:grpSpPr>
        <p:pic>
          <p:nvPicPr>
            <p:cNvPr id="42" name="Graphic 41" descr="Venn diagram">
              <a:extLst>
                <a:ext uri="{FF2B5EF4-FFF2-40B4-BE49-F238E27FC236}">
                  <a16:creationId xmlns:a16="http://schemas.microsoft.com/office/drawing/2014/main" id="{BED5FA47-7A7E-44FC-9C2C-9AAED1608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7125" y="3578997"/>
              <a:ext cx="2194560" cy="21945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8A5D50-59BD-4A97-9243-608D80D4FAAC}"/>
                </a:ext>
              </a:extLst>
            </p:cNvPr>
            <p:cNvSpPr txBox="1"/>
            <p:nvPr/>
          </p:nvSpPr>
          <p:spPr>
            <a:xfrm>
              <a:off x="4057729" y="3348164"/>
              <a:ext cx="3793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Improve Experience of Care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882C99-DCB5-4ACB-8004-0CA49008B554}"/>
                </a:ext>
              </a:extLst>
            </p:cNvPr>
            <p:cNvSpPr txBox="1"/>
            <p:nvPr/>
          </p:nvSpPr>
          <p:spPr>
            <a:xfrm>
              <a:off x="2701637" y="4511809"/>
              <a:ext cx="24661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Improving Health of Population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E689A8-08B0-462D-987C-AA8233DCD4F9}"/>
                </a:ext>
              </a:extLst>
            </p:cNvPr>
            <p:cNvSpPr txBox="1"/>
            <p:nvPr/>
          </p:nvSpPr>
          <p:spPr>
            <a:xfrm>
              <a:off x="6642148" y="4511810"/>
              <a:ext cx="31668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Reducing Per Capita Cost of Healthcare</a:t>
              </a:r>
            </a:p>
          </p:txBody>
        </p:sp>
      </p:grp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2C4780C4-1A44-4C83-97B4-C9C48286FE9D}"/>
              </a:ext>
            </a:extLst>
          </p:cNvPr>
          <p:cNvSpPr txBox="1">
            <a:spLocks/>
          </p:cNvSpPr>
          <p:nvPr/>
        </p:nvSpPr>
        <p:spPr>
          <a:xfrm>
            <a:off x="1920586" y="1610277"/>
            <a:ext cx="8350828" cy="87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A6192E"/>
                </a:solidFill>
              </a:rPr>
              <a:t>Supporting Primary Care Physicians (PCPs) in coordinating care, managing chronic illness, and providing preventive care.</a:t>
            </a:r>
            <a:endParaRPr lang="en-US" sz="2000" dirty="0">
              <a:solidFill>
                <a:srgbClr val="A6192E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A54F4B6A-F53C-490B-8B27-21718020F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90" y="5422901"/>
            <a:ext cx="10453255" cy="876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Based on IHI’s (Institute of Healthcare Improvement) </a:t>
            </a:r>
          </a:p>
          <a:p>
            <a:pPr marL="0" indent="0" algn="ctr">
              <a:buNone/>
            </a:pPr>
            <a:r>
              <a:rPr lang="en-US" sz="1800" dirty="0"/>
              <a:t>“Triple Aim” of healthcare improvement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6C5C1F-3BEF-4E32-8868-C7A75C4A7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9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Program Hierarchy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9CC737-533B-4DDE-BD4B-8732304015EA}"/>
              </a:ext>
            </a:extLst>
          </p:cNvPr>
          <p:cNvGrpSpPr/>
          <p:nvPr/>
        </p:nvGrpSpPr>
        <p:grpSpPr>
          <a:xfrm>
            <a:off x="1282958" y="1770192"/>
            <a:ext cx="8768796" cy="4242265"/>
            <a:chOff x="677311" y="2228907"/>
            <a:chExt cx="8905084" cy="42422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BC01F9-4C78-408B-80AD-CA16A7FA59A2}"/>
                </a:ext>
              </a:extLst>
            </p:cNvPr>
            <p:cNvSpPr txBox="1"/>
            <p:nvPr/>
          </p:nvSpPr>
          <p:spPr>
            <a:xfrm>
              <a:off x="7791695" y="4393502"/>
              <a:ext cx="17907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Strong Medicare STARS ratings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BD6D7A-9503-49C7-8E73-931741BDFDC5}"/>
                </a:ext>
              </a:extLst>
            </p:cNvPr>
            <p:cNvSpPr txBox="1"/>
            <p:nvPr/>
          </p:nvSpPr>
          <p:spPr>
            <a:xfrm>
              <a:off x="4662705" y="2228907"/>
              <a:ext cx="26506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aramond" panose="02020404030301010803" pitchFamily="18" charset="0"/>
                </a:rPr>
                <a:t>Reimbursement Opportunities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EC5E3F-E8E6-4237-9AF1-B25A23C95A0E}"/>
                </a:ext>
              </a:extLst>
            </p:cNvPr>
            <p:cNvSpPr txBox="1"/>
            <p:nvPr/>
          </p:nvSpPr>
          <p:spPr>
            <a:xfrm>
              <a:off x="3295078" y="3376477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Care Coordination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92AFFF-62D1-4BA4-A35E-6A4817023D39}"/>
                </a:ext>
              </a:extLst>
            </p:cNvPr>
            <p:cNvSpPr txBox="1"/>
            <p:nvPr/>
          </p:nvSpPr>
          <p:spPr>
            <a:xfrm>
              <a:off x="5270418" y="3392135"/>
              <a:ext cx="14793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Lump Sum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E598473-5A08-46A2-B990-5F0EE7C0C114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 flipH="1">
              <a:off x="4190428" y="2567461"/>
              <a:ext cx="1797585" cy="80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2603257-D298-48F9-909D-FD2BE7260F9A}"/>
                </a:ext>
              </a:extLst>
            </p:cNvPr>
            <p:cNvCxnSpPr>
              <a:cxnSpLocks/>
              <a:stCxn id="40" idx="2"/>
              <a:endCxn id="44" idx="0"/>
            </p:cNvCxnSpPr>
            <p:nvPr/>
          </p:nvCxnSpPr>
          <p:spPr>
            <a:xfrm>
              <a:off x="5988013" y="2567461"/>
              <a:ext cx="2206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AAA47B-6F22-40B3-8BDE-F42647A9B94D}"/>
                </a:ext>
              </a:extLst>
            </p:cNvPr>
            <p:cNvSpPr txBox="1"/>
            <p:nvPr/>
          </p:nvSpPr>
          <p:spPr>
            <a:xfrm>
              <a:off x="6863290" y="3392135"/>
              <a:ext cx="170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Additional Incentives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133CFE4-96E8-424A-B070-43010B293EF9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>
              <a:off x="5988013" y="2567461"/>
              <a:ext cx="172832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DC4088-0939-4D1C-BA2E-843D07778B0D}"/>
                </a:ext>
              </a:extLst>
            </p:cNvPr>
            <p:cNvSpPr txBox="1"/>
            <p:nvPr/>
          </p:nvSpPr>
          <p:spPr>
            <a:xfrm>
              <a:off x="3295078" y="4461165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6353000-A10A-4462-B08C-ABBC29BC6890}"/>
                </a:ext>
              </a:extLst>
            </p:cNvPr>
            <p:cNvCxnSpPr>
              <a:cxnSpLocks/>
              <a:stCxn id="43" idx="2"/>
              <a:endCxn id="51" idx="0"/>
            </p:cNvCxnSpPr>
            <p:nvPr/>
          </p:nvCxnSpPr>
          <p:spPr>
            <a:xfrm>
              <a:off x="4190428" y="3715031"/>
              <a:ext cx="0" cy="7461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EF944DB-572B-4B70-B8A7-53D4F3AF5B77}"/>
                </a:ext>
              </a:extLst>
            </p:cNvPr>
            <p:cNvSpPr txBox="1"/>
            <p:nvPr/>
          </p:nvSpPr>
          <p:spPr>
            <a:xfrm>
              <a:off x="677311" y="4441520"/>
              <a:ext cx="242089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latin typeface="Garamond" panose="02020404030301010803" pitchFamily="18" charset="0"/>
                </a:rPr>
                <a:t>Performance Measurement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EFEE69-20F0-4822-9C56-10FA0EA85648}"/>
                </a:ext>
              </a:extLst>
            </p:cNvPr>
            <p:cNvSpPr txBox="1"/>
            <p:nvPr/>
          </p:nvSpPr>
          <p:spPr>
            <a:xfrm>
              <a:off x="5543268" y="4466788"/>
              <a:ext cx="106464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Cost &amp; Utilization 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87D5AF6-A269-42D5-9A3B-889EEBA90110}"/>
                </a:ext>
              </a:extLst>
            </p:cNvPr>
            <p:cNvCxnSpPr>
              <a:cxnSpLocks/>
              <a:stCxn id="44" idx="2"/>
              <a:endCxn id="56" idx="0"/>
            </p:cNvCxnSpPr>
            <p:nvPr/>
          </p:nvCxnSpPr>
          <p:spPr>
            <a:xfrm>
              <a:off x="6010079" y="3730689"/>
              <a:ext cx="65515" cy="73609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5E9D6C-B7D9-404C-A3A2-59A2A694777C}"/>
                </a:ext>
              </a:extLst>
            </p:cNvPr>
            <p:cNvSpPr txBox="1"/>
            <p:nvPr/>
          </p:nvSpPr>
          <p:spPr>
            <a:xfrm>
              <a:off x="6476888" y="4439669"/>
              <a:ext cx="12710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Referral Management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DE0700-5CC3-460C-AC16-587009F038A5}"/>
                </a:ext>
              </a:extLst>
            </p:cNvPr>
            <p:cNvSpPr txBox="1"/>
            <p:nvPr/>
          </p:nvSpPr>
          <p:spPr>
            <a:xfrm>
              <a:off x="4598169" y="4461164"/>
              <a:ext cx="8129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9117B7-FDBE-4B93-9B13-4F1DE75AE979}"/>
                </a:ext>
              </a:extLst>
            </p:cNvPr>
            <p:cNvCxnSpPr>
              <a:cxnSpLocks/>
              <a:stCxn id="44" idx="2"/>
              <a:endCxn id="59" idx="0"/>
            </p:cNvCxnSpPr>
            <p:nvPr/>
          </p:nvCxnSpPr>
          <p:spPr>
            <a:xfrm flipH="1">
              <a:off x="5004626" y="3730689"/>
              <a:ext cx="1005453" cy="730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2ABA21A-E8CE-4BA4-AD2F-52972DBFF108}"/>
                </a:ext>
              </a:extLst>
            </p:cNvPr>
            <p:cNvCxnSpPr>
              <a:cxnSpLocks/>
              <a:stCxn id="44" idx="2"/>
              <a:endCxn id="58" idx="0"/>
            </p:cNvCxnSpPr>
            <p:nvPr/>
          </p:nvCxnSpPr>
          <p:spPr>
            <a:xfrm>
              <a:off x="6010079" y="3730689"/>
              <a:ext cx="1102326" cy="7089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BCA4AED-B4CE-484A-96A2-AB1135998AFF}"/>
                </a:ext>
              </a:extLst>
            </p:cNvPr>
            <p:cNvCxnSpPr>
              <a:cxnSpLocks/>
              <a:stCxn id="48" idx="2"/>
              <a:endCxn id="39" idx="0"/>
            </p:cNvCxnSpPr>
            <p:nvPr/>
          </p:nvCxnSpPr>
          <p:spPr>
            <a:xfrm>
              <a:off x="7716339" y="3976910"/>
              <a:ext cx="970705" cy="4165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971848-FFFD-4734-9E8F-790B727009A7}"/>
                </a:ext>
              </a:extLst>
            </p:cNvPr>
            <p:cNvSpPr txBox="1"/>
            <p:nvPr/>
          </p:nvSpPr>
          <p:spPr>
            <a:xfrm>
              <a:off x="1683077" y="5733112"/>
              <a:ext cx="13483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latin typeface="Garamond" panose="02020404030301010803" pitchFamily="18" charset="0"/>
                </a:rPr>
                <a:t>Indicators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2FA3C0-29CD-49C1-B07C-32F4C7404716}"/>
                </a:ext>
              </a:extLst>
            </p:cNvPr>
            <p:cNvSpPr txBox="1"/>
            <p:nvPr/>
          </p:nvSpPr>
          <p:spPr>
            <a:xfrm>
              <a:off x="3742188" y="5760118"/>
              <a:ext cx="8964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QA Score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8BE28B6-98EF-46F3-B457-D9737EB4D468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4190427" y="4867707"/>
              <a:ext cx="0" cy="8924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811A5DE-F519-4E6F-AF31-81926D6F0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1016" y="4892214"/>
              <a:ext cx="642316" cy="8511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818C7E-6DA1-4018-BBFA-9498E0421F70}"/>
                </a:ext>
              </a:extLst>
            </p:cNvPr>
            <p:cNvSpPr txBox="1"/>
            <p:nvPr/>
          </p:nvSpPr>
          <p:spPr>
            <a:xfrm>
              <a:off x="4645708" y="5635661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Total Cost PMPM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4D1140-1F72-4DCA-B0E3-9B7CA8F440C9}"/>
                </a:ext>
              </a:extLst>
            </p:cNvPr>
            <p:cNvSpPr txBox="1"/>
            <p:nvPr/>
          </p:nvSpPr>
          <p:spPr>
            <a:xfrm>
              <a:off x="6452335" y="5652396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ED Utilization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F5B7670-F5B8-4EC4-A97C-4F760761E51F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220887" y="5050886"/>
              <a:ext cx="854706" cy="584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B5D164A-38D0-4CE1-A8DE-28D6F701DFEA}"/>
                </a:ext>
              </a:extLst>
            </p:cNvPr>
            <p:cNvCxnSpPr>
              <a:cxnSpLocks/>
              <a:stCxn id="56" idx="2"/>
              <a:endCxn id="69" idx="0"/>
            </p:cNvCxnSpPr>
            <p:nvPr/>
          </p:nvCxnSpPr>
          <p:spPr>
            <a:xfrm>
              <a:off x="6075593" y="5051563"/>
              <a:ext cx="951922" cy="6008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A3936B-A00A-459B-86AB-C27DF84427F7}"/>
                </a:ext>
              </a:extLst>
            </p:cNvPr>
            <p:cNvSpPr txBox="1"/>
            <p:nvPr/>
          </p:nvSpPr>
          <p:spPr>
            <a:xfrm>
              <a:off x="8053880" y="5621807"/>
              <a:ext cx="11503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STARS Ratings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482F2A0-3B40-4BA3-8D4B-083913FF68FB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61" y="4990008"/>
              <a:ext cx="0" cy="5186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C23E5A-3A83-4EBC-A916-14AAE4AB5DAD}"/>
                    </a:ext>
                  </a:extLst>
                </p14:cNvPr>
                <p14:cNvContentPartPr/>
                <p14:nvPr/>
              </p14:nvContentPartPr>
              <p14:xfrm>
                <a:off x="3009763" y="2927991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293C33-33A7-4195-8C1E-DC3E0A84DC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00763" y="29189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8745A6C-CAA3-42DB-B946-05EF32EF1AA8}"/>
                </a:ext>
              </a:extLst>
            </p:cNvPr>
            <p:cNvSpPr txBox="1"/>
            <p:nvPr/>
          </p:nvSpPr>
          <p:spPr>
            <a:xfrm>
              <a:off x="689544" y="3364243"/>
              <a:ext cx="24208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latin typeface="Garamond" panose="02020404030301010803" pitchFamily="18" charset="0"/>
                </a:rPr>
                <a:t>Reimbursement Type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B13AFAB-79ED-4E58-AD9D-D2EF9B38208A}"/>
                </a:ext>
              </a:extLst>
            </p:cNvPr>
            <p:cNvCxnSpPr>
              <a:cxnSpLocks/>
            </p:cNvCxnSpPr>
            <p:nvPr/>
          </p:nvCxnSpPr>
          <p:spPr>
            <a:xfrm>
              <a:off x="3357691" y="2701636"/>
              <a:ext cx="14667" cy="37695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EB451A32-B906-4006-812C-9234718AB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5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Program Hierarchy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9CC737-533B-4DDE-BD4B-8732304015EA}"/>
              </a:ext>
            </a:extLst>
          </p:cNvPr>
          <p:cNvGrpSpPr/>
          <p:nvPr/>
        </p:nvGrpSpPr>
        <p:grpSpPr>
          <a:xfrm>
            <a:off x="1282958" y="1770192"/>
            <a:ext cx="8768796" cy="4242265"/>
            <a:chOff x="677311" y="2228907"/>
            <a:chExt cx="8905084" cy="42422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BC01F9-4C78-408B-80AD-CA16A7FA59A2}"/>
                </a:ext>
              </a:extLst>
            </p:cNvPr>
            <p:cNvSpPr txBox="1"/>
            <p:nvPr/>
          </p:nvSpPr>
          <p:spPr>
            <a:xfrm>
              <a:off x="7791695" y="4393502"/>
              <a:ext cx="17907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Strong Medicare STARS ratings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BD6D7A-9503-49C7-8E73-931741BDFDC5}"/>
                </a:ext>
              </a:extLst>
            </p:cNvPr>
            <p:cNvSpPr txBox="1"/>
            <p:nvPr/>
          </p:nvSpPr>
          <p:spPr>
            <a:xfrm>
              <a:off x="4662705" y="2228907"/>
              <a:ext cx="26506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aramond" panose="02020404030301010803" pitchFamily="18" charset="0"/>
                </a:rPr>
                <a:t>Reimbursement Opportunities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EC5E3F-E8E6-4237-9AF1-B25A23C95A0E}"/>
                </a:ext>
              </a:extLst>
            </p:cNvPr>
            <p:cNvSpPr txBox="1"/>
            <p:nvPr/>
          </p:nvSpPr>
          <p:spPr>
            <a:xfrm>
              <a:off x="3295078" y="3376477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Care Coordination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92AFFF-62D1-4BA4-A35E-6A4817023D39}"/>
                </a:ext>
              </a:extLst>
            </p:cNvPr>
            <p:cNvSpPr txBox="1"/>
            <p:nvPr/>
          </p:nvSpPr>
          <p:spPr>
            <a:xfrm>
              <a:off x="5270418" y="3392135"/>
              <a:ext cx="14793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Lump Sum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E598473-5A08-46A2-B990-5F0EE7C0C114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 flipH="1">
              <a:off x="4190428" y="2567461"/>
              <a:ext cx="1797585" cy="80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2603257-D298-48F9-909D-FD2BE7260F9A}"/>
                </a:ext>
              </a:extLst>
            </p:cNvPr>
            <p:cNvCxnSpPr>
              <a:cxnSpLocks/>
              <a:stCxn id="40" idx="2"/>
              <a:endCxn id="44" idx="0"/>
            </p:cNvCxnSpPr>
            <p:nvPr/>
          </p:nvCxnSpPr>
          <p:spPr>
            <a:xfrm>
              <a:off x="5988013" y="2567461"/>
              <a:ext cx="2206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AAA47B-6F22-40B3-8BDE-F42647A9B94D}"/>
                </a:ext>
              </a:extLst>
            </p:cNvPr>
            <p:cNvSpPr txBox="1"/>
            <p:nvPr/>
          </p:nvSpPr>
          <p:spPr>
            <a:xfrm>
              <a:off x="6863290" y="3392135"/>
              <a:ext cx="170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Additional Incentives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133CFE4-96E8-424A-B070-43010B293EF9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>
              <a:off x="5988013" y="2567461"/>
              <a:ext cx="172832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DC4088-0939-4D1C-BA2E-843D07778B0D}"/>
                </a:ext>
              </a:extLst>
            </p:cNvPr>
            <p:cNvSpPr txBox="1"/>
            <p:nvPr/>
          </p:nvSpPr>
          <p:spPr>
            <a:xfrm>
              <a:off x="3295078" y="4461165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6353000-A10A-4462-B08C-ABBC29BC6890}"/>
                </a:ext>
              </a:extLst>
            </p:cNvPr>
            <p:cNvCxnSpPr>
              <a:cxnSpLocks/>
              <a:stCxn id="43" idx="2"/>
              <a:endCxn id="51" idx="0"/>
            </p:cNvCxnSpPr>
            <p:nvPr/>
          </p:nvCxnSpPr>
          <p:spPr>
            <a:xfrm>
              <a:off x="4190428" y="3715031"/>
              <a:ext cx="0" cy="7461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EF944DB-572B-4B70-B8A7-53D4F3AF5B77}"/>
                </a:ext>
              </a:extLst>
            </p:cNvPr>
            <p:cNvSpPr txBox="1"/>
            <p:nvPr/>
          </p:nvSpPr>
          <p:spPr>
            <a:xfrm>
              <a:off x="677311" y="4441520"/>
              <a:ext cx="242089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latin typeface="Garamond" panose="02020404030301010803" pitchFamily="18" charset="0"/>
                </a:rPr>
                <a:t>Performance Measurement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EFEE69-20F0-4822-9C56-10FA0EA85648}"/>
                </a:ext>
              </a:extLst>
            </p:cNvPr>
            <p:cNvSpPr txBox="1"/>
            <p:nvPr/>
          </p:nvSpPr>
          <p:spPr>
            <a:xfrm>
              <a:off x="5543268" y="4466788"/>
              <a:ext cx="106464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Cost &amp; Utilization 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87D5AF6-A269-42D5-9A3B-889EEBA90110}"/>
                </a:ext>
              </a:extLst>
            </p:cNvPr>
            <p:cNvCxnSpPr>
              <a:cxnSpLocks/>
              <a:stCxn id="44" idx="2"/>
              <a:endCxn id="56" idx="0"/>
            </p:cNvCxnSpPr>
            <p:nvPr/>
          </p:nvCxnSpPr>
          <p:spPr>
            <a:xfrm>
              <a:off x="6010079" y="3730689"/>
              <a:ext cx="65515" cy="73609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5E9D6C-B7D9-404C-A3A2-59A2A694777C}"/>
                </a:ext>
              </a:extLst>
            </p:cNvPr>
            <p:cNvSpPr txBox="1"/>
            <p:nvPr/>
          </p:nvSpPr>
          <p:spPr>
            <a:xfrm>
              <a:off x="6476888" y="4439669"/>
              <a:ext cx="12710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Referral Management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DE0700-5CC3-460C-AC16-587009F038A5}"/>
                </a:ext>
              </a:extLst>
            </p:cNvPr>
            <p:cNvSpPr txBox="1"/>
            <p:nvPr/>
          </p:nvSpPr>
          <p:spPr>
            <a:xfrm>
              <a:off x="4598169" y="4461164"/>
              <a:ext cx="8129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9117B7-FDBE-4B93-9B13-4F1DE75AE979}"/>
                </a:ext>
              </a:extLst>
            </p:cNvPr>
            <p:cNvCxnSpPr>
              <a:cxnSpLocks/>
              <a:stCxn id="44" idx="2"/>
              <a:endCxn id="59" idx="0"/>
            </p:cNvCxnSpPr>
            <p:nvPr/>
          </p:nvCxnSpPr>
          <p:spPr>
            <a:xfrm flipH="1">
              <a:off x="5004626" y="3730689"/>
              <a:ext cx="1005453" cy="730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2ABA21A-E8CE-4BA4-AD2F-52972DBFF108}"/>
                </a:ext>
              </a:extLst>
            </p:cNvPr>
            <p:cNvCxnSpPr>
              <a:cxnSpLocks/>
              <a:stCxn id="44" idx="2"/>
              <a:endCxn id="58" idx="0"/>
            </p:cNvCxnSpPr>
            <p:nvPr/>
          </p:nvCxnSpPr>
          <p:spPr>
            <a:xfrm>
              <a:off x="6010079" y="3730689"/>
              <a:ext cx="1102326" cy="7089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BCA4AED-B4CE-484A-96A2-AB1135998AFF}"/>
                </a:ext>
              </a:extLst>
            </p:cNvPr>
            <p:cNvCxnSpPr>
              <a:cxnSpLocks/>
              <a:stCxn id="48" idx="2"/>
              <a:endCxn id="39" idx="0"/>
            </p:cNvCxnSpPr>
            <p:nvPr/>
          </p:nvCxnSpPr>
          <p:spPr>
            <a:xfrm>
              <a:off x="7716339" y="3976910"/>
              <a:ext cx="970705" cy="4165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971848-FFFD-4734-9E8F-790B727009A7}"/>
                </a:ext>
              </a:extLst>
            </p:cNvPr>
            <p:cNvSpPr txBox="1"/>
            <p:nvPr/>
          </p:nvSpPr>
          <p:spPr>
            <a:xfrm>
              <a:off x="1683077" y="5733112"/>
              <a:ext cx="13483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latin typeface="Garamond" panose="02020404030301010803" pitchFamily="18" charset="0"/>
                </a:rPr>
                <a:t>Indicators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2FA3C0-29CD-49C1-B07C-32F4C7404716}"/>
                </a:ext>
              </a:extLst>
            </p:cNvPr>
            <p:cNvSpPr txBox="1"/>
            <p:nvPr/>
          </p:nvSpPr>
          <p:spPr>
            <a:xfrm>
              <a:off x="3742188" y="5760118"/>
              <a:ext cx="8964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QA Score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8BE28B6-98EF-46F3-B457-D9737EB4D468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4190427" y="4867707"/>
              <a:ext cx="0" cy="8924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811A5DE-F519-4E6F-AF31-81926D6F0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1016" y="4892214"/>
              <a:ext cx="642316" cy="8511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818C7E-6DA1-4018-BBFA-9498E0421F70}"/>
                </a:ext>
              </a:extLst>
            </p:cNvPr>
            <p:cNvSpPr txBox="1"/>
            <p:nvPr/>
          </p:nvSpPr>
          <p:spPr>
            <a:xfrm>
              <a:off x="4645708" y="5635661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Total Cost PMPM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4D1140-1F72-4DCA-B0E3-9B7CA8F440C9}"/>
                </a:ext>
              </a:extLst>
            </p:cNvPr>
            <p:cNvSpPr txBox="1"/>
            <p:nvPr/>
          </p:nvSpPr>
          <p:spPr>
            <a:xfrm>
              <a:off x="6452335" y="5652396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ED Utilization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F5B7670-F5B8-4EC4-A97C-4F760761E51F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220887" y="5050886"/>
              <a:ext cx="854706" cy="584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B5D164A-38D0-4CE1-A8DE-28D6F701DFEA}"/>
                </a:ext>
              </a:extLst>
            </p:cNvPr>
            <p:cNvCxnSpPr>
              <a:cxnSpLocks/>
              <a:stCxn id="56" idx="2"/>
              <a:endCxn id="69" idx="0"/>
            </p:cNvCxnSpPr>
            <p:nvPr/>
          </p:nvCxnSpPr>
          <p:spPr>
            <a:xfrm>
              <a:off x="6075593" y="5051563"/>
              <a:ext cx="951922" cy="6008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A3936B-A00A-459B-86AB-C27DF84427F7}"/>
                </a:ext>
              </a:extLst>
            </p:cNvPr>
            <p:cNvSpPr txBox="1"/>
            <p:nvPr/>
          </p:nvSpPr>
          <p:spPr>
            <a:xfrm>
              <a:off x="8053880" y="5621807"/>
              <a:ext cx="11503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STARS Ratings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482F2A0-3B40-4BA3-8D4B-083913FF68FB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61" y="4990008"/>
              <a:ext cx="0" cy="5186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C23E5A-3A83-4EBC-A916-14AAE4AB5DAD}"/>
                    </a:ext>
                  </a:extLst>
                </p14:cNvPr>
                <p14:cNvContentPartPr/>
                <p14:nvPr/>
              </p14:nvContentPartPr>
              <p14:xfrm>
                <a:off x="3009763" y="2927991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293C33-33A7-4195-8C1E-DC3E0A84DC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00763" y="29189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8745A6C-CAA3-42DB-B946-05EF32EF1AA8}"/>
                </a:ext>
              </a:extLst>
            </p:cNvPr>
            <p:cNvSpPr txBox="1"/>
            <p:nvPr/>
          </p:nvSpPr>
          <p:spPr>
            <a:xfrm>
              <a:off x="689544" y="3364243"/>
              <a:ext cx="24208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latin typeface="Garamond" panose="02020404030301010803" pitchFamily="18" charset="0"/>
                </a:rPr>
                <a:t>Reimbursement Type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B13AFAB-79ED-4E58-AD9D-D2EF9B38208A}"/>
                </a:ext>
              </a:extLst>
            </p:cNvPr>
            <p:cNvCxnSpPr>
              <a:cxnSpLocks/>
            </p:cNvCxnSpPr>
            <p:nvPr/>
          </p:nvCxnSpPr>
          <p:spPr>
            <a:xfrm>
              <a:off x="3357691" y="2701636"/>
              <a:ext cx="14667" cy="37695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A0D400A-A69B-43ED-89ED-2ECB65BF54D0}"/>
              </a:ext>
            </a:extLst>
          </p:cNvPr>
          <p:cNvSpPr/>
          <p:nvPr/>
        </p:nvSpPr>
        <p:spPr>
          <a:xfrm rot="10800000">
            <a:off x="4124178" y="4048299"/>
            <a:ext cx="1971822" cy="2239379"/>
          </a:xfrm>
          <a:prstGeom prst="triangle">
            <a:avLst>
              <a:gd name="adj" fmla="val 73601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83D7022-D59A-4A71-A1C9-B8616D11F9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Stakeholder Perspective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8B0DE-2384-4C5C-A47B-DFC576665D5D}"/>
              </a:ext>
            </a:extLst>
          </p:cNvPr>
          <p:cNvSpPr txBox="1"/>
          <p:nvPr/>
        </p:nvSpPr>
        <p:spPr>
          <a:xfrm>
            <a:off x="72421" y="1662482"/>
            <a:ext cx="223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Regulatory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265A7-5484-4538-A9E7-BC56A746EAB3}"/>
              </a:ext>
            </a:extLst>
          </p:cNvPr>
          <p:cNvSpPr txBox="1"/>
          <p:nvPr/>
        </p:nvSpPr>
        <p:spPr>
          <a:xfrm>
            <a:off x="2713012" y="1662482"/>
            <a:ext cx="288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Highmark Insurance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248D33-E51B-487B-B33A-86AD3CDE172F}"/>
              </a:ext>
            </a:extLst>
          </p:cNvPr>
          <p:cNvSpPr txBox="1"/>
          <p:nvPr/>
        </p:nvSpPr>
        <p:spPr>
          <a:xfrm>
            <a:off x="5816805" y="1709048"/>
            <a:ext cx="34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Primary Care Physicians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8C19C8-593A-4CA0-ADE7-79739928AD0D}"/>
              </a:ext>
            </a:extLst>
          </p:cNvPr>
          <p:cNvCxnSpPr>
            <a:cxnSpLocks/>
          </p:cNvCxnSpPr>
          <p:nvPr/>
        </p:nvCxnSpPr>
        <p:spPr>
          <a:xfrm flipH="1">
            <a:off x="2583674" y="1487574"/>
            <a:ext cx="1" cy="460259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0E540-BACA-4BCB-94AA-CF20C3E5C38B}"/>
              </a:ext>
            </a:extLst>
          </p:cNvPr>
          <p:cNvCxnSpPr>
            <a:cxnSpLocks/>
          </p:cNvCxnSpPr>
          <p:nvPr/>
        </p:nvCxnSpPr>
        <p:spPr>
          <a:xfrm flipH="1">
            <a:off x="5858991" y="1487574"/>
            <a:ext cx="1" cy="460259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66B378-E487-4C11-A6CC-1D1D29992AA3}"/>
              </a:ext>
            </a:extLst>
          </p:cNvPr>
          <p:cNvSpPr txBox="1"/>
          <p:nvPr/>
        </p:nvSpPr>
        <p:spPr>
          <a:xfrm>
            <a:off x="9763854" y="1662482"/>
            <a:ext cx="210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Patients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59CBEE-E798-4D9F-8872-24F55EF645C7}"/>
              </a:ext>
            </a:extLst>
          </p:cNvPr>
          <p:cNvCxnSpPr>
            <a:cxnSpLocks/>
          </p:cNvCxnSpPr>
          <p:nvPr/>
        </p:nvCxnSpPr>
        <p:spPr>
          <a:xfrm flipH="1">
            <a:off x="9440473" y="1588070"/>
            <a:ext cx="1" cy="460259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2C112E-2EBB-4D71-90FA-5FD5CBAC1B8D}"/>
              </a:ext>
            </a:extLst>
          </p:cNvPr>
          <p:cNvSpPr txBox="1"/>
          <p:nvPr/>
        </p:nvSpPr>
        <p:spPr>
          <a:xfrm>
            <a:off x="263330" y="2470493"/>
            <a:ext cx="1828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Aligns with Medicare Plan </a:t>
            </a:r>
          </a:p>
          <a:p>
            <a:pPr algn="ctr"/>
            <a:r>
              <a:rPr lang="en-US" sz="2000" dirty="0"/>
              <a:t> STARS Ratings</a:t>
            </a:r>
          </a:p>
          <a:p>
            <a:pPr algn="ctr"/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9E830C-5E97-4AA3-9B6D-DFB1F06ECFAF}"/>
              </a:ext>
            </a:extLst>
          </p:cNvPr>
          <p:cNvSpPr txBox="1"/>
          <p:nvPr/>
        </p:nvSpPr>
        <p:spPr>
          <a:xfrm>
            <a:off x="3197431" y="2477239"/>
            <a:ext cx="204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Reduce increase  healthcare costs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45A25B-42DE-4FD4-BB26-42BDCE9BE48D}"/>
              </a:ext>
            </a:extLst>
          </p:cNvPr>
          <p:cNvSpPr txBox="1"/>
          <p:nvPr/>
        </p:nvSpPr>
        <p:spPr>
          <a:xfrm>
            <a:off x="2837736" y="3386958"/>
            <a:ext cx="2767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Reduce preventable Emergency Department visits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F42E09-D1DE-4833-A8F5-5E5D6534C4F1}"/>
              </a:ext>
            </a:extLst>
          </p:cNvPr>
          <p:cNvSpPr txBox="1"/>
          <p:nvPr/>
        </p:nvSpPr>
        <p:spPr>
          <a:xfrm>
            <a:off x="2837736" y="4636547"/>
            <a:ext cx="276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Reduce readmissions and inpatient stays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9D5DF-ED96-4310-B6F3-7339DFF9DC0A}"/>
              </a:ext>
            </a:extLst>
          </p:cNvPr>
          <p:cNvSpPr txBox="1"/>
          <p:nvPr/>
        </p:nvSpPr>
        <p:spPr>
          <a:xfrm>
            <a:off x="6266136" y="2562035"/>
            <a:ext cx="276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Incentivized to focus on prevention and wellness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B9E07-1EF1-4DF6-A464-6C59ACCF5848}"/>
              </a:ext>
            </a:extLst>
          </p:cNvPr>
          <p:cNvSpPr txBox="1"/>
          <p:nvPr/>
        </p:nvSpPr>
        <p:spPr>
          <a:xfrm>
            <a:off x="6231016" y="3429000"/>
            <a:ext cx="2901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Allows PCPs to improve their processes and implement best practices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75D50-A814-4289-9814-8E40FEE35833}"/>
              </a:ext>
            </a:extLst>
          </p:cNvPr>
          <p:cNvSpPr txBox="1"/>
          <p:nvPr/>
        </p:nvSpPr>
        <p:spPr>
          <a:xfrm>
            <a:off x="9504762" y="2477239"/>
            <a:ext cx="2632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Better health outcomes especially for chronic illness patients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B3CF29-ACA4-47BC-9807-7FFEC7320FD7}"/>
              </a:ext>
            </a:extLst>
          </p:cNvPr>
          <p:cNvSpPr txBox="1"/>
          <p:nvPr/>
        </p:nvSpPr>
        <p:spPr>
          <a:xfrm>
            <a:off x="9559741" y="3788873"/>
            <a:ext cx="2632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Incentives aligned for payers and providers to improve patient experience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0982868-FBC1-4235-BEA3-631B356A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8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Quality Component Logic Model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B24F9-5ED6-4003-AA5A-853F2B36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8174DE-E4C4-4AB7-A85D-97F51AC57584}"/>
              </a:ext>
            </a:extLst>
          </p:cNvPr>
          <p:cNvSpPr/>
          <p:nvPr/>
        </p:nvSpPr>
        <p:spPr>
          <a:xfrm>
            <a:off x="279035" y="1638026"/>
            <a:ext cx="3365409" cy="578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BC6EF-51D8-4EAE-B7B1-FAE5B47DFFAC}"/>
              </a:ext>
            </a:extLst>
          </p:cNvPr>
          <p:cNvSpPr/>
          <p:nvPr/>
        </p:nvSpPr>
        <p:spPr>
          <a:xfrm>
            <a:off x="4380838" y="1638026"/>
            <a:ext cx="3227461" cy="578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Outputs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7A62E-359F-4139-B26A-5D4A86A75E47}"/>
              </a:ext>
            </a:extLst>
          </p:cNvPr>
          <p:cNvSpPr/>
          <p:nvPr/>
        </p:nvSpPr>
        <p:spPr>
          <a:xfrm>
            <a:off x="8416882" y="1645653"/>
            <a:ext cx="3496083" cy="578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Outcomes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C3E9A-716A-4D21-98BF-BCD6A772E353}"/>
              </a:ext>
            </a:extLst>
          </p:cNvPr>
          <p:cNvSpPr/>
          <p:nvPr/>
        </p:nvSpPr>
        <p:spPr>
          <a:xfrm>
            <a:off x="8403726" y="2546721"/>
            <a:ext cx="1657748" cy="415536"/>
          </a:xfrm>
          <a:prstGeom prst="rect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Short term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4E43A-528A-4DF0-882C-794C6B12CF1D}"/>
              </a:ext>
            </a:extLst>
          </p:cNvPr>
          <p:cNvSpPr/>
          <p:nvPr/>
        </p:nvSpPr>
        <p:spPr>
          <a:xfrm>
            <a:off x="10202142" y="2554440"/>
            <a:ext cx="1668577" cy="415536"/>
          </a:xfrm>
          <a:prstGeom prst="rect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Long term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1EC9F-BC30-4C78-911D-CC742AAED2D5}"/>
              </a:ext>
            </a:extLst>
          </p:cNvPr>
          <p:cNvSpPr txBox="1"/>
          <p:nvPr/>
        </p:nvSpPr>
        <p:spPr>
          <a:xfrm>
            <a:off x="297116" y="3727995"/>
            <a:ext cx="1209784" cy="707886"/>
          </a:xfrm>
          <a:prstGeom prst="rect">
            <a:avLst/>
          </a:prstGeom>
          <a:noFill/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Quality Metrics</a:t>
            </a:r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FB777A7C-DFE3-4D69-AE63-62EECB9471B8}"/>
              </a:ext>
            </a:extLst>
          </p:cNvPr>
          <p:cNvSpPr/>
          <p:nvPr/>
        </p:nvSpPr>
        <p:spPr>
          <a:xfrm>
            <a:off x="2661889" y="4606031"/>
            <a:ext cx="460489" cy="400110"/>
          </a:xfrm>
          <a:prstGeom prst="mathPlus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0CBE7FB-7666-4305-8D54-8275D3123CF5}"/>
              </a:ext>
            </a:extLst>
          </p:cNvPr>
          <p:cNvSpPr/>
          <p:nvPr/>
        </p:nvSpPr>
        <p:spPr>
          <a:xfrm>
            <a:off x="3643097" y="3107862"/>
            <a:ext cx="466185" cy="2112112"/>
          </a:xfrm>
          <a:prstGeom prst="rightArrow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E9612BC-88B5-47AA-8960-668FD61EFF38}"/>
              </a:ext>
            </a:extLst>
          </p:cNvPr>
          <p:cNvSpPr/>
          <p:nvPr/>
        </p:nvSpPr>
        <p:spPr>
          <a:xfrm>
            <a:off x="7786044" y="3102119"/>
            <a:ext cx="466185" cy="2112112"/>
          </a:xfrm>
          <a:prstGeom prst="rightArrow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15F98B9-BE00-46D6-981A-542521B9F3D3}"/>
              </a:ext>
            </a:extLst>
          </p:cNvPr>
          <p:cNvSpPr/>
          <p:nvPr/>
        </p:nvSpPr>
        <p:spPr>
          <a:xfrm>
            <a:off x="1659069" y="3954607"/>
            <a:ext cx="360509" cy="329635"/>
          </a:xfrm>
          <a:prstGeom prst="rightArrow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B1DC5A-8B3A-42DE-9541-379BA11FE3F8}"/>
              </a:ext>
            </a:extLst>
          </p:cNvPr>
          <p:cNvSpPr txBox="1"/>
          <p:nvPr/>
        </p:nvSpPr>
        <p:spPr>
          <a:xfrm>
            <a:off x="2171747" y="3886353"/>
            <a:ext cx="1209784" cy="400110"/>
          </a:xfrm>
          <a:prstGeom prst="rect">
            <a:avLst/>
          </a:prstGeom>
          <a:noFill/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6CDCC4-C628-4EFF-B564-E40C9DE10508}"/>
              </a:ext>
            </a:extLst>
          </p:cNvPr>
          <p:cNvSpPr txBox="1"/>
          <p:nvPr/>
        </p:nvSpPr>
        <p:spPr>
          <a:xfrm>
            <a:off x="2342992" y="5264155"/>
            <a:ext cx="1209785" cy="400110"/>
          </a:xfrm>
          <a:prstGeom prst="rect">
            <a:avLst/>
          </a:prstGeom>
          <a:noFill/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Risk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2F87D6-19EC-4158-A61C-11D2F50664F8}"/>
              </a:ext>
            </a:extLst>
          </p:cNvPr>
          <p:cNvSpPr txBox="1"/>
          <p:nvPr/>
        </p:nvSpPr>
        <p:spPr>
          <a:xfrm>
            <a:off x="4380838" y="3440643"/>
            <a:ext cx="1209784" cy="1323439"/>
          </a:xfrm>
          <a:prstGeom prst="rect">
            <a:avLst/>
          </a:prstGeom>
          <a:noFill/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Risk Adjusted Quality Score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4405DDB-A13A-466E-8B74-0EACC16E1860}"/>
              </a:ext>
            </a:extLst>
          </p:cNvPr>
          <p:cNvSpPr/>
          <p:nvPr/>
        </p:nvSpPr>
        <p:spPr>
          <a:xfrm>
            <a:off x="5764159" y="3947897"/>
            <a:ext cx="360509" cy="329635"/>
          </a:xfrm>
          <a:prstGeom prst="rightArrow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70F6D-99E0-4944-9407-E167916003CF}"/>
              </a:ext>
            </a:extLst>
          </p:cNvPr>
          <p:cNvSpPr txBox="1"/>
          <p:nvPr/>
        </p:nvSpPr>
        <p:spPr>
          <a:xfrm>
            <a:off x="6271423" y="3734703"/>
            <a:ext cx="1336876" cy="707886"/>
          </a:xfrm>
          <a:prstGeom prst="rect">
            <a:avLst/>
          </a:prstGeom>
          <a:noFill/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Financial Incentives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FADBEB-E0EE-4F02-8342-C2442AAAC1FF}"/>
              </a:ext>
            </a:extLst>
          </p:cNvPr>
          <p:cNvSpPr txBox="1"/>
          <p:nvPr/>
        </p:nvSpPr>
        <p:spPr>
          <a:xfrm>
            <a:off x="8392897" y="3313621"/>
            <a:ext cx="1668577" cy="1015663"/>
          </a:xfrm>
          <a:prstGeom prst="rect">
            <a:avLst/>
          </a:prstGeom>
          <a:noFill/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Emergency Department Visits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DAB091-0FDF-4B21-B40B-9BF02FF35705}"/>
              </a:ext>
            </a:extLst>
          </p:cNvPr>
          <p:cNvSpPr txBox="1"/>
          <p:nvPr/>
        </p:nvSpPr>
        <p:spPr>
          <a:xfrm>
            <a:off x="8360416" y="5664265"/>
            <a:ext cx="1668577" cy="400110"/>
          </a:xfrm>
          <a:prstGeom prst="rect">
            <a:avLst/>
          </a:prstGeom>
          <a:noFill/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Readmissions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FC845B-A175-4617-876B-5E9A10880EAB}"/>
              </a:ext>
            </a:extLst>
          </p:cNvPr>
          <p:cNvSpPr txBox="1"/>
          <p:nvPr/>
        </p:nvSpPr>
        <p:spPr>
          <a:xfrm>
            <a:off x="8360417" y="4652198"/>
            <a:ext cx="1668577" cy="707886"/>
          </a:xfrm>
          <a:prstGeom prst="rect">
            <a:avLst/>
          </a:prstGeom>
          <a:noFill/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Patient Experience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01F4CC-D573-43BA-89E2-DB57EF48962F}"/>
              </a:ext>
            </a:extLst>
          </p:cNvPr>
          <p:cNvSpPr txBox="1"/>
          <p:nvPr/>
        </p:nvSpPr>
        <p:spPr>
          <a:xfrm>
            <a:off x="10247643" y="4657169"/>
            <a:ext cx="1668577" cy="707886"/>
          </a:xfrm>
          <a:prstGeom prst="rect">
            <a:avLst/>
          </a:prstGeom>
          <a:noFill/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Health Outcomes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0CBB19-E3E1-4416-BBDD-9E83D223AB28}"/>
              </a:ext>
            </a:extLst>
          </p:cNvPr>
          <p:cNvSpPr txBox="1"/>
          <p:nvPr/>
        </p:nvSpPr>
        <p:spPr>
          <a:xfrm>
            <a:off x="10202142" y="3329279"/>
            <a:ext cx="1668577" cy="1015663"/>
          </a:xfrm>
          <a:prstGeom prst="rect">
            <a:avLst/>
          </a:prstGeom>
          <a:noFill/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Per Member Per Month Cost</a:t>
            </a:r>
          </a:p>
        </p:txBody>
      </p:sp>
    </p:spTree>
    <p:extLst>
      <p:ext uri="{BB962C8B-B14F-4D97-AF65-F5344CB8AC3E}">
        <p14:creationId xmlns:p14="http://schemas.microsoft.com/office/powerpoint/2010/main" val="271680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Quality Metrics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B2201-DB0E-4CDB-9205-5E506838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DC1497-8FA5-454F-BDF9-AB530A6445CE}"/>
              </a:ext>
            </a:extLst>
          </p:cNvPr>
          <p:cNvSpPr txBox="1"/>
          <p:nvPr/>
        </p:nvSpPr>
        <p:spPr>
          <a:xfrm>
            <a:off x="472551" y="3019253"/>
            <a:ext cx="64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87CFE-C69F-449B-9D62-0550E126B104}"/>
              </a:ext>
            </a:extLst>
          </p:cNvPr>
          <p:cNvSpPr txBox="1"/>
          <p:nvPr/>
        </p:nvSpPr>
        <p:spPr>
          <a:xfrm>
            <a:off x="1119429" y="3450139"/>
            <a:ext cx="2268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Substance 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0A3A0B-6361-4EB2-B255-8B1367A4A43C}"/>
              </a:ext>
            </a:extLst>
          </p:cNvPr>
          <p:cNvSpPr txBox="1"/>
          <p:nvPr/>
        </p:nvSpPr>
        <p:spPr>
          <a:xfrm>
            <a:off x="3538093" y="1467615"/>
            <a:ext cx="1316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No. of Quality Metrics</a:t>
            </a:r>
            <a:endParaRPr lang="en-US" sz="2800" b="1" dirty="0">
              <a:solidFill>
                <a:srgbClr val="A6192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5C74AB-F1E3-4BD6-9160-8698E16D834C}"/>
              </a:ext>
            </a:extLst>
          </p:cNvPr>
          <p:cNvSpPr txBox="1"/>
          <p:nvPr/>
        </p:nvSpPr>
        <p:spPr>
          <a:xfrm>
            <a:off x="4604892" y="1929281"/>
            <a:ext cx="516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CMS Meaningful Measurement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28CFCE-F95C-4E67-9C46-57DD883EBF53}"/>
              </a:ext>
            </a:extLst>
          </p:cNvPr>
          <p:cNvSpPr txBox="1"/>
          <p:nvPr/>
        </p:nvSpPr>
        <p:spPr>
          <a:xfrm>
            <a:off x="421386" y="4329553"/>
            <a:ext cx="749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A8788-54F8-47D0-8A3E-0CA08B4143ED}"/>
              </a:ext>
            </a:extLst>
          </p:cNvPr>
          <p:cNvSpPr txBox="1"/>
          <p:nvPr/>
        </p:nvSpPr>
        <p:spPr>
          <a:xfrm>
            <a:off x="1119429" y="4751620"/>
            <a:ext cx="35910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Readmission to Hospitals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325E1-CB0B-4493-BEE1-64BC4CFBB376}"/>
              </a:ext>
            </a:extLst>
          </p:cNvPr>
          <p:cNvSpPr txBox="1"/>
          <p:nvPr/>
        </p:nvSpPr>
        <p:spPr>
          <a:xfrm>
            <a:off x="343840" y="5534561"/>
            <a:ext cx="64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0D63E-F524-45A4-8E54-0BC9F9165CB3}"/>
              </a:ext>
            </a:extLst>
          </p:cNvPr>
          <p:cNvSpPr txBox="1"/>
          <p:nvPr/>
        </p:nvSpPr>
        <p:spPr>
          <a:xfrm>
            <a:off x="1036044" y="5933485"/>
            <a:ext cx="45007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Appropriate Use of Healthcare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FF27B-1887-4DE6-B929-7DE17129D56C}"/>
              </a:ext>
            </a:extLst>
          </p:cNvPr>
          <p:cNvSpPr txBox="1"/>
          <p:nvPr/>
        </p:nvSpPr>
        <p:spPr>
          <a:xfrm>
            <a:off x="5741615" y="3030495"/>
            <a:ext cx="1395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US" sz="2400" b="1" dirty="0">
              <a:solidFill>
                <a:srgbClr val="A6192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08EFF0-31A4-4B6D-B8DE-674D0D7B2FF7}"/>
              </a:ext>
            </a:extLst>
          </p:cNvPr>
          <p:cNvSpPr txBox="1"/>
          <p:nvPr/>
        </p:nvSpPr>
        <p:spPr>
          <a:xfrm>
            <a:off x="6921282" y="3422824"/>
            <a:ext cx="49988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Management of Chronic Conditions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ECCF3C-4BBE-45F3-AAEA-1412E02BC1FA}"/>
              </a:ext>
            </a:extLst>
          </p:cNvPr>
          <p:cNvSpPr txBox="1"/>
          <p:nvPr/>
        </p:nvSpPr>
        <p:spPr>
          <a:xfrm>
            <a:off x="6274404" y="4130844"/>
            <a:ext cx="64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D2BEFF-9EB9-4F04-B8BF-1E5707BEA62B}"/>
              </a:ext>
            </a:extLst>
          </p:cNvPr>
          <p:cNvSpPr txBox="1"/>
          <p:nvPr/>
        </p:nvSpPr>
        <p:spPr>
          <a:xfrm>
            <a:off x="6921282" y="4454702"/>
            <a:ext cx="45783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Preventable Healthcare Harm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9C0272-58C1-41E0-857A-5030986C7427}"/>
              </a:ext>
            </a:extLst>
          </p:cNvPr>
          <p:cNvSpPr txBox="1"/>
          <p:nvPr/>
        </p:nvSpPr>
        <p:spPr>
          <a:xfrm>
            <a:off x="5791446" y="5386587"/>
            <a:ext cx="1395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9FE80-37DB-4043-A653-E4DB764292DE}"/>
              </a:ext>
            </a:extLst>
          </p:cNvPr>
          <p:cNvSpPr txBox="1"/>
          <p:nvPr/>
        </p:nvSpPr>
        <p:spPr>
          <a:xfrm>
            <a:off x="6953626" y="5817473"/>
            <a:ext cx="217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Preventive Care</a:t>
            </a:r>
          </a:p>
        </p:txBody>
      </p:sp>
    </p:spTree>
    <p:extLst>
      <p:ext uri="{BB962C8B-B14F-4D97-AF65-F5344CB8AC3E}">
        <p14:creationId xmlns:p14="http://schemas.microsoft.com/office/powerpoint/2010/main" val="300150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Environmental Scan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B2201-DB0E-4CDB-9205-5E506838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0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/>
        </p:nvGraphicFramePr>
        <p:xfrm>
          <a:off x="823022" y="1641765"/>
          <a:ext cx="10545955" cy="160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DA81B8-7D10-4DE8-8556-006D0CA19A01}"/>
              </a:ext>
            </a:extLst>
          </p:cNvPr>
          <p:cNvSpPr txBox="1"/>
          <p:nvPr/>
        </p:nvSpPr>
        <p:spPr>
          <a:xfrm>
            <a:off x="678873" y="3754582"/>
            <a:ext cx="9337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Recipient Perspective of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Implementation Fidelity – Dose Delivered and Received</a:t>
            </a:r>
          </a:p>
        </p:txBody>
      </p:sp>
    </p:spTree>
    <p:extLst>
      <p:ext uri="{BB962C8B-B14F-4D97-AF65-F5344CB8AC3E}">
        <p14:creationId xmlns:p14="http://schemas.microsoft.com/office/powerpoint/2010/main" val="53311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Reach, User Perspective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5BB73-D010-4375-B29C-3F768A5D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16" y="387885"/>
            <a:ext cx="3194025" cy="487412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D0EC665-43FD-4E98-B7B7-5664FEF1E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897468"/>
              </p:ext>
            </p:extLst>
          </p:nvPr>
        </p:nvGraphicFramePr>
        <p:xfrm>
          <a:off x="516419" y="1605135"/>
          <a:ext cx="11038022" cy="458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49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BC935-1250-4F1D-8465-046FC9A7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2757"/>
            <a:ext cx="10515600" cy="832148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7F42D-AA6D-4EED-8BF1-540DCBCC47A1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F005EC5-58BC-4136-A65B-51EEB48BCA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754271"/>
              </p:ext>
            </p:extLst>
          </p:nvPr>
        </p:nvGraphicFramePr>
        <p:xfrm>
          <a:off x="2746975" y="1762879"/>
          <a:ext cx="6698049" cy="4358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368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Aligning Theory and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5BB73-D010-4375-B29C-3F768A5D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16" y="387885"/>
            <a:ext cx="3194025" cy="487412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5AA34CA-B1A1-4AF6-AC12-E407D3E81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93208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926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Impact on Outcomes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173216"/>
              </p:ext>
            </p:extLst>
          </p:nvPr>
        </p:nvGraphicFramePr>
        <p:xfrm>
          <a:off x="823022" y="1641765"/>
          <a:ext cx="10545955" cy="160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105BF7-7D43-4447-9B6F-3F0699806373}"/>
              </a:ext>
            </a:extLst>
          </p:cNvPr>
          <p:cNvSpPr txBox="1"/>
          <p:nvPr/>
        </p:nvSpPr>
        <p:spPr>
          <a:xfrm>
            <a:off x="678873" y="3754582"/>
            <a:ext cx="9337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Did the program have the intended impact on the correct population?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were the key metrics that caused the observed effect?</a:t>
            </a:r>
          </a:p>
        </p:txBody>
      </p:sp>
    </p:spTree>
    <p:extLst>
      <p:ext uri="{BB962C8B-B14F-4D97-AF65-F5344CB8AC3E}">
        <p14:creationId xmlns:p14="http://schemas.microsoft.com/office/powerpoint/2010/main" val="2948915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4E7027-FF1B-4926-AA54-DEBC2921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71" y="1294560"/>
            <a:ext cx="747005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47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18895AE-FE60-442D-8081-0325E0A9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77" y="1328400"/>
            <a:ext cx="756744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40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CCB62342-520E-4262-AD74-72FF1C6C867C}"/>
              </a:ext>
            </a:extLst>
          </p:cNvPr>
          <p:cNvGraphicFramePr/>
          <p:nvPr/>
        </p:nvGraphicFramePr>
        <p:xfrm>
          <a:off x="361122" y="1385516"/>
          <a:ext cx="11098696" cy="49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73DE15B-05CD-432F-97DE-8E5D405C160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B343B96-F86E-456E-91D1-F2A9B760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198486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Quality and Outcomes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E78768-3C39-4896-B1F6-86DDCA258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2"/>
          <a:stretch/>
        </p:blipFill>
        <p:spPr>
          <a:xfrm>
            <a:off x="5890468" y="1314393"/>
            <a:ext cx="5901342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75473-90F6-40B1-AC30-B30E9A0C9E6E}"/>
              </a:ext>
            </a:extLst>
          </p:cNvPr>
          <p:cNvSpPr txBox="1"/>
          <p:nvPr/>
        </p:nvSpPr>
        <p:spPr>
          <a:xfrm>
            <a:off x="707673" y="3429000"/>
            <a:ext cx="4541127" cy="830997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Distribution of quality vs outcome across providers </a:t>
            </a:r>
          </a:p>
        </p:txBody>
      </p:sp>
    </p:spTree>
    <p:extLst>
      <p:ext uri="{BB962C8B-B14F-4D97-AF65-F5344CB8AC3E}">
        <p14:creationId xmlns:p14="http://schemas.microsoft.com/office/powerpoint/2010/main" val="75361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QA Score per Region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1A0D4-5E6B-4FD8-B158-7CEB1F92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" y="1411038"/>
            <a:ext cx="5329238" cy="5230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9D9F6-12DD-4F68-ABE5-82BB196FF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613" y="1411038"/>
            <a:ext cx="5514975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52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PMPM Score per Region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4AB36-4989-4728-853A-3ECDB2DD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00" y="1389438"/>
            <a:ext cx="5305425" cy="5230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8BB24-9FB5-4395-B1F5-901A1F7C9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875" y="1389438"/>
            <a:ext cx="5303838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45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Collinearities in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794CF16-EA56-493A-A9BF-86DE2C922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5" t="1713" r="9703"/>
          <a:stretch/>
        </p:blipFill>
        <p:spPr bwMode="auto">
          <a:xfrm>
            <a:off x="5576232" y="1234800"/>
            <a:ext cx="621557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221306-E6EE-495B-A0FA-440FDCF102D0}"/>
              </a:ext>
            </a:extLst>
          </p:cNvPr>
          <p:cNvSpPr txBox="1"/>
          <p:nvPr/>
        </p:nvSpPr>
        <p:spPr>
          <a:xfrm>
            <a:off x="520473" y="1464961"/>
            <a:ext cx="4541127" cy="509370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Most metrics were found to be highly correlated with each other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Outcomes did not show this correlation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This could lead to skewed results in a standard regression test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Lasso regression and PCA can account for this problem</a:t>
            </a:r>
          </a:p>
        </p:txBody>
      </p:sp>
    </p:spTree>
    <p:extLst>
      <p:ext uri="{BB962C8B-B14F-4D97-AF65-F5344CB8AC3E}">
        <p14:creationId xmlns:p14="http://schemas.microsoft.com/office/powerpoint/2010/main" val="1214574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07375-406F-49CC-B530-E024E8AC3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55" y="1295850"/>
            <a:ext cx="73890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4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A6FE1-D760-4D0D-9AD8-3A92ECBDD7BD}"/>
              </a:ext>
            </a:extLst>
          </p:cNvPr>
          <p:cNvSpPr txBox="1"/>
          <p:nvPr/>
        </p:nvSpPr>
        <p:spPr>
          <a:xfrm>
            <a:off x="1689608" y="4740383"/>
            <a:ext cx="910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Investigate other value-based reimbursement programs.</a:t>
            </a:r>
          </a:p>
        </p:txBody>
      </p:sp>
      <p:pic>
        <p:nvPicPr>
          <p:cNvPr id="9" name="Graphic 8" descr="Downward trend">
            <a:extLst>
              <a:ext uri="{FF2B5EF4-FFF2-40B4-BE49-F238E27FC236}">
                <a16:creationId xmlns:a16="http://schemas.microsoft.com/office/drawing/2014/main" id="{85BBE347-DACA-43D5-976A-6955810D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142" y="164181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39A5D-CA0F-4412-848A-B0894264358D}"/>
              </a:ext>
            </a:extLst>
          </p:cNvPr>
          <p:cNvSpPr txBox="1"/>
          <p:nvPr/>
        </p:nvSpPr>
        <p:spPr>
          <a:xfrm>
            <a:off x="1693736" y="1914349"/>
            <a:ext cx="89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of the quality metrics are driving the cost outcomes?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31427-DC9B-44A3-8C37-0F7BEDBF9C52}"/>
              </a:ext>
            </a:extLst>
          </p:cNvPr>
          <p:cNvSpPr txBox="1"/>
          <p:nvPr/>
        </p:nvSpPr>
        <p:spPr>
          <a:xfrm>
            <a:off x="1689608" y="3327366"/>
            <a:ext cx="89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other quality metrics could potentially be added?</a:t>
            </a:r>
          </a:p>
        </p:txBody>
      </p:sp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F9BF8C88-2222-4C9B-A3E0-D0E8230A9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142" y="4514015"/>
            <a:ext cx="914400" cy="914400"/>
          </a:xfrm>
          <a:prstGeom prst="rect">
            <a:avLst/>
          </a:prstGeom>
        </p:spPr>
      </p:pic>
      <p:pic>
        <p:nvPicPr>
          <p:cNvPr id="14" name="Graphic 13" descr="Ribbon">
            <a:extLst>
              <a:ext uri="{FF2B5EF4-FFF2-40B4-BE49-F238E27FC236}">
                <a16:creationId xmlns:a16="http://schemas.microsoft.com/office/drawing/2014/main" id="{D2D0E79E-0C92-4AAF-980A-B153531F0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142" y="3116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3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D67EB804-54AC-42F0-8F21-D26867F55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8"/>
          <a:stretch/>
        </p:blipFill>
        <p:spPr bwMode="auto">
          <a:xfrm>
            <a:off x="279035" y="1353871"/>
            <a:ext cx="11330103" cy="486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C9B5E36-F34E-412B-A903-5B64849D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572" y="6220880"/>
            <a:ext cx="4626333" cy="57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Multiple Linear Regression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A4374-0F87-41EE-B008-E0CA17CCA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10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0F03A-F1FF-4B01-9D7D-052263E0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90688"/>
            <a:ext cx="11810176" cy="4890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CD45AB-F125-494C-80A3-49DDF229F6CA}"/>
              </a:ext>
            </a:extLst>
          </p:cNvPr>
          <p:cNvSpPr txBox="1"/>
          <p:nvPr/>
        </p:nvSpPr>
        <p:spPr>
          <a:xfrm>
            <a:off x="0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71EF8-E31D-4FAE-A904-E246524120D3}"/>
              </a:ext>
            </a:extLst>
          </p:cNvPr>
          <p:cNvSpPr txBox="1"/>
          <p:nvPr/>
        </p:nvSpPr>
        <p:spPr>
          <a:xfrm>
            <a:off x="4362450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BADC5-6E78-4F46-9CC4-7B379FFC9562}"/>
              </a:ext>
            </a:extLst>
          </p:cNvPr>
          <p:cNvSpPr txBox="1"/>
          <p:nvPr/>
        </p:nvSpPr>
        <p:spPr>
          <a:xfrm>
            <a:off x="8505825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A77B7-4CB9-494D-B419-A87557AB90FA}"/>
              </a:ext>
            </a:extLst>
          </p:cNvPr>
          <p:cNvSpPr txBox="1"/>
          <p:nvPr/>
        </p:nvSpPr>
        <p:spPr>
          <a:xfrm>
            <a:off x="0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CC769-BD3C-46DB-B4AE-A3C66F4EA85F}"/>
              </a:ext>
            </a:extLst>
          </p:cNvPr>
          <p:cNvSpPr txBox="1"/>
          <p:nvPr/>
        </p:nvSpPr>
        <p:spPr>
          <a:xfrm>
            <a:off x="4360307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896E4-03E6-4DEE-8DD3-5D699EC7984A}"/>
              </a:ext>
            </a:extLst>
          </p:cNvPr>
          <p:cNvSpPr txBox="1"/>
          <p:nvPr/>
        </p:nvSpPr>
        <p:spPr>
          <a:xfrm>
            <a:off x="8505825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49B12-2B47-47D9-BF21-9B4A32CAB7CC}"/>
              </a:ext>
            </a:extLst>
          </p:cNvPr>
          <p:cNvSpPr txBox="1"/>
          <p:nvPr/>
        </p:nvSpPr>
        <p:spPr>
          <a:xfrm>
            <a:off x="1866900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FD6D7-58AF-4800-8DE2-2673DB0F2E3E}"/>
              </a:ext>
            </a:extLst>
          </p:cNvPr>
          <p:cNvSpPr txBox="1"/>
          <p:nvPr/>
        </p:nvSpPr>
        <p:spPr>
          <a:xfrm>
            <a:off x="6133688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7643D-CA99-4EF2-A193-345C6702F392}"/>
              </a:ext>
            </a:extLst>
          </p:cNvPr>
          <p:cNvSpPr txBox="1"/>
          <p:nvPr/>
        </p:nvSpPr>
        <p:spPr>
          <a:xfrm>
            <a:off x="10325100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C60FBBE-AB29-4466-A5B1-61E4F4C6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Rates vs Adult PMPM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5E0B38-2325-4E53-85F3-DFCE61540465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DEB2B4-6DFB-4432-BDF5-FAED8131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16CC8C-F597-4F39-B277-285BF368A959}"/>
              </a:ext>
            </a:extLst>
          </p:cNvPr>
          <p:cNvSpPr txBox="1"/>
          <p:nvPr/>
        </p:nvSpPr>
        <p:spPr>
          <a:xfrm>
            <a:off x="2140045" y="5715000"/>
            <a:ext cx="23530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High variability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EFA7E-E663-4C0C-9D13-348B7871B351}"/>
              </a:ext>
            </a:extLst>
          </p:cNvPr>
          <p:cNvSpPr txBox="1"/>
          <p:nvPr/>
        </p:nvSpPr>
        <p:spPr>
          <a:xfrm>
            <a:off x="8025867" y="5715000"/>
            <a:ext cx="25365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Low confidence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B37422-59BD-4D28-A3F1-9E9C44995908}"/>
              </a:ext>
            </a:extLst>
          </p:cNvPr>
          <p:cNvGrpSpPr/>
          <p:nvPr/>
        </p:nvGrpSpPr>
        <p:grpSpPr>
          <a:xfrm>
            <a:off x="316291" y="1662928"/>
            <a:ext cx="5951974" cy="3640919"/>
            <a:chOff x="316291" y="1302928"/>
            <a:chExt cx="5951974" cy="36409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7D5F45-7297-4243-8DE9-DA2CB3C52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78" t="2221" r="6333" b="4655"/>
            <a:stretch/>
          </p:blipFill>
          <p:spPr>
            <a:xfrm>
              <a:off x="316291" y="1302928"/>
              <a:ext cx="5951974" cy="364091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A62FFE-97FA-4E0B-A313-39CB3CEECBEB}"/>
                </a:ext>
              </a:extLst>
            </p:cNvPr>
            <p:cNvSpPr txBox="1"/>
            <p:nvPr/>
          </p:nvSpPr>
          <p:spPr>
            <a:xfrm>
              <a:off x="474009" y="2795307"/>
              <a:ext cx="738664" cy="833718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Adult</a:t>
              </a:r>
            </a:p>
            <a:p>
              <a:r>
                <a:rPr lang="en-US" dirty="0"/>
                <a:t>PMPM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1D29B9-AE63-4EE9-BDA5-857863A74C10}"/>
              </a:ext>
            </a:extLst>
          </p:cNvPr>
          <p:cNvGrpSpPr/>
          <p:nvPr/>
        </p:nvGrpSpPr>
        <p:grpSpPr>
          <a:xfrm>
            <a:off x="6425983" y="1662928"/>
            <a:ext cx="5445543" cy="3866563"/>
            <a:chOff x="6414852" y="1143000"/>
            <a:chExt cx="5445543" cy="38665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F45353-ED3C-44B6-9048-D3E697E9B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91" t="2070"/>
            <a:stretch/>
          </p:blipFill>
          <p:spPr>
            <a:xfrm>
              <a:off x="6705600" y="1143000"/>
              <a:ext cx="5154795" cy="38665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BB201C-2441-4119-9AD1-17A9697424FA}"/>
                </a:ext>
              </a:extLst>
            </p:cNvPr>
            <p:cNvSpPr txBox="1"/>
            <p:nvPr/>
          </p:nvSpPr>
          <p:spPr>
            <a:xfrm>
              <a:off x="6414852" y="2706528"/>
              <a:ext cx="738664" cy="833718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Adult</a:t>
              </a:r>
            </a:p>
            <a:p>
              <a:r>
                <a:rPr lang="en-US" dirty="0"/>
                <a:t>PMPM</a:t>
              </a:r>
            </a:p>
          </p:txBody>
        </p:sp>
      </p:grpSp>
      <p:sp>
        <p:nvSpPr>
          <p:cNvPr id="11" name="Title 3">
            <a:extLst>
              <a:ext uri="{FF2B5EF4-FFF2-40B4-BE49-F238E27FC236}">
                <a16:creationId xmlns:a16="http://schemas.microsoft.com/office/drawing/2014/main" id="{2EEE6C0E-80A7-4A0C-ABED-65B10F31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Rates vs Adult PMPM (zoomed in)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471ED8-B985-4CFC-8D07-5AC714D9FA24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9E3F0E-F888-47B8-80A6-B427173B4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27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EECD3A-861E-4AC7-B46C-C30416262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33" y="1266034"/>
            <a:ext cx="741073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27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Forward Stepwise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A4374-0F87-41EE-B008-E0CA17CCA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127957-912D-4FAA-9134-A6F321866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84" y="1302151"/>
            <a:ext cx="540867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9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473029-A985-4A36-8598-F143B1F49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4" y="1335600"/>
            <a:ext cx="741073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20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Lasso Regression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A4374-0F87-41EE-B008-E0CA17CCA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5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204655-9D18-4153-81E4-B3DA207E8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05" y="1525326"/>
            <a:ext cx="9565989" cy="4937760"/>
          </a:xfrm>
        </p:spPr>
      </p:pic>
    </p:spTree>
    <p:extLst>
      <p:ext uri="{BB962C8B-B14F-4D97-AF65-F5344CB8AC3E}">
        <p14:creationId xmlns:p14="http://schemas.microsoft.com/office/powerpoint/2010/main" val="4190528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BE13D6-4889-4C7A-9D3E-34E9EEFE2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04" y="1273234"/>
            <a:ext cx="74787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29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Principal Component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A4374-0F87-41EE-B008-E0CA17CCA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9B42C0-A7D7-48BB-94B0-6994EC2E8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740" y="1371993"/>
            <a:ext cx="7049260" cy="5286944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DD5E9F2-F019-41CB-8C94-16494D24A9EA}"/>
              </a:ext>
            </a:extLst>
          </p:cNvPr>
          <p:cNvSpPr txBox="1">
            <a:spLocks/>
          </p:cNvSpPr>
          <p:nvPr/>
        </p:nvSpPr>
        <p:spPr>
          <a:xfrm>
            <a:off x="655270" y="1584754"/>
            <a:ext cx="3801035" cy="26852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Top contributors to the first component, which explains 47.22% of the variance in the adult data:</a:t>
            </a:r>
          </a:p>
          <a:p>
            <a:pPr lvl="1"/>
            <a:r>
              <a:rPr lang="en-US" sz="1600" dirty="0"/>
              <a:t>QN09 - Colorectal Cancer Screening </a:t>
            </a:r>
          </a:p>
          <a:p>
            <a:pPr lvl="1"/>
            <a:r>
              <a:rPr lang="en-US" sz="1600" dirty="0"/>
              <a:t>QN08 - Breast Cancer Screening</a:t>
            </a:r>
          </a:p>
          <a:p>
            <a:pPr lvl="1"/>
            <a:r>
              <a:rPr lang="en-US" sz="1600" dirty="0"/>
              <a:t>QN41 - Drug Therapy for Rheumatoid Arthritis</a:t>
            </a:r>
          </a:p>
          <a:p>
            <a:pPr lvl="1"/>
            <a:r>
              <a:rPr lang="en-US" sz="1600" dirty="0"/>
              <a:t>QN40 - Medication Adherence for Cholesterol (Statins)</a:t>
            </a:r>
          </a:p>
          <a:p>
            <a:pPr lvl="1"/>
            <a:r>
              <a:rPr lang="en-US" sz="1600" dirty="0"/>
              <a:t>QN39 - Medication Adherence for Hypertension: RASA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AAEA89B-1B00-4F79-A433-72DC47843EBB}"/>
              </a:ext>
            </a:extLst>
          </p:cNvPr>
          <p:cNvSpPr txBox="1">
            <a:spLocks/>
          </p:cNvSpPr>
          <p:nvPr/>
        </p:nvSpPr>
        <p:spPr>
          <a:xfrm>
            <a:off x="642798" y="4270035"/>
            <a:ext cx="3801034" cy="204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Top contributors to the second component, which explains 5.3% of the variance in the adult data:</a:t>
            </a:r>
          </a:p>
          <a:p>
            <a:pPr lvl="1"/>
            <a:r>
              <a:rPr lang="en-US" sz="1600" dirty="0"/>
              <a:t>QN76 - Controlling High Blood Pressure</a:t>
            </a:r>
          </a:p>
          <a:p>
            <a:pPr lvl="1"/>
            <a:r>
              <a:rPr lang="en-US" sz="1600" dirty="0"/>
              <a:t>QN55 - Annual Monitoring for Patients on Persistent Medications</a:t>
            </a:r>
          </a:p>
          <a:p>
            <a:pPr lvl="1"/>
            <a:r>
              <a:rPr lang="en-US" sz="1600" dirty="0"/>
              <a:t>QN35 - Adult BMI Assessment</a:t>
            </a:r>
          </a:p>
        </p:txBody>
      </p:sp>
    </p:spTree>
    <p:extLst>
      <p:ext uri="{BB962C8B-B14F-4D97-AF65-F5344CB8AC3E}">
        <p14:creationId xmlns:p14="http://schemas.microsoft.com/office/powerpoint/2010/main" val="4082440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20C6-E2B6-40BE-B7A0-6131C7B8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5" y="98854"/>
            <a:ext cx="2966546" cy="25547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PCA reveals clusters of similar providers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0C224-82BB-4462-9340-9FCF498F7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45" y="61810"/>
            <a:ext cx="8797655" cy="6796189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F72513A-EFD6-469F-839D-A4A89132E402}"/>
              </a:ext>
            </a:extLst>
          </p:cNvPr>
          <p:cNvSpPr txBox="1">
            <a:spLocks/>
          </p:cNvSpPr>
          <p:nvPr/>
        </p:nvSpPr>
        <p:spPr>
          <a:xfrm>
            <a:off x="140255" y="3355429"/>
            <a:ext cx="3333944" cy="3663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 component:</a:t>
            </a:r>
          </a:p>
          <a:p>
            <a:r>
              <a:rPr lang="en-US" sz="2000" dirty="0"/>
              <a:t>QN09 – Colorectal Cancer Screening </a:t>
            </a:r>
          </a:p>
          <a:p>
            <a:r>
              <a:rPr lang="en-US" sz="2000" dirty="0"/>
              <a:t>QN08 – Breast Cancer Screening</a:t>
            </a:r>
          </a:p>
          <a:p>
            <a:r>
              <a:rPr lang="en-US" sz="2000" dirty="0"/>
              <a:t>QN41 – Drug Therapy for Rheumatoid Arthritis</a:t>
            </a:r>
          </a:p>
          <a:p>
            <a:r>
              <a:rPr lang="en-US" sz="2000" dirty="0"/>
              <a:t>QN40 – Medication Adherence for Cholesterol (Statins)</a:t>
            </a:r>
          </a:p>
          <a:p>
            <a:r>
              <a:rPr lang="en-US" sz="2000" dirty="0"/>
              <a:t>QN39 – Medication Adherence for Hypertension: RASA</a:t>
            </a:r>
          </a:p>
          <a:p>
            <a:r>
              <a:rPr lang="en-US" sz="2000" dirty="0"/>
              <a:t>QN10 – Cervical Cancer Screening</a:t>
            </a:r>
          </a:p>
          <a:p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0830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Evaluation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17" descr="Questions">
            <a:extLst>
              <a:ext uri="{FF2B5EF4-FFF2-40B4-BE49-F238E27FC236}">
                <a16:creationId xmlns:a16="http://schemas.microsoft.com/office/drawing/2014/main" id="{4C4A59C1-5F28-4144-B195-F3BAE07B7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188" y="1477079"/>
            <a:ext cx="711939" cy="7119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2927AA-79A4-470F-9EE2-2AD6020A02CD}"/>
              </a:ext>
            </a:extLst>
          </p:cNvPr>
          <p:cNvSpPr txBox="1"/>
          <p:nvPr/>
        </p:nvSpPr>
        <p:spPr>
          <a:xfrm>
            <a:off x="1470152" y="1450214"/>
            <a:ext cx="2367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it?</a:t>
            </a:r>
          </a:p>
        </p:txBody>
      </p:sp>
      <p:pic>
        <p:nvPicPr>
          <p:cNvPr id="23" name="Graphic 22" descr="Questions">
            <a:extLst>
              <a:ext uri="{FF2B5EF4-FFF2-40B4-BE49-F238E27FC236}">
                <a16:creationId xmlns:a16="http://schemas.microsoft.com/office/drawing/2014/main" id="{45C83B21-3172-4D05-89EE-E8B342AFA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52" y="3969175"/>
            <a:ext cx="711939" cy="7119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CAF4D3-C656-4997-AE61-77A0FE144F94}"/>
              </a:ext>
            </a:extLst>
          </p:cNvPr>
          <p:cNvSpPr txBox="1"/>
          <p:nvPr/>
        </p:nvSpPr>
        <p:spPr>
          <a:xfrm>
            <a:off x="1470152" y="4063534"/>
            <a:ext cx="3635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did we choose it?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D60D62-8173-49A2-9413-E283CD481EDD}"/>
              </a:ext>
            </a:extLst>
          </p:cNvPr>
          <p:cNvSpPr txBox="1"/>
          <p:nvPr/>
        </p:nvSpPr>
        <p:spPr>
          <a:xfrm>
            <a:off x="911721" y="2034989"/>
            <a:ext cx="7628964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Scientific method to study social interventions [1] </a:t>
            </a:r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Evaluates program effectiveness and efficiency</a:t>
            </a:r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Systematic approach to improve or affirm success of a program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3B3E4F-4332-4810-B097-B1E32FEBC7A3}"/>
              </a:ext>
            </a:extLst>
          </p:cNvPr>
          <p:cNvSpPr txBox="1"/>
          <p:nvPr/>
        </p:nvSpPr>
        <p:spPr>
          <a:xfrm>
            <a:off x="911721" y="4681114"/>
            <a:ext cx="754915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Eliminate the issue of confirmation bias </a:t>
            </a:r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Investigate areas where a program can be improved</a:t>
            </a:r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Explore reasons for certain features not working</a:t>
            </a:r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Industry standard method for assessment</a:t>
            </a:r>
          </a:p>
        </p:txBody>
      </p:sp>
    </p:spTree>
    <p:extLst>
      <p:ext uri="{BB962C8B-B14F-4D97-AF65-F5344CB8AC3E}">
        <p14:creationId xmlns:p14="http://schemas.microsoft.com/office/powerpoint/2010/main" val="567375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20C6-E2B6-40BE-B7A0-6131C7B8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5" y="98854"/>
            <a:ext cx="2966546" cy="25547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PCA reveals clusters of similar providers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F72513A-EFD6-469F-839D-A4A89132E402}"/>
              </a:ext>
            </a:extLst>
          </p:cNvPr>
          <p:cNvSpPr txBox="1">
            <a:spLocks/>
          </p:cNvSpPr>
          <p:nvPr/>
        </p:nvSpPr>
        <p:spPr>
          <a:xfrm>
            <a:off x="140255" y="3355429"/>
            <a:ext cx="3333944" cy="3663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First component:</a:t>
            </a:r>
          </a:p>
          <a:p>
            <a:r>
              <a:rPr lang="en-US" sz="2000"/>
              <a:t>QN09 – Colorectal Cancer Screening </a:t>
            </a:r>
          </a:p>
          <a:p>
            <a:r>
              <a:rPr lang="en-US" sz="2000"/>
              <a:t>QN08 – Breast Cancer Screening</a:t>
            </a:r>
          </a:p>
          <a:p>
            <a:r>
              <a:rPr lang="en-US" sz="2000"/>
              <a:t>QN41 – Drug Therapy for Rheumatoid Arthritis</a:t>
            </a:r>
          </a:p>
          <a:p>
            <a:r>
              <a:rPr lang="en-US" sz="2000"/>
              <a:t>QN40 – Medication Adherence for Cholesterol (Statins)</a:t>
            </a:r>
          </a:p>
          <a:p>
            <a:r>
              <a:rPr lang="en-US" sz="2000"/>
              <a:t>QN39 – Medication Adherence for Hypertension: RASA</a:t>
            </a:r>
          </a:p>
          <a:p>
            <a:r>
              <a:rPr lang="en-US" sz="2000"/>
              <a:t>QN10 – Cervical Cancer Screening</a:t>
            </a:r>
          </a:p>
          <a:p>
            <a:r>
              <a:rPr lang="en-US" sz="2000"/>
              <a:t>…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30C47-31A7-488D-AF4C-39A19254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79" y="0"/>
            <a:ext cx="8851745" cy="68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76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Next Steps with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D296573C-C377-491A-971F-F3F8EAFD1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427574"/>
              </p:ext>
            </p:extLst>
          </p:nvPr>
        </p:nvGraphicFramePr>
        <p:xfrm>
          <a:off x="361122" y="1385516"/>
          <a:ext cx="11098696" cy="49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4106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Evaluation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782402"/>
              </p:ext>
            </p:extLst>
          </p:nvPr>
        </p:nvGraphicFramePr>
        <p:xfrm>
          <a:off x="887822" y="2764965"/>
          <a:ext cx="10545955" cy="160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835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Recommendations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5C6D4-FE21-4480-988E-E595811EB34B}"/>
              </a:ext>
            </a:extLst>
          </p:cNvPr>
          <p:cNvSpPr txBox="1">
            <a:spLocks noChangeAspect="1"/>
          </p:cNvSpPr>
          <p:nvPr/>
        </p:nvSpPr>
        <p:spPr>
          <a:xfrm>
            <a:off x="1510715" y="1763532"/>
            <a:ext cx="8935870" cy="4452566"/>
          </a:xfrm>
          <a:prstGeom prst="rect">
            <a:avLst/>
          </a:prstGeom>
          <a:noFill/>
          <a:ln>
            <a:solidFill>
              <a:srgbClr val="AC1E2E"/>
            </a:solidFill>
          </a:ln>
        </p:spPr>
        <p:txBody>
          <a:bodyPr wrap="square" lIns="365760" tIns="0" rIns="365760" bIns="91440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dirty="0">
                <a:latin typeface="Helvetica" pitchFamily="2" charset="0"/>
              </a:rPr>
              <a:t>RECOMMENDATIONS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b="1" i="1" dirty="0">
                <a:latin typeface="Helvetica" pitchFamily="2" charset="0"/>
              </a:rPr>
              <a:t>Quality Metrics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200" dirty="0">
                <a:latin typeface="Helvetica" pitchFamily="2" charset="0"/>
              </a:rPr>
              <a:t>Collect more data over time to enable better time-series analysis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200" dirty="0">
                <a:latin typeface="Helvetica" pitchFamily="2" charset="0"/>
              </a:rPr>
              <a:t>Eliminate metrics that are highly correlated since they do not add value and would also help reduce physician fatigue with data entry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endParaRPr lang="en-US" sz="700" i="1" dirty="0">
              <a:latin typeface="Helvetica" pitchFamily="2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b="1" i="1" dirty="0">
                <a:latin typeface="Helvetica" pitchFamily="2" charset="0"/>
              </a:rPr>
              <a:t>Program-Specific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200" dirty="0">
                <a:latin typeface="Helvetica" pitchFamily="2" charset="0"/>
              </a:rPr>
              <a:t>Work with providers to ensure that physicians are translating feedback into process and behavioral changes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200" dirty="0">
                <a:latin typeface="Helvetica" pitchFamily="2" charset="0"/>
              </a:rPr>
              <a:t>Structure incentives based on behavioral economics</a:t>
            </a:r>
            <a:r>
              <a:rPr lang="en-US" sz="1200" baseline="30000" dirty="0">
                <a:latin typeface="Helvetica" pitchFamily="2" charset="0"/>
              </a:rPr>
              <a:t>3</a:t>
            </a:r>
            <a:endParaRPr lang="en-US" sz="1200" i="1" dirty="0">
              <a:latin typeface="Helvetica" pitchFamily="2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endParaRPr lang="en-US" sz="700" b="1" i="1" dirty="0">
              <a:latin typeface="Helvetica" pitchFamily="2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b="1" i="1" dirty="0">
                <a:latin typeface="Helvetica" pitchFamily="2" charset="0"/>
              </a:rPr>
              <a:t>Evaluation of the Program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200" dirty="0">
                <a:latin typeface="Helvetica" pitchFamily="2" charset="0"/>
              </a:rPr>
              <a:t>Measure outcomes related to health and patient experience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200" dirty="0">
                <a:latin typeface="Helvetica" pitchFamily="2" charset="0"/>
              </a:rPr>
              <a:t>Assess the causal effect of the program using a control group 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200" dirty="0">
                <a:latin typeface="Helvetica" pitchFamily="2" charset="0"/>
              </a:rPr>
              <a:t>Gather patient-level data in order to understand how the program is affecting patients, not just providers and payor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000" dirty="0">
                <a:latin typeface="Helvetica" pitchFamily="2" charset="0"/>
              </a:rPr>
              <a:t>Analyze outcomes over time as more data become available</a:t>
            </a:r>
          </a:p>
        </p:txBody>
      </p:sp>
    </p:spTree>
    <p:extLst>
      <p:ext uri="{BB962C8B-B14F-4D97-AF65-F5344CB8AC3E}">
        <p14:creationId xmlns:p14="http://schemas.microsoft.com/office/powerpoint/2010/main" val="3169894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804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BA60A5-E344-4438-9634-CA63C1B9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6007"/>
            <a:ext cx="10515600" cy="1871230"/>
          </a:xfrm>
        </p:spPr>
        <p:txBody>
          <a:bodyPr/>
          <a:lstStyle/>
          <a:p>
            <a:pPr algn="ctr"/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0121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BA60A5-E344-4438-9634-CA63C1B9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6007"/>
            <a:ext cx="10515600" cy="1871230"/>
          </a:xfrm>
        </p:spPr>
        <p:txBody>
          <a:bodyPr/>
          <a:lstStyle/>
          <a:p>
            <a:pPr algn="ctr"/>
            <a:r>
              <a:rPr lang="en-US" b="1" i="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1617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Evaluation Framework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277324"/>
              </p:ext>
            </p:extLst>
          </p:nvPr>
        </p:nvGraphicFramePr>
        <p:xfrm>
          <a:off x="730477" y="1995054"/>
          <a:ext cx="10594444" cy="166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3CC384F-0185-4F7E-9E7F-50D623962951}"/>
              </a:ext>
            </a:extLst>
          </p:cNvPr>
          <p:cNvSpPr txBox="1"/>
          <p:nvPr/>
        </p:nvSpPr>
        <p:spPr>
          <a:xfrm>
            <a:off x="1144570" y="5014292"/>
            <a:ext cx="1799521" cy="1323439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Nature, magnitude and extent of the problem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4EFB70-6864-4713-8C24-00FBEB394A2E}"/>
              </a:ext>
            </a:extLst>
          </p:cNvPr>
          <p:cNvCxnSpPr>
            <a:cxnSpLocks/>
          </p:cNvCxnSpPr>
          <p:nvPr/>
        </p:nvCxnSpPr>
        <p:spPr>
          <a:xfrm>
            <a:off x="2044331" y="3408219"/>
            <a:ext cx="0" cy="158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BC1244-C29C-4F91-8162-5418BE14857A}"/>
              </a:ext>
            </a:extLst>
          </p:cNvPr>
          <p:cNvSpPr txBox="1"/>
          <p:nvPr/>
        </p:nvSpPr>
        <p:spPr>
          <a:xfrm>
            <a:off x="3756156" y="4993509"/>
            <a:ext cx="2048897" cy="1015663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Program conceptualization and design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F526AD-F817-4CDC-ACB3-ADB8DDEFEF80}"/>
              </a:ext>
            </a:extLst>
          </p:cNvPr>
          <p:cNvCxnSpPr>
            <a:cxnSpLocks/>
          </p:cNvCxnSpPr>
          <p:nvPr/>
        </p:nvCxnSpPr>
        <p:spPr>
          <a:xfrm>
            <a:off x="4655917" y="3387436"/>
            <a:ext cx="0" cy="158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8D24DE-D495-433E-A782-0D09D14ED47B}"/>
              </a:ext>
            </a:extLst>
          </p:cNvPr>
          <p:cNvSpPr txBox="1"/>
          <p:nvPr/>
        </p:nvSpPr>
        <p:spPr>
          <a:xfrm>
            <a:off x="6298471" y="5000438"/>
            <a:ext cx="2048893" cy="1323439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Program operations, implementation, service delivery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BDF91-ABBB-47BF-B1E4-700EA813CC71}"/>
              </a:ext>
            </a:extLst>
          </p:cNvPr>
          <p:cNvCxnSpPr>
            <a:cxnSpLocks/>
          </p:cNvCxnSpPr>
          <p:nvPr/>
        </p:nvCxnSpPr>
        <p:spPr>
          <a:xfrm>
            <a:off x="7198232" y="3394365"/>
            <a:ext cx="0" cy="158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2F1EEA-357A-4F65-9A1A-AA19EB4BB650}"/>
              </a:ext>
            </a:extLst>
          </p:cNvPr>
          <p:cNvSpPr txBox="1"/>
          <p:nvPr/>
        </p:nvSpPr>
        <p:spPr>
          <a:xfrm>
            <a:off x="8847716" y="4986582"/>
            <a:ext cx="1799521" cy="1015663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Impact on targeted outcomes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CF258D-5D91-478D-9952-3A1D88713DD6}"/>
              </a:ext>
            </a:extLst>
          </p:cNvPr>
          <p:cNvCxnSpPr>
            <a:cxnSpLocks/>
          </p:cNvCxnSpPr>
          <p:nvPr/>
        </p:nvCxnSpPr>
        <p:spPr>
          <a:xfrm>
            <a:off x="9747477" y="3380509"/>
            <a:ext cx="0" cy="158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2B8EB-D107-45CB-B631-682745046C18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52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Constraints and Limitations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6CB47-C267-4503-B86A-E766BBCA3B1A}"/>
              </a:ext>
            </a:extLst>
          </p:cNvPr>
          <p:cNvSpPr txBox="1"/>
          <p:nvPr/>
        </p:nvSpPr>
        <p:spPr>
          <a:xfrm>
            <a:off x="789136" y="1595839"/>
            <a:ext cx="9950468" cy="32571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Lack of comprehensive time series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Time duration of evaluation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Provider level data for those who did not participate in program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Lack of control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Limited access to participating providers</a:t>
            </a:r>
          </a:p>
        </p:txBody>
      </p:sp>
    </p:spTree>
    <p:extLst>
      <p:ext uri="{BB962C8B-B14F-4D97-AF65-F5344CB8AC3E}">
        <p14:creationId xmlns:p14="http://schemas.microsoft.com/office/powerpoint/2010/main" val="90887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Determining the Nature of the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814753"/>
              </p:ext>
            </p:extLst>
          </p:nvPr>
        </p:nvGraphicFramePr>
        <p:xfrm>
          <a:off x="946741" y="1662547"/>
          <a:ext cx="10298517" cy="159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DA81B8-7D10-4DE8-8556-006D0CA19A01}"/>
              </a:ext>
            </a:extLst>
          </p:cNvPr>
          <p:cNvSpPr txBox="1"/>
          <p:nvPr/>
        </p:nvSpPr>
        <p:spPr>
          <a:xfrm>
            <a:off x="678873" y="3754582"/>
            <a:ext cx="9337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problem that the program is trying to address?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extent of the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Who is the target population?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690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Problem Addressed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7D5810-1EDD-4A6C-9321-B055A0F2B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328" y="397355"/>
            <a:ext cx="3258030" cy="503163"/>
          </a:xfrm>
          <a:prstGeom prst="rect">
            <a:avLst/>
          </a:prstGeom>
        </p:spPr>
      </p:pic>
      <p:sp>
        <p:nvSpPr>
          <p:cNvPr id="17" name="Hexagon 16">
            <a:extLst>
              <a:ext uri="{FF2B5EF4-FFF2-40B4-BE49-F238E27FC236}">
                <a16:creationId xmlns:a16="http://schemas.microsoft.com/office/drawing/2014/main" id="{635B4AA8-3EFC-442F-B7CB-BE5692B697C6}"/>
              </a:ext>
            </a:extLst>
          </p:cNvPr>
          <p:cNvSpPr>
            <a:spLocks noChangeAspect="1"/>
          </p:cNvSpPr>
          <p:nvPr/>
        </p:nvSpPr>
        <p:spPr>
          <a:xfrm>
            <a:off x="4695148" y="3020312"/>
            <a:ext cx="2360378" cy="1920240"/>
          </a:xfrm>
          <a:prstGeom prst="hexagon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Fee for Service in </a:t>
            </a:r>
          </a:p>
          <a:p>
            <a:pPr algn="ctr"/>
            <a:r>
              <a:rPr lang="en-US" sz="2000" b="1" dirty="0"/>
              <a:t>Primary Care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48C255D9-D74B-4160-9699-897327E9568F}"/>
              </a:ext>
            </a:extLst>
          </p:cNvPr>
          <p:cNvSpPr>
            <a:spLocks noChangeAspect="1"/>
          </p:cNvSpPr>
          <p:nvPr/>
        </p:nvSpPr>
        <p:spPr>
          <a:xfrm>
            <a:off x="6844933" y="2299463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Misaligned incentives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3051DEAF-1B67-4032-AD5F-A29F94A577D8}"/>
              </a:ext>
            </a:extLst>
          </p:cNvPr>
          <p:cNvSpPr>
            <a:spLocks noChangeAspect="1"/>
          </p:cNvSpPr>
          <p:nvPr/>
        </p:nvSpPr>
        <p:spPr>
          <a:xfrm>
            <a:off x="6862573" y="4141473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No fees for high valued services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52F902CA-4997-4DA7-A978-30A445239CC9}"/>
              </a:ext>
            </a:extLst>
          </p:cNvPr>
          <p:cNvSpPr>
            <a:spLocks noChangeAspect="1"/>
          </p:cNvSpPr>
          <p:nvPr/>
        </p:nvSpPr>
        <p:spPr>
          <a:xfrm>
            <a:off x="3112007" y="4209032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May not achieve desired outcomes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CB8BFFFF-CCFE-4656-BA8B-FCDA38AAA226}"/>
              </a:ext>
            </a:extLst>
          </p:cNvPr>
          <p:cNvSpPr>
            <a:spLocks noChangeAspect="1"/>
          </p:cNvSpPr>
          <p:nvPr/>
        </p:nvSpPr>
        <p:spPr>
          <a:xfrm>
            <a:off x="3123863" y="2241975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Reactive care delivery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B158407-3F16-471E-B795-DEF0F4458905}"/>
              </a:ext>
            </a:extLst>
          </p:cNvPr>
          <p:cNvSpPr>
            <a:spLocks noChangeAspect="1"/>
          </p:cNvSpPr>
          <p:nvPr/>
        </p:nvSpPr>
        <p:spPr>
          <a:xfrm>
            <a:off x="4987290" y="5135884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Cannot ensure high quality services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21F677F-D202-4169-A4CC-1A3B2311C9BD}"/>
              </a:ext>
            </a:extLst>
          </p:cNvPr>
          <p:cNvSpPr>
            <a:spLocks noChangeAspect="1"/>
          </p:cNvSpPr>
          <p:nvPr/>
        </p:nvSpPr>
        <p:spPr>
          <a:xfrm>
            <a:off x="5028691" y="1367787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Over utilization of services </a:t>
            </a:r>
          </a:p>
        </p:txBody>
      </p:sp>
    </p:spTree>
    <p:extLst>
      <p:ext uri="{BB962C8B-B14F-4D97-AF65-F5344CB8AC3E}">
        <p14:creationId xmlns:p14="http://schemas.microsoft.com/office/powerpoint/2010/main" val="359826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Extent of Problem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076D41-5F52-4E57-9C80-710D118F2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328" y="397355"/>
            <a:ext cx="3258030" cy="50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2019 Heinz College">
      <a:dk1>
        <a:srgbClr val="000000"/>
      </a:dk1>
      <a:lt1>
        <a:srgbClr val="FFFFFF"/>
      </a:lt1>
      <a:dk2>
        <a:srgbClr val="A6192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Heinz College 16x9" id="{966A531D-8CD2-C747-AB6E-BD9E0E2072DA}" vid="{D63F9247-CC47-C044-BBC6-7E607A54E2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1367</Words>
  <Application>Microsoft Office PowerPoint</Application>
  <PresentationFormat>Widescreen</PresentationFormat>
  <Paragraphs>327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Garamond</vt:lpstr>
      <vt:lpstr>Helvetica</vt:lpstr>
      <vt:lpstr>Wingdings</vt:lpstr>
      <vt:lpstr>Office Theme</vt:lpstr>
      <vt:lpstr>1_Office Theme</vt:lpstr>
      <vt:lpstr>PowerPoint Presentation</vt:lpstr>
      <vt:lpstr>Agenda</vt:lpstr>
      <vt:lpstr>Objective</vt:lpstr>
      <vt:lpstr>Program Evaluation Framework</vt:lpstr>
      <vt:lpstr>Program Evaluation Framework</vt:lpstr>
      <vt:lpstr>Constraints and Limitations</vt:lpstr>
      <vt:lpstr>Determining the Nature of the Problem</vt:lpstr>
      <vt:lpstr>Problem Addressed</vt:lpstr>
      <vt:lpstr>Extent of Problem </vt:lpstr>
      <vt:lpstr>Defining the Blueprint of the Program</vt:lpstr>
      <vt:lpstr>True Performance Objectives</vt:lpstr>
      <vt:lpstr>Program Hierarchy</vt:lpstr>
      <vt:lpstr>Program Hierarchy</vt:lpstr>
      <vt:lpstr>Stakeholder Perspective </vt:lpstr>
      <vt:lpstr>Quality Component Logic Model </vt:lpstr>
      <vt:lpstr>Quality Metrics Overview</vt:lpstr>
      <vt:lpstr>Environmental Scan</vt:lpstr>
      <vt:lpstr>Program Implementation</vt:lpstr>
      <vt:lpstr>Reach, User Perspective </vt:lpstr>
      <vt:lpstr>Aligning Theory and Design</vt:lpstr>
      <vt:lpstr>Program Impact on Outcomes </vt:lpstr>
      <vt:lpstr>Quantitative Methods</vt:lpstr>
      <vt:lpstr>Quantitative Methods</vt:lpstr>
      <vt:lpstr>Dataset Overview</vt:lpstr>
      <vt:lpstr>Quality and Outcomes</vt:lpstr>
      <vt:lpstr>QA Score per Region</vt:lpstr>
      <vt:lpstr>PMPM Score per Region</vt:lpstr>
      <vt:lpstr>Collinearities in Data</vt:lpstr>
      <vt:lpstr>Quantitative Methods</vt:lpstr>
      <vt:lpstr>Multiple Linear Regression</vt:lpstr>
      <vt:lpstr>Rates vs Adult PMPM</vt:lpstr>
      <vt:lpstr>Rates vs Adult PMPM (zoomed in)</vt:lpstr>
      <vt:lpstr>Quantitative Methods</vt:lpstr>
      <vt:lpstr>Forward Stepwise Selection</vt:lpstr>
      <vt:lpstr>Quantitative Methods</vt:lpstr>
      <vt:lpstr>Lasso Regression</vt:lpstr>
      <vt:lpstr>Quantitative Methods</vt:lpstr>
      <vt:lpstr>Principal Component Analysis</vt:lpstr>
      <vt:lpstr>PCA reveals clusters of similar providers</vt:lpstr>
      <vt:lpstr>PCA reveals clusters of similar providers</vt:lpstr>
      <vt:lpstr>Next Steps with Data</vt:lpstr>
      <vt:lpstr>Program Evaluation Framework</vt:lpstr>
      <vt:lpstr>Recommendations</vt:lpstr>
      <vt:lpstr>References</vt:lpstr>
      <vt:lpstr>Questions?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Manjiri Kshirsagar</dc:creator>
  <cp:lastModifiedBy>Manjiri Kshirsagar</cp:lastModifiedBy>
  <cp:revision>237</cp:revision>
  <dcterms:created xsi:type="dcterms:W3CDTF">2019-10-01T19:39:30Z</dcterms:created>
  <dcterms:modified xsi:type="dcterms:W3CDTF">2019-12-10T19:21:04Z</dcterms:modified>
</cp:coreProperties>
</file>