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71" r:id="rId2"/>
    <p:sldId id="270" r:id="rId3"/>
    <p:sldId id="272" r:id="rId4"/>
    <p:sldId id="276" r:id="rId5"/>
    <p:sldId id="1148" r:id="rId6"/>
    <p:sldId id="278" r:id="rId7"/>
    <p:sldId id="277" r:id="rId8"/>
    <p:sldId id="1189" r:id="rId9"/>
    <p:sldId id="1219" r:id="rId10"/>
    <p:sldId id="1190" r:id="rId11"/>
    <p:sldId id="1192" r:id="rId12"/>
    <p:sldId id="1193" r:id="rId13"/>
    <p:sldId id="1194" r:id="rId14"/>
    <p:sldId id="256" r:id="rId15"/>
    <p:sldId id="279" r:id="rId16"/>
    <p:sldId id="280" r:id="rId17"/>
    <p:sldId id="281" r:id="rId18"/>
    <p:sldId id="289" r:id="rId19"/>
    <p:sldId id="290" r:id="rId20"/>
    <p:sldId id="291" r:id="rId21"/>
    <p:sldId id="292" r:id="rId22"/>
    <p:sldId id="293" r:id="rId23"/>
    <p:sldId id="294" r:id="rId24"/>
    <p:sldId id="1183" r:id="rId25"/>
    <p:sldId id="1195" r:id="rId26"/>
    <p:sldId id="1196" r:id="rId27"/>
    <p:sldId id="1197" r:id="rId28"/>
    <p:sldId id="1198" r:id="rId29"/>
    <p:sldId id="1199" r:id="rId30"/>
    <p:sldId id="1200" r:id="rId31"/>
    <p:sldId id="1201" r:id="rId32"/>
    <p:sldId id="1202" r:id="rId33"/>
    <p:sldId id="1203" r:id="rId34"/>
    <p:sldId id="1204" r:id="rId35"/>
    <p:sldId id="1205" r:id="rId36"/>
    <p:sldId id="1206" r:id="rId37"/>
    <p:sldId id="1207" r:id="rId38"/>
    <p:sldId id="1208" r:id="rId39"/>
    <p:sldId id="1209" r:id="rId40"/>
    <p:sldId id="1210" r:id="rId41"/>
    <p:sldId id="1211" r:id="rId42"/>
    <p:sldId id="1212" r:id="rId43"/>
    <p:sldId id="1213" r:id="rId44"/>
    <p:sldId id="1214" r:id="rId45"/>
    <p:sldId id="1215" r:id="rId46"/>
    <p:sldId id="1216" r:id="rId47"/>
    <p:sldId id="1217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303" r:id="rId56"/>
    <p:sldId id="304" r:id="rId57"/>
    <p:sldId id="295" r:id="rId58"/>
    <p:sldId id="296" r:id="rId59"/>
    <p:sldId id="297" r:id="rId60"/>
    <p:sldId id="298" r:id="rId61"/>
    <p:sldId id="299" r:id="rId62"/>
    <p:sldId id="305" r:id="rId63"/>
    <p:sldId id="306" r:id="rId64"/>
    <p:sldId id="300" r:id="rId65"/>
    <p:sldId id="301" r:id="rId66"/>
    <p:sldId id="302" r:id="rId67"/>
    <p:sldId id="307" r:id="rId68"/>
    <p:sldId id="308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192E"/>
    <a:srgbClr val="777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82" autoAdjust="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6300-5F7A-455F-8AAC-E69DE14C50F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FAE24-E2EE-4AD4-AB48-7C4BE982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5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quality metrics increase the PMPM cost in short term but probably drive down costs long term. </a:t>
            </a:r>
          </a:p>
          <a:p>
            <a:r>
              <a:rPr lang="en-US" dirty="0"/>
              <a:t>Cardiac issues are short term diseases and hence they might affect the cost sooner than breast or colorectal screening.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40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ML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47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90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4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82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2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21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13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21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13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17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quality metrics increase the PMPM cost in short term but probably drive down costs long term. </a:t>
            </a:r>
          </a:p>
          <a:p>
            <a:r>
              <a:rPr lang="en-US" dirty="0"/>
              <a:t>Cardiac issues are short term diseases and hence they might affect the cost sooner than breast or colorectal screening.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42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29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81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53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1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7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0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7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496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44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quality metrics increase the PMPM cost in short term but probably drive down costs long term. </a:t>
            </a:r>
          </a:p>
          <a:p>
            <a:r>
              <a:rPr lang="en-US" dirty="0"/>
              <a:t>Cardiac issues are short term diseases and hence they might affect the cost sooner than breast or colorectal screening.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462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218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159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114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10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93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07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50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ML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24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ML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6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ML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5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92B4-8FCD-4511-8743-1B7DB396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BEE82-F46E-4B37-ADF4-59A8B3ECF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82FD9-504E-4383-A8C0-54B14756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3EAE-0B58-4D8C-BA42-FB74735A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2AB3A-520B-4F16-A50C-41FC9FC4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6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6105-A5CE-443F-B727-97BD2B1F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A68A8-24F6-4499-B9C6-DC10605CB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D69BF-354D-435E-82AA-54A35684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50637-CBCB-4DE5-8E7F-C4E6471E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180F1-9688-4F9E-A10C-7209F0C4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00B3F-E231-41F2-B259-7BCADE5F1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6E048-5BDD-4006-8BD7-3E8BFB3E5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11BD-CB48-42DD-A6C7-607F1FED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54C51-1CA8-4866-B5E4-BD893DD9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6549-28C0-4311-B96D-DA894634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7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B0DA-EEED-4B48-B505-852BEC9A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E559-8C6C-4EC8-8A8E-E1D2B2A7B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7345-3EEC-4C2E-AE44-268E9F0A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5555-A29F-4914-B8B5-002DADB8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FCDAB-75AB-4DFE-AAF9-568172AF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6C27-8D1C-45BF-B5B8-49747B31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B4C50-9336-43CC-80E7-9803CFA5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91E9C-7AE5-4A27-B2AD-6E6077B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A1954-FDEB-4B6D-8630-E32E0D03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77ACF-1BCB-4E24-B02E-AA8A1B93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27F2A-3BC8-4EAD-A01F-F54D966B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2160C-8072-4CA7-B2AD-C78D0F650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12B38-8A74-4BA3-80BA-173B23273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85128-33CB-40ED-88C7-F8B480C6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D1A9E-16CC-4292-807A-13E24F83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571F8-2361-4ADF-ABD3-BBE00654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8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0E3D-36FD-4992-9919-5555AC4F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C825B-5F69-47A8-B22F-37DF6C7AA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2AF10-E0B6-44C1-AC5F-6C18A3604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B4380-7D2D-4A4F-B5B1-2C75842EB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2DD10-9520-467C-B818-97B4D3EF6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1A1CE-9828-4C81-9AC1-B78C3B40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9D0FC-FD0B-4D50-9444-F3744C5F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A7C7B-CA73-4536-98C3-8D559670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9327-AE53-4665-9B68-2B7F7125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7B311-2A77-4F58-AC25-15C0DEA7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33D13-61DA-452C-81B1-7C7E5947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AE70C-C819-4F89-BF87-A562D986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6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01075-AFC6-4397-BCFA-B3028B7C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BED42-DD61-443C-82BC-925C4694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82A5-3610-4373-AF9E-D4C6DE49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FF2B-9F59-4215-BE61-807B2A2F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50D3-7048-4BE4-AE0B-7E864F82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1B703-C843-44CD-98EC-CC3A27A81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65147-E348-474A-A1F8-226923BD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A945F-F0A7-4BF1-85D0-7DE4D0DD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75255-3B45-4C3B-A9E0-B8102B8A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699E-E313-43FB-AB9E-4FF5C46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FED78-1434-4504-A123-FC3F65B2C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45228-EFC5-4CE9-A8E7-4E4589D16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0E580-D952-424B-A0F5-2C08EB2A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96B4B-8F74-4F06-B40D-E56EFC77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ACFA4-C045-45E5-93CA-3A83E147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3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99977-3836-4FA0-9786-E4979DED6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4B020-BB71-4643-A201-D58137A5E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AFBA7-F9B7-479E-A417-0F3534BBE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CF8FE-CFD0-432A-9848-F60DDB6808D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61FD-ECBE-41F2-812C-3262616DC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94507-C9E3-49DF-9FA5-D8E15A81D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8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198C-DE43-41F7-B837-A3E304D7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40" y="365125"/>
            <a:ext cx="2615035" cy="1711325"/>
          </a:xfrm>
        </p:spPr>
        <p:txBody>
          <a:bodyPr>
            <a:normAutofit/>
          </a:bodyPr>
          <a:lstStyle/>
          <a:p>
            <a:r>
              <a:rPr lang="en-US" dirty="0"/>
              <a:t>Quality vs Outcomes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815CC-2E99-4A8C-BC44-A4EB38A57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086" y="219075"/>
            <a:ext cx="2615036" cy="6501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744F4F-9ECA-4E61-8EFC-17CE78997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946" y="255259"/>
            <a:ext cx="2169867" cy="6429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459652-BBFA-4BF9-86CB-8E8B9C5E6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371" y="219074"/>
            <a:ext cx="2615036" cy="6476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07BC67-056B-4E58-A1C7-6620242B5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7821" y="255259"/>
            <a:ext cx="2221277" cy="638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7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Autofit/>
          </a:bodyPr>
          <a:lstStyle/>
          <a:p>
            <a:r>
              <a:rPr lang="en-US" b="1" dirty="0"/>
              <a:t>Senior Correlation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3B6103-FCB8-4E19-819D-1C3AEAD4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10</a:t>
            </a:fld>
            <a:endParaRPr lang="en-US"/>
          </a:p>
        </p:txBody>
      </p:sp>
      <p:pic>
        <p:nvPicPr>
          <p:cNvPr id="11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F15651DA-18F4-4DAF-BD4D-20ADC82D2A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6"/>
          <a:stretch/>
        </p:blipFill>
        <p:spPr>
          <a:xfrm>
            <a:off x="2012368" y="1438926"/>
            <a:ext cx="7048934" cy="492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9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Adult Heatmap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11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6F8DBB-DBA2-4819-B107-38D221D13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2"/>
          <a:stretch/>
        </p:blipFill>
        <p:spPr>
          <a:xfrm>
            <a:off x="2262150" y="1198417"/>
            <a:ext cx="8098093" cy="5523057"/>
          </a:xfrm>
        </p:spPr>
      </p:pic>
    </p:spTree>
    <p:extLst>
      <p:ext uri="{BB962C8B-B14F-4D97-AF65-F5344CB8AC3E}">
        <p14:creationId xmlns:p14="http://schemas.microsoft.com/office/powerpoint/2010/main" val="196724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Pediatric Heatmap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30D48C88-1FE9-402D-B565-05565C4385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6"/>
          <a:stretch/>
        </p:blipFill>
        <p:spPr>
          <a:xfrm>
            <a:off x="2364825" y="1209035"/>
            <a:ext cx="7955968" cy="543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Senior Heatmap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CBF27-5B08-458B-B49F-1D4B23FCB4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1"/>
          <a:stretch/>
        </p:blipFill>
        <p:spPr>
          <a:xfrm>
            <a:off x="2504688" y="1319316"/>
            <a:ext cx="7702205" cy="52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63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F7B695-0A3F-4D0F-9546-1F7159DC6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71762"/>
            <a:ext cx="7583557" cy="674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1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229C38-6872-4398-9CCF-87BBC9E16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72" y="38402"/>
            <a:ext cx="7727856" cy="678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40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22D874-3FA9-4D2C-848C-833071BC6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374" y="33445"/>
            <a:ext cx="7633251" cy="67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1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B9CDA5-0936-4588-B007-516211B16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106" y="29900"/>
            <a:ext cx="7747788" cy="679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8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097164-CF48-4B6B-AE59-27F361394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587"/>
            <a:ext cx="12192000" cy="541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78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AF719-C5B7-442A-BBC1-1E7EF7A8D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215"/>
            <a:ext cx="12195681" cy="548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6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0F9C-EE1A-4137-B862-2E275505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74725"/>
            <a:ext cx="376113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QA Score per Region – by pop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19996-71E5-4977-BA1F-B2C2C14A2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3482"/>
            <a:ext cx="12192000" cy="240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21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EB384F-2C01-4465-B58F-CCED8AD9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899"/>
            <a:ext cx="12192000" cy="538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41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90D1F5-C491-4ABE-80D3-49B971447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9" y="715618"/>
            <a:ext cx="12088862" cy="54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51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07CCD-0D01-49A7-93EB-ACD73F72D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3286"/>
            <a:ext cx="12192000" cy="543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44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F05466-9D64-48C5-BCDE-A90E302FF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7456"/>
            <a:ext cx="12217784" cy="549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35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Forward Stepwise Selection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24</a:t>
            </a:fld>
            <a:endParaRPr lang="en-US"/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A60E1715-E685-4C75-AE0D-7075BC3F7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9248" y="211980"/>
            <a:ext cx="4384870" cy="658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61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Adult QA Forward Stepwise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26ADE-1875-420E-A49F-EB071A675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943" y="1423987"/>
            <a:ext cx="6534274" cy="523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89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Adult PMPM Forward Stepwise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DCF18-EA6E-4096-BF30-017E3F2AF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915" y="1416560"/>
            <a:ext cx="7561568" cy="512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65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Adult ED Forward Stepwise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C4A6F-AAE6-44CE-BCAB-66942169F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90" y="1474231"/>
            <a:ext cx="8042018" cy="488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67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Adult RDM Forward Stepwise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99E4F-0345-46E2-9FEC-11CB6074B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115" y="1543989"/>
            <a:ext cx="7999769" cy="481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94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Adult CU Forward Stepwise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4271C-B025-4086-A190-7EDE9A9B3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415" y="1456662"/>
            <a:ext cx="8175169" cy="48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3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0F9C-EE1A-4137-B862-2E275505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>
            <a:normAutofit/>
          </a:bodyPr>
          <a:lstStyle/>
          <a:p>
            <a:pPr algn="ctr"/>
            <a:r>
              <a:rPr lang="en-US"/>
              <a:t>QA Score per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3A0DBE-2365-4FEE-9F0A-05C66AE53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5" y="122238"/>
            <a:ext cx="5329238" cy="52308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56EE67-8D0D-4DEF-BC7B-0F2461ABE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3" y="122238"/>
            <a:ext cx="5514975" cy="52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65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Senior QA Forward Stepwise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3ED2A-57F0-429C-9236-58025E51F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145" y="1287076"/>
            <a:ext cx="7109709" cy="517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22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Senior PMPM Forward Stepwise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AEE75-0B64-4C5F-9BEF-13D614D11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943" y="1496429"/>
            <a:ext cx="9215511" cy="485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65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Senior ED Forward Stepwise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027F5E-01F5-471D-B9D0-545ADE3FE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368" y="1579357"/>
            <a:ext cx="8381263" cy="46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48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Senior RDM Forward Stepwise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9C32F-9A5F-419D-8F55-6BEBB35C0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363" y="1457845"/>
            <a:ext cx="8207273" cy="483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4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Senior CU Forward Stepwise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197E82-7AE3-4D51-AC1C-FB7F235C4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767" y="1475247"/>
            <a:ext cx="8536466" cy="481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1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Pediatric QA Forward Stepwise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6A64C-9E9F-4A1E-8559-1F0F0405A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106" y="1487378"/>
            <a:ext cx="8645788" cy="459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02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Pediatric PMPM Forward Stepwise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3C518-78AF-4805-BE15-7B8D5E0A5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978" y="1623875"/>
            <a:ext cx="8046043" cy="434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38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Pediatric ED Forward Stepwise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B77DD-BA7A-49DB-A4DF-D51DEBA99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044" y="1470577"/>
            <a:ext cx="8695309" cy="488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76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Pediatric RDM Forward Stepwise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81C60-9282-454B-A849-73D992954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793" y="1622303"/>
            <a:ext cx="8212413" cy="463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42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Pediatric CU Forward Stepwise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58AAEA-3E82-42C0-AC97-6B2D33684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464" y="1411161"/>
            <a:ext cx="8285072" cy="467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1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0F9C-EE1A-4137-B862-2E275505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PMPM Score per Region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7332E-5E14-4F76-93CF-4F8CF8508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22238"/>
            <a:ext cx="5305425" cy="5230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172369-851C-4551-B4FB-E6FB925AC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275" y="122238"/>
            <a:ext cx="5303838" cy="52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83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Adult PMPM LASSO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40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791668-3ECA-4C37-BA8C-C4A0792B2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929" y="1315290"/>
            <a:ext cx="2564461" cy="540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66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Adult ED LASSO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41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F7882-648B-4E26-A704-25A696F82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54" y="1242777"/>
            <a:ext cx="2433561" cy="547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04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Adult RDM LASSO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42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580DCD-1A6A-435F-A4C2-620897EB2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603" y="1317981"/>
            <a:ext cx="2632793" cy="540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66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Adult QA LASSO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1AFD2-8F74-4E80-906C-E6A0ED2F8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099" y="1272954"/>
            <a:ext cx="2743199" cy="551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733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Pediatric PMPM LASSO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44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64210-20BB-4DFE-B57A-78A5B63D9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263" y="1293156"/>
            <a:ext cx="2181474" cy="542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894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Senior QA LASSO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45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483FE-1533-40B0-81BD-E2B465A16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302" y="1296516"/>
            <a:ext cx="2462793" cy="550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88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Adult PMPM Representative LASSO Cross </a:t>
            </a:r>
            <a:r>
              <a:rPr lang="en-US" b="1" dirty="0" err="1"/>
              <a:t>Vaidation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BD193B-6CA2-47FF-84A6-F3237E569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00" y="1319182"/>
            <a:ext cx="7344800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733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b="1" dirty="0"/>
              <a:t>Adult PMPM Representative LASSO L1 Plot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47</a:t>
            </a:fld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FE5D45D-F8B0-4EAC-BA7F-7B5DC797C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113" y="1319182"/>
            <a:ext cx="7344800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156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A8C72-F6C5-4B0B-A1F9-29619D8A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PCA Results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D2237-B59D-415E-8195-EC12259371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380"/>
          <a:stretch/>
        </p:blipFill>
        <p:spPr>
          <a:xfrm>
            <a:off x="5227895" y="492573"/>
            <a:ext cx="640539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379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A8C72-F6C5-4B0B-A1F9-29619D8A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PCA Results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3EB2CF-0BB2-4680-A7C1-598C9D9BA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352" y="492573"/>
            <a:ext cx="6306484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T-test Results by Region (</a:t>
            </a:r>
            <a:r>
              <a:rPr lang="el-GR" b="1" dirty="0"/>
              <a:t>α</a:t>
            </a:r>
            <a:r>
              <a:rPr lang="en-US" b="1" dirty="0"/>
              <a:t> = 0.05)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69C518-90C0-49FB-AA74-0F269F6EC4C9}"/>
              </a:ext>
            </a:extLst>
          </p:cNvPr>
          <p:cNvSpPr txBox="1"/>
          <p:nvPr/>
        </p:nvSpPr>
        <p:spPr>
          <a:xfrm>
            <a:off x="495300" y="1714500"/>
            <a:ext cx="7650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PMPM Score</a:t>
            </a:r>
          </a:p>
          <a:p>
            <a:pPr marL="1200150" lvl="2" indent="-285750" fontAlgn="base">
              <a:buFontTx/>
              <a:buChar char="-"/>
              <a:defRPr/>
            </a:pPr>
            <a:r>
              <a:rPr lang="en-US" sz="2800" dirty="0">
                <a:solidFill>
                  <a:prstClr val="black"/>
                </a:solidFill>
              </a:rPr>
              <a:t>PA regions had lower scores than all other regions</a:t>
            </a:r>
          </a:p>
          <a:p>
            <a:pPr marL="1200150" lvl="2" indent="-285750" fontAlgn="base">
              <a:buFontTx/>
              <a:buChar char="-"/>
              <a:defRPr/>
            </a:pPr>
            <a:r>
              <a:rPr lang="en-US" sz="2800" dirty="0">
                <a:solidFill>
                  <a:prstClr val="black"/>
                </a:solidFill>
              </a:rPr>
              <a:t>WPA had higher scores than NEPA</a:t>
            </a:r>
          </a:p>
          <a:p>
            <a:pPr marL="1200150" lvl="2" indent="-285750" fontAlgn="base">
              <a:buFontTx/>
              <a:buChar char="-"/>
              <a:defRPr/>
            </a:pPr>
            <a:endParaRPr lang="en-US" sz="2800" dirty="0">
              <a:solidFill>
                <a:prstClr val="black"/>
              </a:solidFill>
            </a:endParaRPr>
          </a:p>
          <a:p>
            <a:pPr marL="742950" lvl="1" indent="-285750" fontAlgn="base">
              <a:buFontTx/>
              <a:buChar char="-"/>
              <a:defRPr/>
            </a:pPr>
            <a:r>
              <a:rPr lang="en-US" sz="2800" dirty="0">
                <a:solidFill>
                  <a:prstClr val="black"/>
                </a:solidFill>
              </a:rPr>
              <a:t>QA Score</a:t>
            </a:r>
          </a:p>
          <a:p>
            <a:pPr marL="1200150" lvl="2" indent="-285750" fontAlgn="base">
              <a:buFontTx/>
              <a:buChar char="-"/>
              <a:defRPr/>
            </a:pPr>
            <a:r>
              <a:rPr lang="en-US" sz="2800" dirty="0">
                <a:solidFill>
                  <a:prstClr val="black"/>
                </a:solidFill>
              </a:rPr>
              <a:t>PA had a much higher score than all other regions</a:t>
            </a:r>
          </a:p>
          <a:p>
            <a:pPr marL="1200150" lvl="2" indent="-285750" fontAlgn="base">
              <a:buFontTx/>
              <a:buChar char="-"/>
              <a:defRPr/>
            </a:pPr>
            <a:r>
              <a:rPr lang="en-US" sz="2800" dirty="0">
                <a:solidFill>
                  <a:prstClr val="black"/>
                </a:solidFill>
              </a:rPr>
              <a:t>WPA greatly outperformed NEPA and WV</a:t>
            </a:r>
          </a:p>
          <a:p>
            <a:pPr marL="1200150" lvl="2" indent="-285750" fontAlgn="base">
              <a:buFontTx/>
              <a:buChar char="-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0801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52D059-35F3-4687-86C9-F8D91D118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3"/>
          <a:stretch/>
        </p:blipFill>
        <p:spPr>
          <a:xfrm>
            <a:off x="1835426" y="122765"/>
            <a:ext cx="8521148" cy="673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310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4F8A11-DC30-434C-93F8-547E74877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95" y="82081"/>
            <a:ext cx="8637209" cy="66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765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053E93-34CE-490C-89BD-5CED5132A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513" y="0"/>
            <a:ext cx="8802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122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ABFFE6-CA6A-4DBE-93DE-5AC9D969E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96" y="0"/>
            <a:ext cx="9044608" cy="686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198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86C0A2-DE9E-4A93-908F-96CA813C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74" y="6955"/>
            <a:ext cx="8807651" cy="684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766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A8C72-F6C5-4B0B-A1F9-29619D8A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PCA Results Ped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1B2D026-F13C-4A6A-B3CC-F8FAFB0F3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76" y="2509911"/>
            <a:ext cx="981014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422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A8C72-F6C5-4B0B-A1F9-29619D8A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PCA Results Ped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05E28F8-04C8-4019-8FAB-9CDD72264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96" y="2509911"/>
            <a:ext cx="987070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134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0294F-FC12-45A0-9BDE-749D3FFD3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173" y="114300"/>
            <a:ext cx="8637653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57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DB616B-572F-4E0F-8002-F3E2603CB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049" y="157135"/>
            <a:ext cx="8003901" cy="654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377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8C65EF-2A2B-4524-95DF-8DC4CBCB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58" y="0"/>
            <a:ext cx="882388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2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0F9C-EE1A-4137-B862-2E275505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ED Score per Region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E0F814-BD0A-498F-8C3E-20463B8B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22238"/>
            <a:ext cx="5435600" cy="5230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3268AB-805E-45A3-A670-6E8EE1308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988" y="122238"/>
            <a:ext cx="5462588" cy="52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362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BBEFD-88B6-4390-90CC-57AF7E63D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1" y="15562"/>
            <a:ext cx="9032019" cy="684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540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6C697A-5640-4B3A-B30D-581E958C1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96" y="4146"/>
            <a:ext cx="8755658" cy="674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836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A8C72-F6C5-4B0B-A1F9-29619D8A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PCA Results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Senior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0C433-DD35-480F-B0D0-F2F3F0117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462" y="492573"/>
            <a:ext cx="566026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21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A8C72-F6C5-4B0B-A1F9-29619D8A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PCA Results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Senior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D09508-8FBC-400E-99C9-C72C3BE92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898" y="492573"/>
            <a:ext cx="5851392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732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EDD001-7B40-449F-84AB-EBC6D5712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6" y="50489"/>
            <a:ext cx="8825948" cy="675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990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44CB32-EF03-470B-8E6F-2E1B4C85E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18" y="90583"/>
            <a:ext cx="8347964" cy="676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772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912800-EA69-4E14-B5D7-E0E61956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598" y="188844"/>
            <a:ext cx="8375033" cy="646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4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0E5DC5-4C55-417B-8043-88FFC189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01" y="129209"/>
            <a:ext cx="8588198" cy="659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03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2C4696-D999-4F21-A933-A5835CA0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661" y="198783"/>
            <a:ext cx="8157868" cy="63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0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0F9C-EE1A-4137-B862-2E275505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RDM Score per Region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ADC02-F7F8-4375-938F-A46E3B218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22238"/>
            <a:ext cx="5457825" cy="5230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EF5609-1D06-4563-A406-25FD05060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22238"/>
            <a:ext cx="5308600" cy="52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9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Autofit/>
          </a:bodyPr>
          <a:lstStyle/>
          <a:p>
            <a:r>
              <a:rPr lang="en-US" b="1" dirty="0"/>
              <a:t>Pediatric Correlation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3B6103-FCB8-4E19-819D-1C3AEAD4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8</a:t>
            </a:fld>
            <a:endParaRPr lang="en-US"/>
          </a:p>
        </p:txBody>
      </p:sp>
      <p:pic>
        <p:nvPicPr>
          <p:cNvPr id="10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4155B0-DD43-4EAB-AFDE-5965DE39D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"/>
          <a:stretch/>
        </p:blipFill>
        <p:spPr>
          <a:xfrm>
            <a:off x="2162265" y="1311971"/>
            <a:ext cx="6749139" cy="4738036"/>
          </a:xfrm>
        </p:spPr>
      </p:pic>
    </p:spTree>
    <p:extLst>
      <p:ext uri="{BB962C8B-B14F-4D97-AF65-F5344CB8AC3E}">
        <p14:creationId xmlns:p14="http://schemas.microsoft.com/office/powerpoint/2010/main" val="122928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Autofit/>
          </a:bodyPr>
          <a:lstStyle/>
          <a:p>
            <a:r>
              <a:rPr lang="en-US" b="1" dirty="0"/>
              <a:t>Adult Correlation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3B6103-FCB8-4E19-819D-1C3AEAD4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3379F6F-B048-4D66-896D-CD0EAF92F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5" t="1713" r="9703"/>
          <a:stretch/>
        </p:blipFill>
        <p:spPr bwMode="auto">
          <a:xfrm>
            <a:off x="2598140" y="1371600"/>
            <a:ext cx="621557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8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1490</Words>
  <Application>Microsoft Office PowerPoint</Application>
  <PresentationFormat>Widescreen</PresentationFormat>
  <Paragraphs>233</Paragraphs>
  <Slides>68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Calibri</vt:lpstr>
      <vt:lpstr>Calibri Light</vt:lpstr>
      <vt:lpstr>Office Theme</vt:lpstr>
      <vt:lpstr>Quality vs Outcomes</vt:lpstr>
      <vt:lpstr>QA Score per Region – by pop</vt:lpstr>
      <vt:lpstr>QA Score per Region</vt:lpstr>
      <vt:lpstr>PMPM Score per Region</vt:lpstr>
      <vt:lpstr>T-test Results by Region (α = 0.05)</vt:lpstr>
      <vt:lpstr>ED Score per Region</vt:lpstr>
      <vt:lpstr>RDM Score per Region</vt:lpstr>
      <vt:lpstr>Pediatric Correlation</vt:lpstr>
      <vt:lpstr>Adult Correlation</vt:lpstr>
      <vt:lpstr>Senior Correlation</vt:lpstr>
      <vt:lpstr>Adult Heatmap</vt:lpstr>
      <vt:lpstr>Pediatric Heatmap</vt:lpstr>
      <vt:lpstr>Senior Heatmap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Forward Stepwise Selection</vt:lpstr>
      <vt:lpstr>Adult QA Forward Stepwise</vt:lpstr>
      <vt:lpstr>Adult PMPM Forward Stepwise</vt:lpstr>
      <vt:lpstr>Adult ED Forward Stepwise</vt:lpstr>
      <vt:lpstr>Adult RDM Forward Stepwise</vt:lpstr>
      <vt:lpstr>Adult CU Forward Stepwise</vt:lpstr>
      <vt:lpstr>Senior QA Forward Stepwise</vt:lpstr>
      <vt:lpstr>Senior PMPM Forward Stepwise</vt:lpstr>
      <vt:lpstr>Senior ED Forward Stepwise</vt:lpstr>
      <vt:lpstr>Senior RDM Forward Stepwise</vt:lpstr>
      <vt:lpstr>Senior CU Forward Stepwise</vt:lpstr>
      <vt:lpstr>Pediatric QA Forward Stepwise</vt:lpstr>
      <vt:lpstr>Pediatric PMPM Forward Stepwise</vt:lpstr>
      <vt:lpstr>Pediatric ED Forward Stepwise</vt:lpstr>
      <vt:lpstr>Pediatric RDM Forward Stepwise</vt:lpstr>
      <vt:lpstr>Pediatric CU Forward Stepwise</vt:lpstr>
      <vt:lpstr>Adult PMPM LASSO</vt:lpstr>
      <vt:lpstr>Adult ED LASSO</vt:lpstr>
      <vt:lpstr>Adult RDM LASSO</vt:lpstr>
      <vt:lpstr>Adult QA LASSO</vt:lpstr>
      <vt:lpstr>Pediatric PMPM LASSO</vt:lpstr>
      <vt:lpstr>Senior QA LASSO</vt:lpstr>
      <vt:lpstr>Adult PMPM Representative LASSO Cross Vaidation</vt:lpstr>
      <vt:lpstr>Adult PMPM Representative LASSO L1 Plot</vt:lpstr>
      <vt:lpstr>PCA Results Adult</vt:lpstr>
      <vt:lpstr>PCA Results Adult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PCA Results Ped</vt:lpstr>
      <vt:lpstr>PCA Results Ped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PCA Results Senior</vt:lpstr>
      <vt:lpstr>PCA Results Senior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vs Outcomes</dc:title>
  <dc:creator>Jon Dyer</dc:creator>
  <cp:lastModifiedBy>Jon Dyer</cp:lastModifiedBy>
  <cp:revision>2</cp:revision>
  <dcterms:created xsi:type="dcterms:W3CDTF">2019-12-12T00:19:28Z</dcterms:created>
  <dcterms:modified xsi:type="dcterms:W3CDTF">2019-12-12T04:41:59Z</dcterms:modified>
</cp:coreProperties>
</file>