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70" r:id="rId11"/>
    <p:sldId id="268" r:id="rId12"/>
    <p:sldId id="271" r:id="rId13"/>
    <p:sldId id="257" r:id="rId14"/>
    <p:sldId id="258" r:id="rId15"/>
    <p:sldId id="25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quantities" id="{7BD49A06-4CE1-45D9-AEB0-BBC148A6D573}">
          <p14:sldIdLst>
            <p14:sldId id="261"/>
          </p14:sldIdLst>
        </p14:section>
        <p14:section name="Quality and outcome distributions" id="{7A929A4B-3891-4FB0-9BDD-13F3A7439878}">
          <p14:sldIdLst>
            <p14:sldId id="273"/>
            <p14:sldId id="260"/>
            <p14:sldId id="262"/>
            <p14:sldId id="264"/>
            <p14:sldId id="263"/>
          </p14:sldIdLst>
        </p14:section>
        <p14:section name="QA per Region" id="{518DB395-8347-4911-B4FF-042634869381}">
          <p14:sldIdLst>
            <p14:sldId id="265"/>
            <p14:sldId id="266"/>
            <p14:sldId id="267"/>
            <p14:sldId id="270"/>
          </p14:sldIdLst>
        </p14:section>
        <p14:section name="Correlations/Charts" id="{3C470246-1405-40B5-AB64-A784994E8923}">
          <p14:sldIdLst>
            <p14:sldId id="268"/>
            <p14:sldId id="271"/>
            <p14:sldId id="257"/>
            <p14:sldId id="258"/>
            <p14:sldId id="259"/>
          </p14:sldIdLst>
        </p14:section>
        <p14:section name="Next steps" id="{D15A6C29-1DE6-4CC0-8C0D-029D18487AC0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4AE2-31D8-43DB-B6D6-0F999A179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AC72-7B0E-4A15-BD1D-ECBA5272C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512E-069E-4EAA-8B20-5BFDF6B7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653B-884C-49F6-BC05-81E9DEC2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D896-5DF4-45D6-8330-A4C3587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8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3C36-54C8-4375-AFD6-6BAF203C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7A8D3-6044-4606-956C-41E90968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B133-5625-4F21-A095-5C5180C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05B5-E872-400B-A86E-01FCFBBE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1D7B-08BA-4721-8B78-3C70272F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B3BE2-53CD-4B3E-B804-E8A52AA6F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90EE9-00F5-41CB-B4A7-8AB56FF1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15E2-E7E6-4A4D-B1CB-0B3E69F1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C922-D885-4461-A10B-7FC6D544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250-F67B-4601-B08C-44ACC86A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024B-2B2E-44A2-B25A-274A39EA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E3D1-0BE6-480B-9591-922DA797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6AA6-AB8B-4BB1-AB82-64072085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2DCA-D0FD-48A9-8BCA-94ED5B0C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7EFD-00AC-40EB-87FC-FAA22C5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ABCE-A50F-4B92-A9C0-2616F97B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4DA06-48F7-455B-A4C0-4AE8A974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64A7-A60B-4660-B449-491F74C4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8266-C3AE-41FF-AAE0-83A903A7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1D37-B2E2-4D7F-AE7C-1611D0C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B130-DE15-4F67-A6B6-DC44A429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E289-76B2-42D9-BCA2-F01B6C55C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8201-E5AF-4774-91D4-E859F545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FEFD0-E9AB-4F68-8A16-D18B2F3B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3878-9E7F-4E76-98C8-039A08E4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0BFC-488F-41F0-9EF5-F036F1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222-34C6-4FCC-A19C-542C608A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6C63-31FC-464F-B8B9-0DCFDF50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006C-B74D-497D-B2F9-5D4101C2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3FB4-A825-402C-B878-DF9E04BA5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FEEBA-66DB-419C-BAF0-745421FB8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30D9F-7BE1-4D1D-95EF-16BFF7F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A8157-6064-4B6A-9AFE-E27681D9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13906-4288-4DE5-BFA3-98B0AC10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20D-BE00-4535-A4EB-D7BD3DD1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C3862-8360-4903-AE2F-AC2FC832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20E8-87B5-4A73-AD49-D0577728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74EEC-BAB8-474E-992C-632108B9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8DFCA-5AC3-41CB-BCB2-3174009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8DF63-0603-4CE2-8ACF-369151D4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41F4-0F82-417C-8530-28B7EA0C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3CDE-D897-4B0F-9E86-270D7DE9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27CC-B70F-421D-8809-504BEEAC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3D86D-7647-4BDE-AF14-65939926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9651-6EE5-4745-B76B-6D87FB3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53F83-A745-4555-ADDE-91F2FB78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09DA-12D8-4DAF-B402-EE7AD18E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8E40-997A-4092-BBAB-3F388315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D69D4-AE2C-459F-B0EB-35E577E5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0E637-A2A7-4314-8861-2FF3156B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6827-08A9-4F3F-9544-3BB1A51A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6B9A7-AA93-4357-98F4-C7B96968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A349-B9B6-44B2-A1EF-FA553CE5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FA2FB-8F50-4590-B0AE-DB9FFC47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20BB-91A0-4D7A-93C1-B7765750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AA64-CBB8-48F8-87E3-3FEDD38B8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94DB-0552-40A1-8F01-64284F157842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44C9-BE92-47F2-852E-B59C7B93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6A72-E7AD-4907-BF13-244834080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3690-99C2-4661-B843-C3A51D0B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D96-16CA-401B-A8EA-06D4279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PMPM quantities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41F76-9D92-4679-B89A-BC1B6888E8AE}"/>
              </a:ext>
            </a:extLst>
          </p:cNvPr>
          <p:cNvSpPr txBox="1"/>
          <p:nvPr/>
        </p:nvSpPr>
        <p:spPr>
          <a:xfrm>
            <a:off x="1048871" y="1690688"/>
            <a:ext cx="9888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548 providers</a:t>
            </a:r>
          </a:p>
          <a:p>
            <a:r>
              <a:rPr lang="en-US" dirty="0"/>
              <a:t>1,156,854 members (702,548 adult | 239,540 pediatric | 214,766 senior)</a:t>
            </a:r>
          </a:p>
          <a:p>
            <a:r>
              <a:rPr lang="en-US" dirty="0"/>
              <a:t>	- AVG: 2,111 members (per provider)</a:t>
            </a:r>
          </a:p>
          <a:p>
            <a:r>
              <a:rPr lang="en-US" dirty="0"/>
              <a:t>Total Potential $: 	111,017,718 (!)</a:t>
            </a:r>
          </a:p>
          <a:p>
            <a:r>
              <a:rPr lang="en-US" dirty="0"/>
              <a:t>QA Potential $: 	37,005,906</a:t>
            </a:r>
          </a:p>
          <a:p>
            <a:r>
              <a:rPr lang="en-US" dirty="0"/>
              <a:t>	- AVG: 67,529  (per provider)</a:t>
            </a:r>
          </a:p>
          <a:p>
            <a:r>
              <a:rPr lang="en-US" dirty="0"/>
              <a:t>QA Earned $: 	18,339,610</a:t>
            </a:r>
          </a:p>
          <a:p>
            <a:r>
              <a:rPr lang="en-US" dirty="0"/>
              <a:t>	- AVG: 33,466  (per provider)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WILL TRY TO MAKE THESE VISUAL!!!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1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74725"/>
            <a:ext cx="307657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QA Score per Region</a:t>
            </a:r>
            <a:br>
              <a:rPr lang="en-US" dirty="0"/>
            </a:br>
            <a:r>
              <a:rPr lang="en-US" dirty="0"/>
              <a:t>v4 – by 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19996-71E5-4977-BA1F-B2C2C14A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177"/>
            <a:ext cx="12192000" cy="24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2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198C-DE43-41F7-B837-A3E304D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6525" cy="1325563"/>
          </a:xfrm>
        </p:spPr>
        <p:txBody>
          <a:bodyPr/>
          <a:lstStyle/>
          <a:p>
            <a:r>
              <a:rPr lang="en-US" dirty="0"/>
              <a:t>Quality vs Outcomes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EFD97-4FBA-443D-9665-DFBB6C86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44" y="0"/>
            <a:ext cx="7251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198C-DE43-41F7-B837-A3E304D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0" y="365125"/>
            <a:ext cx="2615035" cy="1711325"/>
          </a:xfrm>
        </p:spPr>
        <p:txBody>
          <a:bodyPr>
            <a:normAutofit/>
          </a:bodyPr>
          <a:lstStyle/>
          <a:p>
            <a:r>
              <a:rPr lang="en-US" dirty="0"/>
              <a:t>Quality vs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15CC-2E99-4A8C-BC44-A4EB38A5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86" y="219075"/>
            <a:ext cx="2615036" cy="6501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44F4F-9ECA-4E61-8EFC-17CE7899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46" y="255259"/>
            <a:ext cx="2169867" cy="6429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59652-BBFA-4BF9-86CB-8E8B9C5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371" y="219074"/>
            <a:ext cx="2615036" cy="647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7BC67-056B-4E58-A1C7-6620242B5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821" y="255259"/>
            <a:ext cx="2221277" cy="63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3B02-89F5-4AD5-8D9B-093C30C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Rates vs. Adult PMPM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409857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D5F45-7297-4243-8DE9-DA2CB3C52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8" t="2221" r="6333" b="4655"/>
          <a:stretch/>
        </p:blipFill>
        <p:spPr>
          <a:xfrm>
            <a:off x="563941" y="1302928"/>
            <a:ext cx="5429088" cy="332106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DF45353-ED3C-44B6-9048-D3E697E9B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1" t="2070"/>
          <a:stretch/>
        </p:blipFill>
        <p:spPr>
          <a:xfrm>
            <a:off x="6556971" y="1143000"/>
            <a:ext cx="4853973" cy="3640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01945" y="5263979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7715696" y="5263979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62FFE-97FA-4E0B-A313-39CB3CEECBEB}"/>
              </a:ext>
            </a:extLst>
          </p:cNvPr>
          <p:cNvSpPr txBox="1"/>
          <p:nvPr/>
        </p:nvSpPr>
        <p:spPr>
          <a:xfrm>
            <a:off x="645459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B201C-2441-4119-9AD1-17A9697424FA}"/>
              </a:ext>
            </a:extLst>
          </p:cNvPr>
          <p:cNvSpPr txBox="1"/>
          <p:nvPr/>
        </p:nvSpPr>
        <p:spPr>
          <a:xfrm>
            <a:off x="6252927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38327-5176-4FB8-8DD1-9780B72B208F}"/>
              </a:ext>
            </a:extLst>
          </p:cNvPr>
          <p:cNvSpPr txBox="1"/>
          <p:nvPr/>
        </p:nvSpPr>
        <p:spPr>
          <a:xfrm>
            <a:off x="645459" y="521268"/>
            <a:ext cx="437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Rates vs. Adult PMPM, zoomed in</a:t>
            </a:r>
          </a:p>
        </p:txBody>
      </p:sp>
    </p:spTree>
    <p:extLst>
      <p:ext uri="{BB962C8B-B14F-4D97-AF65-F5344CB8AC3E}">
        <p14:creationId xmlns:p14="http://schemas.microsoft.com/office/powerpoint/2010/main" val="2849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851F-5A01-494E-A027-17454CA4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Hexbin</a:t>
            </a:r>
            <a:r>
              <a:rPr lang="en-US" dirty="0"/>
              <a:t> rate vs. PMPM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083B8-5692-4F0A-AAB9-29BAE9BC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1" y="2043906"/>
            <a:ext cx="11224738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2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F0F49-B56D-41B5-9028-0E4D6366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B329-096F-4DEB-8F7E-DEE327DD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Deep inspection of differences across providers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Number of members</a:t>
            </a:r>
          </a:p>
          <a:p>
            <a:r>
              <a:rPr lang="en-US" dirty="0"/>
              <a:t>PCA or other dimensionality reduction to reduce multicollinearity between metrics</a:t>
            </a:r>
          </a:p>
          <a:p>
            <a:r>
              <a:rPr lang="en-US" dirty="0"/>
              <a:t>Key driver analysis</a:t>
            </a:r>
          </a:p>
          <a:p>
            <a:pPr lvl="1"/>
            <a:r>
              <a:rPr lang="en-US" dirty="0"/>
              <a:t>Multiple linear regression</a:t>
            </a:r>
          </a:p>
          <a:p>
            <a:r>
              <a:rPr lang="en-US" dirty="0"/>
              <a:t>Predictive models, if possible</a:t>
            </a:r>
          </a:p>
          <a:p>
            <a:pPr lvl="1"/>
            <a:r>
              <a:rPr lang="en-US" dirty="0"/>
              <a:t>Linear / lasso regression</a:t>
            </a:r>
          </a:p>
          <a:p>
            <a:pPr lvl="1"/>
            <a:r>
              <a:rPr lang="en-US" dirty="0"/>
              <a:t>Random forest / regression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Make these four bullets into four icons side-by-side w/ text below them?</a:t>
            </a:r>
          </a:p>
        </p:txBody>
      </p:sp>
    </p:spTree>
    <p:extLst>
      <p:ext uri="{BB962C8B-B14F-4D97-AF65-F5344CB8AC3E}">
        <p14:creationId xmlns:p14="http://schemas.microsoft.com/office/powerpoint/2010/main" val="32976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41548-3656-4BDA-8A4D-8063A428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96684"/>
            <a:ext cx="6895533" cy="66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53D-A1D4-468B-90F6-8500CA2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1425" cy="1325563"/>
          </a:xfrm>
        </p:spPr>
        <p:txBody>
          <a:bodyPr>
            <a:normAutofit/>
          </a:bodyPr>
          <a:lstStyle/>
          <a:p>
            <a:r>
              <a:rPr lang="en-US" dirty="0"/>
              <a:t>Stats for scores</a:t>
            </a:r>
            <a:br>
              <a:rPr lang="en-US" dirty="0"/>
            </a:br>
            <a:r>
              <a:rPr lang="en-US" dirty="0"/>
              <a:t>v1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299B3-7833-4FB1-830F-5635C92B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81780"/>
            <a:ext cx="6845175" cy="66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53D-A1D4-468B-90F6-8500CA2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1425" cy="1325563"/>
          </a:xfrm>
        </p:spPr>
        <p:txBody>
          <a:bodyPr>
            <a:normAutofit/>
          </a:bodyPr>
          <a:lstStyle/>
          <a:p>
            <a:r>
              <a:rPr lang="en-US" dirty="0"/>
              <a:t>Stats for scores</a:t>
            </a:r>
            <a:br>
              <a:rPr lang="en-US" dirty="0"/>
            </a:br>
            <a:r>
              <a:rPr lang="en-US" dirty="0"/>
              <a:t>v2 (percentage)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AD5A6-3C32-4603-A6E6-6C2F6672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15" y="199051"/>
            <a:ext cx="6751580" cy="64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9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53D-A1D4-468B-90F6-8500CA2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365125"/>
            <a:ext cx="4076702" cy="1325563"/>
          </a:xfrm>
        </p:spPr>
        <p:txBody>
          <a:bodyPr>
            <a:normAutofit/>
          </a:bodyPr>
          <a:lstStyle/>
          <a:p>
            <a:r>
              <a:rPr lang="en-US" dirty="0"/>
              <a:t>Stats for scores</a:t>
            </a:r>
            <a:br>
              <a:rPr lang="en-US" dirty="0"/>
            </a:br>
            <a:r>
              <a:rPr lang="en-US" dirty="0"/>
              <a:t>v2.5 (proportion)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DF61D-1E45-49E0-820E-F9D69329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62" y="189924"/>
            <a:ext cx="6728974" cy="6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53D-A1D4-468B-90F6-8500CA20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1425" cy="1325563"/>
          </a:xfrm>
        </p:spPr>
        <p:txBody>
          <a:bodyPr>
            <a:normAutofit/>
          </a:bodyPr>
          <a:lstStyle/>
          <a:p>
            <a:r>
              <a:rPr lang="en-US" dirty="0"/>
              <a:t>Stats for scores</a:t>
            </a:r>
            <a:br>
              <a:rPr lang="en-US" dirty="0"/>
            </a:br>
            <a:r>
              <a:rPr lang="en-US" dirty="0"/>
              <a:t>v3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77983-AF94-4DF5-9009-23C06D7E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63406"/>
            <a:ext cx="6774694" cy="65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7657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QA Score per Region</a:t>
            </a:r>
            <a:br>
              <a:rPr lang="en-US" dirty="0"/>
            </a:br>
            <a:r>
              <a:rPr lang="en-US" dirty="0"/>
              <a:t>v1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D9815-CB45-4053-B94D-D0728655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94059"/>
            <a:ext cx="6838950" cy="67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7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7657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QA Score per Region</a:t>
            </a:r>
            <a:br>
              <a:rPr lang="en-US" dirty="0"/>
            </a:br>
            <a:r>
              <a:rPr lang="en-US" dirty="0"/>
              <a:t>v2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0DBE-2365-4FEE-9F0A-05C66AE53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91" y="384546"/>
            <a:ext cx="6203218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0F9C-EE1A-4137-B862-2E275505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74725"/>
            <a:ext cx="307657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QA Score per Region</a:t>
            </a:r>
            <a:br>
              <a:rPr lang="en-US" dirty="0"/>
            </a:br>
            <a:r>
              <a:rPr lang="en-US" dirty="0"/>
              <a:t>v3 – mean w/ without caps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6CBC8-37B0-4F95-B1FD-1A4094AC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76" y="323850"/>
            <a:ext cx="3777525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70F5B-C897-469D-AB5C-16DB141A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2875928"/>
            <a:ext cx="3940773" cy="37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Raw PMPM quantities</vt:lpstr>
      <vt:lpstr>PowerPoint Presentation</vt:lpstr>
      <vt:lpstr>Stats for scores v1</vt:lpstr>
      <vt:lpstr>Stats for scores v2 (percentage)</vt:lpstr>
      <vt:lpstr>Stats for scores v2.5 (proportion)</vt:lpstr>
      <vt:lpstr>Stats for scores v3</vt:lpstr>
      <vt:lpstr>QA Score per Region v1</vt:lpstr>
      <vt:lpstr>QA Score per Region v2</vt:lpstr>
      <vt:lpstr>QA Score per Region v3 – mean w/ without caps</vt:lpstr>
      <vt:lpstr>QA Score per Region v4 – by pop</vt:lpstr>
      <vt:lpstr>Quality vs Outcomes</vt:lpstr>
      <vt:lpstr>Quality vs Outcomes</vt:lpstr>
      <vt:lpstr>Rates vs. Adult PMPM</vt:lpstr>
      <vt:lpstr>PowerPoint Presentation</vt:lpstr>
      <vt:lpstr>Hexbin rate vs. PMPM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PMPM quantities</dc:title>
  <dc:creator>Jon Dyer</dc:creator>
  <cp:lastModifiedBy>Jon Dyer</cp:lastModifiedBy>
  <cp:revision>10</cp:revision>
  <dcterms:created xsi:type="dcterms:W3CDTF">2019-10-11T02:59:06Z</dcterms:created>
  <dcterms:modified xsi:type="dcterms:W3CDTF">2019-10-11T15:31:27Z</dcterms:modified>
</cp:coreProperties>
</file>