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1112" r:id="rId3"/>
    <p:sldId id="1113" r:id="rId4"/>
    <p:sldId id="1129" r:id="rId5"/>
    <p:sldId id="1130" r:id="rId6"/>
    <p:sldId id="1115" r:id="rId7"/>
    <p:sldId id="1116" r:id="rId8"/>
    <p:sldId id="1117" r:id="rId9"/>
    <p:sldId id="1120" r:id="rId10"/>
    <p:sldId id="1118" r:id="rId11"/>
    <p:sldId id="1126" r:id="rId12"/>
    <p:sldId id="1127" r:id="rId13"/>
    <p:sldId id="1133" r:id="rId14"/>
    <p:sldId id="1122" r:id="rId15"/>
    <p:sldId id="1123" r:id="rId16"/>
    <p:sldId id="1125" r:id="rId17"/>
    <p:sldId id="1128" r:id="rId18"/>
    <p:sldId id="113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5" d="100"/>
          <a:sy n="105" d="100"/>
        </p:scale>
        <p:origin x="475" y="49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3A4F85-AC5D-4BD3-9D10-B6DC4DDC90AF}" type="doc">
      <dgm:prSet loTypeId="urn:microsoft.com/office/officeart/2005/8/layout/chevron2" loCatId="list" qsTypeId="urn:microsoft.com/office/officeart/2005/8/quickstyle/simple1" qsCatId="simple" csTypeId="urn:microsoft.com/office/officeart/2005/8/colors/accent0_3" csCatId="mainScheme" phldr="1"/>
      <dgm:spPr/>
      <dgm:t>
        <a:bodyPr/>
        <a:lstStyle/>
        <a:p>
          <a:endParaRPr lang="en-US"/>
        </a:p>
      </dgm:t>
    </dgm:pt>
    <dgm:pt modelId="{2D1A8591-E075-44A7-B7AD-6ECF4CAADA65}">
      <dgm:prSet phldrT="[Text]"/>
      <dgm:spPr>
        <a:xfrm rot="5400000">
          <a:off x="-144943" y="146190"/>
          <a:ext cx="966293" cy="676405"/>
        </a:xfrm>
        <a:prstGeom prst="chevron">
          <a:avLst/>
        </a:prstGeom>
        <a:solidFill>
          <a:srgbClr val="A6192E">
            <a:hueOff val="0"/>
            <a:satOff val="0"/>
            <a:lumOff val="0"/>
            <a:alphaOff val="0"/>
          </a:srgbClr>
        </a:solidFill>
        <a:ln w="12700" cap="flat" cmpd="sng" algn="ctr">
          <a:solidFill>
            <a:srgbClr val="A6192E">
              <a:hueOff val="0"/>
              <a:satOff val="0"/>
              <a:lumOff val="0"/>
              <a:alphaOff val="0"/>
            </a:srgbClr>
          </a:solidFill>
          <a:prstDash val="solid"/>
          <a:miter lim="800000"/>
        </a:ln>
        <a:effectLst/>
      </dgm:spPr>
      <dgm:t>
        <a:bodyPr/>
        <a:lstStyle/>
        <a:p>
          <a:pPr>
            <a:buNone/>
          </a:pPr>
          <a:endParaRPr lang="en-US" dirty="0">
            <a:solidFill>
              <a:srgbClr val="FFFFFF"/>
            </a:solidFill>
            <a:latin typeface="Calibri" panose="020F0502020204030204"/>
            <a:ea typeface="+mn-ea"/>
            <a:cs typeface="+mn-cs"/>
          </a:endParaRPr>
        </a:p>
        <a:p>
          <a:pPr>
            <a:buNone/>
          </a:pPr>
          <a:endParaRPr lang="en-US" dirty="0">
            <a:solidFill>
              <a:srgbClr val="FFFFFF"/>
            </a:solidFill>
            <a:latin typeface="Calibri" panose="020F0502020204030204"/>
            <a:ea typeface="+mn-ea"/>
            <a:cs typeface="+mn-cs"/>
          </a:endParaRPr>
        </a:p>
      </dgm:t>
    </dgm:pt>
    <dgm:pt modelId="{B476A065-D576-4ACE-A6F9-389F2AA81FBC}" type="parTrans" cxnId="{FB8FECCF-CB5D-4F89-A33C-3D7682669C57}">
      <dgm:prSet/>
      <dgm:spPr/>
      <dgm:t>
        <a:bodyPr/>
        <a:lstStyle/>
        <a:p>
          <a:endParaRPr lang="en-US"/>
        </a:p>
      </dgm:t>
    </dgm:pt>
    <dgm:pt modelId="{8D79BEA3-2A68-4981-B068-8F140389AD4E}" type="sibTrans" cxnId="{FB8FECCF-CB5D-4F89-A33C-3D7682669C57}">
      <dgm:prSet/>
      <dgm:spPr/>
      <dgm:t>
        <a:bodyPr/>
        <a:lstStyle/>
        <a:p>
          <a:endParaRPr lang="en-US"/>
        </a:p>
      </dgm:t>
    </dgm:pt>
    <dgm:pt modelId="{14B046FF-6D42-46C3-BC86-0A6AE3627B03}">
      <dgm:prSet phldrT="[Text]"/>
      <dgm:spPr>
        <a:xfrm rot="5400000">
          <a:off x="3373181" y="-2695530"/>
          <a:ext cx="628090" cy="6021643"/>
        </a:xfrm>
        <a:prstGeom prst="round2SameRect">
          <a:avLst/>
        </a:prstGeom>
        <a:solidFill>
          <a:srgbClr val="E7E6E6">
            <a:alpha val="90000"/>
            <a:hueOff val="0"/>
            <a:satOff val="0"/>
            <a:lumOff val="0"/>
            <a:alphaOff val="0"/>
          </a:srgbClr>
        </a:solidFill>
        <a:ln w="12700" cap="flat" cmpd="sng" algn="ctr">
          <a:solidFill>
            <a:srgbClr val="A6192E">
              <a:hueOff val="0"/>
              <a:satOff val="0"/>
              <a:lumOff val="0"/>
              <a:alphaOff val="0"/>
            </a:srgbClr>
          </a:solidFill>
          <a:prstDash val="solid"/>
          <a:miter lim="800000"/>
        </a:ln>
        <a:effectLst/>
      </dgm:spPr>
      <dgm:t>
        <a:bodyPr/>
        <a:lstStyle/>
        <a:p>
          <a:pPr>
            <a:buNone/>
          </a:pPr>
          <a:r>
            <a:rPr lang="en-US" dirty="0">
              <a:solidFill>
                <a:srgbClr val="000000">
                  <a:hueOff val="0"/>
                  <a:satOff val="0"/>
                  <a:lumOff val="0"/>
                  <a:alphaOff val="0"/>
                </a:srgbClr>
              </a:solidFill>
              <a:latin typeface="Calibri" panose="020F0502020204030204"/>
              <a:ea typeface="+mn-ea"/>
              <a:cs typeface="+mn-cs"/>
            </a:rPr>
            <a:t>Value Based Reimbursement</a:t>
          </a:r>
        </a:p>
      </dgm:t>
    </dgm:pt>
    <dgm:pt modelId="{72DBBD97-4AC1-4036-B14E-7CF5EED6B612}" type="parTrans" cxnId="{8A544A49-733F-4B0F-B782-AA1FFF1D2279}">
      <dgm:prSet/>
      <dgm:spPr/>
      <dgm:t>
        <a:bodyPr/>
        <a:lstStyle/>
        <a:p>
          <a:endParaRPr lang="en-US"/>
        </a:p>
      </dgm:t>
    </dgm:pt>
    <dgm:pt modelId="{8606D4A5-CB2A-422D-89FF-0894DF76E6DC}" type="sibTrans" cxnId="{8A544A49-733F-4B0F-B782-AA1FFF1D2279}">
      <dgm:prSet/>
      <dgm:spPr/>
      <dgm:t>
        <a:bodyPr/>
        <a:lstStyle/>
        <a:p>
          <a:endParaRPr lang="en-US"/>
        </a:p>
      </dgm:t>
    </dgm:pt>
    <dgm:pt modelId="{9A2A09E6-6ADD-475F-A787-1F18FA706CF2}">
      <dgm:prSet phldrT="[Text]"/>
      <dgm:spPr>
        <a:xfrm rot="5400000">
          <a:off x="-144943" y="993734"/>
          <a:ext cx="966293" cy="676405"/>
        </a:xfrm>
        <a:prstGeom prst="chevron">
          <a:avLst/>
        </a:prstGeom>
        <a:solidFill>
          <a:srgbClr val="A6192E">
            <a:hueOff val="0"/>
            <a:satOff val="0"/>
            <a:lumOff val="0"/>
            <a:alphaOff val="0"/>
          </a:srgbClr>
        </a:solidFill>
        <a:ln w="12700" cap="flat" cmpd="sng" algn="ctr">
          <a:solidFill>
            <a:srgbClr val="A6192E">
              <a:hueOff val="0"/>
              <a:satOff val="0"/>
              <a:lumOff val="0"/>
              <a:alphaOff val="0"/>
            </a:srgbClr>
          </a:solidFill>
          <a:prstDash val="solid"/>
          <a:miter lim="800000"/>
        </a:ln>
        <a:effectLst/>
      </dgm:spPr>
      <dgm:t>
        <a:bodyPr/>
        <a:lstStyle/>
        <a:p>
          <a:pPr>
            <a:buNone/>
          </a:pPr>
          <a:endParaRPr lang="en-US">
            <a:solidFill>
              <a:srgbClr val="FFFFFF"/>
            </a:solidFill>
            <a:latin typeface="Calibri" panose="020F0502020204030204"/>
            <a:ea typeface="+mn-ea"/>
            <a:cs typeface="+mn-cs"/>
          </a:endParaRPr>
        </a:p>
      </dgm:t>
    </dgm:pt>
    <dgm:pt modelId="{36F544E1-DD6E-4C54-84D7-77D9A5F7AC98}" type="parTrans" cxnId="{CB2D6980-62B0-4B51-BFDD-F71FA95FDE94}">
      <dgm:prSet/>
      <dgm:spPr/>
      <dgm:t>
        <a:bodyPr/>
        <a:lstStyle/>
        <a:p>
          <a:endParaRPr lang="en-US"/>
        </a:p>
      </dgm:t>
    </dgm:pt>
    <dgm:pt modelId="{8E08ED80-0FC7-4AC7-B1FB-7DE7F6628E42}" type="sibTrans" cxnId="{CB2D6980-62B0-4B51-BFDD-F71FA95FDE94}">
      <dgm:prSet/>
      <dgm:spPr/>
      <dgm:t>
        <a:bodyPr/>
        <a:lstStyle/>
        <a:p>
          <a:endParaRPr lang="en-US"/>
        </a:p>
      </dgm:t>
    </dgm:pt>
    <dgm:pt modelId="{69A8F56D-E6C3-42FC-98AC-5A588E990473}">
      <dgm:prSet phldrT="[Text]"/>
      <dgm:spPr>
        <a:xfrm rot="5400000">
          <a:off x="3373181" y="-1847986"/>
          <a:ext cx="628090" cy="6021643"/>
        </a:xfrm>
        <a:prstGeom prst="round2SameRect">
          <a:avLst/>
        </a:prstGeom>
        <a:solidFill>
          <a:srgbClr val="E7E6E6">
            <a:alpha val="90000"/>
            <a:hueOff val="0"/>
            <a:satOff val="0"/>
            <a:lumOff val="0"/>
            <a:alphaOff val="0"/>
          </a:srgbClr>
        </a:solidFill>
        <a:ln w="12700" cap="flat" cmpd="sng" algn="ctr">
          <a:solidFill>
            <a:srgbClr val="A6192E">
              <a:hueOff val="0"/>
              <a:satOff val="0"/>
              <a:lumOff val="0"/>
              <a:alphaOff val="0"/>
            </a:srgbClr>
          </a:solidFill>
          <a:prstDash val="solid"/>
          <a:miter lim="800000"/>
        </a:ln>
        <a:effectLst/>
      </dgm:spPr>
      <dgm:t>
        <a:bodyPr/>
        <a:lstStyle/>
        <a:p>
          <a:pPr>
            <a:buNone/>
          </a:pPr>
          <a:r>
            <a:rPr lang="en-US" dirty="0">
              <a:solidFill>
                <a:srgbClr val="000000">
                  <a:hueOff val="0"/>
                  <a:satOff val="0"/>
                  <a:lumOff val="0"/>
                  <a:alphaOff val="0"/>
                </a:srgbClr>
              </a:solidFill>
              <a:latin typeface="Calibri" panose="020F0502020204030204"/>
              <a:ea typeface="+mn-ea"/>
              <a:cs typeface="+mn-cs"/>
            </a:rPr>
            <a:t>Overview of True Performance Program</a:t>
          </a:r>
        </a:p>
      </dgm:t>
    </dgm:pt>
    <dgm:pt modelId="{5DD91D66-C9B2-4E88-91F9-5D4D9ABFD1B4}" type="parTrans" cxnId="{E2CF9F39-85FC-4D8C-A438-5A06DE0EDA8C}">
      <dgm:prSet/>
      <dgm:spPr/>
      <dgm:t>
        <a:bodyPr/>
        <a:lstStyle/>
        <a:p>
          <a:endParaRPr lang="en-US"/>
        </a:p>
      </dgm:t>
    </dgm:pt>
    <dgm:pt modelId="{5D0CBE46-4F3D-4895-8D57-AD4ECBEDB007}" type="sibTrans" cxnId="{E2CF9F39-85FC-4D8C-A438-5A06DE0EDA8C}">
      <dgm:prSet/>
      <dgm:spPr/>
      <dgm:t>
        <a:bodyPr/>
        <a:lstStyle/>
        <a:p>
          <a:endParaRPr lang="en-US"/>
        </a:p>
      </dgm:t>
    </dgm:pt>
    <dgm:pt modelId="{4C1B44D3-2B91-4BAB-97F7-6FF93E3E1F21}">
      <dgm:prSet phldrT="[Text]"/>
      <dgm:spPr>
        <a:xfrm rot="5400000">
          <a:off x="-144943" y="1841277"/>
          <a:ext cx="966293" cy="676405"/>
        </a:xfrm>
        <a:prstGeom prst="chevron">
          <a:avLst/>
        </a:prstGeom>
        <a:solidFill>
          <a:srgbClr val="A6192E">
            <a:hueOff val="0"/>
            <a:satOff val="0"/>
            <a:lumOff val="0"/>
            <a:alphaOff val="0"/>
          </a:srgbClr>
        </a:solidFill>
        <a:ln w="12700" cap="flat" cmpd="sng" algn="ctr">
          <a:solidFill>
            <a:srgbClr val="A6192E">
              <a:hueOff val="0"/>
              <a:satOff val="0"/>
              <a:lumOff val="0"/>
              <a:alphaOff val="0"/>
            </a:srgbClr>
          </a:solidFill>
          <a:prstDash val="solid"/>
          <a:miter lim="800000"/>
        </a:ln>
        <a:effectLst/>
      </dgm:spPr>
      <dgm:t>
        <a:bodyPr/>
        <a:lstStyle/>
        <a:p>
          <a:pPr>
            <a:buNone/>
          </a:pPr>
          <a:endParaRPr lang="en-US">
            <a:solidFill>
              <a:srgbClr val="FFFFFF"/>
            </a:solidFill>
            <a:latin typeface="Calibri" panose="020F0502020204030204"/>
            <a:ea typeface="+mn-ea"/>
            <a:cs typeface="+mn-cs"/>
          </a:endParaRPr>
        </a:p>
      </dgm:t>
    </dgm:pt>
    <dgm:pt modelId="{C871503C-EDFD-49E3-B0D0-66D8A70FA21F}" type="parTrans" cxnId="{18B41D9E-4F0B-4E72-B777-C8322611B313}">
      <dgm:prSet/>
      <dgm:spPr/>
      <dgm:t>
        <a:bodyPr/>
        <a:lstStyle/>
        <a:p>
          <a:endParaRPr lang="en-US"/>
        </a:p>
      </dgm:t>
    </dgm:pt>
    <dgm:pt modelId="{DBE02263-BB41-4059-90FE-2AC0866E0D0E}" type="sibTrans" cxnId="{18B41D9E-4F0B-4E72-B777-C8322611B313}">
      <dgm:prSet/>
      <dgm:spPr/>
      <dgm:t>
        <a:bodyPr/>
        <a:lstStyle/>
        <a:p>
          <a:endParaRPr lang="en-US"/>
        </a:p>
      </dgm:t>
    </dgm:pt>
    <dgm:pt modelId="{0129805F-1322-4403-A940-1B8DB824AE00}">
      <dgm:prSet phldrT="[Text]"/>
      <dgm:spPr>
        <a:xfrm rot="5400000">
          <a:off x="3373181" y="-1000442"/>
          <a:ext cx="628090" cy="6021643"/>
        </a:xfrm>
        <a:prstGeom prst="round2SameRect">
          <a:avLst/>
        </a:prstGeom>
        <a:solidFill>
          <a:srgbClr val="E7E6E6">
            <a:alpha val="90000"/>
            <a:hueOff val="0"/>
            <a:satOff val="0"/>
            <a:lumOff val="0"/>
            <a:alphaOff val="0"/>
          </a:srgbClr>
        </a:solidFill>
        <a:ln w="12700" cap="flat" cmpd="sng" algn="ctr">
          <a:solidFill>
            <a:srgbClr val="A6192E">
              <a:hueOff val="0"/>
              <a:satOff val="0"/>
              <a:lumOff val="0"/>
              <a:alphaOff val="0"/>
            </a:srgbClr>
          </a:solidFill>
          <a:prstDash val="solid"/>
          <a:miter lim="800000"/>
        </a:ln>
        <a:effectLst/>
      </dgm:spPr>
      <dgm:t>
        <a:bodyPr/>
        <a:lstStyle/>
        <a:p>
          <a:pPr>
            <a:buNone/>
          </a:pPr>
          <a:r>
            <a:rPr lang="en-US" dirty="0">
              <a:solidFill>
                <a:srgbClr val="000000">
                  <a:hueOff val="0"/>
                  <a:satOff val="0"/>
                  <a:lumOff val="0"/>
                  <a:alphaOff val="0"/>
                </a:srgbClr>
              </a:solidFill>
              <a:latin typeface="Calibri" panose="020F0502020204030204"/>
              <a:ea typeface="+mn-ea"/>
              <a:cs typeface="+mn-cs"/>
            </a:rPr>
            <a:t>Exploratory Data Analysis</a:t>
          </a:r>
        </a:p>
      </dgm:t>
    </dgm:pt>
    <dgm:pt modelId="{08B361B8-C355-4213-BEB7-BE53641AE4F8}" type="parTrans" cxnId="{A7791744-3799-4DA3-8E57-DEA83C4D7009}">
      <dgm:prSet/>
      <dgm:spPr/>
      <dgm:t>
        <a:bodyPr/>
        <a:lstStyle/>
        <a:p>
          <a:endParaRPr lang="en-US"/>
        </a:p>
      </dgm:t>
    </dgm:pt>
    <dgm:pt modelId="{A5B7AB5F-F4CD-485F-93AE-DC5D51FC61D1}" type="sibTrans" cxnId="{A7791744-3799-4DA3-8E57-DEA83C4D7009}">
      <dgm:prSet/>
      <dgm:spPr/>
      <dgm:t>
        <a:bodyPr/>
        <a:lstStyle/>
        <a:p>
          <a:endParaRPr lang="en-US"/>
        </a:p>
      </dgm:t>
    </dgm:pt>
    <dgm:pt modelId="{B42ACBA3-A058-4D95-B101-068EFE960EE7}">
      <dgm:prSet/>
      <dgm:spPr>
        <a:xfrm rot="5400000">
          <a:off x="-144943" y="2688821"/>
          <a:ext cx="966293" cy="676405"/>
        </a:xfrm>
        <a:prstGeom prst="chevron">
          <a:avLst/>
        </a:prstGeom>
        <a:solidFill>
          <a:srgbClr val="A6192E">
            <a:hueOff val="0"/>
            <a:satOff val="0"/>
            <a:lumOff val="0"/>
            <a:alphaOff val="0"/>
          </a:srgbClr>
        </a:solidFill>
        <a:ln w="12700" cap="flat" cmpd="sng" algn="ctr">
          <a:solidFill>
            <a:srgbClr val="A6192E">
              <a:hueOff val="0"/>
              <a:satOff val="0"/>
              <a:lumOff val="0"/>
              <a:alphaOff val="0"/>
            </a:srgbClr>
          </a:solidFill>
          <a:prstDash val="solid"/>
          <a:miter lim="800000"/>
        </a:ln>
        <a:effectLst/>
      </dgm:spPr>
      <dgm:t>
        <a:bodyPr/>
        <a:lstStyle/>
        <a:p>
          <a:pPr>
            <a:buNone/>
          </a:pPr>
          <a:endParaRPr lang="en-US">
            <a:solidFill>
              <a:srgbClr val="FFFFFF"/>
            </a:solidFill>
            <a:latin typeface="Calibri" panose="020F0502020204030204"/>
            <a:ea typeface="+mn-ea"/>
            <a:cs typeface="+mn-cs"/>
          </a:endParaRPr>
        </a:p>
      </dgm:t>
    </dgm:pt>
    <dgm:pt modelId="{649890BD-BB5B-4DB1-92BE-27B635FF87B4}" type="parTrans" cxnId="{0EF6A011-D453-401A-98B9-B74AA30142CE}">
      <dgm:prSet/>
      <dgm:spPr/>
      <dgm:t>
        <a:bodyPr/>
        <a:lstStyle/>
        <a:p>
          <a:endParaRPr lang="en-US"/>
        </a:p>
      </dgm:t>
    </dgm:pt>
    <dgm:pt modelId="{5A6FDA7E-36B3-4DE3-B8D0-2BA3B64AF585}" type="sibTrans" cxnId="{0EF6A011-D453-401A-98B9-B74AA30142CE}">
      <dgm:prSet/>
      <dgm:spPr/>
      <dgm:t>
        <a:bodyPr/>
        <a:lstStyle/>
        <a:p>
          <a:endParaRPr lang="en-US"/>
        </a:p>
      </dgm:t>
    </dgm:pt>
    <dgm:pt modelId="{B9B8781D-2917-4B25-BBFD-19A2AF2B63B8}">
      <dgm:prSet/>
      <dgm:spPr>
        <a:solidFill>
          <a:srgbClr val="E7E6E6">
            <a:alpha val="90000"/>
            <a:hueOff val="0"/>
            <a:satOff val="0"/>
            <a:lumOff val="0"/>
            <a:alphaOff val="0"/>
          </a:srgbClr>
        </a:solidFill>
        <a:ln w="12700" cap="flat" cmpd="sng" algn="ctr">
          <a:solidFill>
            <a:srgbClr val="A6192E">
              <a:hueOff val="0"/>
              <a:satOff val="0"/>
              <a:lumOff val="0"/>
              <a:alphaOff val="0"/>
            </a:srgbClr>
          </a:solidFill>
          <a:prstDash val="solid"/>
          <a:miter lim="800000"/>
        </a:ln>
        <a:effectLst/>
      </dgm:spPr>
      <dgm:t>
        <a:bodyPr/>
        <a:lstStyle/>
        <a:p>
          <a:pPr>
            <a:buFontTx/>
            <a:buNone/>
          </a:pPr>
          <a:r>
            <a:rPr lang="en-US" dirty="0"/>
            <a:t>Next Steps</a:t>
          </a:r>
        </a:p>
      </dgm:t>
    </dgm:pt>
    <dgm:pt modelId="{6F39F6D3-D850-471D-9B05-E185C6DD51AC}" type="parTrans" cxnId="{FB1BD4FE-2938-4333-8BB7-5A800943246B}">
      <dgm:prSet/>
      <dgm:spPr/>
      <dgm:t>
        <a:bodyPr/>
        <a:lstStyle/>
        <a:p>
          <a:endParaRPr lang="en-US"/>
        </a:p>
      </dgm:t>
    </dgm:pt>
    <dgm:pt modelId="{25D2FB11-580F-4446-9E44-2C72222137AE}" type="sibTrans" cxnId="{FB1BD4FE-2938-4333-8BB7-5A800943246B}">
      <dgm:prSet/>
      <dgm:spPr/>
      <dgm:t>
        <a:bodyPr/>
        <a:lstStyle/>
        <a:p>
          <a:endParaRPr lang="en-US"/>
        </a:p>
      </dgm:t>
    </dgm:pt>
    <dgm:pt modelId="{F83AA47D-A35B-42B2-AC67-EDFCA0988C78}">
      <dgm:prSet phldrT="[Text]"/>
      <dgm:spPr>
        <a:xfrm rot="5400000">
          <a:off x="3373181" y="-1847986"/>
          <a:ext cx="628090" cy="6021643"/>
        </a:xfrm>
        <a:solidFill>
          <a:srgbClr val="E7E6E6">
            <a:alpha val="90000"/>
            <a:hueOff val="0"/>
            <a:satOff val="0"/>
            <a:lumOff val="0"/>
            <a:alphaOff val="0"/>
          </a:srgbClr>
        </a:solidFill>
        <a:ln w="12700" cap="flat" cmpd="sng" algn="ctr">
          <a:solidFill>
            <a:srgbClr val="A6192E">
              <a:hueOff val="0"/>
              <a:satOff val="0"/>
              <a:lumOff val="0"/>
              <a:alphaOff val="0"/>
            </a:srgbClr>
          </a:solidFill>
          <a:prstDash val="solid"/>
          <a:miter lim="800000"/>
        </a:ln>
        <a:effectLst/>
      </dgm:spPr>
      <dgm:t>
        <a:bodyPr/>
        <a:lstStyle/>
        <a:p>
          <a:pPr>
            <a:buFont typeface="Arial" panose="020B0604020202020204" pitchFamily="34" charset="0"/>
            <a:buChar char="•"/>
          </a:pPr>
          <a:r>
            <a:rPr lang="en-US" dirty="0">
              <a:solidFill>
                <a:srgbClr val="000000">
                  <a:hueOff val="0"/>
                  <a:satOff val="0"/>
                  <a:lumOff val="0"/>
                  <a:alphaOff val="0"/>
                </a:srgbClr>
              </a:solidFill>
              <a:latin typeface="Calibri" panose="020F0502020204030204"/>
              <a:ea typeface="+mn-ea"/>
              <a:cs typeface="+mn-cs"/>
            </a:rPr>
            <a:t>Validate structure of program to KPIs</a:t>
          </a:r>
        </a:p>
      </dgm:t>
    </dgm:pt>
    <dgm:pt modelId="{1CCA9B9E-2663-4398-8EC7-DA59746576EB}" type="parTrans" cxnId="{49142382-9B55-42EF-A951-3A143B8CD8F1}">
      <dgm:prSet/>
      <dgm:spPr/>
      <dgm:t>
        <a:bodyPr/>
        <a:lstStyle/>
        <a:p>
          <a:endParaRPr lang="en-US"/>
        </a:p>
      </dgm:t>
    </dgm:pt>
    <dgm:pt modelId="{6A7CBF7A-70A7-46DF-A11C-D6EC9B446322}" type="sibTrans" cxnId="{49142382-9B55-42EF-A951-3A143B8CD8F1}">
      <dgm:prSet/>
      <dgm:spPr/>
      <dgm:t>
        <a:bodyPr/>
        <a:lstStyle/>
        <a:p>
          <a:endParaRPr lang="en-US"/>
        </a:p>
      </dgm:t>
    </dgm:pt>
    <dgm:pt modelId="{CE1D69E3-0159-48F8-B3BE-55935DF8C2B4}">
      <dgm:prSet phldrT="[Text]"/>
      <dgm:spPr>
        <a:xfrm rot="5400000">
          <a:off x="3373181" y="-2695530"/>
          <a:ext cx="628090" cy="6021643"/>
        </a:xfrm>
        <a:solidFill>
          <a:srgbClr val="E7E6E6">
            <a:alpha val="90000"/>
            <a:hueOff val="0"/>
            <a:satOff val="0"/>
            <a:lumOff val="0"/>
            <a:alphaOff val="0"/>
          </a:srgbClr>
        </a:solidFill>
        <a:ln w="12700" cap="flat" cmpd="sng" algn="ctr">
          <a:solidFill>
            <a:srgbClr val="A6192E">
              <a:hueOff val="0"/>
              <a:satOff val="0"/>
              <a:lumOff val="0"/>
              <a:alphaOff val="0"/>
            </a:srgbClr>
          </a:solidFill>
          <a:prstDash val="solid"/>
          <a:miter lim="800000"/>
        </a:ln>
        <a:effectLst/>
      </dgm:spPr>
      <dgm:t>
        <a:bodyPr/>
        <a:lstStyle/>
        <a:p>
          <a:pPr>
            <a:buFont typeface="Arial" panose="020B0604020202020204" pitchFamily="34" charset="0"/>
            <a:buChar char="•"/>
          </a:pPr>
          <a:r>
            <a:rPr lang="en-US" dirty="0">
              <a:solidFill>
                <a:srgbClr val="000000">
                  <a:hueOff val="0"/>
                  <a:satOff val="0"/>
                  <a:lumOff val="0"/>
                  <a:alphaOff val="0"/>
                </a:srgbClr>
              </a:solidFill>
              <a:latin typeface="Calibri" panose="020F0502020204030204"/>
              <a:ea typeface="+mn-ea"/>
              <a:cs typeface="+mn-cs"/>
            </a:rPr>
            <a:t>State of VBR in healthcare space</a:t>
          </a:r>
        </a:p>
      </dgm:t>
    </dgm:pt>
    <dgm:pt modelId="{BC79D0C6-0D84-4D8C-8A6C-9A97819BCFCC}" type="parTrans" cxnId="{DBB7CC62-B42D-4825-AC0B-40758A57DC28}">
      <dgm:prSet/>
      <dgm:spPr/>
      <dgm:t>
        <a:bodyPr/>
        <a:lstStyle/>
        <a:p>
          <a:endParaRPr lang="en-US"/>
        </a:p>
      </dgm:t>
    </dgm:pt>
    <dgm:pt modelId="{04115676-AA73-4B52-A5AE-2EAEAE7EEAD9}" type="sibTrans" cxnId="{DBB7CC62-B42D-4825-AC0B-40758A57DC28}">
      <dgm:prSet/>
      <dgm:spPr/>
      <dgm:t>
        <a:bodyPr/>
        <a:lstStyle/>
        <a:p>
          <a:endParaRPr lang="en-US"/>
        </a:p>
      </dgm:t>
    </dgm:pt>
    <dgm:pt modelId="{85B17EE4-1ADF-4DBE-B5E2-2667E9E28B62}">
      <dgm:prSet phldrT="[Text]"/>
      <dgm:spPr>
        <a:xfrm rot="5400000">
          <a:off x="3373181" y="-1000442"/>
          <a:ext cx="628090" cy="6021643"/>
        </a:xfrm>
        <a:solidFill>
          <a:srgbClr val="E7E6E6">
            <a:alpha val="90000"/>
            <a:hueOff val="0"/>
            <a:satOff val="0"/>
            <a:lumOff val="0"/>
            <a:alphaOff val="0"/>
          </a:srgbClr>
        </a:solidFill>
        <a:ln w="12700" cap="flat" cmpd="sng" algn="ctr">
          <a:solidFill>
            <a:srgbClr val="A6192E">
              <a:hueOff val="0"/>
              <a:satOff val="0"/>
              <a:lumOff val="0"/>
              <a:alphaOff val="0"/>
            </a:srgbClr>
          </a:solidFill>
          <a:prstDash val="solid"/>
          <a:miter lim="800000"/>
        </a:ln>
        <a:effectLst/>
      </dgm:spPr>
      <dgm:t>
        <a:bodyPr/>
        <a:lstStyle/>
        <a:p>
          <a:pPr>
            <a:buFont typeface="Arial" panose="020B0604020202020204" pitchFamily="34" charset="0"/>
            <a:buChar char="•"/>
          </a:pPr>
          <a:r>
            <a:rPr lang="en-US" dirty="0">
              <a:solidFill>
                <a:srgbClr val="000000">
                  <a:hueOff val="0"/>
                  <a:satOff val="0"/>
                  <a:lumOff val="0"/>
                  <a:alphaOff val="0"/>
                </a:srgbClr>
              </a:solidFill>
              <a:latin typeface="Calibri" panose="020F0502020204030204"/>
              <a:ea typeface="+mn-ea"/>
              <a:cs typeface="+mn-cs"/>
            </a:rPr>
            <a:t>Summary statistics, correlations	</a:t>
          </a:r>
        </a:p>
      </dgm:t>
    </dgm:pt>
    <dgm:pt modelId="{58F47C5A-3ACF-493A-A51D-08BC441CADEF}" type="parTrans" cxnId="{AC3AC9A2-8DE0-49EC-AC84-BDADE9F397C9}">
      <dgm:prSet/>
      <dgm:spPr/>
      <dgm:t>
        <a:bodyPr/>
        <a:lstStyle/>
        <a:p>
          <a:endParaRPr lang="en-US"/>
        </a:p>
      </dgm:t>
    </dgm:pt>
    <dgm:pt modelId="{6CEC5D74-5B3D-425A-842B-CDE4A6B3E13C}" type="sibTrans" cxnId="{AC3AC9A2-8DE0-49EC-AC84-BDADE9F397C9}">
      <dgm:prSet/>
      <dgm:spPr/>
      <dgm:t>
        <a:bodyPr/>
        <a:lstStyle/>
        <a:p>
          <a:endParaRPr lang="en-US"/>
        </a:p>
      </dgm:t>
    </dgm:pt>
    <dgm:pt modelId="{B1517D8B-8C2C-4303-BA38-0D586B2E57C5}" type="pres">
      <dgm:prSet presAssocID="{C63A4F85-AC5D-4BD3-9D10-B6DC4DDC90AF}" presName="linearFlow" presStyleCnt="0">
        <dgm:presLayoutVars>
          <dgm:dir/>
          <dgm:animLvl val="lvl"/>
          <dgm:resizeHandles val="exact"/>
        </dgm:presLayoutVars>
      </dgm:prSet>
      <dgm:spPr/>
    </dgm:pt>
    <dgm:pt modelId="{F011FD77-37F7-43E9-A5AA-0CD210A6A092}" type="pres">
      <dgm:prSet presAssocID="{2D1A8591-E075-44A7-B7AD-6ECF4CAADA65}" presName="composite" presStyleCnt="0"/>
      <dgm:spPr/>
    </dgm:pt>
    <dgm:pt modelId="{0A3AAB3B-022B-48FD-A831-D9D5E9695996}" type="pres">
      <dgm:prSet presAssocID="{2D1A8591-E075-44A7-B7AD-6ECF4CAADA65}" presName="parentText" presStyleLbl="alignNode1" presStyleIdx="0" presStyleCnt="4">
        <dgm:presLayoutVars>
          <dgm:chMax val="1"/>
          <dgm:bulletEnabled val="1"/>
        </dgm:presLayoutVars>
      </dgm:prSet>
      <dgm:spPr/>
    </dgm:pt>
    <dgm:pt modelId="{A4352CB0-CB13-4C42-9C9D-DA25D476E2F2}" type="pres">
      <dgm:prSet presAssocID="{2D1A8591-E075-44A7-B7AD-6ECF4CAADA65}" presName="descendantText" presStyleLbl="alignAcc1" presStyleIdx="0" presStyleCnt="4" custLinFactNeighborX="0">
        <dgm:presLayoutVars>
          <dgm:bulletEnabled val="1"/>
        </dgm:presLayoutVars>
      </dgm:prSet>
      <dgm:spPr>
        <a:prstGeom prst="round2SameRect">
          <a:avLst/>
        </a:prstGeom>
      </dgm:spPr>
    </dgm:pt>
    <dgm:pt modelId="{584D07E6-BED7-4F68-9E86-02B3408768D7}" type="pres">
      <dgm:prSet presAssocID="{8D79BEA3-2A68-4981-B068-8F140389AD4E}" presName="sp" presStyleCnt="0"/>
      <dgm:spPr/>
    </dgm:pt>
    <dgm:pt modelId="{717A0E46-857B-413B-AEB6-1683B75107B7}" type="pres">
      <dgm:prSet presAssocID="{9A2A09E6-6ADD-475F-A787-1F18FA706CF2}" presName="composite" presStyleCnt="0"/>
      <dgm:spPr/>
    </dgm:pt>
    <dgm:pt modelId="{6FEB3276-D72E-4F97-A82C-ABCE6D79DA1E}" type="pres">
      <dgm:prSet presAssocID="{9A2A09E6-6ADD-475F-A787-1F18FA706CF2}" presName="parentText" presStyleLbl="alignNode1" presStyleIdx="1" presStyleCnt="4">
        <dgm:presLayoutVars>
          <dgm:chMax val="1"/>
          <dgm:bulletEnabled val="1"/>
        </dgm:presLayoutVars>
      </dgm:prSet>
      <dgm:spPr/>
    </dgm:pt>
    <dgm:pt modelId="{C3D1022C-85DD-4922-9646-A5FCBBC81979}" type="pres">
      <dgm:prSet presAssocID="{9A2A09E6-6ADD-475F-A787-1F18FA706CF2}" presName="descendantText" presStyleLbl="alignAcc1" presStyleIdx="1" presStyleCnt="4">
        <dgm:presLayoutVars>
          <dgm:bulletEnabled val="1"/>
        </dgm:presLayoutVars>
      </dgm:prSet>
      <dgm:spPr>
        <a:prstGeom prst="round2SameRect">
          <a:avLst/>
        </a:prstGeom>
      </dgm:spPr>
    </dgm:pt>
    <dgm:pt modelId="{24E2CBB3-D22E-4C85-A034-D2F3DBECB9CA}" type="pres">
      <dgm:prSet presAssocID="{8E08ED80-0FC7-4AC7-B1FB-7DE7F6628E42}" presName="sp" presStyleCnt="0"/>
      <dgm:spPr/>
    </dgm:pt>
    <dgm:pt modelId="{9BE8DD36-A90B-4329-9AA8-B11A53DCE6E4}" type="pres">
      <dgm:prSet presAssocID="{4C1B44D3-2B91-4BAB-97F7-6FF93E3E1F21}" presName="composite" presStyleCnt="0"/>
      <dgm:spPr/>
    </dgm:pt>
    <dgm:pt modelId="{F8FC2570-FF07-47C0-8D22-AE2BB821DBB8}" type="pres">
      <dgm:prSet presAssocID="{4C1B44D3-2B91-4BAB-97F7-6FF93E3E1F21}" presName="parentText" presStyleLbl="alignNode1" presStyleIdx="2" presStyleCnt="4">
        <dgm:presLayoutVars>
          <dgm:chMax val="1"/>
          <dgm:bulletEnabled val="1"/>
        </dgm:presLayoutVars>
      </dgm:prSet>
      <dgm:spPr/>
    </dgm:pt>
    <dgm:pt modelId="{5ECF4922-5196-4D91-BC5D-247B8EE37260}" type="pres">
      <dgm:prSet presAssocID="{4C1B44D3-2B91-4BAB-97F7-6FF93E3E1F21}" presName="descendantText" presStyleLbl="alignAcc1" presStyleIdx="2" presStyleCnt="4">
        <dgm:presLayoutVars>
          <dgm:bulletEnabled val="1"/>
        </dgm:presLayoutVars>
      </dgm:prSet>
      <dgm:spPr>
        <a:prstGeom prst="round2SameRect">
          <a:avLst/>
        </a:prstGeom>
      </dgm:spPr>
    </dgm:pt>
    <dgm:pt modelId="{869390E4-CE20-41E3-899F-2D1E707AAB76}" type="pres">
      <dgm:prSet presAssocID="{DBE02263-BB41-4059-90FE-2AC0866E0D0E}" presName="sp" presStyleCnt="0"/>
      <dgm:spPr/>
    </dgm:pt>
    <dgm:pt modelId="{A886A2AE-C2FD-4EF1-A673-E2E2CDA9E162}" type="pres">
      <dgm:prSet presAssocID="{B42ACBA3-A058-4D95-B101-068EFE960EE7}" presName="composite" presStyleCnt="0"/>
      <dgm:spPr/>
    </dgm:pt>
    <dgm:pt modelId="{BFE46349-C0E8-4205-944E-795392356BB9}" type="pres">
      <dgm:prSet presAssocID="{B42ACBA3-A058-4D95-B101-068EFE960EE7}" presName="parentText" presStyleLbl="alignNode1" presStyleIdx="3" presStyleCnt="4">
        <dgm:presLayoutVars>
          <dgm:chMax val="1"/>
          <dgm:bulletEnabled val="1"/>
        </dgm:presLayoutVars>
      </dgm:prSet>
      <dgm:spPr/>
    </dgm:pt>
    <dgm:pt modelId="{15433B00-DCFB-4211-A8D5-A85C5B7293CE}" type="pres">
      <dgm:prSet presAssocID="{B42ACBA3-A058-4D95-B101-068EFE960EE7}" presName="descendantText" presStyleLbl="alignAcc1" presStyleIdx="3" presStyleCnt="4">
        <dgm:presLayoutVars>
          <dgm:bulletEnabled val="1"/>
        </dgm:presLayoutVars>
      </dgm:prSet>
      <dgm:spPr>
        <a:xfrm rot="5400000">
          <a:off x="3373181" y="-152898"/>
          <a:ext cx="628090" cy="6021643"/>
        </a:xfrm>
        <a:prstGeom prst="round2SameRect">
          <a:avLst/>
        </a:prstGeom>
      </dgm:spPr>
    </dgm:pt>
  </dgm:ptLst>
  <dgm:cxnLst>
    <dgm:cxn modelId="{D93F7B00-9AA8-4A6F-9661-A402C49D6753}" type="presOf" srcId="{69A8F56D-E6C3-42FC-98AC-5A588E990473}" destId="{C3D1022C-85DD-4922-9646-A5FCBBC81979}" srcOrd="0" destOrd="0" presId="urn:microsoft.com/office/officeart/2005/8/layout/chevron2"/>
    <dgm:cxn modelId="{0EF6A011-D453-401A-98B9-B74AA30142CE}" srcId="{C63A4F85-AC5D-4BD3-9D10-B6DC4DDC90AF}" destId="{B42ACBA3-A058-4D95-B101-068EFE960EE7}" srcOrd="3" destOrd="0" parTransId="{649890BD-BB5B-4DB1-92BE-27B635FF87B4}" sibTransId="{5A6FDA7E-36B3-4DE3-B8D0-2BA3B64AF585}"/>
    <dgm:cxn modelId="{1CA7D716-FF72-453B-95E2-40267A6B6674}" type="presOf" srcId="{2D1A8591-E075-44A7-B7AD-6ECF4CAADA65}" destId="{0A3AAB3B-022B-48FD-A831-D9D5E9695996}" srcOrd="0" destOrd="0" presId="urn:microsoft.com/office/officeart/2005/8/layout/chevron2"/>
    <dgm:cxn modelId="{C9714623-2A6F-40E4-8FF1-A53E7BEEA5FC}" type="presOf" srcId="{B9B8781D-2917-4B25-BBFD-19A2AF2B63B8}" destId="{15433B00-DCFB-4211-A8D5-A85C5B7293CE}" srcOrd="0" destOrd="0" presId="urn:microsoft.com/office/officeart/2005/8/layout/chevron2"/>
    <dgm:cxn modelId="{2015E832-829A-4AE6-8643-36D8D5489947}" type="presOf" srcId="{4C1B44D3-2B91-4BAB-97F7-6FF93E3E1F21}" destId="{F8FC2570-FF07-47C0-8D22-AE2BB821DBB8}" srcOrd="0" destOrd="0" presId="urn:microsoft.com/office/officeart/2005/8/layout/chevron2"/>
    <dgm:cxn modelId="{E2CF9F39-85FC-4D8C-A438-5A06DE0EDA8C}" srcId="{9A2A09E6-6ADD-475F-A787-1F18FA706CF2}" destId="{69A8F56D-E6C3-42FC-98AC-5A588E990473}" srcOrd="0" destOrd="0" parTransId="{5DD91D66-C9B2-4E88-91F9-5D4D9ABFD1B4}" sibTransId="{5D0CBE46-4F3D-4895-8D57-AD4ECBEDB007}"/>
    <dgm:cxn modelId="{9A70B93C-DDB1-4C62-9230-1AEB7723D6FB}" type="presOf" srcId="{0129805F-1322-4403-A940-1B8DB824AE00}" destId="{5ECF4922-5196-4D91-BC5D-247B8EE37260}" srcOrd="0" destOrd="0" presId="urn:microsoft.com/office/officeart/2005/8/layout/chevron2"/>
    <dgm:cxn modelId="{1041F55D-4853-482A-816F-FEC789288A56}" type="presOf" srcId="{CE1D69E3-0159-48F8-B3BE-55935DF8C2B4}" destId="{A4352CB0-CB13-4C42-9C9D-DA25D476E2F2}" srcOrd="0" destOrd="1" presId="urn:microsoft.com/office/officeart/2005/8/layout/chevron2"/>
    <dgm:cxn modelId="{DBB7CC62-B42D-4825-AC0B-40758A57DC28}" srcId="{14B046FF-6D42-46C3-BC86-0A6AE3627B03}" destId="{CE1D69E3-0159-48F8-B3BE-55935DF8C2B4}" srcOrd="0" destOrd="0" parTransId="{BC79D0C6-0D84-4D8C-8A6C-9A97819BCFCC}" sibTransId="{04115676-AA73-4B52-A5AE-2EAEAE7EEAD9}"/>
    <dgm:cxn modelId="{A7791744-3799-4DA3-8E57-DEA83C4D7009}" srcId="{4C1B44D3-2B91-4BAB-97F7-6FF93E3E1F21}" destId="{0129805F-1322-4403-A940-1B8DB824AE00}" srcOrd="0" destOrd="0" parTransId="{08B361B8-C355-4213-BEB7-BE53641AE4F8}" sibTransId="{A5B7AB5F-F4CD-485F-93AE-DC5D51FC61D1}"/>
    <dgm:cxn modelId="{8A544A49-733F-4B0F-B782-AA1FFF1D2279}" srcId="{2D1A8591-E075-44A7-B7AD-6ECF4CAADA65}" destId="{14B046FF-6D42-46C3-BC86-0A6AE3627B03}" srcOrd="0" destOrd="0" parTransId="{72DBBD97-4AC1-4036-B14E-7CF5EED6B612}" sibTransId="{8606D4A5-CB2A-422D-89FF-0894DF76E6DC}"/>
    <dgm:cxn modelId="{CB2D6980-62B0-4B51-BFDD-F71FA95FDE94}" srcId="{C63A4F85-AC5D-4BD3-9D10-B6DC4DDC90AF}" destId="{9A2A09E6-6ADD-475F-A787-1F18FA706CF2}" srcOrd="1" destOrd="0" parTransId="{36F544E1-DD6E-4C54-84D7-77D9A5F7AC98}" sibTransId="{8E08ED80-0FC7-4AC7-B1FB-7DE7F6628E42}"/>
    <dgm:cxn modelId="{49142382-9B55-42EF-A951-3A143B8CD8F1}" srcId="{69A8F56D-E6C3-42FC-98AC-5A588E990473}" destId="{F83AA47D-A35B-42B2-AC67-EDFCA0988C78}" srcOrd="0" destOrd="0" parTransId="{1CCA9B9E-2663-4398-8EC7-DA59746576EB}" sibTransId="{6A7CBF7A-70A7-46DF-A11C-D6EC9B446322}"/>
    <dgm:cxn modelId="{CB6A5182-EC81-4776-A580-D6E67C38E96B}" type="presOf" srcId="{85B17EE4-1ADF-4DBE-B5E2-2667E9E28B62}" destId="{5ECF4922-5196-4D91-BC5D-247B8EE37260}" srcOrd="0" destOrd="1" presId="urn:microsoft.com/office/officeart/2005/8/layout/chevron2"/>
    <dgm:cxn modelId="{19542983-1990-4A43-8CF9-FDA9CBA3CEA9}" type="presOf" srcId="{F83AA47D-A35B-42B2-AC67-EDFCA0988C78}" destId="{C3D1022C-85DD-4922-9646-A5FCBBC81979}" srcOrd="0" destOrd="1" presId="urn:microsoft.com/office/officeart/2005/8/layout/chevron2"/>
    <dgm:cxn modelId="{40B6138F-9E58-4043-8A69-5CEB8E4C72FF}" type="presOf" srcId="{C63A4F85-AC5D-4BD3-9D10-B6DC4DDC90AF}" destId="{B1517D8B-8C2C-4303-BA38-0D586B2E57C5}" srcOrd="0" destOrd="0" presId="urn:microsoft.com/office/officeart/2005/8/layout/chevron2"/>
    <dgm:cxn modelId="{18B41D9E-4F0B-4E72-B777-C8322611B313}" srcId="{C63A4F85-AC5D-4BD3-9D10-B6DC4DDC90AF}" destId="{4C1B44D3-2B91-4BAB-97F7-6FF93E3E1F21}" srcOrd="2" destOrd="0" parTransId="{C871503C-EDFD-49E3-B0D0-66D8A70FA21F}" sibTransId="{DBE02263-BB41-4059-90FE-2AC0866E0D0E}"/>
    <dgm:cxn modelId="{AC3AC9A2-8DE0-49EC-AC84-BDADE9F397C9}" srcId="{0129805F-1322-4403-A940-1B8DB824AE00}" destId="{85B17EE4-1ADF-4DBE-B5E2-2667E9E28B62}" srcOrd="0" destOrd="0" parTransId="{58F47C5A-3ACF-493A-A51D-08BC441CADEF}" sibTransId="{6CEC5D74-5B3D-425A-842B-CDE4A6B3E13C}"/>
    <dgm:cxn modelId="{2E3DDAA2-B061-4AD1-81AE-D9CCA493D4D8}" type="presOf" srcId="{14B046FF-6D42-46C3-BC86-0A6AE3627B03}" destId="{A4352CB0-CB13-4C42-9C9D-DA25D476E2F2}" srcOrd="0" destOrd="0" presId="urn:microsoft.com/office/officeart/2005/8/layout/chevron2"/>
    <dgm:cxn modelId="{2F8CF4BD-2ABC-4022-A612-D8723D8E4F87}" type="presOf" srcId="{B42ACBA3-A058-4D95-B101-068EFE960EE7}" destId="{BFE46349-C0E8-4205-944E-795392356BB9}" srcOrd="0" destOrd="0" presId="urn:microsoft.com/office/officeart/2005/8/layout/chevron2"/>
    <dgm:cxn modelId="{FB8FECCF-CB5D-4F89-A33C-3D7682669C57}" srcId="{C63A4F85-AC5D-4BD3-9D10-B6DC4DDC90AF}" destId="{2D1A8591-E075-44A7-B7AD-6ECF4CAADA65}" srcOrd="0" destOrd="0" parTransId="{B476A065-D576-4ACE-A6F9-389F2AA81FBC}" sibTransId="{8D79BEA3-2A68-4981-B068-8F140389AD4E}"/>
    <dgm:cxn modelId="{BC53A2E9-3C41-4682-A4E7-7F1E03885C98}" type="presOf" srcId="{9A2A09E6-6ADD-475F-A787-1F18FA706CF2}" destId="{6FEB3276-D72E-4F97-A82C-ABCE6D79DA1E}" srcOrd="0" destOrd="0" presId="urn:microsoft.com/office/officeart/2005/8/layout/chevron2"/>
    <dgm:cxn modelId="{FB1BD4FE-2938-4333-8BB7-5A800943246B}" srcId="{B42ACBA3-A058-4D95-B101-068EFE960EE7}" destId="{B9B8781D-2917-4B25-BBFD-19A2AF2B63B8}" srcOrd="0" destOrd="0" parTransId="{6F39F6D3-D850-471D-9B05-E185C6DD51AC}" sibTransId="{25D2FB11-580F-4446-9E44-2C72222137AE}"/>
    <dgm:cxn modelId="{3724F2C6-F056-419A-80C0-FBA7424C0BBC}" type="presParOf" srcId="{B1517D8B-8C2C-4303-BA38-0D586B2E57C5}" destId="{F011FD77-37F7-43E9-A5AA-0CD210A6A092}" srcOrd="0" destOrd="0" presId="urn:microsoft.com/office/officeart/2005/8/layout/chevron2"/>
    <dgm:cxn modelId="{F2A22404-A496-46DF-A9EE-E7CE03863297}" type="presParOf" srcId="{F011FD77-37F7-43E9-A5AA-0CD210A6A092}" destId="{0A3AAB3B-022B-48FD-A831-D9D5E9695996}" srcOrd="0" destOrd="0" presId="urn:microsoft.com/office/officeart/2005/8/layout/chevron2"/>
    <dgm:cxn modelId="{AF0951CC-A653-483D-A383-465FC6E3FC26}" type="presParOf" srcId="{F011FD77-37F7-43E9-A5AA-0CD210A6A092}" destId="{A4352CB0-CB13-4C42-9C9D-DA25D476E2F2}" srcOrd="1" destOrd="0" presId="urn:microsoft.com/office/officeart/2005/8/layout/chevron2"/>
    <dgm:cxn modelId="{8F04ED41-9A8A-47D2-8FE6-4B622E31E68F}" type="presParOf" srcId="{B1517D8B-8C2C-4303-BA38-0D586B2E57C5}" destId="{584D07E6-BED7-4F68-9E86-02B3408768D7}" srcOrd="1" destOrd="0" presId="urn:microsoft.com/office/officeart/2005/8/layout/chevron2"/>
    <dgm:cxn modelId="{289BA032-0593-4359-A92F-3DE55985BDFB}" type="presParOf" srcId="{B1517D8B-8C2C-4303-BA38-0D586B2E57C5}" destId="{717A0E46-857B-413B-AEB6-1683B75107B7}" srcOrd="2" destOrd="0" presId="urn:microsoft.com/office/officeart/2005/8/layout/chevron2"/>
    <dgm:cxn modelId="{CE37100D-C848-4C72-90CF-E0963BEC58EB}" type="presParOf" srcId="{717A0E46-857B-413B-AEB6-1683B75107B7}" destId="{6FEB3276-D72E-4F97-A82C-ABCE6D79DA1E}" srcOrd="0" destOrd="0" presId="urn:microsoft.com/office/officeart/2005/8/layout/chevron2"/>
    <dgm:cxn modelId="{EE007B28-393B-4F3A-8DE9-3ABB1571AC5A}" type="presParOf" srcId="{717A0E46-857B-413B-AEB6-1683B75107B7}" destId="{C3D1022C-85DD-4922-9646-A5FCBBC81979}" srcOrd="1" destOrd="0" presId="urn:microsoft.com/office/officeart/2005/8/layout/chevron2"/>
    <dgm:cxn modelId="{245FE74B-5B88-4858-A2F0-835FC0910CD9}" type="presParOf" srcId="{B1517D8B-8C2C-4303-BA38-0D586B2E57C5}" destId="{24E2CBB3-D22E-4C85-A034-D2F3DBECB9CA}" srcOrd="3" destOrd="0" presId="urn:microsoft.com/office/officeart/2005/8/layout/chevron2"/>
    <dgm:cxn modelId="{5F300642-10A2-41C2-A8EC-14A825CB9AC2}" type="presParOf" srcId="{B1517D8B-8C2C-4303-BA38-0D586B2E57C5}" destId="{9BE8DD36-A90B-4329-9AA8-B11A53DCE6E4}" srcOrd="4" destOrd="0" presId="urn:microsoft.com/office/officeart/2005/8/layout/chevron2"/>
    <dgm:cxn modelId="{EBD1E86F-47E6-4FB1-9AAA-C96592F0D875}" type="presParOf" srcId="{9BE8DD36-A90B-4329-9AA8-B11A53DCE6E4}" destId="{F8FC2570-FF07-47C0-8D22-AE2BB821DBB8}" srcOrd="0" destOrd="0" presId="urn:microsoft.com/office/officeart/2005/8/layout/chevron2"/>
    <dgm:cxn modelId="{D488403A-95E6-4056-9F12-61F370EE647F}" type="presParOf" srcId="{9BE8DD36-A90B-4329-9AA8-B11A53DCE6E4}" destId="{5ECF4922-5196-4D91-BC5D-247B8EE37260}" srcOrd="1" destOrd="0" presId="urn:microsoft.com/office/officeart/2005/8/layout/chevron2"/>
    <dgm:cxn modelId="{F36832D1-FC63-45E2-95FE-4CCF924ACECD}" type="presParOf" srcId="{B1517D8B-8C2C-4303-BA38-0D586B2E57C5}" destId="{869390E4-CE20-41E3-899F-2D1E707AAB76}" srcOrd="5" destOrd="0" presId="urn:microsoft.com/office/officeart/2005/8/layout/chevron2"/>
    <dgm:cxn modelId="{1F2A0FD4-B544-4F91-8ED0-ADA6DBFD29AE}" type="presParOf" srcId="{B1517D8B-8C2C-4303-BA38-0D586B2E57C5}" destId="{A886A2AE-C2FD-4EF1-A673-E2E2CDA9E162}" srcOrd="6" destOrd="0" presId="urn:microsoft.com/office/officeart/2005/8/layout/chevron2"/>
    <dgm:cxn modelId="{998EEA32-27EC-426C-A250-400872F39227}" type="presParOf" srcId="{A886A2AE-C2FD-4EF1-A673-E2E2CDA9E162}" destId="{BFE46349-C0E8-4205-944E-795392356BB9}" srcOrd="0" destOrd="0" presId="urn:microsoft.com/office/officeart/2005/8/layout/chevron2"/>
    <dgm:cxn modelId="{3B1991A1-68E3-44F9-95DF-D3765F352CC0}" type="presParOf" srcId="{A886A2AE-C2FD-4EF1-A673-E2E2CDA9E162}" destId="{15433B00-DCFB-4211-A8D5-A85C5B7293C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3AAB3B-022B-48FD-A831-D9D5E9695996}">
      <dsp:nvSpPr>
        <dsp:cNvPr id="0" name=""/>
        <dsp:cNvSpPr/>
      </dsp:nvSpPr>
      <dsp:spPr>
        <a:xfrm rot="5400000">
          <a:off x="-179743" y="183536"/>
          <a:ext cx="1198288" cy="838802"/>
        </a:xfrm>
        <a:prstGeom prst="chevron">
          <a:avLst/>
        </a:prstGeom>
        <a:solidFill>
          <a:srgbClr val="A6192E">
            <a:hueOff val="0"/>
            <a:satOff val="0"/>
            <a:lumOff val="0"/>
            <a:alphaOff val="0"/>
          </a:srgbClr>
        </a:solidFill>
        <a:ln w="12700" cap="flat" cmpd="sng" algn="ctr">
          <a:solidFill>
            <a:srgbClr val="A6192E">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solidFill>
              <a:srgbClr val="FFFFFF"/>
            </a:solidFill>
            <a:latin typeface="Calibri" panose="020F0502020204030204"/>
            <a:ea typeface="+mn-ea"/>
            <a:cs typeface="+mn-cs"/>
          </a:endParaRPr>
        </a:p>
        <a:p>
          <a:pPr marL="0" lvl="0" indent="0" algn="ctr" defTabSz="444500">
            <a:lnSpc>
              <a:spcPct val="90000"/>
            </a:lnSpc>
            <a:spcBef>
              <a:spcPct val="0"/>
            </a:spcBef>
            <a:spcAft>
              <a:spcPct val="35000"/>
            </a:spcAft>
            <a:buNone/>
          </a:pPr>
          <a:endParaRPr lang="en-US" sz="1000" kern="1200" dirty="0">
            <a:solidFill>
              <a:srgbClr val="FFFFFF"/>
            </a:solidFill>
            <a:latin typeface="Calibri" panose="020F0502020204030204"/>
            <a:ea typeface="+mn-ea"/>
            <a:cs typeface="+mn-cs"/>
          </a:endParaRPr>
        </a:p>
      </dsp:txBody>
      <dsp:txXfrm rot="-5400000">
        <a:off x="0" y="423194"/>
        <a:ext cx="838802" cy="359486"/>
      </dsp:txXfrm>
    </dsp:sp>
    <dsp:sp modelId="{A4352CB0-CB13-4C42-9C9D-DA25D476E2F2}">
      <dsp:nvSpPr>
        <dsp:cNvPr id="0" name=""/>
        <dsp:cNvSpPr/>
      </dsp:nvSpPr>
      <dsp:spPr>
        <a:xfrm rot="5400000">
          <a:off x="3378981" y="-2536386"/>
          <a:ext cx="778887" cy="5859246"/>
        </a:xfrm>
        <a:prstGeom prst="round2SameRect">
          <a:avLst/>
        </a:prstGeom>
        <a:solidFill>
          <a:srgbClr val="E7E6E6">
            <a:alpha val="90000"/>
            <a:hueOff val="0"/>
            <a:satOff val="0"/>
            <a:lumOff val="0"/>
            <a:alphaOff val="0"/>
          </a:srgbClr>
        </a:solidFill>
        <a:ln w="12700" cap="flat" cmpd="sng" algn="ctr">
          <a:solidFill>
            <a:srgbClr val="A6192E">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None/>
          </a:pPr>
          <a:r>
            <a:rPr lang="en-US" sz="2200" kern="1200" dirty="0">
              <a:solidFill>
                <a:srgbClr val="000000">
                  <a:hueOff val="0"/>
                  <a:satOff val="0"/>
                  <a:lumOff val="0"/>
                  <a:alphaOff val="0"/>
                </a:srgbClr>
              </a:solidFill>
              <a:latin typeface="Calibri" panose="020F0502020204030204"/>
              <a:ea typeface="+mn-ea"/>
              <a:cs typeface="+mn-cs"/>
            </a:rPr>
            <a:t>Value Based Reimbursement</a:t>
          </a:r>
        </a:p>
        <a:p>
          <a:pPr marL="457200" lvl="2" indent="-228600" algn="l" defTabSz="977900">
            <a:lnSpc>
              <a:spcPct val="90000"/>
            </a:lnSpc>
            <a:spcBef>
              <a:spcPct val="0"/>
            </a:spcBef>
            <a:spcAft>
              <a:spcPct val="15000"/>
            </a:spcAft>
            <a:buFont typeface="Arial" panose="020B0604020202020204" pitchFamily="34" charset="0"/>
            <a:buChar char="•"/>
          </a:pPr>
          <a:r>
            <a:rPr lang="en-US" sz="2200" kern="1200" dirty="0">
              <a:solidFill>
                <a:srgbClr val="000000">
                  <a:hueOff val="0"/>
                  <a:satOff val="0"/>
                  <a:lumOff val="0"/>
                  <a:alphaOff val="0"/>
                </a:srgbClr>
              </a:solidFill>
              <a:latin typeface="Calibri" panose="020F0502020204030204"/>
              <a:ea typeface="+mn-ea"/>
              <a:cs typeface="+mn-cs"/>
            </a:rPr>
            <a:t>State of VBR in healthcare space</a:t>
          </a:r>
        </a:p>
      </dsp:txBody>
      <dsp:txXfrm rot="-5400000">
        <a:off x="838802" y="41815"/>
        <a:ext cx="5821224" cy="702843"/>
      </dsp:txXfrm>
    </dsp:sp>
    <dsp:sp modelId="{6FEB3276-D72E-4F97-A82C-ABCE6D79DA1E}">
      <dsp:nvSpPr>
        <dsp:cNvPr id="0" name=""/>
        <dsp:cNvSpPr/>
      </dsp:nvSpPr>
      <dsp:spPr>
        <a:xfrm rot="5400000">
          <a:off x="-179743" y="1234565"/>
          <a:ext cx="1198288" cy="838802"/>
        </a:xfrm>
        <a:prstGeom prst="chevron">
          <a:avLst/>
        </a:prstGeom>
        <a:solidFill>
          <a:srgbClr val="A6192E">
            <a:hueOff val="0"/>
            <a:satOff val="0"/>
            <a:lumOff val="0"/>
            <a:alphaOff val="0"/>
          </a:srgbClr>
        </a:solidFill>
        <a:ln w="12700" cap="flat" cmpd="sng" algn="ctr">
          <a:solidFill>
            <a:srgbClr val="A6192E">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a:solidFill>
              <a:srgbClr val="FFFFFF"/>
            </a:solidFill>
            <a:latin typeface="Calibri" panose="020F0502020204030204"/>
            <a:ea typeface="+mn-ea"/>
            <a:cs typeface="+mn-cs"/>
          </a:endParaRPr>
        </a:p>
      </dsp:txBody>
      <dsp:txXfrm rot="-5400000">
        <a:off x="0" y="1474223"/>
        <a:ext cx="838802" cy="359486"/>
      </dsp:txXfrm>
    </dsp:sp>
    <dsp:sp modelId="{C3D1022C-85DD-4922-9646-A5FCBBC81979}">
      <dsp:nvSpPr>
        <dsp:cNvPr id="0" name=""/>
        <dsp:cNvSpPr/>
      </dsp:nvSpPr>
      <dsp:spPr>
        <a:xfrm rot="5400000">
          <a:off x="3378981" y="-1485357"/>
          <a:ext cx="778887" cy="5859246"/>
        </a:xfrm>
        <a:prstGeom prst="round2SameRect">
          <a:avLst/>
        </a:prstGeom>
        <a:solidFill>
          <a:srgbClr val="E7E6E6">
            <a:alpha val="90000"/>
            <a:hueOff val="0"/>
            <a:satOff val="0"/>
            <a:lumOff val="0"/>
            <a:alphaOff val="0"/>
          </a:srgbClr>
        </a:solidFill>
        <a:ln w="12700" cap="flat" cmpd="sng" algn="ctr">
          <a:solidFill>
            <a:srgbClr val="A6192E">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None/>
          </a:pPr>
          <a:r>
            <a:rPr lang="en-US" sz="2200" kern="1200" dirty="0">
              <a:solidFill>
                <a:srgbClr val="000000">
                  <a:hueOff val="0"/>
                  <a:satOff val="0"/>
                  <a:lumOff val="0"/>
                  <a:alphaOff val="0"/>
                </a:srgbClr>
              </a:solidFill>
              <a:latin typeface="Calibri" panose="020F0502020204030204"/>
              <a:ea typeface="+mn-ea"/>
              <a:cs typeface="+mn-cs"/>
            </a:rPr>
            <a:t>Overview of True Performance Program</a:t>
          </a:r>
        </a:p>
        <a:p>
          <a:pPr marL="457200" lvl="2" indent="-228600" algn="l" defTabSz="977900">
            <a:lnSpc>
              <a:spcPct val="90000"/>
            </a:lnSpc>
            <a:spcBef>
              <a:spcPct val="0"/>
            </a:spcBef>
            <a:spcAft>
              <a:spcPct val="15000"/>
            </a:spcAft>
            <a:buFont typeface="Arial" panose="020B0604020202020204" pitchFamily="34" charset="0"/>
            <a:buChar char="•"/>
          </a:pPr>
          <a:r>
            <a:rPr lang="en-US" sz="2200" kern="1200" dirty="0">
              <a:solidFill>
                <a:srgbClr val="000000">
                  <a:hueOff val="0"/>
                  <a:satOff val="0"/>
                  <a:lumOff val="0"/>
                  <a:alphaOff val="0"/>
                </a:srgbClr>
              </a:solidFill>
              <a:latin typeface="Calibri" panose="020F0502020204030204"/>
              <a:ea typeface="+mn-ea"/>
              <a:cs typeface="+mn-cs"/>
            </a:rPr>
            <a:t>Validate structure of program to KPIs</a:t>
          </a:r>
        </a:p>
      </dsp:txBody>
      <dsp:txXfrm rot="-5400000">
        <a:off x="838802" y="1092844"/>
        <a:ext cx="5821224" cy="702843"/>
      </dsp:txXfrm>
    </dsp:sp>
    <dsp:sp modelId="{F8FC2570-FF07-47C0-8D22-AE2BB821DBB8}">
      <dsp:nvSpPr>
        <dsp:cNvPr id="0" name=""/>
        <dsp:cNvSpPr/>
      </dsp:nvSpPr>
      <dsp:spPr>
        <a:xfrm rot="5400000">
          <a:off x="-179743" y="2285593"/>
          <a:ext cx="1198288" cy="838802"/>
        </a:xfrm>
        <a:prstGeom prst="chevron">
          <a:avLst/>
        </a:prstGeom>
        <a:solidFill>
          <a:srgbClr val="A6192E">
            <a:hueOff val="0"/>
            <a:satOff val="0"/>
            <a:lumOff val="0"/>
            <a:alphaOff val="0"/>
          </a:srgbClr>
        </a:solidFill>
        <a:ln w="12700" cap="flat" cmpd="sng" algn="ctr">
          <a:solidFill>
            <a:srgbClr val="A6192E">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a:solidFill>
              <a:srgbClr val="FFFFFF"/>
            </a:solidFill>
            <a:latin typeface="Calibri" panose="020F0502020204030204"/>
            <a:ea typeface="+mn-ea"/>
            <a:cs typeface="+mn-cs"/>
          </a:endParaRPr>
        </a:p>
      </dsp:txBody>
      <dsp:txXfrm rot="-5400000">
        <a:off x="0" y="2525251"/>
        <a:ext cx="838802" cy="359486"/>
      </dsp:txXfrm>
    </dsp:sp>
    <dsp:sp modelId="{5ECF4922-5196-4D91-BC5D-247B8EE37260}">
      <dsp:nvSpPr>
        <dsp:cNvPr id="0" name=""/>
        <dsp:cNvSpPr/>
      </dsp:nvSpPr>
      <dsp:spPr>
        <a:xfrm rot="5400000">
          <a:off x="3378981" y="-434329"/>
          <a:ext cx="778887" cy="5859246"/>
        </a:xfrm>
        <a:prstGeom prst="round2SameRect">
          <a:avLst/>
        </a:prstGeom>
        <a:solidFill>
          <a:srgbClr val="E7E6E6">
            <a:alpha val="90000"/>
            <a:hueOff val="0"/>
            <a:satOff val="0"/>
            <a:lumOff val="0"/>
            <a:alphaOff val="0"/>
          </a:srgbClr>
        </a:solidFill>
        <a:ln w="12700" cap="flat" cmpd="sng" algn="ctr">
          <a:solidFill>
            <a:srgbClr val="A6192E">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None/>
          </a:pPr>
          <a:r>
            <a:rPr lang="en-US" sz="2200" kern="1200" dirty="0">
              <a:solidFill>
                <a:srgbClr val="000000">
                  <a:hueOff val="0"/>
                  <a:satOff val="0"/>
                  <a:lumOff val="0"/>
                  <a:alphaOff val="0"/>
                </a:srgbClr>
              </a:solidFill>
              <a:latin typeface="Calibri" panose="020F0502020204030204"/>
              <a:ea typeface="+mn-ea"/>
              <a:cs typeface="+mn-cs"/>
            </a:rPr>
            <a:t>Exploratory Data Analysis</a:t>
          </a:r>
        </a:p>
        <a:p>
          <a:pPr marL="457200" lvl="2" indent="-228600" algn="l" defTabSz="977900">
            <a:lnSpc>
              <a:spcPct val="90000"/>
            </a:lnSpc>
            <a:spcBef>
              <a:spcPct val="0"/>
            </a:spcBef>
            <a:spcAft>
              <a:spcPct val="15000"/>
            </a:spcAft>
            <a:buFont typeface="Arial" panose="020B0604020202020204" pitchFamily="34" charset="0"/>
            <a:buChar char="•"/>
          </a:pPr>
          <a:r>
            <a:rPr lang="en-US" sz="2200" kern="1200" dirty="0">
              <a:solidFill>
                <a:srgbClr val="000000">
                  <a:hueOff val="0"/>
                  <a:satOff val="0"/>
                  <a:lumOff val="0"/>
                  <a:alphaOff val="0"/>
                </a:srgbClr>
              </a:solidFill>
              <a:latin typeface="Calibri" panose="020F0502020204030204"/>
              <a:ea typeface="+mn-ea"/>
              <a:cs typeface="+mn-cs"/>
            </a:rPr>
            <a:t>Summary statistics, correlations	</a:t>
          </a:r>
        </a:p>
      </dsp:txBody>
      <dsp:txXfrm rot="-5400000">
        <a:off x="838802" y="2143872"/>
        <a:ext cx="5821224" cy="702843"/>
      </dsp:txXfrm>
    </dsp:sp>
    <dsp:sp modelId="{BFE46349-C0E8-4205-944E-795392356BB9}">
      <dsp:nvSpPr>
        <dsp:cNvPr id="0" name=""/>
        <dsp:cNvSpPr/>
      </dsp:nvSpPr>
      <dsp:spPr>
        <a:xfrm rot="5400000">
          <a:off x="-179743" y="3336622"/>
          <a:ext cx="1198288" cy="838802"/>
        </a:xfrm>
        <a:prstGeom prst="chevron">
          <a:avLst/>
        </a:prstGeom>
        <a:solidFill>
          <a:srgbClr val="A6192E">
            <a:hueOff val="0"/>
            <a:satOff val="0"/>
            <a:lumOff val="0"/>
            <a:alphaOff val="0"/>
          </a:srgbClr>
        </a:solidFill>
        <a:ln w="12700" cap="flat" cmpd="sng" algn="ctr">
          <a:solidFill>
            <a:srgbClr val="A6192E">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a:solidFill>
              <a:srgbClr val="FFFFFF"/>
            </a:solidFill>
            <a:latin typeface="Calibri" panose="020F0502020204030204"/>
            <a:ea typeface="+mn-ea"/>
            <a:cs typeface="+mn-cs"/>
          </a:endParaRPr>
        </a:p>
      </dsp:txBody>
      <dsp:txXfrm rot="-5400000">
        <a:off x="0" y="3576280"/>
        <a:ext cx="838802" cy="359486"/>
      </dsp:txXfrm>
    </dsp:sp>
    <dsp:sp modelId="{15433B00-DCFB-4211-A8D5-A85C5B7293CE}">
      <dsp:nvSpPr>
        <dsp:cNvPr id="0" name=""/>
        <dsp:cNvSpPr/>
      </dsp:nvSpPr>
      <dsp:spPr>
        <a:xfrm rot="5400000">
          <a:off x="3378981" y="616699"/>
          <a:ext cx="778887" cy="5859246"/>
        </a:xfrm>
        <a:prstGeom prst="round2SameRect">
          <a:avLst/>
        </a:prstGeom>
        <a:solidFill>
          <a:srgbClr val="E7E6E6">
            <a:alpha val="90000"/>
            <a:hueOff val="0"/>
            <a:satOff val="0"/>
            <a:lumOff val="0"/>
            <a:alphaOff val="0"/>
          </a:srgbClr>
        </a:solidFill>
        <a:ln w="12700" cap="flat" cmpd="sng" algn="ctr">
          <a:solidFill>
            <a:srgbClr val="A6192E">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FontTx/>
            <a:buNone/>
          </a:pPr>
          <a:r>
            <a:rPr lang="en-US" sz="2200" kern="1200" dirty="0"/>
            <a:t>Next Steps</a:t>
          </a:r>
        </a:p>
      </dsp:txBody>
      <dsp:txXfrm rot="-5400000">
        <a:off x="838802" y="3194900"/>
        <a:ext cx="5821224" cy="70284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992B4-8FCD-4511-8743-1B7DB3960E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6BEE82-F46E-4B37-ADF4-59A8B3ECFB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C82FD9-504E-4383-A8C0-54B1475662F2}"/>
              </a:ext>
            </a:extLst>
          </p:cNvPr>
          <p:cNvSpPr>
            <a:spLocks noGrp="1"/>
          </p:cNvSpPr>
          <p:nvPr>
            <p:ph type="dt" sz="half" idx="10"/>
          </p:nvPr>
        </p:nvSpPr>
        <p:spPr/>
        <p:txBody>
          <a:bodyPr/>
          <a:lstStyle/>
          <a:p>
            <a:fld id="{6E9CF8FE-CFD0-432A-9848-F60DDB6808DF}" type="datetimeFigureOut">
              <a:rPr lang="en-US" smtClean="0"/>
              <a:t>10/11/2019</a:t>
            </a:fld>
            <a:endParaRPr lang="en-US"/>
          </a:p>
        </p:txBody>
      </p:sp>
      <p:sp>
        <p:nvSpPr>
          <p:cNvPr id="5" name="Footer Placeholder 4">
            <a:extLst>
              <a:ext uri="{FF2B5EF4-FFF2-40B4-BE49-F238E27FC236}">
                <a16:creationId xmlns:a16="http://schemas.microsoft.com/office/drawing/2014/main" id="{0E7C3EAE-0B58-4D8C-BA42-FB74735AC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2AB3A-520B-4F16-A50C-41FC9FC4083E}"/>
              </a:ext>
            </a:extLst>
          </p:cNvPr>
          <p:cNvSpPr>
            <a:spLocks noGrp="1"/>
          </p:cNvSpPr>
          <p:nvPr>
            <p:ph type="sldNum" sz="quarter" idx="12"/>
          </p:nvPr>
        </p:nvSpPr>
        <p:spPr/>
        <p:txBody>
          <a:bodyPr/>
          <a:lstStyle/>
          <a:p>
            <a:fld id="{FC89F708-8D3C-42D0-8721-2A9D8BDD117C}" type="slidenum">
              <a:rPr lang="en-US" smtClean="0"/>
              <a:t>‹#›</a:t>
            </a:fld>
            <a:endParaRPr lang="en-US"/>
          </a:p>
        </p:txBody>
      </p:sp>
    </p:spTree>
    <p:extLst>
      <p:ext uri="{BB962C8B-B14F-4D97-AF65-F5344CB8AC3E}">
        <p14:creationId xmlns:p14="http://schemas.microsoft.com/office/powerpoint/2010/main" val="3844969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6105-A5CE-443F-B727-97BD2B1FF6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EA68A8-24F6-4499-B9C6-DC10605CB1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3D69BF-354D-435E-82AA-54A35684D6DE}"/>
              </a:ext>
            </a:extLst>
          </p:cNvPr>
          <p:cNvSpPr>
            <a:spLocks noGrp="1"/>
          </p:cNvSpPr>
          <p:nvPr>
            <p:ph type="dt" sz="half" idx="10"/>
          </p:nvPr>
        </p:nvSpPr>
        <p:spPr/>
        <p:txBody>
          <a:bodyPr/>
          <a:lstStyle/>
          <a:p>
            <a:fld id="{6E9CF8FE-CFD0-432A-9848-F60DDB6808DF}" type="datetimeFigureOut">
              <a:rPr lang="en-US" smtClean="0"/>
              <a:t>10/11/2019</a:t>
            </a:fld>
            <a:endParaRPr lang="en-US"/>
          </a:p>
        </p:txBody>
      </p:sp>
      <p:sp>
        <p:nvSpPr>
          <p:cNvPr id="5" name="Footer Placeholder 4">
            <a:extLst>
              <a:ext uri="{FF2B5EF4-FFF2-40B4-BE49-F238E27FC236}">
                <a16:creationId xmlns:a16="http://schemas.microsoft.com/office/drawing/2014/main" id="{75050637-CBCB-4DE5-8E7F-C4E6471E35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D180F1-9688-4F9E-A10C-7209F0C456AB}"/>
              </a:ext>
            </a:extLst>
          </p:cNvPr>
          <p:cNvSpPr>
            <a:spLocks noGrp="1"/>
          </p:cNvSpPr>
          <p:nvPr>
            <p:ph type="sldNum" sz="quarter" idx="12"/>
          </p:nvPr>
        </p:nvSpPr>
        <p:spPr/>
        <p:txBody>
          <a:bodyPr/>
          <a:lstStyle/>
          <a:p>
            <a:fld id="{FC89F708-8D3C-42D0-8721-2A9D8BDD117C}" type="slidenum">
              <a:rPr lang="en-US" smtClean="0"/>
              <a:t>‹#›</a:t>
            </a:fld>
            <a:endParaRPr lang="en-US"/>
          </a:p>
        </p:txBody>
      </p:sp>
    </p:spTree>
    <p:extLst>
      <p:ext uri="{BB962C8B-B14F-4D97-AF65-F5344CB8AC3E}">
        <p14:creationId xmlns:p14="http://schemas.microsoft.com/office/powerpoint/2010/main" val="64255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700B3F-E231-41F2-B259-7BCADE5F1E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76E048-5BDD-4006-8BD7-3E8BFB3E5F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ED11BD-CB48-42DD-A6C7-607F1FED7C09}"/>
              </a:ext>
            </a:extLst>
          </p:cNvPr>
          <p:cNvSpPr>
            <a:spLocks noGrp="1"/>
          </p:cNvSpPr>
          <p:nvPr>
            <p:ph type="dt" sz="half" idx="10"/>
          </p:nvPr>
        </p:nvSpPr>
        <p:spPr/>
        <p:txBody>
          <a:bodyPr/>
          <a:lstStyle/>
          <a:p>
            <a:fld id="{6E9CF8FE-CFD0-432A-9848-F60DDB6808DF}" type="datetimeFigureOut">
              <a:rPr lang="en-US" smtClean="0"/>
              <a:t>10/11/2019</a:t>
            </a:fld>
            <a:endParaRPr lang="en-US"/>
          </a:p>
        </p:txBody>
      </p:sp>
      <p:sp>
        <p:nvSpPr>
          <p:cNvPr id="5" name="Footer Placeholder 4">
            <a:extLst>
              <a:ext uri="{FF2B5EF4-FFF2-40B4-BE49-F238E27FC236}">
                <a16:creationId xmlns:a16="http://schemas.microsoft.com/office/drawing/2014/main" id="{B1154C51-1CA8-4866-B5E4-BD893DD9C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376549-28C0-4311-B96D-DA894634EAF0}"/>
              </a:ext>
            </a:extLst>
          </p:cNvPr>
          <p:cNvSpPr>
            <a:spLocks noGrp="1"/>
          </p:cNvSpPr>
          <p:nvPr>
            <p:ph type="sldNum" sz="quarter" idx="12"/>
          </p:nvPr>
        </p:nvSpPr>
        <p:spPr/>
        <p:txBody>
          <a:bodyPr/>
          <a:lstStyle/>
          <a:p>
            <a:fld id="{FC89F708-8D3C-42D0-8721-2A9D8BDD117C}" type="slidenum">
              <a:rPr lang="en-US" smtClean="0"/>
              <a:t>‹#›</a:t>
            </a:fld>
            <a:endParaRPr lang="en-US"/>
          </a:p>
        </p:txBody>
      </p:sp>
    </p:spTree>
    <p:extLst>
      <p:ext uri="{BB962C8B-B14F-4D97-AF65-F5344CB8AC3E}">
        <p14:creationId xmlns:p14="http://schemas.microsoft.com/office/powerpoint/2010/main" val="3592579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tro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38200" y="1482455"/>
            <a:ext cx="10515600" cy="636803"/>
          </a:xfrm>
        </p:spPr>
        <p:txBody>
          <a:bodyPr anchor="b">
            <a:normAutofit/>
          </a:bodyPr>
          <a:lstStyle>
            <a:lvl1pPr algn="l">
              <a:defRPr sz="4000"/>
            </a:lvl1pPr>
          </a:lstStyle>
          <a:p>
            <a:r>
              <a:rPr lang="en-US" dirty="0"/>
              <a:t>Topic/Title</a:t>
            </a:r>
          </a:p>
        </p:txBody>
      </p:sp>
      <p:sp>
        <p:nvSpPr>
          <p:cNvPr id="3" name="Subtitle 2"/>
          <p:cNvSpPr>
            <a:spLocks noGrp="1"/>
          </p:cNvSpPr>
          <p:nvPr>
            <p:ph type="subTitle" idx="1" hasCustomPrompt="1"/>
          </p:nvPr>
        </p:nvSpPr>
        <p:spPr>
          <a:xfrm>
            <a:off x="838200" y="2117484"/>
            <a:ext cx="10515600" cy="528899"/>
          </a:xfrm>
        </p:spPr>
        <p:txBody>
          <a:bodyPr/>
          <a:lstStyle>
            <a:lvl1pPr marL="0" indent="0" algn="l">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Subtitle</a:t>
            </a:r>
          </a:p>
        </p:txBody>
      </p:sp>
      <p:sp>
        <p:nvSpPr>
          <p:cNvPr id="13" name="Text Placeholder 12">
            <a:extLst>
              <a:ext uri="{FF2B5EF4-FFF2-40B4-BE49-F238E27FC236}">
                <a16:creationId xmlns:a16="http://schemas.microsoft.com/office/drawing/2014/main" id="{949A7DB3-9407-4B42-BE21-D7F898B9AD40}"/>
              </a:ext>
            </a:extLst>
          </p:cNvPr>
          <p:cNvSpPr>
            <a:spLocks noGrp="1"/>
          </p:cNvSpPr>
          <p:nvPr>
            <p:ph type="body" sz="quarter" idx="13" hasCustomPrompt="1"/>
          </p:nvPr>
        </p:nvSpPr>
        <p:spPr>
          <a:xfrm>
            <a:off x="838201" y="4604579"/>
            <a:ext cx="7123113" cy="403840"/>
          </a:xfrm>
        </p:spPr>
        <p:txBody>
          <a:bodyPr>
            <a:normAutofit/>
          </a:bodyPr>
          <a:lstStyle>
            <a:lvl1pPr marL="0" indent="0">
              <a:buNone/>
              <a:defRPr sz="2400">
                <a:latin typeface="+mn-lt"/>
              </a:defRPr>
            </a:lvl1pPr>
            <a:lvl2pPr marL="457189" indent="0">
              <a:buNone/>
              <a:defRPr/>
            </a:lvl2pPr>
          </a:lstStyle>
          <a:p>
            <a:pPr lvl="0"/>
            <a:r>
              <a:rPr lang="en-US" dirty="0"/>
              <a:t>FirstName </a:t>
            </a:r>
            <a:r>
              <a:rPr lang="en-US" dirty="0" err="1"/>
              <a:t>LastName</a:t>
            </a:r>
            <a:endParaRPr lang="en-US" dirty="0"/>
          </a:p>
          <a:p>
            <a:pPr lvl="0"/>
            <a:endParaRPr lang="en-US" dirty="0"/>
          </a:p>
        </p:txBody>
      </p:sp>
      <p:sp>
        <p:nvSpPr>
          <p:cNvPr id="15" name="Text Placeholder 14">
            <a:extLst>
              <a:ext uri="{FF2B5EF4-FFF2-40B4-BE49-F238E27FC236}">
                <a16:creationId xmlns:a16="http://schemas.microsoft.com/office/drawing/2014/main" id="{53915178-971E-804D-B32F-05ACD7FADB45}"/>
              </a:ext>
            </a:extLst>
          </p:cNvPr>
          <p:cNvSpPr>
            <a:spLocks noGrp="1"/>
          </p:cNvSpPr>
          <p:nvPr>
            <p:ph type="body" sz="quarter" idx="14" hasCustomPrompt="1"/>
          </p:nvPr>
        </p:nvSpPr>
        <p:spPr>
          <a:xfrm>
            <a:off x="838201" y="5008421"/>
            <a:ext cx="7123113" cy="841375"/>
          </a:xfrm>
        </p:spPr>
        <p:txBody>
          <a:bodyPr>
            <a:normAutofit/>
          </a:bodyPr>
          <a:lstStyle>
            <a:lvl1pPr marL="0" indent="0">
              <a:buNone/>
              <a:defRPr sz="1800"/>
            </a:lvl1pPr>
          </a:lstStyle>
          <a:p>
            <a:pPr lvl="0"/>
            <a:r>
              <a:rPr lang="en-US" dirty="0"/>
              <a:t>Title/Designation/Program Name (HNZ ’XX)</a:t>
            </a:r>
          </a:p>
        </p:txBody>
      </p:sp>
    </p:spTree>
    <p:extLst>
      <p:ext uri="{BB962C8B-B14F-4D97-AF65-F5344CB8AC3E}">
        <p14:creationId xmlns:p14="http://schemas.microsoft.com/office/powerpoint/2010/main" val="1762543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SzPct val="7000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21280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0677" y="1662545"/>
            <a:ext cx="10515600" cy="1871230"/>
          </a:xfrm>
        </p:spPr>
        <p:txBody>
          <a:bodyPr anchor="b"/>
          <a:lstStyle>
            <a:lvl1pPr algn="r">
              <a:defRPr sz="6000" i="1"/>
            </a:lvl1pPr>
          </a:lstStyle>
          <a:p>
            <a:r>
              <a:rPr lang="en-US" dirty="0"/>
              <a:t>“Quote Slide Quote Slide Quote Slide Quote Slide”</a:t>
            </a:r>
          </a:p>
        </p:txBody>
      </p:sp>
    </p:spTree>
    <p:extLst>
      <p:ext uri="{BB962C8B-B14F-4D97-AF65-F5344CB8AC3E}">
        <p14:creationId xmlns:p14="http://schemas.microsoft.com/office/powerpoint/2010/main" val="2787030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2308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70821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82352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25360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65061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5B0DA-EEED-4B48-B505-852BEC9A47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81E559-8C6C-4EC8-8A8E-E1D2B2A7BA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317345-3EEC-4C2E-AE44-268E9F0A4ED7}"/>
              </a:ext>
            </a:extLst>
          </p:cNvPr>
          <p:cNvSpPr>
            <a:spLocks noGrp="1"/>
          </p:cNvSpPr>
          <p:nvPr>
            <p:ph type="dt" sz="half" idx="10"/>
          </p:nvPr>
        </p:nvSpPr>
        <p:spPr/>
        <p:txBody>
          <a:bodyPr/>
          <a:lstStyle/>
          <a:p>
            <a:fld id="{6E9CF8FE-CFD0-432A-9848-F60DDB6808DF}" type="datetimeFigureOut">
              <a:rPr lang="en-US" smtClean="0"/>
              <a:t>10/11/2019</a:t>
            </a:fld>
            <a:endParaRPr lang="en-US"/>
          </a:p>
        </p:txBody>
      </p:sp>
      <p:sp>
        <p:nvSpPr>
          <p:cNvPr id="5" name="Footer Placeholder 4">
            <a:extLst>
              <a:ext uri="{FF2B5EF4-FFF2-40B4-BE49-F238E27FC236}">
                <a16:creationId xmlns:a16="http://schemas.microsoft.com/office/drawing/2014/main" id="{9A865555-A29F-4914-B8B5-002DADB87B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EFCDAB-75AB-4DFE-AAF9-568172AFE364}"/>
              </a:ext>
            </a:extLst>
          </p:cNvPr>
          <p:cNvSpPr>
            <a:spLocks noGrp="1"/>
          </p:cNvSpPr>
          <p:nvPr>
            <p:ph type="sldNum" sz="quarter" idx="12"/>
          </p:nvPr>
        </p:nvSpPr>
        <p:spPr/>
        <p:txBody>
          <a:bodyPr/>
          <a:lstStyle/>
          <a:p>
            <a:fld id="{FC89F708-8D3C-42D0-8721-2A9D8BDD117C}" type="slidenum">
              <a:rPr lang="en-US" smtClean="0"/>
              <a:t>‹#›</a:t>
            </a:fld>
            <a:endParaRPr lang="en-US"/>
          </a:p>
        </p:txBody>
      </p:sp>
    </p:spTree>
    <p:extLst>
      <p:ext uri="{BB962C8B-B14F-4D97-AF65-F5344CB8AC3E}">
        <p14:creationId xmlns:p14="http://schemas.microsoft.com/office/powerpoint/2010/main" val="26792297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916317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66C27-8D1C-45BF-B5B8-49747B31B2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1B4C50-9336-43CC-80E7-9803CFA5DB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691E9C-7AE5-4A27-B2AD-6E6077B41659}"/>
              </a:ext>
            </a:extLst>
          </p:cNvPr>
          <p:cNvSpPr>
            <a:spLocks noGrp="1"/>
          </p:cNvSpPr>
          <p:nvPr>
            <p:ph type="dt" sz="half" idx="10"/>
          </p:nvPr>
        </p:nvSpPr>
        <p:spPr/>
        <p:txBody>
          <a:bodyPr/>
          <a:lstStyle/>
          <a:p>
            <a:fld id="{6E9CF8FE-CFD0-432A-9848-F60DDB6808DF}" type="datetimeFigureOut">
              <a:rPr lang="en-US" smtClean="0"/>
              <a:t>10/11/2019</a:t>
            </a:fld>
            <a:endParaRPr lang="en-US"/>
          </a:p>
        </p:txBody>
      </p:sp>
      <p:sp>
        <p:nvSpPr>
          <p:cNvPr id="5" name="Footer Placeholder 4">
            <a:extLst>
              <a:ext uri="{FF2B5EF4-FFF2-40B4-BE49-F238E27FC236}">
                <a16:creationId xmlns:a16="http://schemas.microsoft.com/office/drawing/2014/main" id="{1DFA1954-FDEB-4B6D-8630-E32E0D033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77ACF-1BCB-4E24-B02E-AA8A1B93DEE3}"/>
              </a:ext>
            </a:extLst>
          </p:cNvPr>
          <p:cNvSpPr>
            <a:spLocks noGrp="1"/>
          </p:cNvSpPr>
          <p:nvPr>
            <p:ph type="sldNum" sz="quarter" idx="12"/>
          </p:nvPr>
        </p:nvSpPr>
        <p:spPr/>
        <p:txBody>
          <a:bodyPr/>
          <a:lstStyle/>
          <a:p>
            <a:fld id="{FC89F708-8D3C-42D0-8721-2A9D8BDD117C}" type="slidenum">
              <a:rPr lang="en-US" smtClean="0"/>
              <a:t>‹#›</a:t>
            </a:fld>
            <a:endParaRPr lang="en-US"/>
          </a:p>
        </p:txBody>
      </p:sp>
    </p:spTree>
    <p:extLst>
      <p:ext uri="{BB962C8B-B14F-4D97-AF65-F5344CB8AC3E}">
        <p14:creationId xmlns:p14="http://schemas.microsoft.com/office/powerpoint/2010/main" val="1085994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27F2A-3BC8-4EAD-A01F-F54D966BF6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32160C-8072-4CA7-B2AD-C78D0F6507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A12B38-8A74-4BA3-80BA-173B232734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885128-33CB-40ED-88C7-F8B480C6E15A}"/>
              </a:ext>
            </a:extLst>
          </p:cNvPr>
          <p:cNvSpPr>
            <a:spLocks noGrp="1"/>
          </p:cNvSpPr>
          <p:nvPr>
            <p:ph type="dt" sz="half" idx="10"/>
          </p:nvPr>
        </p:nvSpPr>
        <p:spPr/>
        <p:txBody>
          <a:bodyPr/>
          <a:lstStyle/>
          <a:p>
            <a:fld id="{6E9CF8FE-CFD0-432A-9848-F60DDB6808DF}" type="datetimeFigureOut">
              <a:rPr lang="en-US" smtClean="0"/>
              <a:t>10/11/2019</a:t>
            </a:fld>
            <a:endParaRPr lang="en-US"/>
          </a:p>
        </p:txBody>
      </p:sp>
      <p:sp>
        <p:nvSpPr>
          <p:cNvPr id="6" name="Footer Placeholder 5">
            <a:extLst>
              <a:ext uri="{FF2B5EF4-FFF2-40B4-BE49-F238E27FC236}">
                <a16:creationId xmlns:a16="http://schemas.microsoft.com/office/drawing/2014/main" id="{84BD1A9E-16CC-4292-807A-13E24F83D9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5571F8-2361-4ADF-ABD3-BBE006542C34}"/>
              </a:ext>
            </a:extLst>
          </p:cNvPr>
          <p:cNvSpPr>
            <a:spLocks noGrp="1"/>
          </p:cNvSpPr>
          <p:nvPr>
            <p:ph type="sldNum" sz="quarter" idx="12"/>
          </p:nvPr>
        </p:nvSpPr>
        <p:spPr/>
        <p:txBody>
          <a:bodyPr/>
          <a:lstStyle/>
          <a:p>
            <a:fld id="{FC89F708-8D3C-42D0-8721-2A9D8BDD117C}" type="slidenum">
              <a:rPr lang="en-US" smtClean="0"/>
              <a:t>‹#›</a:t>
            </a:fld>
            <a:endParaRPr lang="en-US"/>
          </a:p>
        </p:txBody>
      </p:sp>
    </p:spTree>
    <p:extLst>
      <p:ext uri="{BB962C8B-B14F-4D97-AF65-F5344CB8AC3E}">
        <p14:creationId xmlns:p14="http://schemas.microsoft.com/office/powerpoint/2010/main" val="816288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10E3D-36FD-4992-9919-5555AC4F84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0C825B-5F69-47A8-B22F-37DF6C7AA8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F2AF10-E0B6-44C1-AC5F-6C18A36042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3B4380-7D2D-4A4F-B5B1-2C75842EBA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B2DD10-9520-467C-B818-97B4D3EF6B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41A1CE-9828-4C81-9AC1-B78C3B40F10C}"/>
              </a:ext>
            </a:extLst>
          </p:cNvPr>
          <p:cNvSpPr>
            <a:spLocks noGrp="1"/>
          </p:cNvSpPr>
          <p:nvPr>
            <p:ph type="dt" sz="half" idx="10"/>
          </p:nvPr>
        </p:nvSpPr>
        <p:spPr/>
        <p:txBody>
          <a:bodyPr/>
          <a:lstStyle/>
          <a:p>
            <a:fld id="{6E9CF8FE-CFD0-432A-9848-F60DDB6808DF}" type="datetimeFigureOut">
              <a:rPr lang="en-US" smtClean="0"/>
              <a:t>10/11/2019</a:t>
            </a:fld>
            <a:endParaRPr lang="en-US"/>
          </a:p>
        </p:txBody>
      </p:sp>
      <p:sp>
        <p:nvSpPr>
          <p:cNvPr id="8" name="Footer Placeholder 7">
            <a:extLst>
              <a:ext uri="{FF2B5EF4-FFF2-40B4-BE49-F238E27FC236}">
                <a16:creationId xmlns:a16="http://schemas.microsoft.com/office/drawing/2014/main" id="{95A9D0FC-FD0B-4D50-9444-F3744C5F92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3A7C7B-CA73-4536-98C3-8D559670DD31}"/>
              </a:ext>
            </a:extLst>
          </p:cNvPr>
          <p:cNvSpPr>
            <a:spLocks noGrp="1"/>
          </p:cNvSpPr>
          <p:nvPr>
            <p:ph type="sldNum" sz="quarter" idx="12"/>
          </p:nvPr>
        </p:nvSpPr>
        <p:spPr/>
        <p:txBody>
          <a:bodyPr/>
          <a:lstStyle/>
          <a:p>
            <a:fld id="{FC89F708-8D3C-42D0-8721-2A9D8BDD117C}" type="slidenum">
              <a:rPr lang="en-US" smtClean="0"/>
              <a:t>‹#›</a:t>
            </a:fld>
            <a:endParaRPr lang="en-US"/>
          </a:p>
        </p:txBody>
      </p:sp>
    </p:spTree>
    <p:extLst>
      <p:ext uri="{BB962C8B-B14F-4D97-AF65-F5344CB8AC3E}">
        <p14:creationId xmlns:p14="http://schemas.microsoft.com/office/powerpoint/2010/main" val="73560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F9327-AE53-4665-9B68-2B7F71254C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07B311-2A77-4F58-AC25-15C0DEA7ACFD}"/>
              </a:ext>
            </a:extLst>
          </p:cNvPr>
          <p:cNvSpPr>
            <a:spLocks noGrp="1"/>
          </p:cNvSpPr>
          <p:nvPr>
            <p:ph type="dt" sz="half" idx="10"/>
          </p:nvPr>
        </p:nvSpPr>
        <p:spPr/>
        <p:txBody>
          <a:bodyPr/>
          <a:lstStyle/>
          <a:p>
            <a:fld id="{6E9CF8FE-CFD0-432A-9848-F60DDB6808DF}" type="datetimeFigureOut">
              <a:rPr lang="en-US" smtClean="0"/>
              <a:t>10/11/2019</a:t>
            </a:fld>
            <a:endParaRPr lang="en-US"/>
          </a:p>
        </p:txBody>
      </p:sp>
      <p:sp>
        <p:nvSpPr>
          <p:cNvPr id="4" name="Footer Placeholder 3">
            <a:extLst>
              <a:ext uri="{FF2B5EF4-FFF2-40B4-BE49-F238E27FC236}">
                <a16:creationId xmlns:a16="http://schemas.microsoft.com/office/drawing/2014/main" id="{99333D13-61DA-452C-81B1-7C7E594788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2AE70C-C819-4F89-BF87-A562D98643E6}"/>
              </a:ext>
            </a:extLst>
          </p:cNvPr>
          <p:cNvSpPr>
            <a:spLocks noGrp="1"/>
          </p:cNvSpPr>
          <p:nvPr>
            <p:ph type="sldNum" sz="quarter" idx="12"/>
          </p:nvPr>
        </p:nvSpPr>
        <p:spPr/>
        <p:txBody>
          <a:bodyPr/>
          <a:lstStyle/>
          <a:p>
            <a:fld id="{FC89F708-8D3C-42D0-8721-2A9D8BDD117C}" type="slidenum">
              <a:rPr lang="en-US" smtClean="0"/>
              <a:t>‹#›</a:t>
            </a:fld>
            <a:endParaRPr lang="en-US"/>
          </a:p>
        </p:txBody>
      </p:sp>
    </p:spTree>
    <p:extLst>
      <p:ext uri="{BB962C8B-B14F-4D97-AF65-F5344CB8AC3E}">
        <p14:creationId xmlns:p14="http://schemas.microsoft.com/office/powerpoint/2010/main" val="2901662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01075-AFC6-4397-BCFA-B3028B7C6E93}"/>
              </a:ext>
            </a:extLst>
          </p:cNvPr>
          <p:cNvSpPr>
            <a:spLocks noGrp="1"/>
          </p:cNvSpPr>
          <p:nvPr>
            <p:ph type="dt" sz="half" idx="10"/>
          </p:nvPr>
        </p:nvSpPr>
        <p:spPr/>
        <p:txBody>
          <a:bodyPr/>
          <a:lstStyle/>
          <a:p>
            <a:fld id="{6E9CF8FE-CFD0-432A-9848-F60DDB6808DF}" type="datetimeFigureOut">
              <a:rPr lang="en-US" smtClean="0"/>
              <a:t>10/11/2019</a:t>
            </a:fld>
            <a:endParaRPr lang="en-US"/>
          </a:p>
        </p:txBody>
      </p:sp>
      <p:sp>
        <p:nvSpPr>
          <p:cNvPr id="3" name="Footer Placeholder 2">
            <a:extLst>
              <a:ext uri="{FF2B5EF4-FFF2-40B4-BE49-F238E27FC236}">
                <a16:creationId xmlns:a16="http://schemas.microsoft.com/office/drawing/2014/main" id="{CEEBED42-DD61-443C-82BC-925C4694DE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EF82A5-3610-4373-AF9E-D4C6DE4934E7}"/>
              </a:ext>
            </a:extLst>
          </p:cNvPr>
          <p:cNvSpPr>
            <a:spLocks noGrp="1"/>
          </p:cNvSpPr>
          <p:nvPr>
            <p:ph type="sldNum" sz="quarter" idx="12"/>
          </p:nvPr>
        </p:nvSpPr>
        <p:spPr/>
        <p:txBody>
          <a:bodyPr/>
          <a:lstStyle/>
          <a:p>
            <a:fld id="{FC89F708-8D3C-42D0-8721-2A9D8BDD117C}" type="slidenum">
              <a:rPr lang="en-US" smtClean="0"/>
              <a:t>‹#›</a:t>
            </a:fld>
            <a:endParaRPr lang="en-US"/>
          </a:p>
        </p:txBody>
      </p:sp>
    </p:spTree>
    <p:extLst>
      <p:ext uri="{BB962C8B-B14F-4D97-AF65-F5344CB8AC3E}">
        <p14:creationId xmlns:p14="http://schemas.microsoft.com/office/powerpoint/2010/main" val="1005436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7FF2B-9F59-4215-BE61-807B2A2FA4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9350D3-7048-4BE4-AE0B-7E864F8232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41B703-C843-44CD-98EC-CC3A27A81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065147-E348-474A-A1F8-226923BD71BA}"/>
              </a:ext>
            </a:extLst>
          </p:cNvPr>
          <p:cNvSpPr>
            <a:spLocks noGrp="1"/>
          </p:cNvSpPr>
          <p:nvPr>
            <p:ph type="dt" sz="half" idx="10"/>
          </p:nvPr>
        </p:nvSpPr>
        <p:spPr/>
        <p:txBody>
          <a:bodyPr/>
          <a:lstStyle/>
          <a:p>
            <a:fld id="{6E9CF8FE-CFD0-432A-9848-F60DDB6808DF}" type="datetimeFigureOut">
              <a:rPr lang="en-US" smtClean="0"/>
              <a:t>10/11/2019</a:t>
            </a:fld>
            <a:endParaRPr lang="en-US"/>
          </a:p>
        </p:txBody>
      </p:sp>
      <p:sp>
        <p:nvSpPr>
          <p:cNvPr id="6" name="Footer Placeholder 5">
            <a:extLst>
              <a:ext uri="{FF2B5EF4-FFF2-40B4-BE49-F238E27FC236}">
                <a16:creationId xmlns:a16="http://schemas.microsoft.com/office/drawing/2014/main" id="{C53A945F-F0A7-4BF1-85D0-7DE4D0DD7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675255-3B45-4C3B-A9E0-B8102B8A6019}"/>
              </a:ext>
            </a:extLst>
          </p:cNvPr>
          <p:cNvSpPr>
            <a:spLocks noGrp="1"/>
          </p:cNvSpPr>
          <p:nvPr>
            <p:ph type="sldNum" sz="quarter" idx="12"/>
          </p:nvPr>
        </p:nvSpPr>
        <p:spPr/>
        <p:txBody>
          <a:bodyPr/>
          <a:lstStyle/>
          <a:p>
            <a:fld id="{FC89F708-8D3C-42D0-8721-2A9D8BDD117C}" type="slidenum">
              <a:rPr lang="en-US" smtClean="0"/>
              <a:t>‹#›</a:t>
            </a:fld>
            <a:endParaRPr lang="en-US"/>
          </a:p>
        </p:txBody>
      </p:sp>
    </p:spTree>
    <p:extLst>
      <p:ext uri="{BB962C8B-B14F-4D97-AF65-F5344CB8AC3E}">
        <p14:creationId xmlns:p14="http://schemas.microsoft.com/office/powerpoint/2010/main" val="140156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4699E-E313-43FB-AB9E-4FF5C46AF0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CFED78-1434-4504-A123-FC3F65B2CF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245228-EFC5-4CE9-A8E7-4E4589D16C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80E580-D952-424B-A0F5-2C08EB2A2DBA}"/>
              </a:ext>
            </a:extLst>
          </p:cNvPr>
          <p:cNvSpPr>
            <a:spLocks noGrp="1"/>
          </p:cNvSpPr>
          <p:nvPr>
            <p:ph type="dt" sz="half" idx="10"/>
          </p:nvPr>
        </p:nvSpPr>
        <p:spPr/>
        <p:txBody>
          <a:bodyPr/>
          <a:lstStyle/>
          <a:p>
            <a:fld id="{6E9CF8FE-CFD0-432A-9848-F60DDB6808DF}" type="datetimeFigureOut">
              <a:rPr lang="en-US" smtClean="0"/>
              <a:t>10/11/2019</a:t>
            </a:fld>
            <a:endParaRPr lang="en-US"/>
          </a:p>
        </p:txBody>
      </p:sp>
      <p:sp>
        <p:nvSpPr>
          <p:cNvPr id="6" name="Footer Placeholder 5">
            <a:extLst>
              <a:ext uri="{FF2B5EF4-FFF2-40B4-BE49-F238E27FC236}">
                <a16:creationId xmlns:a16="http://schemas.microsoft.com/office/drawing/2014/main" id="{BC496B4B-8F74-4F06-B40D-E56EFC77B7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4ACFA4-C045-45E5-93CA-3A83E1476B70}"/>
              </a:ext>
            </a:extLst>
          </p:cNvPr>
          <p:cNvSpPr>
            <a:spLocks noGrp="1"/>
          </p:cNvSpPr>
          <p:nvPr>
            <p:ph type="sldNum" sz="quarter" idx="12"/>
          </p:nvPr>
        </p:nvSpPr>
        <p:spPr/>
        <p:txBody>
          <a:bodyPr/>
          <a:lstStyle/>
          <a:p>
            <a:fld id="{FC89F708-8D3C-42D0-8721-2A9D8BDD117C}" type="slidenum">
              <a:rPr lang="en-US" smtClean="0"/>
              <a:t>‹#›</a:t>
            </a:fld>
            <a:endParaRPr lang="en-US"/>
          </a:p>
        </p:txBody>
      </p:sp>
    </p:spTree>
    <p:extLst>
      <p:ext uri="{BB962C8B-B14F-4D97-AF65-F5344CB8AC3E}">
        <p14:creationId xmlns:p14="http://schemas.microsoft.com/office/powerpoint/2010/main" val="1806237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jpe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999977-3836-4FA0-9786-E4979DED6A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14B020-BB71-4643-A201-D58137A5E9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AFBA7-F9B7-479E-A417-0F3534BBE6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9CF8FE-CFD0-432A-9848-F60DDB6808DF}" type="datetimeFigureOut">
              <a:rPr lang="en-US" smtClean="0"/>
              <a:t>10/11/2019</a:t>
            </a:fld>
            <a:endParaRPr lang="en-US"/>
          </a:p>
        </p:txBody>
      </p:sp>
      <p:sp>
        <p:nvSpPr>
          <p:cNvPr id="5" name="Footer Placeholder 4">
            <a:extLst>
              <a:ext uri="{FF2B5EF4-FFF2-40B4-BE49-F238E27FC236}">
                <a16:creationId xmlns:a16="http://schemas.microsoft.com/office/drawing/2014/main" id="{630F61FD-ECBE-41F2-812C-3262616DC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494507-C9E3-49DF-9FA5-D8E15A81D3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89F708-8D3C-42D0-8721-2A9D8BDD117C}" type="slidenum">
              <a:rPr lang="en-US" smtClean="0"/>
              <a:t>‹#›</a:t>
            </a:fld>
            <a:endParaRPr lang="en-US"/>
          </a:p>
        </p:txBody>
      </p:sp>
    </p:spTree>
    <p:extLst>
      <p:ext uri="{BB962C8B-B14F-4D97-AF65-F5344CB8AC3E}">
        <p14:creationId xmlns:p14="http://schemas.microsoft.com/office/powerpoint/2010/main" val="2675281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userDrawn="1"/>
        </p:nvCxnSpPr>
        <p:spPr bwMode="auto">
          <a:xfrm flipH="1">
            <a:off x="0" y="6477000"/>
            <a:ext cx="8984672" cy="0"/>
          </a:xfrm>
          <a:prstGeom prst="line">
            <a:avLst/>
          </a:prstGeom>
          <a:solidFill>
            <a:schemeClr val="accent1"/>
          </a:solidFill>
          <a:ln w="9525" cap="flat" cmpd="sng" algn="ctr">
            <a:solidFill>
              <a:srgbClr val="BB0000"/>
            </a:solidFill>
            <a:prstDash val="solid"/>
            <a:round/>
            <a:headEnd type="none" w="med" len="med"/>
            <a:tailEnd type="none" w="med" len="med"/>
          </a:ln>
          <a:effectLst/>
        </p:spPr>
      </p:cxnSp>
      <p:pic>
        <p:nvPicPr>
          <p:cNvPr id="8" name="Picture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984674" y="5805240"/>
            <a:ext cx="3058391" cy="1029633"/>
          </a:xfrm>
          <a:prstGeom prst="rect">
            <a:avLst/>
          </a:prstGeom>
        </p:spPr>
      </p:pic>
    </p:spTree>
    <p:extLst>
      <p:ext uri="{BB962C8B-B14F-4D97-AF65-F5344CB8AC3E}">
        <p14:creationId xmlns:p14="http://schemas.microsoft.com/office/powerpoint/2010/main" val="41724841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377" rtl="0" eaLnBrk="1" latinLnBrk="0" hangingPunct="1">
        <a:lnSpc>
          <a:spcPct val="90000"/>
        </a:lnSpc>
        <a:spcBef>
          <a:spcPct val="0"/>
        </a:spcBef>
        <a:buNone/>
        <a:defRPr sz="4400" kern="1200">
          <a:solidFill>
            <a:srgbClr val="A6192E"/>
          </a:solidFill>
          <a:latin typeface="+mj-lt"/>
          <a:ea typeface="+mj-ea"/>
          <a:cs typeface="+mj-cs"/>
        </a:defRPr>
      </a:lvl1pPr>
    </p:titleStyle>
    <p:bodyStyle>
      <a:lvl1pPr marL="228594" indent="-228594" algn="l" defTabSz="914377" rtl="0" eaLnBrk="1" latinLnBrk="0" hangingPunct="1">
        <a:lnSpc>
          <a:spcPct val="90000"/>
        </a:lnSpc>
        <a:spcBef>
          <a:spcPts val="1000"/>
        </a:spcBef>
        <a:buClr>
          <a:srgbClr val="A6192E"/>
        </a:buClr>
        <a:buSzPct val="80000"/>
        <a:buFont typeface="Courier New" panose="02070309020205020404" pitchFamily="49" charset="0"/>
        <a:buChar char="o"/>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rgbClr val="A6192E"/>
        </a:buClr>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rgbClr val="A6192E"/>
        </a:buClr>
        <a:buFont typeface="Wingdings" pitchFamily="2" charset="2"/>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Clr>
          <a:srgbClr val="A6192E"/>
        </a:buClr>
        <a:buFont typeface="Wingdings" pitchFamily="2" charset="2"/>
        <a:buChar char="ü"/>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rgbClr val="A6192E"/>
        </a:buClr>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www.bmj.com/content/360/bmj.j5622" TargetMode="External"/><Relationship Id="rId2" Type="http://schemas.openxmlformats.org/officeDocument/2006/relationships/hyperlink" Target="https://qpp.cms.gov/mips/explore-measures/quality-measures" TargetMode="External"/><Relationship Id="rId1" Type="http://schemas.openxmlformats.org/officeDocument/2006/relationships/slideLayout" Target="../slideLayouts/slideLayout2.xml"/><Relationship Id="rId5" Type="http://schemas.openxmlformats.org/officeDocument/2006/relationships/hyperlink" Target="https://www.bmj.com/content/353/bmj.i2214" TargetMode="External"/><Relationship Id="rId4" Type="http://schemas.openxmlformats.org/officeDocument/2006/relationships/hyperlink" Target="https://humana.gcs-web.com/static-files/8af4e55f-8c58-4a3c-804a-6f2c7f8965e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46760" y="610037"/>
            <a:ext cx="10698480" cy="2400657"/>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en-US" sz="4400" b="1" i="0" u="none" strike="noStrike" kern="1200" cap="none" spc="0" normalizeH="0" baseline="0" noProof="0" dirty="0">
                <a:ln>
                  <a:noFill/>
                </a:ln>
                <a:solidFill>
                  <a:srgbClr val="A6192E"/>
                </a:solidFill>
                <a:effectLst/>
                <a:uLnTx/>
                <a:uFillTx/>
                <a:latin typeface="Calibri Light" panose="020F0302020204030204"/>
                <a:ea typeface="Open Sans" panose="020B0606030504020204" pitchFamily="34" charset="0"/>
                <a:cs typeface="Open Sans" panose="020B0606030504020204" pitchFamily="34" charset="0"/>
              </a:rPr>
              <a:t>Analyzing</a:t>
            </a:r>
            <a:r>
              <a:rPr lang="en-US" altLang="en-US" sz="4400" b="1" dirty="0">
                <a:solidFill>
                  <a:srgbClr val="A6192E"/>
                </a:solidFill>
                <a:latin typeface="Calibri Light" panose="020F0302020204030204"/>
                <a:ea typeface="Open Sans" panose="020B0606030504020204" pitchFamily="34" charset="0"/>
                <a:cs typeface="Open Sans" panose="020B0606030504020204" pitchFamily="34" charset="0"/>
              </a:rPr>
              <a:t> Effectiveness </a:t>
            </a:r>
          </a:p>
          <a:p>
            <a:pPr marL="0" marR="0" lvl="0" indent="0" algn="ctr" defTabSz="914377" rtl="0" eaLnBrk="1" fontAlgn="auto" latinLnBrk="0" hangingPunct="1">
              <a:lnSpc>
                <a:spcPct val="100000"/>
              </a:lnSpc>
              <a:spcBef>
                <a:spcPts val="0"/>
              </a:spcBef>
              <a:spcAft>
                <a:spcPts val="0"/>
              </a:spcAft>
              <a:buClrTx/>
              <a:buSzTx/>
              <a:buFontTx/>
              <a:buNone/>
              <a:tabLst/>
              <a:defRPr/>
            </a:pPr>
            <a:r>
              <a:rPr lang="en-US" altLang="en-US" sz="4400" b="1" dirty="0">
                <a:solidFill>
                  <a:srgbClr val="A6192E"/>
                </a:solidFill>
                <a:latin typeface="Calibri Light" panose="020F0302020204030204"/>
                <a:ea typeface="Open Sans" panose="020B0606030504020204" pitchFamily="34" charset="0"/>
                <a:cs typeface="Open Sans" panose="020B0606030504020204" pitchFamily="34" charset="0"/>
              </a:rPr>
              <a:t>of the </a:t>
            </a:r>
          </a:p>
          <a:p>
            <a:pPr marL="0" marR="0" lvl="0" indent="0" algn="ctr" defTabSz="914377" rtl="0" eaLnBrk="1" fontAlgn="auto" latinLnBrk="0" hangingPunct="1">
              <a:lnSpc>
                <a:spcPct val="100000"/>
              </a:lnSpc>
              <a:spcBef>
                <a:spcPts val="0"/>
              </a:spcBef>
              <a:spcAft>
                <a:spcPts val="0"/>
              </a:spcAft>
              <a:buClrTx/>
              <a:buSzTx/>
              <a:buFontTx/>
              <a:buNone/>
              <a:tabLst/>
              <a:defRPr/>
            </a:pPr>
            <a:r>
              <a:rPr lang="en-US" altLang="en-US" sz="4400" b="1" dirty="0">
                <a:solidFill>
                  <a:srgbClr val="A6192E"/>
                </a:solidFill>
                <a:latin typeface="Calibri Light" panose="020F0302020204030204"/>
                <a:ea typeface="Open Sans" panose="020B0606030504020204" pitchFamily="34" charset="0"/>
                <a:cs typeface="Open Sans" panose="020B0606030504020204" pitchFamily="34" charset="0"/>
              </a:rPr>
              <a:t>True Performance Program</a:t>
            </a:r>
            <a:endParaRPr kumimoji="0" lang="en-US" altLang="en-US" sz="4400" b="1" i="0" u="none" strike="noStrike" kern="1200" cap="none" spc="0" normalizeH="0" baseline="0" noProof="0" dirty="0">
              <a:ln>
                <a:noFill/>
              </a:ln>
              <a:solidFill>
                <a:srgbClr val="A6192E"/>
              </a:solidFill>
              <a:effectLst/>
              <a:uLnTx/>
              <a:uFillTx/>
              <a:latin typeface="Calibri Light" panose="020F0302020204030204"/>
              <a:ea typeface="Open Sans" panose="020B0606030504020204" pitchFamily="34" charset="0"/>
              <a:cs typeface="Open Sans" panose="020B0606030504020204"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3DE71A4B-D60F-42AE-9A1F-BD767D3B642B}"/>
              </a:ext>
            </a:extLst>
          </p:cNvPr>
          <p:cNvSpPr txBox="1"/>
          <p:nvPr/>
        </p:nvSpPr>
        <p:spPr>
          <a:xfrm>
            <a:off x="2768138" y="3260896"/>
            <a:ext cx="6655724" cy="523220"/>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Open Sans" panose="020B0606030504020204" pitchFamily="34" charset="0"/>
                <a:cs typeface="Open Sans" panose="020B0606030504020204" pitchFamily="34" charset="0"/>
              </a:rPr>
              <a:t>Capstone Project 2019 – Highmark Inc </a:t>
            </a:r>
          </a:p>
        </p:txBody>
      </p:sp>
      <p:sp>
        <p:nvSpPr>
          <p:cNvPr id="5" name="TextBox 4">
            <a:extLst>
              <a:ext uri="{FF2B5EF4-FFF2-40B4-BE49-F238E27FC236}">
                <a16:creationId xmlns:a16="http://schemas.microsoft.com/office/drawing/2014/main" id="{1CCAA579-1B85-4F60-BA92-4DD6BB7F7DC7}"/>
              </a:ext>
            </a:extLst>
          </p:cNvPr>
          <p:cNvSpPr txBox="1"/>
          <p:nvPr/>
        </p:nvSpPr>
        <p:spPr>
          <a:xfrm>
            <a:off x="3420498" y="4329212"/>
            <a:ext cx="2802684" cy="923330"/>
          </a:xfrm>
          <a:prstGeom prst="rect">
            <a:avLst/>
          </a:prstGeom>
          <a:noFill/>
        </p:spPr>
        <p:txBody>
          <a:bodyPr wrap="square" rtlCol="0">
            <a:spAutoFit/>
          </a:bodyPr>
          <a:lstStyle/>
          <a:p>
            <a:pPr marL="0" marR="0" lvl="0" indent="0" defTabSz="914377" rtl="0" eaLnBrk="1" fontAlgn="auto" latinLnBrk="0" hangingPunct="1">
              <a:lnSpc>
                <a:spcPct val="100000"/>
              </a:lnSpc>
              <a:spcBef>
                <a:spcPts val="0"/>
              </a:spcBef>
              <a:spcAft>
                <a:spcPts val="0"/>
              </a:spcAft>
              <a:buClrTx/>
              <a:buSzTx/>
              <a:buFontTx/>
              <a:buNone/>
              <a:tabLst/>
              <a:defRPr/>
            </a:pPr>
            <a:r>
              <a:rPr kumimoji="0" lang="en-US" i="0" u="none" strike="noStrike" kern="1200" cap="none" spc="0" normalizeH="0" baseline="0" noProof="0" dirty="0">
                <a:ln>
                  <a:noFill/>
                </a:ln>
                <a:solidFill>
                  <a:prstClr val="black"/>
                </a:solidFill>
                <a:effectLst/>
                <a:uLnTx/>
                <a:uFillTx/>
                <a:latin typeface="Calibri" panose="020F0502020204030204"/>
                <a:ea typeface="Open Sans" panose="020B0606030504020204" pitchFamily="34" charset="0"/>
                <a:cs typeface="Open Sans" panose="020B0606030504020204" pitchFamily="34" charset="0"/>
              </a:rPr>
              <a:t>Moe Wolf (MSHCPM ‘20)</a:t>
            </a:r>
          </a:p>
          <a:p>
            <a:pPr marL="0" marR="0" lvl="0" indent="0" defTabSz="914377"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ea typeface="Open Sans" panose="020B0606030504020204" pitchFamily="34" charset="0"/>
                <a:cs typeface="Open Sans" panose="020B0606030504020204" pitchFamily="34" charset="0"/>
              </a:rPr>
              <a:t>Jonathan Dyer (MISM ‘19)</a:t>
            </a:r>
          </a:p>
          <a:p>
            <a:pPr marL="0" marR="0" lvl="0" indent="0" defTabSz="914377" rtl="0" eaLnBrk="1" fontAlgn="auto" latinLnBrk="0" hangingPunct="1">
              <a:lnSpc>
                <a:spcPct val="100000"/>
              </a:lnSpc>
              <a:spcBef>
                <a:spcPts val="0"/>
              </a:spcBef>
              <a:spcAft>
                <a:spcPts val="0"/>
              </a:spcAft>
              <a:buClrTx/>
              <a:buSzTx/>
              <a:buFontTx/>
              <a:buNone/>
              <a:tabLst/>
              <a:defRPr/>
            </a:pPr>
            <a:endParaRPr kumimoji="0" lang="en-US" i="0" u="none" strike="noStrike" kern="1200" cap="none" spc="0" normalizeH="0" baseline="0" noProof="0" dirty="0">
              <a:ln>
                <a:noFill/>
              </a:ln>
              <a:solidFill>
                <a:prstClr val="black"/>
              </a:solidFill>
              <a:effectLst/>
              <a:uLnTx/>
              <a:uFillTx/>
              <a:latin typeface="Calibri" panose="020F0502020204030204"/>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C2C9A8E8-BBBA-4887-A97E-19D5E177DC39}"/>
              </a:ext>
            </a:extLst>
          </p:cNvPr>
          <p:cNvSpPr txBox="1"/>
          <p:nvPr/>
        </p:nvSpPr>
        <p:spPr>
          <a:xfrm>
            <a:off x="6096000" y="4329212"/>
            <a:ext cx="3481637" cy="923330"/>
          </a:xfrm>
          <a:prstGeom prst="rect">
            <a:avLst/>
          </a:prstGeom>
          <a:noFill/>
        </p:spPr>
        <p:txBody>
          <a:bodyPr wrap="square" rtlCol="0">
            <a:spAutoFit/>
          </a:bodyPr>
          <a:lstStyle/>
          <a:p>
            <a:pPr lvl="0" defTabSz="914377">
              <a:defRPr/>
            </a:pPr>
            <a:r>
              <a:rPr lang="en-US" dirty="0">
                <a:solidFill>
                  <a:prstClr val="black"/>
                </a:solidFill>
                <a:ea typeface="Open Sans" panose="020B0606030504020204" pitchFamily="34" charset="0"/>
                <a:cs typeface="Open Sans" panose="020B0606030504020204" pitchFamily="34" charset="0"/>
              </a:rPr>
              <a:t>Jeremiah Humes (MSHCA ‘20)</a:t>
            </a:r>
          </a:p>
          <a:p>
            <a:pPr lvl="0" defTabSz="914377">
              <a:defRPr/>
            </a:pPr>
            <a:r>
              <a:rPr lang="en-US" dirty="0">
                <a:solidFill>
                  <a:prstClr val="black"/>
                </a:solidFill>
                <a:ea typeface="Open Sans" panose="020B0606030504020204" pitchFamily="34" charset="0"/>
                <a:cs typeface="Open Sans" panose="020B0606030504020204" pitchFamily="34" charset="0"/>
              </a:rPr>
              <a:t>Manjiri Kshirsagar (MSHCPM ‘20)</a:t>
            </a:r>
            <a:endParaRPr lang="en-US" dirty="0">
              <a:solidFill>
                <a:prstClr val="black"/>
              </a:solidFill>
              <a:latin typeface="Calibri" panose="020F0502020204030204"/>
              <a:ea typeface="Open Sans" panose="020B0606030504020204" pitchFamily="34" charset="0"/>
              <a:cs typeface="Open Sans" panose="020B0606030504020204" pitchFamily="34" charset="0"/>
            </a:endParaRPr>
          </a:p>
          <a:p>
            <a:pPr marL="0" marR="0" lvl="0" indent="0" defTabSz="914377" rtl="0" eaLnBrk="1" fontAlgn="auto" latinLnBrk="0" hangingPunct="1">
              <a:lnSpc>
                <a:spcPct val="100000"/>
              </a:lnSpc>
              <a:spcBef>
                <a:spcPts val="0"/>
              </a:spcBef>
              <a:spcAft>
                <a:spcPts val="0"/>
              </a:spcAft>
              <a:buClrTx/>
              <a:buSzTx/>
              <a:buFontTx/>
              <a:buNone/>
              <a:tabLst/>
              <a:defRPr/>
            </a:pPr>
            <a:endParaRPr kumimoji="0" lang="en-US" i="0" u="none" strike="noStrike" kern="1200" cap="none" spc="0" normalizeH="0" baseline="0" noProof="0" dirty="0">
              <a:ln>
                <a:noFill/>
              </a:ln>
              <a:solidFill>
                <a:prstClr val="black"/>
              </a:solidFill>
              <a:effectLst/>
              <a:uLnTx/>
              <a:uFillTx/>
              <a:latin typeface="Calibri" panose="020F0502020204030204"/>
              <a:ea typeface="Open Sans" panose="020B0606030504020204" pitchFamily="34" charset="0"/>
              <a:cs typeface="Open Sans" panose="020B0606030504020204" pitchFamily="34" charset="0"/>
            </a:endParaRPr>
          </a:p>
        </p:txBody>
      </p:sp>
      <p:sp>
        <p:nvSpPr>
          <p:cNvPr id="7" name="TextBox 6">
            <a:extLst>
              <a:ext uri="{FF2B5EF4-FFF2-40B4-BE49-F238E27FC236}">
                <a16:creationId xmlns:a16="http://schemas.microsoft.com/office/drawing/2014/main" id="{E1D7A7E0-A43C-4A8A-8453-385128732D0E}"/>
              </a:ext>
            </a:extLst>
          </p:cNvPr>
          <p:cNvSpPr txBox="1"/>
          <p:nvPr/>
        </p:nvSpPr>
        <p:spPr>
          <a:xfrm>
            <a:off x="4600367" y="5123339"/>
            <a:ext cx="2991266" cy="369332"/>
          </a:xfrm>
          <a:prstGeom prst="rect">
            <a:avLst/>
          </a:prstGeom>
          <a:noFill/>
        </p:spPr>
        <p:txBody>
          <a:bodyPr wrap="square" rtlCol="0">
            <a:spAutoFit/>
          </a:bodyPr>
          <a:lstStyle/>
          <a:p>
            <a:pPr lvl="0" algn="ctr" defTabSz="914377">
              <a:defRPr/>
            </a:pPr>
            <a:r>
              <a:rPr lang="en-US" dirty="0">
                <a:solidFill>
                  <a:prstClr val="black"/>
                </a:solidFill>
                <a:ea typeface="Open Sans" panose="020B0606030504020204" pitchFamily="34" charset="0"/>
                <a:cs typeface="Open Sans" panose="020B0606030504020204" pitchFamily="34" charset="0"/>
              </a:rPr>
              <a:t>Faculty Advisor: Jim Jordan </a:t>
            </a:r>
            <a:endParaRPr lang="en-US" dirty="0">
              <a:solidFill>
                <a:prstClr val="black"/>
              </a:solidFill>
              <a:latin typeface="Calibri" panose="020F0502020204030204"/>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83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lstStyle/>
          <a:p>
            <a:r>
              <a:rPr lang="en-US" b="1" dirty="0"/>
              <a:t>Rates (raw QA scores) versus Adult PMPM</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1E856455-CDEB-4485-9580-63FED061A4E0}"/>
              </a:ext>
            </a:extLst>
          </p:cNvPr>
          <p:cNvPicPr>
            <a:picLocks noChangeAspect="1"/>
          </p:cNvPicPr>
          <p:nvPr/>
        </p:nvPicPr>
        <p:blipFill>
          <a:blip r:embed="rId2"/>
          <a:stretch>
            <a:fillRect/>
          </a:stretch>
        </p:blipFill>
        <p:spPr>
          <a:xfrm>
            <a:off x="209550" y="1690688"/>
            <a:ext cx="11810176" cy="4890302"/>
          </a:xfrm>
          <a:prstGeom prst="rect">
            <a:avLst/>
          </a:prstGeom>
        </p:spPr>
      </p:pic>
    </p:spTree>
    <p:extLst>
      <p:ext uri="{BB962C8B-B14F-4D97-AF65-F5344CB8AC3E}">
        <p14:creationId xmlns:p14="http://schemas.microsoft.com/office/powerpoint/2010/main" val="507103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lstStyle/>
          <a:p>
            <a:r>
              <a:rPr lang="en-US" b="1" dirty="0"/>
              <a:t>Rates versus Adult PMPM – Zoomed In</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FC4A8CD6-EC21-4815-AA6B-A80D7D4E2F1A}"/>
              </a:ext>
            </a:extLst>
          </p:cNvPr>
          <p:cNvPicPr>
            <a:picLocks noChangeAspect="1"/>
          </p:cNvPicPr>
          <p:nvPr/>
        </p:nvPicPr>
        <p:blipFill rotWithShape="1">
          <a:blip r:embed="rId2"/>
          <a:srcRect l="3678" t="2221" r="6333" b="4655"/>
          <a:stretch/>
        </p:blipFill>
        <p:spPr>
          <a:xfrm>
            <a:off x="582991" y="1683928"/>
            <a:ext cx="5429088" cy="3321061"/>
          </a:xfrm>
          <a:prstGeom prst="rect">
            <a:avLst/>
          </a:prstGeom>
        </p:spPr>
      </p:pic>
      <p:pic>
        <p:nvPicPr>
          <p:cNvPr id="7" name="Picture 6">
            <a:extLst>
              <a:ext uri="{FF2B5EF4-FFF2-40B4-BE49-F238E27FC236}">
                <a16:creationId xmlns:a16="http://schemas.microsoft.com/office/drawing/2014/main" id="{B405D8B8-BACE-48E2-A000-4B6EF505EE99}"/>
              </a:ext>
            </a:extLst>
          </p:cNvPr>
          <p:cNvPicPr>
            <a:picLocks noChangeAspect="1"/>
          </p:cNvPicPr>
          <p:nvPr/>
        </p:nvPicPr>
        <p:blipFill rotWithShape="1">
          <a:blip r:embed="rId3"/>
          <a:srcRect l="3291" t="2070"/>
          <a:stretch/>
        </p:blipFill>
        <p:spPr>
          <a:xfrm>
            <a:off x="6576021" y="1524000"/>
            <a:ext cx="4853973" cy="3640919"/>
          </a:xfrm>
          <a:prstGeom prst="rect">
            <a:avLst/>
          </a:prstGeom>
        </p:spPr>
      </p:pic>
      <p:sp>
        <p:nvSpPr>
          <p:cNvPr id="8" name="TextBox 7">
            <a:extLst>
              <a:ext uri="{FF2B5EF4-FFF2-40B4-BE49-F238E27FC236}">
                <a16:creationId xmlns:a16="http://schemas.microsoft.com/office/drawing/2014/main" id="{C0F1621B-4AB0-4EC3-BA16-1225B1692485}"/>
              </a:ext>
            </a:extLst>
          </p:cNvPr>
          <p:cNvSpPr txBox="1"/>
          <p:nvPr/>
        </p:nvSpPr>
        <p:spPr>
          <a:xfrm>
            <a:off x="2120995" y="5644979"/>
            <a:ext cx="2353080" cy="523220"/>
          </a:xfrm>
          <a:prstGeom prst="rect">
            <a:avLst/>
          </a:prstGeom>
          <a:noFill/>
          <a:ln>
            <a:solidFill>
              <a:schemeClr val="tx1"/>
            </a:solidFill>
          </a:ln>
        </p:spPr>
        <p:txBody>
          <a:bodyPr wrap="none" rtlCol="0">
            <a:spAutoFit/>
          </a:bodyPr>
          <a:lstStyle/>
          <a:p>
            <a:r>
              <a:rPr lang="en-US" sz="2800" dirty="0"/>
              <a:t>High variability</a:t>
            </a:r>
          </a:p>
        </p:txBody>
      </p:sp>
      <p:sp>
        <p:nvSpPr>
          <p:cNvPr id="9" name="TextBox 8">
            <a:extLst>
              <a:ext uri="{FF2B5EF4-FFF2-40B4-BE49-F238E27FC236}">
                <a16:creationId xmlns:a16="http://schemas.microsoft.com/office/drawing/2014/main" id="{6DBA0C27-7500-406C-B35A-97C82B90F800}"/>
              </a:ext>
            </a:extLst>
          </p:cNvPr>
          <p:cNvSpPr txBox="1"/>
          <p:nvPr/>
        </p:nvSpPr>
        <p:spPr>
          <a:xfrm>
            <a:off x="7734746" y="5644979"/>
            <a:ext cx="2536521" cy="523220"/>
          </a:xfrm>
          <a:prstGeom prst="rect">
            <a:avLst/>
          </a:prstGeom>
          <a:noFill/>
          <a:ln>
            <a:solidFill>
              <a:schemeClr val="tx1"/>
            </a:solidFill>
          </a:ln>
        </p:spPr>
        <p:txBody>
          <a:bodyPr wrap="square" rtlCol="0">
            <a:spAutoFit/>
          </a:bodyPr>
          <a:lstStyle/>
          <a:p>
            <a:r>
              <a:rPr lang="en-US" sz="2800" dirty="0"/>
              <a:t>Low confidence</a:t>
            </a:r>
          </a:p>
        </p:txBody>
      </p:sp>
      <p:sp>
        <p:nvSpPr>
          <p:cNvPr id="11" name="TextBox 10">
            <a:extLst>
              <a:ext uri="{FF2B5EF4-FFF2-40B4-BE49-F238E27FC236}">
                <a16:creationId xmlns:a16="http://schemas.microsoft.com/office/drawing/2014/main" id="{756BB9AB-4A2A-4FA8-95A4-87E244D7BB40}"/>
              </a:ext>
            </a:extLst>
          </p:cNvPr>
          <p:cNvSpPr txBox="1"/>
          <p:nvPr/>
        </p:nvSpPr>
        <p:spPr>
          <a:xfrm>
            <a:off x="664509" y="2976282"/>
            <a:ext cx="738664" cy="833718"/>
          </a:xfrm>
          <a:prstGeom prst="rect">
            <a:avLst/>
          </a:prstGeom>
          <a:solidFill>
            <a:schemeClr val="bg1"/>
          </a:solidFill>
        </p:spPr>
        <p:txBody>
          <a:bodyPr vert="vert270" wrap="square" rtlCol="0">
            <a:spAutoFit/>
          </a:bodyPr>
          <a:lstStyle/>
          <a:p>
            <a:r>
              <a:rPr lang="en-US" dirty="0"/>
              <a:t>Adult</a:t>
            </a:r>
          </a:p>
          <a:p>
            <a:r>
              <a:rPr lang="en-US" dirty="0"/>
              <a:t>PMPM</a:t>
            </a:r>
          </a:p>
        </p:txBody>
      </p:sp>
      <p:sp>
        <p:nvSpPr>
          <p:cNvPr id="12" name="TextBox 11">
            <a:extLst>
              <a:ext uri="{FF2B5EF4-FFF2-40B4-BE49-F238E27FC236}">
                <a16:creationId xmlns:a16="http://schemas.microsoft.com/office/drawing/2014/main" id="{41E1D4FF-4325-4BAB-A61A-CCD931E0E9AC}"/>
              </a:ext>
            </a:extLst>
          </p:cNvPr>
          <p:cNvSpPr txBox="1"/>
          <p:nvPr/>
        </p:nvSpPr>
        <p:spPr>
          <a:xfrm>
            <a:off x="6271977" y="2976282"/>
            <a:ext cx="738664" cy="833718"/>
          </a:xfrm>
          <a:prstGeom prst="rect">
            <a:avLst/>
          </a:prstGeom>
          <a:solidFill>
            <a:schemeClr val="bg1"/>
          </a:solidFill>
        </p:spPr>
        <p:txBody>
          <a:bodyPr vert="vert270" wrap="square" rtlCol="0">
            <a:spAutoFit/>
          </a:bodyPr>
          <a:lstStyle/>
          <a:p>
            <a:r>
              <a:rPr lang="en-US" dirty="0"/>
              <a:t>Adult</a:t>
            </a:r>
          </a:p>
          <a:p>
            <a:r>
              <a:rPr lang="en-US" dirty="0"/>
              <a:t>PMPM</a:t>
            </a:r>
          </a:p>
        </p:txBody>
      </p:sp>
    </p:spTree>
    <p:extLst>
      <p:ext uri="{BB962C8B-B14F-4D97-AF65-F5344CB8AC3E}">
        <p14:creationId xmlns:p14="http://schemas.microsoft.com/office/powerpoint/2010/main" val="77269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lstStyle/>
          <a:p>
            <a:r>
              <a:rPr lang="en-US" b="1" dirty="0"/>
              <a:t> Providers by Region</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06FEDA46-F04E-4C33-8AAF-AEC0BE949756}"/>
              </a:ext>
            </a:extLst>
          </p:cNvPr>
          <p:cNvPicPr>
            <a:picLocks noChangeAspect="1"/>
          </p:cNvPicPr>
          <p:nvPr/>
        </p:nvPicPr>
        <p:blipFill rotWithShape="1">
          <a:blip r:embed="rId2"/>
          <a:srcRect t="5108" b="-4728"/>
          <a:stretch/>
        </p:blipFill>
        <p:spPr>
          <a:xfrm>
            <a:off x="3071012" y="1307750"/>
            <a:ext cx="5463388" cy="5823845"/>
          </a:xfrm>
          <a:prstGeom prst="rect">
            <a:avLst/>
          </a:prstGeom>
        </p:spPr>
      </p:pic>
    </p:spTree>
    <p:extLst>
      <p:ext uri="{BB962C8B-B14F-4D97-AF65-F5344CB8AC3E}">
        <p14:creationId xmlns:p14="http://schemas.microsoft.com/office/powerpoint/2010/main" val="2488318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AE8DB0F-9B79-4DA3-8D7B-95434C45593A}"/>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0" name="Title 3">
            <a:extLst>
              <a:ext uri="{FF2B5EF4-FFF2-40B4-BE49-F238E27FC236}">
                <a16:creationId xmlns:a16="http://schemas.microsoft.com/office/drawing/2014/main" id="{981D777B-C6F0-4227-80AC-EC6BBBFFB22E}"/>
              </a:ext>
            </a:extLst>
          </p:cNvPr>
          <p:cNvSpPr txBox="1">
            <a:spLocks/>
          </p:cNvSpPr>
          <p:nvPr/>
        </p:nvSpPr>
        <p:spPr>
          <a:xfrm>
            <a:off x="279035" y="299337"/>
            <a:ext cx="10515600" cy="832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Correlation between QA metrics – Adult Population </a:t>
            </a:r>
          </a:p>
        </p:txBody>
      </p:sp>
      <p:pic>
        <p:nvPicPr>
          <p:cNvPr id="13" name="Picture 12">
            <a:extLst>
              <a:ext uri="{FF2B5EF4-FFF2-40B4-BE49-F238E27FC236}">
                <a16:creationId xmlns:a16="http://schemas.microsoft.com/office/drawing/2014/main" id="{4B38086E-1D30-46AA-8054-7D57904B63C0}"/>
              </a:ext>
            </a:extLst>
          </p:cNvPr>
          <p:cNvPicPr>
            <a:picLocks noChangeAspect="1"/>
          </p:cNvPicPr>
          <p:nvPr/>
        </p:nvPicPr>
        <p:blipFill rotWithShape="1">
          <a:blip r:embed="rId2"/>
          <a:srcRect t="5938"/>
          <a:stretch/>
        </p:blipFill>
        <p:spPr>
          <a:xfrm>
            <a:off x="1393091" y="1693386"/>
            <a:ext cx="4151444" cy="4644549"/>
          </a:xfrm>
          <a:prstGeom prst="rect">
            <a:avLst/>
          </a:prstGeom>
        </p:spPr>
      </p:pic>
      <p:pic>
        <p:nvPicPr>
          <p:cNvPr id="6" name="Content Placeholder 4" descr="A screenshot of a cell phone&#10;&#10;Description automatically generated">
            <a:extLst>
              <a:ext uri="{FF2B5EF4-FFF2-40B4-BE49-F238E27FC236}">
                <a16:creationId xmlns:a16="http://schemas.microsoft.com/office/drawing/2014/main" id="{3C4D9D0F-BF63-4A45-8D89-3DF13E99E10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01038" y="1693386"/>
            <a:ext cx="6890937" cy="4351338"/>
          </a:xfrm>
        </p:spPr>
      </p:pic>
      <p:cxnSp>
        <p:nvCxnSpPr>
          <p:cNvPr id="3" name="Straight Arrow Connector 2">
            <a:extLst>
              <a:ext uri="{FF2B5EF4-FFF2-40B4-BE49-F238E27FC236}">
                <a16:creationId xmlns:a16="http://schemas.microsoft.com/office/drawing/2014/main" id="{838A7F0C-83C9-4F7A-B743-362B9DBF4CF2}"/>
              </a:ext>
            </a:extLst>
          </p:cNvPr>
          <p:cNvCxnSpPr/>
          <p:nvPr/>
        </p:nvCxnSpPr>
        <p:spPr>
          <a:xfrm>
            <a:off x="771525" y="2981325"/>
            <a:ext cx="0" cy="25050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83C39BFA-9879-406D-93FF-A41866F44A7D}"/>
              </a:ext>
            </a:extLst>
          </p:cNvPr>
          <p:cNvSpPr txBox="1"/>
          <p:nvPr/>
        </p:nvSpPr>
        <p:spPr>
          <a:xfrm>
            <a:off x="174996" y="2149097"/>
            <a:ext cx="1193058" cy="600164"/>
          </a:xfrm>
          <a:prstGeom prst="rect">
            <a:avLst/>
          </a:prstGeom>
          <a:noFill/>
          <a:ln>
            <a:noFill/>
          </a:ln>
        </p:spPr>
        <p:txBody>
          <a:bodyPr wrap="square" rtlCol="0">
            <a:spAutoFit/>
          </a:bodyPr>
          <a:lstStyle/>
          <a:p>
            <a:pPr algn="ctr"/>
            <a:r>
              <a:rPr lang="en-US" sz="1100" dirty="0"/>
              <a:t>Providers with decreasing QA scores</a:t>
            </a:r>
          </a:p>
        </p:txBody>
      </p:sp>
    </p:spTree>
    <p:extLst>
      <p:ext uri="{BB962C8B-B14F-4D97-AF65-F5344CB8AC3E}">
        <p14:creationId xmlns:p14="http://schemas.microsoft.com/office/powerpoint/2010/main" val="3692237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AE8DB0F-9B79-4DA3-8D7B-95434C45593A}"/>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0" name="Title 3">
            <a:extLst>
              <a:ext uri="{FF2B5EF4-FFF2-40B4-BE49-F238E27FC236}">
                <a16:creationId xmlns:a16="http://schemas.microsoft.com/office/drawing/2014/main" id="{981D777B-C6F0-4227-80AC-EC6BBBFFB22E}"/>
              </a:ext>
            </a:extLst>
          </p:cNvPr>
          <p:cNvSpPr txBox="1">
            <a:spLocks/>
          </p:cNvSpPr>
          <p:nvPr/>
        </p:nvSpPr>
        <p:spPr>
          <a:xfrm>
            <a:off x="279035" y="299337"/>
            <a:ext cx="10515600" cy="832148"/>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Correlation between QA metrics – Senior Population </a:t>
            </a:r>
          </a:p>
        </p:txBody>
      </p:sp>
      <p:cxnSp>
        <p:nvCxnSpPr>
          <p:cNvPr id="8" name="Straight Arrow Connector 7">
            <a:extLst>
              <a:ext uri="{FF2B5EF4-FFF2-40B4-BE49-F238E27FC236}">
                <a16:creationId xmlns:a16="http://schemas.microsoft.com/office/drawing/2014/main" id="{1CF1C8F5-DFB6-4F16-BAA2-784A3D579305}"/>
              </a:ext>
            </a:extLst>
          </p:cNvPr>
          <p:cNvCxnSpPr/>
          <p:nvPr/>
        </p:nvCxnSpPr>
        <p:spPr>
          <a:xfrm>
            <a:off x="771525" y="2981325"/>
            <a:ext cx="0" cy="25050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419667CB-AD68-46CB-ABC9-D86479C1FCC2}"/>
              </a:ext>
            </a:extLst>
          </p:cNvPr>
          <p:cNvSpPr txBox="1"/>
          <p:nvPr/>
        </p:nvSpPr>
        <p:spPr>
          <a:xfrm>
            <a:off x="174996" y="2149097"/>
            <a:ext cx="1193058" cy="600164"/>
          </a:xfrm>
          <a:prstGeom prst="rect">
            <a:avLst/>
          </a:prstGeom>
          <a:noFill/>
          <a:ln>
            <a:noFill/>
          </a:ln>
        </p:spPr>
        <p:txBody>
          <a:bodyPr wrap="square" rtlCol="0">
            <a:spAutoFit/>
          </a:bodyPr>
          <a:lstStyle/>
          <a:p>
            <a:pPr algn="ctr"/>
            <a:r>
              <a:rPr lang="en-US" sz="1100" dirty="0"/>
              <a:t>Providers with decreasing QA scores</a:t>
            </a:r>
          </a:p>
        </p:txBody>
      </p:sp>
      <p:pic>
        <p:nvPicPr>
          <p:cNvPr id="2" name="Picture 1">
            <a:extLst>
              <a:ext uri="{FF2B5EF4-FFF2-40B4-BE49-F238E27FC236}">
                <a16:creationId xmlns:a16="http://schemas.microsoft.com/office/drawing/2014/main" id="{A301F521-FB93-4362-904A-15BB43FDCB70}"/>
              </a:ext>
            </a:extLst>
          </p:cNvPr>
          <p:cNvPicPr>
            <a:picLocks noChangeAspect="1"/>
          </p:cNvPicPr>
          <p:nvPr/>
        </p:nvPicPr>
        <p:blipFill>
          <a:blip r:embed="rId2"/>
          <a:stretch>
            <a:fillRect/>
          </a:stretch>
        </p:blipFill>
        <p:spPr>
          <a:xfrm>
            <a:off x="1589005" y="1778808"/>
            <a:ext cx="3657600" cy="4262062"/>
          </a:xfrm>
          <a:prstGeom prst="rect">
            <a:avLst/>
          </a:prstGeom>
        </p:spPr>
      </p:pic>
      <p:pic>
        <p:nvPicPr>
          <p:cNvPr id="12" name="Content Placeholder 4" descr="A screenshot of a cell phone&#10;&#10;Description automatically generated">
            <a:extLst>
              <a:ext uri="{FF2B5EF4-FFF2-40B4-BE49-F238E27FC236}">
                <a16:creationId xmlns:a16="http://schemas.microsoft.com/office/drawing/2014/main" id="{CEC15754-E280-4D3B-977E-1F6930F3CF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2538" y="1778808"/>
            <a:ext cx="6226730" cy="3931920"/>
          </a:xfrm>
          <a:prstGeom prst="rect">
            <a:avLst/>
          </a:prstGeom>
        </p:spPr>
      </p:pic>
    </p:spTree>
    <p:extLst>
      <p:ext uri="{BB962C8B-B14F-4D97-AF65-F5344CB8AC3E}">
        <p14:creationId xmlns:p14="http://schemas.microsoft.com/office/powerpoint/2010/main" val="723009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AE8DB0F-9B79-4DA3-8D7B-95434C45593A}"/>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0" name="Title 3">
            <a:extLst>
              <a:ext uri="{FF2B5EF4-FFF2-40B4-BE49-F238E27FC236}">
                <a16:creationId xmlns:a16="http://schemas.microsoft.com/office/drawing/2014/main" id="{981D777B-C6F0-4227-80AC-EC6BBBFFB22E}"/>
              </a:ext>
            </a:extLst>
          </p:cNvPr>
          <p:cNvSpPr txBox="1">
            <a:spLocks/>
          </p:cNvSpPr>
          <p:nvPr/>
        </p:nvSpPr>
        <p:spPr>
          <a:xfrm>
            <a:off x="279035" y="299337"/>
            <a:ext cx="10515600" cy="832148"/>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Correlation between QA metrics – Pediatric Population </a:t>
            </a:r>
          </a:p>
        </p:txBody>
      </p:sp>
      <p:cxnSp>
        <p:nvCxnSpPr>
          <p:cNvPr id="8" name="Straight Arrow Connector 7">
            <a:extLst>
              <a:ext uri="{FF2B5EF4-FFF2-40B4-BE49-F238E27FC236}">
                <a16:creationId xmlns:a16="http://schemas.microsoft.com/office/drawing/2014/main" id="{1CF1C8F5-DFB6-4F16-BAA2-784A3D579305}"/>
              </a:ext>
            </a:extLst>
          </p:cNvPr>
          <p:cNvCxnSpPr/>
          <p:nvPr/>
        </p:nvCxnSpPr>
        <p:spPr>
          <a:xfrm>
            <a:off x="771525" y="2981325"/>
            <a:ext cx="0" cy="25050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419667CB-AD68-46CB-ABC9-D86479C1FCC2}"/>
              </a:ext>
            </a:extLst>
          </p:cNvPr>
          <p:cNvSpPr txBox="1"/>
          <p:nvPr/>
        </p:nvSpPr>
        <p:spPr>
          <a:xfrm>
            <a:off x="174996" y="2149097"/>
            <a:ext cx="1193058" cy="600164"/>
          </a:xfrm>
          <a:prstGeom prst="rect">
            <a:avLst/>
          </a:prstGeom>
          <a:noFill/>
          <a:ln>
            <a:noFill/>
          </a:ln>
        </p:spPr>
        <p:txBody>
          <a:bodyPr wrap="square" rtlCol="0">
            <a:spAutoFit/>
          </a:bodyPr>
          <a:lstStyle/>
          <a:p>
            <a:pPr algn="ctr"/>
            <a:r>
              <a:rPr lang="en-US" sz="1100" dirty="0"/>
              <a:t>Providers with decreasing QA scores</a:t>
            </a:r>
          </a:p>
        </p:txBody>
      </p:sp>
      <p:pic>
        <p:nvPicPr>
          <p:cNvPr id="3" name="Picture 2">
            <a:extLst>
              <a:ext uri="{FF2B5EF4-FFF2-40B4-BE49-F238E27FC236}">
                <a16:creationId xmlns:a16="http://schemas.microsoft.com/office/drawing/2014/main" id="{AB7A6585-1134-4D30-89AA-A130ABE24894}"/>
              </a:ext>
            </a:extLst>
          </p:cNvPr>
          <p:cNvPicPr>
            <a:picLocks noChangeAspect="1"/>
          </p:cNvPicPr>
          <p:nvPr/>
        </p:nvPicPr>
        <p:blipFill>
          <a:blip r:embed="rId2"/>
          <a:stretch>
            <a:fillRect/>
          </a:stretch>
        </p:blipFill>
        <p:spPr>
          <a:xfrm>
            <a:off x="1270153" y="1605698"/>
            <a:ext cx="4500286" cy="4663440"/>
          </a:xfrm>
          <a:prstGeom prst="rect">
            <a:avLst/>
          </a:prstGeom>
        </p:spPr>
      </p:pic>
      <p:pic>
        <p:nvPicPr>
          <p:cNvPr id="11" name="Content Placeholder 4">
            <a:extLst>
              <a:ext uri="{FF2B5EF4-FFF2-40B4-BE49-F238E27FC236}">
                <a16:creationId xmlns:a16="http://schemas.microsoft.com/office/drawing/2014/main" id="{A231A4E5-252D-4639-A0D5-DCFFBBA1EF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70439" y="1692924"/>
            <a:ext cx="6226730" cy="3931920"/>
          </a:xfrm>
        </p:spPr>
      </p:pic>
    </p:spTree>
    <p:extLst>
      <p:ext uri="{BB962C8B-B14F-4D97-AF65-F5344CB8AC3E}">
        <p14:creationId xmlns:p14="http://schemas.microsoft.com/office/powerpoint/2010/main" val="1390406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lstStyle/>
          <a:p>
            <a:r>
              <a:rPr lang="en-US" b="1" dirty="0"/>
              <a:t>Next Steps</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4" name="Content Placeholder 3">
            <a:extLst>
              <a:ext uri="{FF2B5EF4-FFF2-40B4-BE49-F238E27FC236}">
                <a16:creationId xmlns:a16="http://schemas.microsoft.com/office/drawing/2014/main" id="{A6718CDC-D97A-4724-9538-A2A7F69F0097}"/>
              </a:ext>
            </a:extLst>
          </p:cNvPr>
          <p:cNvSpPr>
            <a:spLocks noGrp="1"/>
          </p:cNvSpPr>
          <p:nvPr>
            <p:ph idx="1"/>
          </p:nvPr>
        </p:nvSpPr>
        <p:spPr>
          <a:xfrm>
            <a:off x="383810" y="1539238"/>
            <a:ext cx="10515600" cy="4726306"/>
          </a:xfrm>
        </p:spPr>
        <p:txBody>
          <a:bodyPr>
            <a:normAutofit lnSpcReduction="10000"/>
          </a:bodyPr>
          <a:lstStyle/>
          <a:p>
            <a:r>
              <a:rPr lang="en-US" sz="2200" dirty="0"/>
              <a:t>Deep inspection of differences across providers</a:t>
            </a:r>
          </a:p>
          <a:p>
            <a:pPr lvl="1"/>
            <a:r>
              <a:rPr lang="en-US" sz="1900" dirty="0"/>
              <a:t>Region</a:t>
            </a:r>
          </a:p>
          <a:p>
            <a:pPr lvl="1"/>
            <a:r>
              <a:rPr lang="en-US" sz="1900" dirty="0"/>
              <a:t>Population</a:t>
            </a:r>
          </a:p>
          <a:p>
            <a:pPr lvl="1"/>
            <a:r>
              <a:rPr lang="en-US" sz="1900" dirty="0"/>
              <a:t>Number of members</a:t>
            </a:r>
          </a:p>
          <a:p>
            <a:pPr marL="457200" lvl="1" indent="0">
              <a:buNone/>
            </a:pPr>
            <a:endParaRPr lang="en-US" sz="1900" dirty="0"/>
          </a:p>
          <a:p>
            <a:r>
              <a:rPr lang="en-US" sz="2200" dirty="0"/>
              <a:t>Dimensionality reduction</a:t>
            </a:r>
          </a:p>
          <a:p>
            <a:pPr lvl="1"/>
            <a:r>
              <a:rPr lang="en-US" sz="1800" dirty="0"/>
              <a:t>PCA to reduce multicollinearity between metrics</a:t>
            </a:r>
          </a:p>
          <a:p>
            <a:pPr marL="457200" lvl="1" indent="0">
              <a:buNone/>
            </a:pPr>
            <a:endParaRPr lang="en-US" sz="1800" dirty="0"/>
          </a:p>
          <a:p>
            <a:r>
              <a:rPr lang="en-US" sz="2200" dirty="0"/>
              <a:t>Key driver analysis</a:t>
            </a:r>
          </a:p>
          <a:p>
            <a:pPr lvl="1"/>
            <a:r>
              <a:rPr lang="en-US" sz="1900" dirty="0"/>
              <a:t>Multiple linear regression</a:t>
            </a:r>
          </a:p>
          <a:p>
            <a:pPr marL="457200" lvl="1" indent="0">
              <a:buNone/>
            </a:pPr>
            <a:endParaRPr lang="en-US" sz="1900" dirty="0"/>
          </a:p>
          <a:p>
            <a:r>
              <a:rPr lang="en-US" sz="2200" dirty="0"/>
              <a:t>Predictive models, if possible</a:t>
            </a:r>
          </a:p>
          <a:p>
            <a:pPr lvl="1"/>
            <a:r>
              <a:rPr lang="en-US" sz="1900" dirty="0"/>
              <a:t>Linear / lasso regression</a:t>
            </a:r>
          </a:p>
          <a:p>
            <a:pPr lvl="1"/>
            <a:r>
              <a:rPr lang="en-US" sz="1900" dirty="0"/>
              <a:t>Random forest / regression tree</a:t>
            </a:r>
          </a:p>
          <a:p>
            <a:pPr marL="0" indent="0">
              <a:buNone/>
            </a:pPr>
            <a:endParaRPr lang="en-US" dirty="0"/>
          </a:p>
        </p:txBody>
      </p:sp>
    </p:spTree>
    <p:extLst>
      <p:ext uri="{BB962C8B-B14F-4D97-AF65-F5344CB8AC3E}">
        <p14:creationId xmlns:p14="http://schemas.microsoft.com/office/powerpoint/2010/main" val="2757558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BA60A5-E344-4438-9634-CA63C1B9F809}"/>
              </a:ext>
            </a:extLst>
          </p:cNvPr>
          <p:cNvSpPr>
            <a:spLocks noGrp="1"/>
          </p:cNvSpPr>
          <p:nvPr>
            <p:ph type="title"/>
          </p:nvPr>
        </p:nvSpPr>
        <p:spPr>
          <a:xfrm>
            <a:off x="838199" y="324091"/>
            <a:ext cx="10515600" cy="943794"/>
          </a:xfrm>
        </p:spPr>
        <p:txBody>
          <a:bodyPr/>
          <a:lstStyle/>
          <a:p>
            <a:pPr algn="ctr"/>
            <a:r>
              <a:rPr lang="en-US" b="1" dirty="0"/>
              <a:t>Questions?</a:t>
            </a:r>
          </a:p>
        </p:txBody>
      </p:sp>
      <p:pic>
        <p:nvPicPr>
          <p:cNvPr id="3" name="Picture 2" descr="A picture containing food&#10;&#10;Description automatically generated">
            <a:extLst>
              <a:ext uri="{FF2B5EF4-FFF2-40B4-BE49-F238E27FC236}">
                <a16:creationId xmlns:a16="http://schemas.microsoft.com/office/drawing/2014/main" id="{36C0BAF1-A241-413C-A509-6C3034B8EB23}"/>
              </a:ext>
            </a:extLst>
          </p:cNvPr>
          <p:cNvPicPr>
            <a:picLocks noChangeAspect="1"/>
          </p:cNvPicPr>
          <p:nvPr/>
        </p:nvPicPr>
        <p:blipFill rotWithShape="1">
          <a:blip r:embed="rId2">
            <a:extLst>
              <a:ext uri="{28A0092B-C50C-407E-A947-70E740481C1C}">
                <a14:useLocalDpi xmlns:a14="http://schemas.microsoft.com/office/drawing/2010/main" val="0"/>
              </a:ext>
            </a:extLst>
          </a:blip>
          <a:srcRect t="4519" r="1" b="3700"/>
          <a:stretch/>
        </p:blipFill>
        <p:spPr>
          <a:xfrm>
            <a:off x="2518681" y="1267885"/>
            <a:ext cx="7154636" cy="4925027"/>
          </a:xfrm>
          <a:custGeom>
            <a:avLst/>
            <a:gdLst>
              <a:gd name="connsiteX0" fmla="*/ 3025687 w 7761924"/>
              <a:gd name="connsiteY0" fmla="*/ 76 h 5343065"/>
              <a:gd name="connsiteX1" fmla="*/ 3372722 w 7761924"/>
              <a:gd name="connsiteY1" fmla="*/ 16088 h 5343065"/>
              <a:gd name="connsiteX2" fmla="*/ 7761924 w 7761924"/>
              <a:gd name="connsiteY2" fmla="*/ 3316816 h 5343065"/>
              <a:gd name="connsiteX3" fmla="*/ 3701109 w 7761924"/>
              <a:gd name="connsiteY3" fmla="*/ 5320611 h 5343065"/>
              <a:gd name="connsiteX4" fmla="*/ 36290 w 7761924"/>
              <a:gd name="connsiteY4" fmla="*/ 2696959 h 5343065"/>
              <a:gd name="connsiteX5" fmla="*/ 3025687 w 7761924"/>
              <a:gd name="connsiteY5" fmla="*/ 76 h 534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Tree>
    <p:extLst>
      <p:ext uri="{BB962C8B-B14F-4D97-AF65-F5344CB8AC3E}">
        <p14:creationId xmlns:p14="http://schemas.microsoft.com/office/powerpoint/2010/main" val="1727585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CBC935-1250-4F1D-8465-046FC9A72D26}"/>
              </a:ext>
            </a:extLst>
          </p:cNvPr>
          <p:cNvSpPr>
            <a:spLocks noGrp="1"/>
          </p:cNvSpPr>
          <p:nvPr>
            <p:ph type="title"/>
          </p:nvPr>
        </p:nvSpPr>
        <p:spPr>
          <a:xfrm>
            <a:off x="279035" y="292757"/>
            <a:ext cx="10515600" cy="832148"/>
          </a:xfrm>
        </p:spPr>
        <p:txBody>
          <a:bodyPr/>
          <a:lstStyle/>
          <a:p>
            <a:r>
              <a:rPr lang="en-US" b="1" dirty="0"/>
              <a:t>Executive Summary</a:t>
            </a:r>
          </a:p>
        </p:txBody>
      </p:sp>
      <p:sp>
        <p:nvSpPr>
          <p:cNvPr id="8" name="Rectangle 7">
            <a:extLst>
              <a:ext uri="{FF2B5EF4-FFF2-40B4-BE49-F238E27FC236}">
                <a16:creationId xmlns:a16="http://schemas.microsoft.com/office/drawing/2014/main" id="{7007F42D-AA6D-4EED-8BF1-540DCBCC47A1}"/>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10" name="Diagram 9">
            <a:extLst>
              <a:ext uri="{FF2B5EF4-FFF2-40B4-BE49-F238E27FC236}">
                <a16:creationId xmlns:a16="http://schemas.microsoft.com/office/drawing/2014/main" id="{4F005EC5-58BC-4136-A65B-51EEB48BCA58}"/>
              </a:ext>
            </a:extLst>
          </p:cNvPr>
          <p:cNvGraphicFramePr/>
          <p:nvPr>
            <p:extLst>
              <p:ext uri="{D42A27DB-BD31-4B8C-83A1-F6EECF244321}">
                <p14:modId xmlns:p14="http://schemas.microsoft.com/office/powerpoint/2010/main" val="886879294"/>
              </p:ext>
            </p:extLst>
          </p:nvPr>
        </p:nvGraphicFramePr>
        <p:xfrm>
          <a:off x="2746975" y="1762879"/>
          <a:ext cx="6698049" cy="43589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0368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normAutofit/>
          </a:bodyPr>
          <a:lstStyle/>
          <a:p>
            <a:pPr algn="ctr"/>
            <a:r>
              <a:rPr lang="en-US" b="1" dirty="0"/>
              <a:t>Value Based Reimbursement (VBR)</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8FE291F5-EEFA-4065-8995-99398A168E8B}"/>
              </a:ext>
            </a:extLst>
          </p:cNvPr>
          <p:cNvSpPr txBox="1"/>
          <p:nvPr/>
        </p:nvSpPr>
        <p:spPr>
          <a:xfrm>
            <a:off x="279035" y="1355233"/>
            <a:ext cx="11774420" cy="4832092"/>
          </a:xfrm>
          <a:prstGeom prst="rect">
            <a:avLst/>
          </a:prstGeom>
          <a:noFill/>
        </p:spPr>
        <p:txBody>
          <a:bodyPr wrap="square" rtlCol="0">
            <a:spAutoFit/>
          </a:bodyPr>
          <a:lstStyle/>
          <a:p>
            <a:pPr lvl="1">
              <a:defRPr/>
            </a:pP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VBR</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sz="2200" dirty="0">
                <a:solidFill>
                  <a:prstClr val="black"/>
                </a:solidFill>
                <a:latin typeface="Calibri" panose="020F0502020204030204"/>
              </a:rPr>
              <a:t>Using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process, quality, and efficiency measures</a:t>
            </a:r>
            <a:r>
              <a:rPr lang="en-US" sz="2200" dirty="0">
                <a:solidFill>
                  <a:prstClr val="black"/>
                </a:solidFill>
                <a:latin typeface="Calibri" panose="020F0502020204030204"/>
              </a:rPr>
              <a:t>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as placeholders for difficult to measure 		   outcomes, in order to inform physician reimbursement. </a:t>
            </a:r>
          </a:p>
          <a:p>
            <a:pPr lvl="1">
              <a:defRPr/>
            </a:pP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Examples</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Breast cancer screenings, depression screenings, care plans for high-risk patients</a:t>
            </a:r>
            <a:r>
              <a:rPr kumimoji="0" lang="en-US" sz="2200" b="0" i="0" u="none" strike="noStrike" kern="1200" cap="none" spc="0" normalizeH="0" baseline="30000" noProof="0" dirty="0">
                <a:ln>
                  <a:noFill/>
                </a:ln>
                <a:solidFill>
                  <a:prstClr val="black"/>
                </a:solidFill>
                <a:effectLst/>
                <a:uLnTx/>
                <a:uFillTx/>
                <a:latin typeface="Calibri" panose="020F0502020204030204"/>
                <a:ea typeface="+mn-ea"/>
                <a:cs typeface="+mn-cs"/>
              </a:rPr>
              <a:t>1</a:t>
            </a:r>
            <a:endPar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lang="en-US" sz="22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The state of VBR</a:t>
            </a:r>
          </a:p>
          <a:p>
            <a:pPr marR="0" lvl="0" algn="l" defTabSz="914400" rtl="0" eaLnBrk="1" fontAlgn="auto" latinLnBrk="0" hangingPunct="1">
              <a:lnSpc>
                <a:spcPct val="100000"/>
              </a:lnSpc>
              <a:spcBef>
                <a:spcPts val="0"/>
              </a:spcBef>
              <a:spcAft>
                <a:spcPts val="0"/>
              </a:spcAft>
              <a:buClrTx/>
              <a:buSzTx/>
              <a:tabLst/>
              <a:defRPr/>
            </a:pPr>
            <a:r>
              <a:rPr lang="en-US" sz="2200" dirty="0">
                <a:solidFill>
                  <a:prstClr val="black"/>
                </a:solidFill>
                <a:latin typeface="Calibri" panose="020F0502020204030204"/>
              </a:rPr>
              <a:t>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Mixed results from most:</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“Pay for performance programs as currently implemented are unlikely to be successful in the future, even if their timeframes are extended” (BMJ, 2018)</a:t>
            </a:r>
            <a:r>
              <a:rPr kumimoji="0" lang="en-US" sz="2200" b="0" i="0" u="none" strike="noStrike" kern="1200" cap="none" spc="0" normalizeH="0" baseline="30000" noProof="0" dirty="0">
                <a:ln>
                  <a:noFill/>
                </a:ln>
                <a:solidFill>
                  <a:prstClr val="black"/>
                </a:solidFill>
                <a:effectLst/>
                <a:uLnTx/>
                <a:uFillTx/>
                <a:latin typeface="Calibri" panose="020F0502020204030204"/>
                <a:ea typeface="+mn-ea"/>
                <a:cs typeface="+mn-cs"/>
              </a:rPr>
              <a:t>2</a:t>
            </a:r>
            <a:endPar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“In 2017, medical costs for patients attributed to primary care practices in Humana’s value-based reimbursement models for Medicare Advantage were 15.6 percent lower compared to Medicare fee-for-service” (Humana, 2018)</a:t>
            </a:r>
            <a:r>
              <a:rPr kumimoji="0" lang="en-US" sz="2200" b="0" i="0" u="none" strike="noStrike" kern="1200" cap="none" spc="0" normalizeH="0" baseline="30000" noProof="0" dirty="0">
                <a:ln>
                  <a:noFill/>
                </a:ln>
                <a:solidFill>
                  <a:prstClr val="black"/>
                </a:solidFill>
                <a:effectLst/>
                <a:uLnTx/>
                <a:uFillTx/>
                <a:latin typeface="Calibri" panose="020F0502020204030204"/>
                <a:ea typeface="+mn-ea"/>
                <a:cs typeface="+mn-cs"/>
              </a:rPr>
              <a:t>3</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“Evidence that HVBP has led to lower mortality rates is lacking. Nations considering similar pay for performance programs may want to consider alternative models to achieve improved patient outcomes.” (BMJ, 2018)</a:t>
            </a:r>
            <a:r>
              <a:rPr kumimoji="0" lang="en-US" sz="2200" b="0" i="0" u="none" strike="noStrike" kern="1200" cap="none" spc="0" normalizeH="0" baseline="30000" noProof="0" dirty="0">
                <a:ln>
                  <a:noFill/>
                </a:ln>
                <a:solidFill>
                  <a:prstClr val="black"/>
                </a:solidFill>
                <a:effectLst/>
                <a:uLnTx/>
                <a:uFillTx/>
                <a:latin typeface="Calibri" panose="020F0502020204030204"/>
                <a:ea typeface="+mn-ea"/>
                <a:cs typeface="+mn-cs"/>
              </a:rPr>
              <a:t>4</a:t>
            </a:r>
            <a:endPar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25A7BE5-03B0-4A30-94AD-B232CC59D52F}"/>
              </a:ext>
            </a:extLst>
          </p:cNvPr>
          <p:cNvSpPr txBox="1"/>
          <p:nvPr/>
        </p:nvSpPr>
        <p:spPr>
          <a:xfrm>
            <a:off x="1900017" y="6327830"/>
            <a:ext cx="461236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1:</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hlinkClick r:id="rId2"/>
              </a:rPr>
              <a:t>https://qpp.cms.gov/</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hlinkClick r:id="rId2"/>
              </a:rPr>
              <a:t>mips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hlinkClick r:id="rId2"/>
              </a:rPr>
              <a:t>/explore-measures/quality-measures</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https://www.bmj.com/content/360/bmj.j5622</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807D6ADB-54A2-4894-AD5D-E52D6B81E583}"/>
              </a:ext>
            </a:extLst>
          </p:cNvPr>
          <p:cNvSpPr txBox="1"/>
          <p:nvPr/>
        </p:nvSpPr>
        <p:spPr>
          <a:xfrm>
            <a:off x="6166245" y="6327829"/>
            <a:ext cx="5499905" cy="461665"/>
          </a:xfrm>
          <a:prstGeom prst="rect">
            <a:avLst/>
          </a:prstGeom>
          <a:noFill/>
        </p:spPr>
        <p:txBody>
          <a:bodyPr wrap="square" rtlCol="0">
            <a:spAutoFit/>
          </a:bodyPr>
          <a:lstStyle/>
          <a:p>
            <a:pPr lvl="0">
              <a:defRPr/>
            </a:pPr>
            <a:r>
              <a:rPr lang="en-US" sz="1200" dirty="0">
                <a:solidFill>
                  <a:prstClr val="black"/>
                </a:solidFill>
              </a:rPr>
              <a:t>3:</a:t>
            </a:r>
            <a:r>
              <a:rPr lang="en-US" sz="1200" dirty="0">
                <a:solidFill>
                  <a:prstClr val="black"/>
                </a:solidFill>
                <a:hlinkClick r:id="rId4"/>
              </a:rPr>
              <a:t>https://humana.gcs-web.com/static-files/8af4e55f-8c58-4a3c-804a-6f2c7f8965e4</a:t>
            </a:r>
            <a:endParaRPr lang="en-US" sz="1200" dirty="0">
              <a:solidFill>
                <a:prstClr val="black"/>
              </a:solidFill>
            </a:endParaRPr>
          </a:p>
          <a:p>
            <a:pPr lvl="0">
              <a:defRPr/>
            </a:pPr>
            <a:r>
              <a:rPr lang="en-US" sz="1200" dirty="0">
                <a:solidFill>
                  <a:prstClr val="black"/>
                </a:solidFill>
              </a:rPr>
              <a:t>4:</a:t>
            </a:r>
            <a:r>
              <a:rPr lang="en-US" sz="1200" dirty="0">
                <a:hlinkClick r:id="rId5"/>
              </a:rPr>
              <a:t>https://www.bmj.com/content/353/bmj.i2214</a:t>
            </a:r>
            <a:endParaRPr lang="en-US" sz="1200" dirty="0">
              <a:solidFill>
                <a:prstClr val="black"/>
              </a:solidFill>
            </a:endParaRPr>
          </a:p>
        </p:txBody>
      </p:sp>
    </p:spTree>
    <p:extLst>
      <p:ext uri="{BB962C8B-B14F-4D97-AF65-F5344CB8AC3E}">
        <p14:creationId xmlns:p14="http://schemas.microsoft.com/office/powerpoint/2010/main" val="123457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B1A1B4A9-9CDE-42CC-8779-4D868D546808}"/>
              </a:ext>
            </a:extLst>
          </p:cNvPr>
          <p:cNvGraphicFramePr>
            <a:graphicFrameLocks noGrp="1"/>
          </p:cNvGraphicFramePr>
          <p:nvPr>
            <p:extLst>
              <p:ext uri="{D42A27DB-BD31-4B8C-83A1-F6EECF244321}">
                <p14:modId xmlns:p14="http://schemas.microsoft.com/office/powerpoint/2010/main" val="952285520"/>
              </p:ext>
            </p:extLst>
          </p:nvPr>
        </p:nvGraphicFramePr>
        <p:xfrm>
          <a:off x="1055225" y="-39878"/>
          <a:ext cx="10081550" cy="6897878"/>
        </p:xfrm>
        <a:graphic>
          <a:graphicData uri="http://schemas.openxmlformats.org/drawingml/2006/table">
            <a:tbl>
              <a:tblPr firstRow="1" firstCol="1" bandRow="1"/>
              <a:tblGrid>
                <a:gridCol w="784609">
                  <a:extLst>
                    <a:ext uri="{9D8B030D-6E8A-4147-A177-3AD203B41FA5}">
                      <a16:colId xmlns:a16="http://schemas.microsoft.com/office/drawing/2014/main" val="3762573290"/>
                    </a:ext>
                  </a:extLst>
                </a:gridCol>
                <a:gridCol w="7326775">
                  <a:extLst>
                    <a:ext uri="{9D8B030D-6E8A-4147-A177-3AD203B41FA5}">
                      <a16:colId xmlns:a16="http://schemas.microsoft.com/office/drawing/2014/main" val="3421464806"/>
                    </a:ext>
                  </a:extLst>
                </a:gridCol>
                <a:gridCol w="706056">
                  <a:extLst>
                    <a:ext uri="{9D8B030D-6E8A-4147-A177-3AD203B41FA5}">
                      <a16:colId xmlns:a16="http://schemas.microsoft.com/office/drawing/2014/main" val="846849997"/>
                    </a:ext>
                  </a:extLst>
                </a:gridCol>
                <a:gridCol w="648182">
                  <a:extLst>
                    <a:ext uri="{9D8B030D-6E8A-4147-A177-3AD203B41FA5}">
                      <a16:colId xmlns:a16="http://schemas.microsoft.com/office/drawing/2014/main" val="3980961828"/>
                    </a:ext>
                  </a:extLst>
                </a:gridCol>
                <a:gridCol w="615928">
                  <a:extLst>
                    <a:ext uri="{9D8B030D-6E8A-4147-A177-3AD203B41FA5}">
                      <a16:colId xmlns:a16="http://schemas.microsoft.com/office/drawing/2014/main" val="2501153584"/>
                    </a:ext>
                  </a:extLst>
                </a:gridCol>
              </a:tblGrid>
              <a:tr h="168098">
                <a:tc rowSpan="2">
                  <a:txBody>
                    <a:bodyPr/>
                    <a:lstStyle/>
                    <a:p>
                      <a:pPr marL="0" marR="0" algn="ctr">
                        <a:lnSpc>
                          <a:spcPct val="107000"/>
                        </a:lnSpc>
                        <a:spcBef>
                          <a:spcPts val="0"/>
                        </a:spcBef>
                        <a:spcAft>
                          <a:spcPts val="0"/>
                        </a:spcAft>
                      </a:pPr>
                      <a:r>
                        <a:rPr lang="en-US" sz="12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Measure Number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886" marR="40886"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B0F0"/>
                    </a:solidFill>
                  </a:tcPr>
                </a:tc>
                <a:tc rowSpan="2">
                  <a:txBody>
                    <a:bodyPr/>
                    <a:lstStyle/>
                    <a:p>
                      <a:pPr marL="0" marR="0" algn="ctr">
                        <a:lnSpc>
                          <a:spcPct val="107000"/>
                        </a:lnSpc>
                        <a:spcBef>
                          <a:spcPts val="0"/>
                        </a:spcBef>
                        <a:spcAft>
                          <a:spcPts val="0"/>
                        </a:spcAft>
                      </a:pPr>
                      <a:r>
                        <a:rPr lang="en-US" sz="12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Description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886" marR="40886"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B0F0"/>
                    </a:solidFill>
                  </a:tcPr>
                </a:tc>
                <a:tc gridSpan="3">
                  <a:txBody>
                    <a:bodyPr/>
                    <a:lstStyle/>
                    <a:p>
                      <a:pPr marL="0" marR="0" algn="ctr">
                        <a:lnSpc>
                          <a:spcPct val="107000"/>
                        </a:lnSpc>
                        <a:spcBef>
                          <a:spcPts val="0"/>
                        </a:spcBef>
                        <a:spcAft>
                          <a:spcPts val="0"/>
                        </a:spcAft>
                      </a:pPr>
                      <a:r>
                        <a:rPr lang="en-US" sz="1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Population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0886" marR="40886"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B0F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8842229"/>
                  </a:ext>
                </a:extLst>
              </a:tr>
              <a:tr h="20719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Pediatric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0886" marR="40886"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B0F0"/>
                    </a:solidFill>
                  </a:tcPr>
                </a:tc>
                <a:tc>
                  <a:txBody>
                    <a:bodyPr/>
                    <a:lstStyle/>
                    <a:p>
                      <a:pPr marL="0" marR="0" algn="ctr">
                        <a:lnSpc>
                          <a:spcPct val="107000"/>
                        </a:lnSpc>
                        <a:spcBef>
                          <a:spcPts val="0"/>
                        </a:spcBef>
                        <a:spcAft>
                          <a:spcPts val="0"/>
                        </a:spcAft>
                      </a:pPr>
                      <a:r>
                        <a:rPr lang="en-US" sz="1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Adult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0886" marR="40886"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B0F0"/>
                    </a:solidFill>
                  </a:tcPr>
                </a:tc>
                <a:tc>
                  <a:txBody>
                    <a:bodyPr/>
                    <a:lstStyle/>
                    <a:p>
                      <a:pPr marL="0" marR="0" algn="ctr">
                        <a:lnSpc>
                          <a:spcPct val="107000"/>
                        </a:lnSpc>
                        <a:spcBef>
                          <a:spcPts val="0"/>
                        </a:spcBef>
                        <a:spcAft>
                          <a:spcPts val="0"/>
                        </a:spcAft>
                      </a:pPr>
                      <a:r>
                        <a:rPr lang="en-US" sz="1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Senior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0886" marR="40886"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816590614"/>
                  </a:ext>
                </a:extLst>
              </a:tr>
              <a:tr h="168098">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QN01</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0">
                          <a:effectLst/>
                          <a:latin typeface="Calibri" panose="020F0502020204030204" pitchFamily="34" charset="0"/>
                          <a:ea typeface="Calibri" panose="020F0502020204030204" pitchFamily="34" charset="0"/>
                          <a:cs typeface="Times New Roman" panose="02020603050405020304" pitchFamily="18" charset="0"/>
                        </a:rPr>
                        <a:t>Appropriate Treatment for Children with URI</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92D050"/>
                    </a:solidFill>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dirty="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895584864"/>
                  </a:ext>
                </a:extLst>
              </a:tr>
              <a:tr h="168098">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QN05</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0">
                          <a:effectLst/>
                          <a:latin typeface="Calibri" panose="020F0502020204030204" pitchFamily="34" charset="0"/>
                          <a:ea typeface="Calibri" panose="020F0502020204030204" pitchFamily="34" charset="0"/>
                          <a:cs typeface="Times New Roman" panose="02020603050405020304" pitchFamily="18" charset="0"/>
                        </a:rPr>
                        <a:t>Adolescent Well-Care Visits</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92D050"/>
                    </a:solidFill>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dirty="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936019135"/>
                  </a:ext>
                </a:extLst>
              </a:tr>
              <a:tr h="168098">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QN12</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0">
                          <a:effectLst/>
                          <a:latin typeface="Calibri" panose="020F0502020204030204" pitchFamily="34" charset="0"/>
                          <a:ea typeface="Calibri" panose="020F0502020204030204" pitchFamily="34" charset="0"/>
                          <a:cs typeface="Times New Roman" panose="02020603050405020304" pitchFamily="18" charset="0"/>
                        </a:rPr>
                        <a:t>Well-Child Visits in the First 15 Months of Life</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92D050"/>
                    </a:solidFill>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dirty="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932853319"/>
                  </a:ext>
                </a:extLst>
              </a:tr>
              <a:tr h="170464">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QN13</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0">
                          <a:effectLst/>
                          <a:latin typeface="Calibri" panose="020F0502020204030204" pitchFamily="34" charset="0"/>
                          <a:ea typeface="Calibri" panose="020F0502020204030204" pitchFamily="34" charset="0"/>
                          <a:cs typeface="Times New Roman" panose="02020603050405020304" pitchFamily="18" charset="0"/>
                        </a:rPr>
                        <a:t>Well-Child Visits in the Third, Fourth, Fifth and Sixth Years of Life</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92D050"/>
                    </a:solidFill>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dirty="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43892253"/>
                  </a:ext>
                </a:extLst>
              </a:tr>
              <a:tr h="168098">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QN54</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0">
                          <a:effectLst/>
                          <a:latin typeface="Calibri" panose="020F0502020204030204" pitchFamily="34" charset="0"/>
                          <a:ea typeface="Calibri" panose="020F0502020204030204" pitchFamily="34" charset="0"/>
                          <a:cs typeface="Times New Roman" panose="02020603050405020304" pitchFamily="18" charset="0"/>
                        </a:rPr>
                        <a:t>Childhood Immunization Status: Combination 10</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92D050"/>
                    </a:solidFill>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402947812"/>
                  </a:ext>
                </a:extLst>
              </a:tr>
              <a:tr h="168098">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QN57.2</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0">
                          <a:effectLst/>
                          <a:latin typeface="Calibri" panose="020F0502020204030204" pitchFamily="34" charset="0"/>
                          <a:ea typeface="Calibri" panose="020F0502020204030204" pitchFamily="34" charset="0"/>
                          <a:cs typeface="Times New Roman" panose="02020603050405020304" pitchFamily="18" charset="0"/>
                        </a:rPr>
                        <a:t>Immunizations for Adolescents: Combination 2 </a:t>
                      </a:r>
                      <a:r>
                        <a:rPr lang="en-US" sz="1100" b="0" baseline="30000">
                          <a:effectLst/>
                          <a:latin typeface="Calibri" panose="020F0502020204030204" pitchFamily="34" charset="0"/>
                          <a:ea typeface="Calibri" panose="020F0502020204030204" pitchFamily="34" charset="0"/>
                          <a:cs typeface="Times New Roman" panose="02020603050405020304" pitchFamily="18" charset="0"/>
                        </a:rPr>
                        <a:t>1</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92D050"/>
                    </a:solidFill>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050844700"/>
                  </a:ext>
                </a:extLst>
              </a:tr>
              <a:tr h="168098">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QN61</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0">
                          <a:effectLst/>
                          <a:latin typeface="Calibri" panose="020F0502020204030204" pitchFamily="34" charset="0"/>
                          <a:ea typeface="Calibri" panose="020F0502020204030204" pitchFamily="34" charset="0"/>
                          <a:cs typeface="Times New Roman" panose="02020603050405020304" pitchFamily="18" charset="0"/>
                        </a:rPr>
                        <a:t>Developmental Screening in the First Three Years of Life</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92D050"/>
                    </a:solidFill>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607593365"/>
                  </a:ext>
                </a:extLst>
              </a:tr>
              <a:tr h="168098">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QN58</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0">
                          <a:effectLst/>
                          <a:latin typeface="Calibri" panose="020F0502020204030204" pitchFamily="34" charset="0"/>
                          <a:ea typeface="Calibri" panose="020F0502020204030204" pitchFamily="34" charset="0"/>
                          <a:cs typeface="Times New Roman" panose="02020603050405020304" pitchFamily="18" charset="0"/>
                        </a:rPr>
                        <a:t>Medication Management for People With Asthma</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92D050"/>
                    </a:solidFill>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00B0F0"/>
                    </a:solidFill>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04500374"/>
                  </a:ext>
                </a:extLst>
              </a:tr>
              <a:tr h="168098">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QN10</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0">
                          <a:effectLst/>
                          <a:latin typeface="Calibri" panose="020F0502020204030204" pitchFamily="34" charset="0"/>
                          <a:ea typeface="Calibri" panose="020F0502020204030204" pitchFamily="34" charset="0"/>
                          <a:cs typeface="Times New Roman" panose="02020603050405020304" pitchFamily="18" charset="0"/>
                        </a:rPr>
                        <a:t>Cervical Cancer Screening</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00B0F0"/>
                    </a:solidFill>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445425570"/>
                  </a:ext>
                </a:extLst>
              </a:tr>
              <a:tr h="168098">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QN46</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0">
                          <a:effectLst/>
                          <a:latin typeface="Calibri" panose="020F0502020204030204" pitchFamily="34" charset="0"/>
                          <a:ea typeface="Calibri" panose="020F0502020204030204" pitchFamily="34" charset="0"/>
                          <a:cs typeface="Times New Roman" panose="02020603050405020304" pitchFamily="18" charset="0"/>
                        </a:rPr>
                        <a:t>Avoidance of Antibiotic treatment in Adults With Acute Bronchitis</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00B0F0"/>
                    </a:solidFill>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437640169"/>
                  </a:ext>
                </a:extLst>
              </a:tr>
              <a:tr h="168098">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QN55</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0">
                          <a:effectLst/>
                          <a:latin typeface="Calibri" panose="020F0502020204030204" pitchFamily="34" charset="0"/>
                          <a:ea typeface="Calibri" panose="020F0502020204030204" pitchFamily="34" charset="0"/>
                          <a:cs typeface="Times New Roman" panose="02020603050405020304" pitchFamily="18" charset="0"/>
                        </a:rPr>
                        <a:t>Chlamydia Screening in Women</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00B0F0"/>
                    </a:solidFill>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999752457"/>
                  </a:ext>
                </a:extLst>
              </a:tr>
              <a:tr h="168098">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QN02.3</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0">
                          <a:effectLst/>
                          <a:latin typeface="Calibri" panose="020F0502020204030204" pitchFamily="34" charset="0"/>
                          <a:ea typeface="Calibri" panose="020F0502020204030204" pitchFamily="34" charset="0"/>
                          <a:cs typeface="Times New Roman" panose="02020603050405020304" pitchFamily="18" charset="0"/>
                        </a:rPr>
                        <a:t>Comprehensive Diabetes Care: Medical Attention for Nephropathy</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00B0F0"/>
                    </a:solidFill>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7030A0"/>
                    </a:solidFill>
                  </a:tcPr>
                </a:tc>
                <a:extLst>
                  <a:ext uri="{0D108BD9-81ED-4DB2-BD59-A6C34878D82A}">
                    <a16:rowId xmlns:a16="http://schemas.microsoft.com/office/drawing/2014/main" val="3864046810"/>
                  </a:ext>
                </a:extLst>
              </a:tr>
              <a:tr h="168098">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QN02.4</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0">
                          <a:effectLst/>
                          <a:latin typeface="Calibri" panose="020F0502020204030204" pitchFamily="34" charset="0"/>
                          <a:ea typeface="Calibri" panose="020F0502020204030204" pitchFamily="34" charset="0"/>
                          <a:cs typeface="Times New Roman" panose="02020603050405020304" pitchFamily="18" charset="0"/>
                        </a:rPr>
                        <a:t>Comprehensive Diabetes Care: Eye Exam (retinal) performed</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00B0F0"/>
                    </a:solidFill>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7030A0"/>
                    </a:solidFill>
                  </a:tcPr>
                </a:tc>
                <a:extLst>
                  <a:ext uri="{0D108BD9-81ED-4DB2-BD59-A6C34878D82A}">
                    <a16:rowId xmlns:a16="http://schemas.microsoft.com/office/drawing/2014/main" val="289359448"/>
                  </a:ext>
                </a:extLst>
              </a:tr>
              <a:tr h="168098">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QN08</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0">
                          <a:effectLst/>
                          <a:latin typeface="Calibri" panose="020F0502020204030204" pitchFamily="34" charset="0"/>
                          <a:ea typeface="Calibri" panose="020F0502020204030204" pitchFamily="34" charset="0"/>
                          <a:cs typeface="Times New Roman" panose="02020603050405020304" pitchFamily="18" charset="0"/>
                        </a:rPr>
                        <a:t>Breast Cancer Screening</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00B0F0"/>
                    </a:solidFill>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7030A0"/>
                    </a:solidFill>
                  </a:tcPr>
                </a:tc>
                <a:extLst>
                  <a:ext uri="{0D108BD9-81ED-4DB2-BD59-A6C34878D82A}">
                    <a16:rowId xmlns:a16="http://schemas.microsoft.com/office/drawing/2014/main" val="1460875439"/>
                  </a:ext>
                </a:extLst>
              </a:tr>
              <a:tr h="168098">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QN09</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0">
                          <a:effectLst/>
                          <a:latin typeface="Calibri" panose="020F0502020204030204" pitchFamily="34" charset="0"/>
                          <a:ea typeface="Calibri" panose="020F0502020204030204" pitchFamily="34" charset="0"/>
                          <a:cs typeface="Times New Roman" panose="02020603050405020304" pitchFamily="18" charset="0"/>
                        </a:rPr>
                        <a:t>Colorectal Cancer Screening</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00B0F0"/>
                    </a:solidFill>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7030A0"/>
                    </a:solidFill>
                  </a:tcPr>
                </a:tc>
                <a:extLst>
                  <a:ext uri="{0D108BD9-81ED-4DB2-BD59-A6C34878D82A}">
                    <a16:rowId xmlns:a16="http://schemas.microsoft.com/office/drawing/2014/main" val="2430540462"/>
                  </a:ext>
                </a:extLst>
              </a:tr>
              <a:tr h="168098">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QN35</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0">
                          <a:effectLst/>
                          <a:latin typeface="Calibri" panose="020F0502020204030204" pitchFamily="34" charset="0"/>
                          <a:ea typeface="Calibri" panose="020F0502020204030204" pitchFamily="34" charset="0"/>
                          <a:cs typeface="Times New Roman" panose="02020603050405020304" pitchFamily="18" charset="0"/>
                        </a:rPr>
                        <a:t>Adult BMI Assessment</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00B0F0"/>
                    </a:solidFill>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7030A0"/>
                    </a:solidFill>
                  </a:tcPr>
                </a:tc>
                <a:extLst>
                  <a:ext uri="{0D108BD9-81ED-4DB2-BD59-A6C34878D82A}">
                    <a16:rowId xmlns:a16="http://schemas.microsoft.com/office/drawing/2014/main" val="4073049887"/>
                  </a:ext>
                </a:extLst>
              </a:tr>
              <a:tr h="168098">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QN36</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0">
                          <a:effectLst/>
                          <a:latin typeface="Calibri" panose="020F0502020204030204" pitchFamily="34" charset="0"/>
                          <a:ea typeface="Calibri" panose="020F0502020204030204" pitchFamily="34" charset="0"/>
                          <a:cs typeface="Times New Roman" panose="02020603050405020304" pitchFamily="18" charset="0"/>
                        </a:rPr>
                        <a:t>Comprehensive Diabetes Care: HbA1c control (=&lt;9%)</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00B0F0"/>
                    </a:solidFill>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7030A0"/>
                    </a:solidFill>
                  </a:tcPr>
                </a:tc>
                <a:extLst>
                  <a:ext uri="{0D108BD9-81ED-4DB2-BD59-A6C34878D82A}">
                    <a16:rowId xmlns:a16="http://schemas.microsoft.com/office/drawing/2014/main" val="1623997643"/>
                  </a:ext>
                </a:extLst>
              </a:tr>
              <a:tr h="168098">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QN39</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0">
                          <a:effectLst/>
                          <a:latin typeface="Calibri" panose="020F0502020204030204" pitchFamily="34" charset="0"/>
                          <a:ea typeface="Calibri" panose="020F0502020204030204" pitchFamily="34" charset="0"/>
                          <a:cs typeface="Times New Roman" panose="02020603050405020304" pitchFamily="18" charset="0"/>
                        </a:rPr>
                        <a:t>Medication Adherence for Diabetes Medication</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00B0F0"/>
                    </a:solidFill>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7030A0"/>
                    </a:solidFill>
                  </a:tcPr>
                </a:tc>
                <a:extLst>
                  <a:ext uri="{0D108BD9-81ED-4DB2-BD59-A6C34878D82A}">
                    <a16:rowId xmlns:a16="http://schemas.microsoft.com/office/drawing/2014/main" val="3822073499"/>
                  </a:ext>
                </a:extLst>
              </a:tr>
              <a:tr h="168098">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QN40</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0">
                          <a:effectLst/>
                          <a:latin typeface="Calibri" panose="020F0502020204030204" pitchFamily="34" charset="0"/>
                          <a:ea typeface="Calibri" panose="020F0502020204030204" pitchFamily="34" charset="0"/>
                          <a:cs typeface="Times New Roman" panose="02020603050405020304" pitchFamily="18" charset="0"/>
                        </a:rPr>
                        <a:t>Medication Adherence for Hypertension: Renin Angiotensin System Antagonists (RASA)</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00B0F0"/>
                    </a:solidFill>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7030A0"/>
                    </a:solidFill>
                  </a:tcPr>
                </a:tc>
                <a:extLst>
                  <a:ext uri="{0D108BD9-81ED-4DB2-BD59-A6C34878D82A}">
                    <a16:rowId xmlns:a16="http://schemas.microsoft.com/office/drawing/2014/main" val="1330676425"/>
                  </a:ext>
                </a:extLst>
              </a:tr>
              <a:tr h="168098">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QN41</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0">
                          <a:effectLst/>
                          <a:latin typeface="Calibri" panose="020F0502020204030204" pitchFamily="34" charset="0"/>
                          <a:ea typeface="Calibri" panose="020F0502020204030204" pitchFamily="34" charset="0"/>
                          <a:cs typeface="Times New Roman" panose="02020603050405020304" pitchFamily="18" charset="0"/>
                        </a:rPr>
                        <a:t>Medication Adherence for Cholesterol (Statins)</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00B0F0"/>
                    </a:solidFill>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7030A0"/>
                    </a:solidFill>
                  </a:tcPr>
                </a:tc>
                <a:extLst>
                  <a:ext uri="{0D108BD9-81ED-4DB2-BD59-A6C34878D82A}">
                    <a16:rowId xmlns:a16="http://schemas.microsoft.com/office/drawing/2014/main" val="4159930878"/>
                  </a:ext>
                </a:extLst>
              </a:tr>
              <a:tr h="168098">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QN44</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0">
                          <a:effectLst/>
                          <a:latin typeface="Calibri" panose="020F0502020204030204" pitchFamily="34" charset="0"/>
                          <a:ea typeface="Calibri" panose="020F0502020204030204" pitchFamily="34" charset="0"/>
                          <a:cs typeface="Times New Roman" panose="02020603050405020304" pitchFamily="18" charset="0"/>
                        </a:rPr>
                        <a:t>Disease-Modifying Anti-Rheumatic Drug Therapy for Rheumatoid Arthritis</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00B0F0"/>
                    </a:solidFill>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7030A0"/>
                    </a:solidFill>
                  </a:tcPr>
                </a:tc>
                <a:extLst>
                  <a:ext uri="{0D108BD9-81ED-4DB2-BD59-A6C34878D82A}">
                    <a16:rowId xmlns:a16="http://schemas.microsoft.com/office/drawing/2014/main" val="232299461"/>
                  </a:ext>
                </a:extLst>
              </a:tr>
              <a:tr h="168098">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QN45</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0">
                          <a:effectLst/>
                          <a:latin typeface="Calibri" panose="020F0502020204030204" pitchFamily="34" charset="0"/>
                          <a:ea typeface="Calibri" panose="020F0502020204030204" pitchFamily="34" charset="0"/>
                          <a:cs typeface="Times New Roman" panose="02020603050405020304" pitchFamily="18" charset="0"/>
                        </a:rPr>
                        <a:t>All-Cause Readmissions</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00B0F0"/>
                    </a:solidFill>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7030A0"/>
                    </a:solidFill>
                  </a:tcPr>
                </a:tc>
                <a:extLst>
                  <a:ext uri="{0D108BD9-81ED-4DB2-BD59-A6C34878D82A}">
                    <a16:rowId xmlns:a16="http://schemas.microsoft.com/office/drawing/2014/main" val="2470915797"/>
                  </a:ext>
                </a:extLst>
              </a:tr>
              <a:tr h="168098">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QN60</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0">
                          <a:effectLst/>
                          <a:latin typeface="Calibri" panose="020F0502020204030204" pitchFamily="34" charset="0"/>
                          <a:ea typeface="Calibri" panose="020F0502020204030204" pitchFamily="34" charset="0"/>
                          <a:cs typeface="Times New Roman" panose="02020603050405020304" pitchFamily="18" charset="0"/>
                        </a:rPr>
                        <a:t>Annual Monitoring for Patients on Persistent Medications</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00B0F0"/>
                    </a:solidFill>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7030A0"/>
                    </a:solidFill>
                  </a:tcPr>
                </a:tc>
                <a:extLst>
                  <a:ext uri="{0D108BD9-81ED-4DB2-BD59-A6C34878D82A}">
                    <a16:rowId xmlns:a16="http://schemas.microsoft.com/office/drawing/2014/main" val="3986144083"/>
                  </a:ext>
                </a:extLst>
              </a:tr>
              <a:tr h="168098">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QN64</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0">
                          <a:effectLst/>
                          <a:latin typeface="Calibri" panose="020F0502020204030204" pitchFamily="34" charset="0"/>
                          <a:ea typeface="Calibri" panose="020F0502020204030204" pitchFamily="34" charset="0"/>
                          <a:cs typeface="Times New Roman" panose="02020603050405020304" pitchFamily="18" charset="0"/>
                        </a:rPr>
                        <a:t>Statin Therapy for Patients With Cardiovascular Disease</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00B0F0"/>
                    </a:solidFill>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7030A0"/>
                    </a:solidFill>
                  </a:tcPr>
                </a:tc>
                <a:extLst>
                  <a:ext uri="{0D108BD9-81ED-4DB2-BD59-A6C34878D82A}">
                    <a16:rowId xmlns:a16="http://schemas.microsoft.com/office/drawing/2014/main" val="2419245684"/>
                  </a:ext>
                </a:extLst>
              </a:tr>
              <a:tr h="168098">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QN43</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0" dirty="0">
                          <a:effectLst/>
                          <a:latin typeface="Calibri" panose="020F0502020204030204" pitchFamily="34" charset="0"/>
                          <a:ea typeface="Calibri" panose="020F0502020204030204" pitchFamily="34" charset="0"/>
                          <a:cs typeface="Times New Roman" panose="02020603050405020304" pitchFamily="18" charset="0"/>
                        </a:rPr>
                        <a:t>Osteoporosis Management in Women Who Had a Fracture</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7030A0"/>
                    </a:solidFill>
                  </a:tcPr>
                </a:tc>
                <a:extLst>
                  <a:ext uri="{0D108BD9-81ED-4DB2-BD59-A6C34878D82A}">
                    <a16:rowId xmlns:a16="http://schemas.microsoft.com/office/drawing/2014/main" val="2012872776"/>
                  </a:ext>
                </a:extLst>
              </a:tr>
              <a:tr h="168098">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QN51</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0">
                          <a:effectLst/>
                          <a:latin typeface="Calibri" panose="020F0502020204030204" pitchFamily="34" charset="0"/>
                          <a:ea typeface="Calibri" panose="020F0502020204030204" pitchFamily="34" charset="0"/>
                          <a:cs typeface="Times New Roman" panose="02020603050405020304" pitchFamily="18" charset="0"/>
                        </a:rPr>
                        <a:t>Annual Wellness and Initial Preventative Physical Exam Rate</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7030A0"/>
                    </a:solidFill>
                  </a:tcPr>
                </a:tc>
                <a:extLst>
                  <a:ext uri="{0D108BD9-81ED-4DB2-BD59-A6C34878D82A}">
                    <a16:rowId xmlns:a16="http://schemas.microsoft.com/office/drawing/2014/main" val="1206068214"/>
                  </a:ext>
                </a:extLst>
              </a:tr>
              <a:tr h="168098">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QN63</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0">
                          <a:effectLst/>
                          <a:latin typeface="Calibri" panose="020F0502020204030204" pitchFamily="34" charset="0"/>
                          <a:ea typeface="Calibri" panose="020F0502020204030204" pitchFamily="34" charset="0"/>
                          <a:cs typeface="Times New Roman" panose="02020603050405020304" pitchFamily="18" charset="0"/>
                        </a:rPr>
                        <a:t>MTM Program Completion Rate for CMR</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7030A0"/>
                    </a:solidFill>
                  </a:tcPr>
                </a:tc>
                <a:extLst>
                  <a:ext uri="{0D108BD9-81ED-4DB2-BD59-A6C34878D82A}">
                    <a16:rowId xmlns:a16="http://schemas.microsoft.com/office/drawing/2014/main" val="4126232508"/>
                  </a:ext>
                </a:extLst>
              </a:tr>
              <a:tr h="168098">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QN66</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0">
                          <a:effectLst/>
                          <a:latin typeface="Calibri" panose="020F0502020204030204" pitchFamily="34" charset="0"/>
                          <a:ea typeface="Calibri" panose="020F0502020204030204" pitchFamily="34" charset="0"/>
                          <a:cs typeface="Times New Roman" panose="02020603050405020304" pitchFamily="18" charset="0"/>
                        </a:rPr>
                        <a:t>Medication Reconciliation Post-Discharge</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7030A0"/>
                    </a:solidFill>
                  </a:tcPr>
                </a:tc>
                <a:extLst>
                  <a:ext uri="{0D108BD9-81ED-4DB2-BD59-A6C34878D82A}">
                    <a16:rowId xmlns:a16="http://schemas.microsoft.com/office/drawing/2014/main" val="2380031537"/>
                  </a:ext>
                </a:extLst>
              </a:tr>
              <a:tr h="168098">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QN67</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0">
                          <a:effectLst/>
                          <a:latin typeface="Calibri" panose="020F0502020204030204" pitchFamily="34" charset="0"/>
                          <a:ea typeface="Calibri" panose="020F0502020204030204" pitchFamily="34" charset="0"/>
                          <a:cs typeface="Times New Roman" panose="02020603050405020304" pitchFamily="18" charset="0"/>
                        </a:rPr>
                        <a:t>Use of High-Risk Medications in the Elderly</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7030A0"/>
                    </a:solidFill>
                  </a:tcPr>
                </a:tc>
                <a:extLst>
                  <a:ext uri="{0D108BD9-81ED-4DB2-BD59-A6C34878D82A}">
                    <a16:rowId xmlns:a16="http://schemas.microsoft.com/office/drawing/2014/main" val="3300133217"/>
                  </a:ext>
                </a:extLst>
              </a:tr>
              <a:tr h="168098">
                <a:tc>
                  <a:txBody>
                    <a:bodyPr/>
                    <a:lstStyle/>
                    <a:p>
                      <a:pPr marL="0" marR="0">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QN68</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0">
                          <a:effectLst/>
                          <a:latin typeface="Calibri" panose="020F0502020204030204" pitchFamily="34" charset="0"/>
                          <a:ea typeface="Calibri" panose="020F0502020204030204" pitchFamily="34" charset="0"/>
                          <a:cs typeface="Times New Roman" panose="02020603050405020304" pitchFamily="18" charset="0"/>
                        </a:rPr>
                        <a:t>Hospitalization for Potentially Preventable Complications</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7030A0"/>
                    </a:solidFill>
                  </a:tcPr>
                </a:tc>
                <a:extLst>
                  <a:ext uri="{0D108BD9-81ED-4DB2-BD59-A6C34878D82A}">
                    <a16:rowId xmlns:a16="http://schemas.microsoft.com/office/drawing/2014/main" val="2837581977"/>
                  </a:ext>
                </a:extLst>
              </a:tr>
              <a:tr h="168098">
                <a:tc>
                  <a:txBody>
                    <a:bodyPr/>
                    <a:lstStyle/>
                    <a:p>
                      <a:pPr marL="0" marR="0">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QN34.3</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0" dirty="0">
                          <a:effectLst/>
                          <a:latin typeface="Calibri" panose="020F0502020204030204" pitchFamily="34" charset="0"/>
                          <a:ea typeface="Calibri" panose="020F0502020204030204" pitchFamily="34" charset="0"/>
                          <a:cs typeface="Times New Roman" panose="02020603050405020304" pitchFamily="18" charset="0"/>
                        </a:rPr>
                        <a:t>Weight Assessment and Counseling for Nutrition and Physical Activity for Children/Adolescents: Counseling for Physical Activity</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dirty="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907345882"/>
                  </a:ext>
                </a:extLst>
              </a:tr>
              <a:tr h="168098">
                <a:tc>
                  <a:txBody>
                    <a:bodyPr/>
                    <a:lstStyle/>
                    <a:p>
                      <a:pPr marL="0" marR="0">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QN49</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0" dirty="0">
                          <a:effectLst/>
                          <a:latin typeface="Calibri" panose="020F0502020204030204" pitchFamily="34" charset="0"/>
                          <a:ea typeface="Calibri" panose="020F0502020204030204" pitchFamily="34" charset="0"/>
                          <a:cs typeface="Times New Roman" panose="02020603050405020304" pitchFamily="18" charset="0"/>
                        </a:rPr>
                        <a:t>Use of Imaging Studies for Low Back Pain (LBP)</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00B0F0"/>
                    </a:solidFill>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937444451"/>
                  </a:ext>
                </a:extLst>
              </a:tr>
              <a:tr h="168098">
                <a:tc>
                  <a:txBody>
                    <a:bodyPr/>
                    <a:lstStyle/>
                    <a:p>
                      <a:pPr marL="0" marR="0">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QN69</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0" dirty="0">
                          <a:effectLst/>
                          <a:latin typeface="Calibri" panose="020F0502020204030204" pitchFamily="34" charset="0"/>
                          <a:ea typeface="Calibri" panose="020F0502020204030204" pitchFamily="34" charset="0"/>
                          <a:cs typeface="Times New Roman" panose="02020603050405020304" pitchFamily="18" charset="0"/>
                        </a:rPr>
                        <a:t>Statin Use in Persons with Diabetes</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00B0F0"/>
                    </a:solidFill>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7030A0"/>
                    </a:solidFill>
                  </a:tcPr>
                </a:tc>
                <a:extLst>
                  <a:ext uri="{0D108BD9-81ED-4DB2-BD59-A6C34878D82A}">
                    <a16:rowId xmlns:a16="http://schemas.microsoft.com/office/drawing/2014/main" val="2388380502"/>
                  </a:ext>
                </a:extLst>
              </a:tr>
              <a:tr h="168098">
                <a:tc>
                  <a:txBody>
                    <a:bodyPr/>
                    <a:lstStyle/>
                    <a:p>
                      <a:pPr marL="0" marR="0">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QN70</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0" dirty="0">
                          <a:effectLst/>
                          <a:latin typeface="Calibri" panose="020F0502020204030204" pitchFamily="34" charset="0"/>
                          <a:ea typeface="Calibri" panose="020F0502020204030204" pitchFamily="34" charset="0"/>
                          <a:cs typeface="Times New Roman" panose="02020603050405020304" pitchFamily="18" charset="0"/>
                        </a:rPr>
                        <a:t>Use of Opioids at High Dosage</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00B0F0"/>
                    </a:solidFill>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7030A0"/>
                    </a:solidFill>
                  </a:tcPr>
                </a:tc>
                <a:extLst>
                  <a:ext uri="{0D108BD9-81ED-4DB2-BD59-A6C34878D82A}">
                    <a16:rowId xmlns:a16="http://schemas.microsoft.com/office/drawing/2014/main" val="301222997"/>
                  </a:ext>
                </a:extLst>
              </a:tr>
              <a:tr h="168098">
                <a:tc>
                  <a:txBody>
                    <a:bodyPr/>
                    <a:lstStyle/>
                    <a:p>
                      <a:pPr marL="0" marR="0">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QN71</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0" dirty="0">
                          <a:effectLst/>
                          <a:latin typeface="Calibri" panose="020F0502020204030204" pitchFamily="34" charset="0"/>
                          <a:ea typeface="Calibri" panose="020F0502020204030204" pitchFamily="34" charset="0"/>
                          <a:cs typeface="Times New Roman" panose="02020603050405020304" pitchFamily="18" charset="0"/>
                        </a:rPr>
                        <a:t>Use of Opioids from Multiple Providers</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00B0F0"/>
                    </a:solidFill>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7030A0"/>
                    </a:solidFill>
                  </a:tcPr>
                </a:tc>
                <a:extLst>
                  <a:ext uri="{0D108BD9-81ED-4DB2-BD59-A6C34878D82A}">
                    <a16:rowId xmlns:a16="http://schemas.microsoft.com/office/drawing/2014/main" val="3525351908"/>
                  </a:ext>
                </a:extLst>
              </a:tr>
              <a:tr h="168098">
                <a:tc>
                  <a:txBody>
                    <a:bodyPr/>
                    <a:lstStyle/>
                    <a:p>
                      <a:pPr marL="0" marR="0">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QN27</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0" dirty="0">
                          <a:effectLst/>
                          <a:latin typeface="Calibri" panose="020F0502020204030204" pitchFamily="34" charset="0"/>
                          <a:ea typeface="Calibri" panose="020F0502020204030204" pitchFamily="34" charset="0"/>
                          <a:cs typeface="Times New Roman" panose="02020603050405020304" pitchFamily="18" charset="0"/>
                        </a:rPr>
                        <a:t>Screening for Future Fall Risk</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7030A0"/>
                    </a:solidFill>
                  </a:tcPr>
                </a:tc>
                <a:extLst>
                  <a:ext uri="{0D108BD9-81ED-4DB2-BD59-A6C34878D82A}">
                    <a16:rowId xmlns:a16="http://schemas.microsoft.com/office/drawing/2014/main" val="2701998727"/>
                  </a:ext>
                </a:extLst>
              </a:tr>
              <a:tr h="168098">
                <a:tc>
                  <a:txBody>
                    <a:bodyPr/>
                    <a:lstStyle/>
                    <a:p>
                      <a:pPr marL="0" marR="0">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QN28</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0" dirty="0">
                          <a:effectLst/>
                          <a:latin typeface="Calibri" panose="020F0502020204030204" pitchFamily="34" charset="0"/>
                          <a:ea typeface="Calibri" panose="020F0502020204030204" pitchFamily="34" charset="0"/>
                          <a:cs typeface="Times New Roman" panose="02020603050405020304" pitchFamily="18" charset="0"/>
                        </a:rPr>
                        <a:t>Plan of Care to Prevent Future Falls</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7030A0"/>
                    </a:solidFill>
                  </a:tcPr>
                </a:tc>
                <a:extLst>
                  <a:ext uri="{0D108BD9-81ED-4DB2-BD59-A6C34878D82A}">
                    <a16:rowId xmlns:a16="http://schemas.microsoft.com/office/drawing/2014/main" val="2282531757"/>
                  </a:ext>
                </a:extLst>
              </a:tr>
              <a:tr h="168098">
                <a:tc>
                  <a:txBody>
                    <a:bodyPr/>
                    <a:lstStyle/>
                    <a:p>
                      <a:pPr marL="0" marR="0">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QN38</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0" dirty="0">
                          <a:effectLst/>
                          <a:latin typeface="Calibri" panose="020F0502020204030204" pitchFamily="34" charset="0"/>
                          <a:ea typeface="Calibri" panose="020F0502020204030204" pitchFamily="34" charset="0"/>
                          <a:cs typeface="Times New Roman" panose="02020603050405020304" pitchFamily="18" charset="0"/>
                        </a:rPr>
                        <a:t>Comprehensive Diabetes Care: HbA1c Control (&lt;8.0%)</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70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00B0F0"/>
                    </a:solidFill>
                  </a:tcPr>
                </a:tc>
                <a:tc>
                  <a:txBody>
                    <a:bodyPr/>
                    <a:lstStyle/>
                    <a:p>
                      <a:pPr marL="0" marR="0">
                        <a:lnSpc>
                          <a:spcPct val="107000"/>
                        </a:lnSpc>
                        <a:spcBef>
                          <a:spcPts val="0"/>
                        </a:spcBef>
                        <a:spcAft>
                          <a:spcPts val="0"/>
                        </a:spcAft>
                      </a:pPr>
                      <a:r>
                        <a:rPr lang="en-US" sz="700" dirty="0">
                          <a:effectLst/>
                          <a:latin typeface="Calibri" panose="020F0502020204030204" pitchFamily="34" charset="0"/>
                          <a:ea typeface="Calibri" panose="020F0502020204030204" pitchFamily="34" charset="0"/>
                          <a:cs typeface="Times New Roman" panose="02020603050405020304" pitchFamily="18" charset="0"/>
                        </a:rPr>
                        <a:t> </a:t>
                      </a:r>
                    </a:p>
                  </a:txBody>
                  <a:tcPr marL="40886" marR="40886"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7030A0"/>
                    </a:solidFill>
                  </a:tcPr>
                </a:tc>
                <a:extLst>
                  <a:ext uri="{0D108BD9-81ED-4DB2-BD59-A6C34878D82A}">
                    <a16:rowId xmlns:a16="http://schemas.microsoft.com/office/drawing/2014/main" val="693697717"/>
                  </a:ext>
                </a:extLst>
              </a:tr>
            </a:tbl>
          </a:graphicData>
        </a:graphic>
      </p:graphicFrame>
    </p:spTree>
    <p:extLst>
      <p:ext uri="{BB962C8B-B14F-4D97-AF65-F5344CB8AC3E}">
        <p14:creationId xmlns:p14="http://schemas.microsoft.com/office/powerpoint/2010/main" val="916823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normAutofit/>
          </a:bodyPr>
          <a:lstStyle/>
          <a:p>
            <a:r>
              <a:rPr lang="en-US" sz="4000" b="1" dirty="0"/>
              <a:t>Highmark – True Performance Program Overview</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66" name="Group 65">
            <a:extLst>
              <a:ext uri="{FF2B5EF4-FFF2-40B4-BE49-F238E27FC236}">
                <a16:creationId xmlns:a16="http://schemas.microsoft.com/office/drawing/2014/main" id="{6C9FFB8D-E26F-44FC-94EF-009C5E3904AE}"/>
              </a:ext>
            </a:extLst>
          </p:cNvPr>
          <p:cNvGrpSpPr/>
          <p:nvPr/>
        </p:nvGrpSpPr>
        <p:grpSpPr>
          <a:xfrm>
            <a:off x="3378884" y="3585655"/>
            <a:ext cx="7720584" cy="2713609"/>
            <a:chOff x="2180534" y="1487982"/>
            <a:chExt cx="7720584" cy="2713609"/>
          </a:xfrm>
        </p:grpSpPr>
        <p:sp>
          <p:nvSpPr>
            <p:cNvPr id="54" name="TextBox 53">
              <a:extLst>
                <a:ext uri="{FF2B5EF4-FFF2-40B4-BE49-F238E27FC236}">
                  <a16:creationId xmlns:a16="http://schemas.microsoft.com/office/drawing/2014/main" id="{392DB907-7503-423D-BCD7-473334A9C66D}"/>
                </a:ext>
              </a:extLst>
            </p:cNvPr>
            <p:cNvSpPr txBox="1"/>
            <p:nvPr/>
          </p:nvSpPr>
          <p:spPr>
            <a:xfrm>
              <a:off x="8110418" y="3605085"/>
              <a:ext cx="1790700" cy="523220"/>
            </a:xfrm>
            <a:prstGeom prst="rect">
              <a:avLst/>
            </a:prstGeom>
            <a:noFill/>
            <a:ln>
              <a:noFill/>
            </a:ln>
          </p:spPr>
          <p:txBody>
            <a:bodyPr wrap="square" rtlCol="0">
              <a:spAutoFit/>
            </a:bodyPr>
            <a:lstStyle/>
            <a:p>
              <a:pPr algn="ctr"/>
              <a:r>
                <a:rPr lang="en-US" sz="1400" dirty="0"/>
                <a:t>Strong Medicare STARS ratings </a:t>
              </a:r>
            </a:p>
          </p:txBody>
        </p:sp>
        <p:sp>
          <p:nvSpPr>
            <p:cNvPr id="3" name="TextBox 2">
              <a:extLst>
                <a:ext uri="{FF2B5EF4-FFF2-40B4-BE49-F238E27FC236}">
                  <a16:creationId xmlns:a16="http://schemas.microsoft.com/office/drawing/2014/main" id="{D8FFD2A6-82C4-430C-ACB5-D890245A3CF4}"/>
                </a:ext>
              </a:extLst>
            </p:cNvPr>
            <p:cNvSpPr txBox="1"/>
            <p:nvPr/>
          </p:nvSpPr>
          <p:spPr>
            <a:xfrm>
              <a:off x="5200945" y="1487982"/>
              <a:ext cx="2255712" cy="307777"/>
            </a:xfrm>
            <a:prstGeom prst="rect">
              <a:avLst/>
            </a:prstGeom>
            <a:noFill/>
            <a:ln>
              <a:noFill/>
            </a:ln>
          </p:spPr>
          <p:txBody>
            <a:bodyPr wrap="square" rtlCol="0">
              <a:spAutoFit/>
            </a:bodyPr>
            <a:lstStyle/>
            <a:p>
              <a:r>
                <a:rPr lang="en-US" sz="1400" dirty="0"/>
                <a:t>Performance Measurement</a:t>
              </a:r>
            </a:p>
          </p:txBody>
        </p:sp>
        <p:sp>
          <p:nvSpPr>
            <p:cNvPr id="8" name="TextBox 7">
              <a:extLst>
                <a:ext uri="{FF2B5EF4-FFF2-40B4-BE49-F238E27FC236}">
                  <a16:creationId xmlns:a16="http://schemas.microsoft.com/office/drawing/2014/main" id="{00336554-04D7-4A66-8FE9-BBDDB9F39AD7}"/>
                </a:ext>
              </a:extLst>
            </p:cNvPr>
            <p:cNvSpPr txBox="1"/>
            <p:nvPr/>
          </p:nvSpPr>
          <p:spPr>
            <a:xfrm>
              <a:off x="3613801" y="2588060"/>
              <a:ext cx="1790700" cy="307777"/>
            </a:xfrm>
            <a:prstGeom prst="rect">
              <a:avLst/>
            </a:prstGeom>
            <a:noFill/>
            <a:ln>
              <a:noFill/>
            </a:ln>
          </p:spPr>
          <p:txBody>
            <a:bodyPr wrap="square" rtlCol="0">
              <a:spAutoFit/>
            </a:bodyPr>
            <a:lstStyle/>
            <a:p>
              <a:pPr algn="ctr"/>
              <a:r>
                <a:rPr lang="en-US" sz="1400" dirty="0"/>
                <a:t>Care Coordination</a:t>
              </a:r>
            </a:p>
          </p:txBody>
        </p:sp>
        <p:sp>
          <p:nvSpPr>
            <p:cNvPr id="9" name="TextBox 8">
              <a:extLst>
                <a:ext uri="{FF2B5EF4-FFF2-40B4-BE49-F238E27FC236}">
                  <a16:creationId xmlns:a16="http://schemas.microsoft.com/office/drawing/2014/main" id="{3E3E048F-E7BA-43E0-BCD9-59FED5335E1F}"/>
                </a:ext>
              </a:extLst>
            </p:cNvPr>
            <p:cNvSpPr txBox="1"/>
            <p:nvPr/>
          </p:nvSpPr>
          <p:spPr>
            <a:xfrm>
              <a:off x="5589141" y="2603718"/>
              <a:ext cx="1479321" cy="307777"/>
            </a:xfrm>
            <a:prstGeom prst="rect">
              <a:avLst/>
            </a:prstGeom>
            <a:noFill/>
            <a:ln>
              <a:noFill/>
            </a:ln>
          </p:spPr>
          <p:txBody>
            <a:bodyPr wrap="square" rtlCol="0">
              <a:spAutoFit/>
            </a:bodyPr>
            <a:lstStyle/>
            <a:p>
              <a:pPr algn="ctr"/>
              <a:r>
                <a:rPr lang="en-US" sz="1400" dirty="0"/>
                <a:t>Lump Sum</a:t>
              </a:r>
            </a:p>
          </p:txBody>
        </p:sp>
        <p:cxnSp>
          <p:nvCxnSpPr>
            <p:cNvPr id="11" name="Straight Arrow Connector 10">
              <a:extLst>
                <a:ext uri="{FF2B5EF4-FFF2-40B4-BE49-F238E27FC236}">
                  <a16:creationId xmlns:a16="http://schemas.microsoft.com/office/drawing/2014/main" id="{F77B6FFF-EE28-4DB3-8DBB-A8C74C6355E6}"/>
                </a:ext>
              </a:extLst>
            </p:cNvPr>
            <p:cNvCxnSpPr>
              <a:cxnSpLocks/>
              <a:stCxn id="3" idx="2"/>
              <a:endCxn id="8" idx="0"/>
            </p:cNvCxnSpPr>
            <p:nvPr/>
          </p:nvCxnSpPr>
          <p:spPr>
            <a:xfrm flipH="1">
              <a:off x="4509151" y="1795759"/>
              <a:ext cx="1819650" cy="79230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027AD40-A801-4A36-898C-81B9D15DEA89}"/>
                </a:ext>
              </a:extLst>
            </p:cNvPr>
            <p:cNvCxnSpPr>
              <a:cxnSpLocks/>
              <a:stCxn id="3" idx="2"/>
              <a:endCxn id="9" idx="0"/>
            </p:cNvCxnSpPr>
            <p:nvPr/>
          </p:nvCxnSpPr>
          <p:spPr>
            <a:xfrm>
              <a:off x="6328801" y="1795759"/>
              <a:ext cx="1" cy="80795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F44E05E-F6C9-4A79-A31C-4263794EE084}"/>
                </a:ext>
              </a:extLst>
            </p:cNvPr>
            <p:cNvSpPr txBox="1"/>
            <p:nvPr/>
          </p:nvSpPr>
          <p:spPr>
            <a:xfrm>
              <a:off x="7182013" y="2603718"/>
              <a:ext cx="1706099" cy="307777"/>
            </a:xfrm>
            <a:prstGeom prst="rect">
              <a:avLst/>
            </a:prstGeom>
            <a:noFill/>
            <a:ln>
              <a:noFill/>
            </a:ln>
          </p:spPr>
          <p:txBody>
            <a:bodyPr wrap="square" rtlCol="0">
              <a:spAutoFit/>
            </a:bodyPr>
            <a:lstStyle/>
            <a:p>
              <a:pPr algn="ctr"/>
              <a:r>
                <a:rPr lang="en-US" sz="1400" dirty="0"/>
                <a:t>Additional Incentives</a:t>
              </a:r>
            </a:p>
          </p:txBody>
        </p:sp>
        <p:cxnSp>
          <p:nvCxnSpPr>
            <p:cNvPr id="19" name="Straight Arrow Connector 18">
              <a:extLst>
                <a:ext uri="{FF2B5EF4-FFF2-40B4-BE49-F238E27FC236}">
                  <a16:creationId xmlns:a16="http://schemas.microsoft.com/office/drawing/2014/main" id="{3DA164B8-3132-4E4A-90C9-51B363395FDE}"/>
                </a:ext>
              </a:extLst>
            </p:cNvPr>
            <p:cNvCxnSpPr>
              <a:cxnSpLocks/>
              <a:stCxn id="3" idx="2"/>
              <a:endCxn id="18" idx="0"/>
            </p:cNvCxnSpPr>
            <p:nvPr/>
          </p:nvCxnSpPr>
          <p:spPr>
            <a:xfrm>
              <a:off x="6328801" y="1795759"/>
              <a:ext cx="1706262" cy="80795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CC9E3D7-90F7-4FC0-92CD-79FF49D10BC5}"/>
                </a:ext>
              </a:extLst>
            </p:cNvPr>
            <p:cNvSpPr txBox="1"/>
            <p:nvPr/>
          </p:nvSpPr>
          <p:spPr>
            <a:xfrm>
              <a:off x="3613801" y="3672748"/>
              <a:ext cx="1790700" cy="307777"/>
            </a:xfrm>
            <a:prstGeom prst="rect">
              <a:avLst/>
            </a:prstGeom>
            <a:noFill/>
            <a:ln>
              <a:noFill/>
            </a:ln>
          </p:spPr>
          <p:txBody>
            <a:bodyPr wrap="square" rtlCol="0">
              <a:spAutoFit/>
            </a:bodyPr>
            <a:lstStyle/>
            <a:p>
              <a:pPr algn="ctr"/>
              <a:r>
                <a:rPr lang="en-US" sz="1400" dirty="0"/>
                <a:t>Quality </a:t>
              </a:r>
            </a:p>
          </p:txBody>
        </p:sp>
        <p:cxnSp>
          <p:nvCxnSpPr>
            <p:cNvPr id="28" name="Straight Arrow Connector 27">
              <a:extLst>
                <a:ext uri="{FF2B5EF4-FFF2-40B4-BE49-F238E27FC236}">
                  <a16:creationId xmlns:a16="http://schemas.microsoft.com/office/drawing/2014/main" id="{20FBE767-1CF3-440E-84A8-DE299362D172}"/>
                </a:ext>
              </a:extLst>
            </p:cNvPr>
            <p:cNvCxnSpPr>
              <a:cxnSpLocks/>
              <a:stCxn id="8" idx="2"/>
              <a:endCxn id="27" idx="0"/>
            </p:cNvCxnSpPr>
            <p:nvPr/>
          </p:nvCxnSpPr>
          <p:spPr>
            <a:xfrm>
              <a:off x="4509151" y="2895837"/>
              <a:ext cx="0" cy="77691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4A60CD5-23D4-4A99-A1C4-F93066A914A2}"/>
                </a:ext>
              </a:extLst>
            </p:cNvPr>
            <p:cNvSpPr txBox="1"/>
            <p:nvPr/>
          </p:nvSpPr>
          <p:spPr>
            <a:xfrm>
              <a:off x="2290882" y="3626580"/>
              <a:ext cx="1432413" cy="307777"/>
            </a:xfrm>
            <a:prstGeom prst="rect">
              <a:avLst/>
            </a:prstGeom>
            <a:noFill/>
            <a:ln>
              <a:noFill/>
            </a:ln>
          </p:spPr>
          <p:txBody>
            <a:bodyPr wrap="square" rtlCol="0">
              <a:spAutoFit/>
            </a:bodyPr>
            <a:lstStyle/>
            <a:p>
              <a:pPr algn="ctr"/>
              <a:r>
                <a:rPr lang="en-US" sz="1400" b="1" dirty="0"/>
                <a:t>Evaluations</a:t>
              </a:r>
            </a:p>
          </p:txBody>
        </p:sp>
        <p:sp>
          <p:nvSpPr>
            <p:cNvPr id="34" name="TextBox 33">
              <a:extLst>
                <a:ext uri="{FF2B5EF4-FFF2-40B4-BE49-F238E27FC236}">
                  <a16:creationId xmlns:a16="http://schemas.microsoft.com/office/drawing/2014/main" id="{FD11AB4D-2B36-4CBD-8812-1FED8DC35745}"/>
                </a:ext>
              </a:extLst>
            </p:cNvPr>
            <p:cNvSpPr txBox="1"/>
            <p:nvPr/>
          </p:nvSpPr>
          <p:spPr>
            <a:xfrm>
              <a:off x="2180534" y="2480338"/>
              <a:ext cx="1542761" cy="523220"/>
            </a:xfrm>
            <a:prstGeom prst="rect">
              <a:avLst/>
            </a:prstGeom>
            <a:noFill/>
            <a:ln>
              <a:noFill/>
            </a:ln>
          </p:spPr>
          <p:txBody>
            <a:bodyPr wrap="square" rtlCol="0">
              <a:spAutoFit/>
            </a:bodyPr>
            <a:lstStyle/>
            <a:p>
              <a:pPr algn="ctr"/>
              <a:r>
                <a:rPr lang="en-US" sz="1400" b="1" dirty="0"/>
                <a:t>Reimbursement Types</a:t>
              </a:r>
            </a:p>
          </p:txBody>
        </p:sp>
        <p:sp>
          <p:nvSpPr>
            <p:cNvPr id="35" name="TextBox 34">
              <a:extLst>
                <a:ext uri="{FF2B5EF4-FFF2-40B4-BE49-F238E27FC236}">
                  <a16:creationId xmlns:a16="http://schemas.microsoft.com/office/drawing/2014/main" id="{044B09AB-E5B6-46ED-B8A9-004D74885C09}"/>
                </a:ext>
              </a:extLst>
            </p:cNvPr>
            <p:cNvSpPr txBox="1"/>
            <p:nvPr/>
          </p:nvSpPr>
          <p:spPr>
            <a:xfrm>
              <a:off x="5861991" y="3678371"/>
              <a:ext cx="933620" cy="523220"/>
            </a:xfrm>
            <a:prstGeom prst="rect">
              <a:avLst/>
            </a:prstGeom>
            <a:noFill/>
            <a:ln>
              <a:noFill/>
            </a:ln>
          </p:spPr>
          <p:txBody>
            <a:bodyPr wrap="square" rtlCol="0">
              <a:spAutoFit/>
            </a:bodyPr>
            <a:lstStyle/>
            <a:p>
              <a:pPr algn="ctr"/>
              <a:r>
                <a:rPr lang="en-US" sz="1400" dirty="0"/>
                <a:t>Cost &amp; Utilization </a:t>
              </a:r>
            </a:p>
          </p:txBody>
        </p:sp>
        <p:cxnSp>
          <p:nvCxnSpPr>
            <p:cNvPr id="36" name="Straight Arrow Connector 35">
              <a:extLst>
                <a:ext uri="{FF2B5EF4-FFF2-40B4-BE49-F238E27FC236}">
                  <a16:creationId xmlns:a16="http://schemas.microsoft.com/office/drawing/2014/main" id="{CA5146EC-2798-47DD-A23B-D508C0B37E72}"/>
                </a:ext>
              </a:extLst>
            </p:cNvPr>
            <p:cNvCxnSpPr>
              <a:cxnSpLocks/>
              <a:stCxn id="9" idx="2"/>
              <a:endCxn id="35" idx="0"/>
            </p:cNvCxnSpPr>
            <p:nvPr/>
          </p:nvCxnSpPr>
          <p:spPr>
            <a:xfrm flipH="1">
              <a:off x="6328801" y="2911495"/>
              <a:ext cx="1" cy="76687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5E72F28-C157-4C1C-98F3-8A538BB38953}"/>
                </a:ext>
              </a:extLst>
            </p:cNvPr>
            <p:cNvSpPr txBox="1"/>
            <p:nvPr/>
          </p:nvSpPr>
          <p:spPr>
            <a:xfrm>
              <a:off x="6795611" y="3651252"/>
              <a:ext cx="1271033" cy="523220"/>
            </a:xfrm>
            <a:prstGeom prst="rect">
              <a:avLst/>
            </a:prstGeom>
            <a:noFill/>
            <a:ln>
              <a:noFill/>
            </a:ln>
          </p:spPr>
          <p:txBody>
            <a:bodyPr wrap="square" rtlCol="0">
              <a:spAutoFit/>
            </a:bodyPr>
            <a:lstStyle/>
            <a:p>
              <a:pPr algn="ctr"/>
              <a:r>
                <a:rPr lang="en-US" sz="1400" dirty="0"/>
                <a:t>Referral Management </a:t>
              </a:r>
            </a:p>
          </p:txBody>
        </p:sp>
        <p:sp>
          <p:nvSpPr>
            <p:cNvPr id="42" name="TextBox 41">
              <a:extLst>
                <a:ext uri="{FF2B5EF4-FFF2-40B4-BE49-F238E27FC236}">
                  <a16:creationId xmlns:a16="http://schemas.microsoft.com/office/drawing/2014/main" id="{86F9EE48-EE56-4B34-9E0C-22BF422DD817}"/>
                </a:ext>
              </a:extLst>
            </p:cNvPr>
            <p:cNvSpPr txBox="1"/>
            <p:nvPr/>
          </p:nvSpPr>
          <p:spPr>
            <a:xfrm>
              <a:off x="4916892" y="3672747"/>
              <a:ext cx="812913" cy="307777"/>
            </a:xfrm>
            <a:prstGeom prst="rect">
              <a:avLst/>
            </a:prstGeom>
            <a:noFill/>
            <a:ln>
              <a:noFill/>
            </a:ln>
          </p:spPr>
          <p:txBody>
            <a:bodyPr wrap="square" rtlCol="0">
              <a:spAutoFit/>
            </a:bodyPr>
            <a:lstStyle/>
            <a:p>
              <a:pPr algn="ctr"/>
              <a:r>
                <a:rPr lang="en-US" sz="1400" dirty="0"/>
                <a:t>Quality </a:t>
              </a:r>
            </a:p>
          </p:txBody>
        </p:sp>
        <p:cxnSp>
          <p:nvCxnSpPr>
            <p:cNvPr id="45" name="Straight Arrow Connector 44">
              <a:extLst>
                <a:ext uri="{FF2B5EF4-FFF2-40B4-BE49-F238E27FC236}">
                  <a16:creationId xmlns:a16="http://schemas.microsoft.com/office/drawing/2014/main" id="{25BA6F8D-B873-45CB-9A13-B461D5F34AEA}"/>
                </a:ext>
              </a:extLst>
            </p:cNvPr>
            <p:cNvCxnSpPr>
              <a:cxnSpLocks/>
              <a:stCxn id="9" idx="2"/>
              <a:endCxn id="42" idx="0"/>
            </p:cNvCxnSpPr>
            <p:nvPr/>
          </p:nvCxnSpPr>
          <p:spPr>
            <a:xfrm flipH="1">
              <a:off x="5323349" y="2911495"/>
              <a:ext cx="1005453" cy="76125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C23AC3E-A7C8-4820-A203-3C188C826E63}"/>
                </a:ext>
              </a:extLst>
            </p:cNvPr>
            <p:cNvCxnSpPr>
              <a:cxnSpLocks/>
              <a:stCxn id="9" idx="2"/>
              <a:endCxn id="41" idx="0"/>
            </p:cNvCxnSpPr>
            <p:nvPr/>
          </p:nvCxnSpPr>
          <p:spPr>
            <a:xfrm>
              <a:off x="6328802" y="2911495"/>
              <a:ext cx="1102326" cy="73975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38E7709-E37E-461C-AC8B-BAEFCC5E6C0F}"/>
                </a:ext>
              </a:extLst>
            </p:cNvPr>
            <p:cNvCxnSpPr>
              <a:cxnSpLocks/>
              <a:stCxn id="18" idx="2"/>
              <a:endCxn id="54" idx="0"/>
            </p:cNvCxnSpPr>
            <p:nvPr/>
          </p:nvCxnSpPr>
          <p:spPr>
            <a:xfrm>
              <a:off x="8035063" y="2911495"/>
              <a:ext cx="970705" cy="69359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2" name="Straight Connector 71">
            <a:extLst>
              <a:ext uri="{FF2B5EF4-FFF2-40B4-BE49-F238E27FC236}">
                <a16:creationId xmlns:a16="http://schemas.microsoft.com/office/drawing/2014/main" id="{CD4465DB-462A-49FC-A870-5771D1B3D547}"/>
              </a:ext>
            </a:extLst>
          </p:cNvPr>
          <p:cNvCxnSpPr/>
          <p:nvPr/>
        </p:nvCxnSpPr>
        <p:spPr>
          <a:xfrm>
            <a:off x="955343" y="3272345"/>
            <a:ext cx="10144125"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84" name="Group 83">
            <a:extLst>
              <a:ext uri="{FF2B5EF4-FFF2-40B4-BE49-F238E27FC236}">
                <a16:creationId xmlns:a16="http://schemas.microsoft.com/office/drawing/2014/main" id="{88B0F709-972E-4C1A-927C-86DBD85444E8}"/>
              </a:ext>
            </a:extLst>
          </p:cNvPr>
          <p:cNvGrpSpPr/>
          <p:nvPr/>
        </p:nvGrpSpPr>
        <p:grpSpPr>
          <a:xfrm>
            <a:off x="3610249" y="1577881"/>
            <a:ext cx="6047920" cy="1421971"/>
            <a:chOff x="3315693" y="5026543"/>
            <a:chExt cx="6047920" cy="1421971"/>
          </a:xfrm>
        </p:grpSpPr>
        <p:pic>
          <p:nvPicPr>
            <p:cNvPr id="76" name="Graphic 75" descr="Venn diagram">
              <a:extLst>
                <a:ext uri="{FF2B5EF4-FFF2-40B4-BE49-F238E27FC236}">
                  <a16:creationId xmlns:a16="http://schemas.microsoft.com/office/drawing/2014/main" id="{3E3461A7-197C-4C98-B894-9A0E8B49B6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66313" y="5247352"/>
              <a:ext cx="1201162" cy="1201162"/>
            </a:xfrm>
            <a:prstGeom prst="rect">
              <a:avLst/>
            </a:prstGeom>
          </p:spPr>
        </p:pic>
        <p:sp>
          <p:nvSpPr>
            <p:cNvPr id="77" name="TextBox 76">
              <a:extLst>
                <a:ext uri="{FF2B5EF4-FFF2-40B4-BE49-F238E27FC236}">
                  <a16:creationId xmlns:a16="http://schemas.microsoft.com/office/drawing/2014/main" id="{F8AF91BF-EB1E-4C01-A60C-2759FB29B81F}"/>
                </a:ext>
              </a:extLst>
            </p:cNvPr>
            <p:cNvSpPr txBox="1"/>
            <p:nvPr/>
          </p:nvSpPr>
          <p:spPr>
            <a:xfrm>
              <a:off x="4979464" y="5026543"/>
              <a:ext cx="1747838" cy="369332"/>
            </a:xfrm>
            <a:prstGeom prst="rect">
              <a:avLst/>
            </a:prstGeom>
            <a:noFill/>
          </p:spPr>
          <p:txBody>
            <a:bodyPr wrap="square" rtlCol="0">
              <a:spAutoFit/>
            </a:bodyPr>
            <a:lstStyle/>
            <a:p>
              <a:r>
                <a:rPr lang="en-US" dirty="0"/>
                <a:t>Improve Quality</a:t>
              </a:r>
            </a:p>
          </p:txBody>
        </p:sp>
        <p:sp>
          <p:nvSpPr>
            <p:cNvPr id="79" name="TextBox 78">
              <a:extLst>
                <a:ext uri="{FF2B5EF4-FFF2-40B4-BE49-F238E27FC236}">
                  <a16:creationId xmlns:a16="http://schemas.microsoft.com/office/drawing/2014/main" id="{16E04594-6EA0-49F4-851E-8DDF4D75CED8}"/>
                </a:ext>
              </a:extLst>
            </p:cNvPr>
            <p:cNvSpPr txBox="1"/>
            <p:nvPr/>
          </p:nvSpPr>
          <p:spPr>
            <a:xfrm>
              <a:off x="3315693" y="5837991"/>
              <a:ext cx="2081589" cy="369332"/>
            </a:xfrm>
            <a:prstGeom prst="rect">
              <a:avLst/>
            </a:prstGeom>
            <a:noFill/>
          </p:spPr>
          <p:txBody>
            <a:bodyPr wrap="square" rtlCol="0">
              <a:spAutoFit/>
            </a:bodyPr>
            <a:lstStyle/>
            <a:p>
              <a:r>
                <a:rPr lang="en-US" dirty="0"/>
                <a:t>Reduce Cost of Care</a:t>
              </a:r>
            </a:p>
          </p:txBody>
        </p:sp>
        <p:sp>
          <p:nvSpPr>
            <p:cNvPr id="78" name="TextBox 77">
              <a:extLst>
                <a:ext uri="{FF2B5EF4-FFF2-40B4-BE49-F238E27FC236}">
                  <a16:creationId xmlns:a16="http://schemas.microsoft.com/office/drawing/2014/main" id="{B145531A-3628-4466-AF8E-FE88530B26F9}"/>
                </a:ext>
              </a:extLst>
            </p:cNvPr>
            <p:cNvSpPr txBox="1"/>
            <p:nvPr/>
          </p:nvSpPr>
          <p:spPr>
            <a:xfrm>
              <a:off x="6401185" y="5835014"/>
              <a:ext cx="2962428" cy="369332"/>
            </a:xfrm>
            <a:prstGeom prst="rect">
              <a:avLst/>
            </a:prstGeom>
            <a:noFill/>
          </p:spPr>
          <p:txBody>
            <a:bodyPr wrap="square" rtlCol="0">
              <a:spAutoFit/>
            </a:bodyPr>
            <a:lstStyle/>
            <a:p>
              <a:r>
                <a:rPr lang="en-US" dirty="0"/>
                <a:t>Enrich Member Experience</a:t>
              </a:r>
            </a:p>
          </p:txBody>
        </p:sp>
      </p:grpSp>
      <p:sp>
        <p:nvSpPr>
          <p:cNvPr id="85" name="TextBox 84">
            <a:extLst>
              <a:ext uri="{FF2B5EF4-FFF2-40B4-BE49-F238E27FC236}">
                <a16:creationId xmlns:a16="http://schemas.microsoft.com/office/drawing/2014/main" id="{3A3AD57A-B411-48C5-87A4-38EEA9089C37}"/>
              </a:ext>
            </a:extLst>
          </p:cNvPr>
          <p:cNvSpPr txBox="1"/>
          <p:nvPr/>
        </p:nvSpPr>
        <p:spPr>
          <a:xfrm>
            <a:off x="1021818" y="3874608"/>
            <a:ext cx="1086448" cy="369332"/>
          </a:xfrm>
          <a:prstGeom prst="rect">
            <a:avLst/>
          </a:prstGeom>
          <a:noFill/>
        </p:spPr>
        <p:txBody>
          <a:bodyPr wrap="square" rtlCol="0">
            <a:spAutoFit/>
          </a:bodyPr>
          <a:lstStyle/>
          <a:p>
            <a:r>
              <a:rPr lang="en-US" dirty="0"/>
              <a:t>5 regions</a:t>
            </a:r>
          </a:p>
        </p:txBody>
      </p:sp>
      <p:pic>
        <p:nvPicPr>
          <p:cNvPr id="86" name="Graphic 85" descr="Children">
            <a:extLst>
              <a:ext uri="{FF2B5EF4-FFF2-40B4-BE49-F238E27FC236}">
                <a16:creationId xmlns:a16="http://schemas.microsoft.com/office/drawing/2014/main" id="{6D111A23-7173-4BCB-B8B1-3C4279215E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7479" y="4649682"/>
            <a:ext cx="450567" cy="450567"/>
          </a:xfrm>
          <a:prstGeom prst="rect">
            <a:avLst/>
          </a:prstGeom>
        </p:spPr>
      </p:pic>
      <p:pic>
        <p:nvPicPr>
          <p:cNvPr id="87" name="Graphic 86" descr="Map with pin">
            <a:extLst>
              <a:ext uri="{FF2B5EF4-FFF2-40B4-BE49-F238E27FC236}">
                <a16:creationId xmlns:a16="http://schemas.microsoft.com/office/drawing/2014/main" id="{39080ED1-65B7-43CB-BC08-C0A0AE71C74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1150" y="3862770"/>
            <a:ext cx="383226" cy="383226"/>
          </a:xfrm>
          <a:prstGeom prst="rect">
            <a:avLst/>
          </a:prstGeom>
        </p:spPr>
      </p:pic>
      <p:sp>
        <p:nvSpPr>
          <p:cNvPr id="88" name="TextBox 87">
            <a:extLst>
              <a:ext uri="{FF2B5EF4-FFF2-40B4-BE49-F238E27FC236}">
                <a16:creationId xmlns:a16="http://schemas.microsoft.com/office/drawing/2014/main" id="{FFB0DB09-EE26-40FC-A55F-0E5462609355}"/>
              </a:ext>
            </a:extLst>
          </p:cNvPr>
          <p:cNvSpPr txBox="1"/>
          <p:nvPr/>
        </p:nvSpPr>
        <p:spPr>
          <a:xfrm>
            <a:off x="961808" y="4663986"/>
            <a:ext cx="1737786" cy="369332"/>
          </a:xfrm>
          <a:prstGeom prst="rect">
            <a:avLst/>
          </a:prstGeom>
          <a:noFill/>
        </p:spPr>
        <p:txBody>
          <a:bodyPr wrap="square" rtlCol="0">
            <a:spAutoFit/>
          </a:bodyPr>
          <a:lstStyle/>
          <a:p>
            <a:r>
              <a:rPr lang="en-US" dirty="0"/>
              <a:t>3 populations</a:t>
            </a:r>
          </a:p>
        </p:txBody>
      </p:sp>
      <p:cxnSp>
        <p:nvCxnSpPr>
          <p:cNvPr id="89" name="Straight Connector 88">
            <a:extLst>
              <a:ext uri="{FF2B5EF4-FFF2-40B4-BE49-F238E27FC236}">
                <a16:creationId xmlns:a16="http://schemas.microsoft.com/office/drawing/2014/main" id="{328C453C-34A8-48A8-AEAB-88206BA88133}"/>
              </a:ext>
            </a:extLst>
          </p:cNvPr>
          <p:cNvCxnSpPr>
            <a:cxnSpLocks/>
          </p:cNvCxnSpPr>
          <p:nvPr/>
        </p:nvCxnSpPr>
        <p:spPr>
          <a:xfrm flipH="1">
            <a:off x="3073209" y="3705403"/>
            <a:ext cx="20661" cy="259386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94" name="Graphic 93" descr="Ruler">
            <a:extLst>
              <a:ext uri="{FF2B5EF4-FFF2-40B4-BE49-F238E27FC236}">
                <a16:creationId xmlns:a16="http://schemas.microsoft.com/office/drawing/2014/main" id="{26E8B286-D496-4337-9ADA-AB3D437F60C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37061" y="5445638"/>
            <a:ext cx="392542" cy="392542"/>
          </a:xfrm>
          <a:prstGeom prst="rect">
            <a:avLst/>
          </a:prstGeom>
        </p:spPr>
      </p:pic>
      <p:sp>
        <p:nvSpPr>
          <p:cNvPr id="95" name="TextBox 94">
            <a:extLst>
              <a:ext uri="{FF2B5EF4-FFF2-40B4-BE49-F238E27FC236}">
                <a16:creationId xmlns:a16="http://schemas.microsoft.com/office/drawing/2014/main" id="{BAF7391F-DCDB-44F7-9423-934EF82AE901}"/>
              </a:ext>
            </a:extLst>
          </p:cNvPr>
          <p:cNvSpPr txBox="1"/>
          <p:nvPr/>
        </p:nvSpPr>
        <p:spPr>
          <a:xfrm>
            <a:off x="942494" y="5402009"/>
            <a:ext cx="1867447" cy="369332"/>
          </a:xfrm>
          <a:prstGeom prst="rect">
            <a:avLst/>
          </a:prstGeom>
          <a:noFill/>
        </p:spPr>
        <p:txBody>
          <a:bodyPr wrap="square" rtlCol="0">
            <a:spAutoFit/>
          </a:bodyPr>
          <a:lstStyle/>
          <a:p>
            <a:r>
              <a:rPr lang="en-US" dirty="0"/>
              <a:t>28 quality metrics</a:t>
            </a:r>
          </a:p>
        </p:txBody>
      </p:sp>
    </p:spTree>
    <p:extLst>
      <p:ext uri="{BB962C8B-B14F-4D97-AF65-F5344CB8AC3E}">
        <p14:creationId xmlns:p14="http://schemas.microsoft.com/office/powerpoint/2010/main" val="3670856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lstStyle/>
          <a:p>
            <a:r>
              <a:rPr lang="en-US" b="1" dirty="0"/>
              <a:t>Problem Statement </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80778394-7B3A-4430-ACD3-5D0240551DE8}"/>
              </a:ext>
            </a:extLst>
          </p:cNvPr>
          <p:cNvSpPr txBox="1"/>
          <p:nvPr/>
        </p:nvSpPr>
        <p:spPr>
          <a:xfrm>
            <a:off x="1689608" y="4740383"/>
            <a:ext cx="6935913" cy="369332"/>
          </a:xfrm>
          <a:prstGeom prst="rect">
            <a:avLst/>
          </a:prstGeom>
          <a:noFill/>
        </p:spPr>
        <p:txBody>
          <a:bodyPr wrap="square" rtlCol="0">
            <a:spAutoFit/>
          </a:bodyPr>
          <a:lstStyle/>
          <a:p>
            <a:r>
              <a:rPr lang="en-US" dirty="0"/>
              <a:t>Can we predict the outcomes based on the quality metric performance?</a:t>
            </a:r>
          </a:p>
        </p:txBody>
      </p:sp>
      <p:pic>
        <p:nvPicPr>
          <p:cNvPr id="3" name="Graphic 2" descr="Downward trend">
            <a:extLst>
              <a:ext uri="{FF2B5EF4-FFF2-40B4-BE49-F238E27FC236}">
                <a16:creationId xmlns:a16="http://schemas.microsoft.com/office/drawing/2014/main" id="{BC091E43-AEDF-4C64-8712-8BBE3DA55B5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9142" y="1641815"/>
            <a:ext cx="914400" cy="914400"/>
          </a:xfrm>
          <a:prstGeom prst="rect">
            <a:avLst/>
          </a:prstGeom>
        </p:spPr>
      </p:pic>
      <p:sp>
        <p:nvSpPr>
          <p:cNvPr id="9" name="TextBox 8">
            <a:extLst>
              <a:ext uri="{FF2B5EF4-FFF2-40B4-BE49-F238E27FC236}">
                <a16:creationId xmlns:a16="http://schemas.microsoft.com/office/drawing/2014/main" id="{CB11456F-67D6-46AE-A635-18B92CE018C2}"/>
              </a:ext>
            </a:extLst>
          </p:cNvPr>
          <p:cNvSpPr txBox="1"/>
          <p:nvPr/>
        </p:nvSpPr>
        <p:spPr>
          <a:xfrm>
            <a:off x="1693737" y="1914349"/>
            <a:ext cx="5992938" cy="369332"/>
          </a:xfrm>
          <a:prstGeom prst="rect">
            <a:avLst/>
          </a:prstGeom>
          <a:noFill/>
        </p:spPr>
        <p:txBody>
          <a:bodyPr wrap="square" rtlCol="0">
            <a:spAutoFit/>
          </a:bodyPr>
          <a:lstStyle/>
          <a:p>
            <a:r>
              <a:rPr lang="en-US" dirty="0"/>
              <a:t>Which of the quality metrics are driving the cost outcomes?</a:t>
            </a:r>
          </a:p>
        </p:txBody>
      </p:sp>
      <p:sp>
        <p:nvSpPr>
          <p:cNvPr id="10" name="TextBox 9">
            <a:extLst>
              <a:ext uri="{FF2B5EF4-FFF2-40B4-BE49-F238E27FC236}">
                <a16:creationId xmlns:a16="http://schemas.microsoft.com/office/drawing/2014/main" id="{ACE196AF-6CE1-4098-B1E6-CEA9438D93C2}"/>
              </a:ext>
            </a:extLst>
          </p:cNvPr>
          <p:cNvSpPr txBox="1"/>
          <p:nvPr/>
        </p:nvSpPr>
        <p:spPr>
          <a:xfrm>
            <a:off x="1689608" y="3182885"/>
            <a:ext cx="5469063" cy="369332"/>
          </a:xfrm>
          <a:prstGeom prst="rect">
            <a:avLst/>
          </a:prstGeom>
          <a:noFill/>
        </p:spPr>
        <p:txBody>
          <a:bodyPr wrap="square" rtlCol="0">
            <a:spAutoFit/>
          </a:bodyPr>
          <a:lstStyle/>
          <a:p>
            <a:r>
              <a:rPr lang="en-US" dirty="0"/>
              <a:t>What other quality metrics could potentially be added?</a:t>
            </a:r>
          </a:p>
        </p:txBody>
      </p:sp>
      <p:pic>
        <p:nvPicPr>
          <p:cNvPr id="16" name="Graphic 15" descr="Lightbulb and gear">
            <a:extLst>
              <a:ext uri="{FF2B5EF4-FFF2-40B4-BE49-F238E27FC236}">
                <a16:creationId xmlns:a16="http://schemas.microsoft.com/office/drawing/2014/main" id="{16391B62-5B44-4978-A0BA-59A9449A66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9142" y="4467849"/>
            <a:ext cx="914400" cy="914400"/>
          </a:xfrm>
          <a:prstGeom prst="rect">
            <a:avLst/>
          </a:prstGeom>
        </p:spPr>
      </p:pic>
      <p:pic>
        <p:nvPicPr>
          <p:cNvPr id="18" name="Graphic 17" descr="Magnifying glass">
            <a:extLst>
              <a:ext uri="{FF2B5EF4-FFF2-40B4-BE49-F238E27FC236}">
                <a16:creationId xmlns:a16="http://schemas.microsoft.com/office/drawing/2014/main" id="{FE991705-3B21-40B7-A359-B700024152D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9142" y="2971800"/>
            <a:ext cx="914400" cy="914400"/>
          </a:xfrm>
          <a:prstGeom prst="rect">
            <a:avLst/>
          </a:prstGeom>
        </p:spPr>
      </p:pic>
    </p:spTree>
    <p:extLst>
      <p:ext uri="{BB962C8B-B14F-4D97-AF65-F5344CB8AC3E}">
        <p14:creationId xmlns:p14="http://schemas.microsoft.com/office/powerpoint/2010/main" val="1775559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normAutofit/>
          </a:bodyPr>
          <a:lstStyle/>
          <a:p>
            <a:r>
              <a:rPr lang="en-US" sz="4000" b="1" dirty="0"/>
              <a:t>Exploratory Data Analysis – Score Distributions</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E9CA5704-1F16-45F2-A13D-87F3A7747E62}"/>
              </a:ext>
            </a:extLst>
          </p:cNvPr>
          <p:cNvPicPr>
            <a:picLocks noChangeAspect="1"/>
          </p:cNvPicPr>
          <p:nvPr/>
        </p:nvPicPr>
        <p:blipFill>
          <a:blip r:embed="rId2"/>
          <a:stretch>
            <a:fillRect/>
          </a:stretch>
        </p:blipFill>
        <p:spPr>
          <a:xfrm>
            <a:off x="279035" y="1574662"/>
            <a:ext cx="4932151" cy="4754880"/>
          </a:xfrm>
          <a:prstGeom prst="rect">
            <a:avLst/>
          </a:prstGeom>
        </p:spPr>
      </p:pic>
      <p:pic>
        <p:nvPicPr>
          <p:cNvPr id="6" name="Picture 5">
            <a:extLst>
              <a:ext uri="{FF2B5EF4-FFF2-40B4-BE49-F238E27FC236}">
                <a16:creationId xmlns:a16="http://schemas.microsoft.com/office/drawing/2014/main" id="{F57081E8-8894-4AB5-B42F-B698D17DE5DA}"/>
              </a:ext>
            </a:extLst>
          </p:cNvPr>
          <p:cNvPicPr>
            <a:picLocks noChangeAspect="1"/>
          </p:cNvPicPr>
          <p:nvPr/>
        </p:nvPicPr>
        <p:blipFill>
          <a:blip r:embed="rId3"/>
          <a:stretch>
            <a:fillRect/>
          </a:stretch>
        </p:blipFill>
        <p:spPr>
          <a:xfrm>
            <a:off x="6622292" y="1417006"/>
            <a:ext cx="4932150" cy="4766994"/>
          </a:xfrm>
          <a:prstGeom prst="rect">
            <a:avLst/>
          </a:prstGeom>
        </p:spPr>
      </p:pic>
    </p:spTree>
    <p:extLst>
      <p:ext uri="{BB962C8B-B14F-4D97-AF65-F5344CB8AC3E}">
        <p14:creationId xmlns:p14="http://schemas.microsoft.com/office/powerpoint/2010/main" val="2416522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normAutofit/>
          </a:bodyPr>
          <a:lstStyle/>
          <a:p>
            <a:r>
              <a:rPr lang="en-US" sz="4000" b="1" dirty="0"/>
              <a:t>Quality Scores per Region</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304F11D-8F85-4D97-956B-107BE074FBDB}"/>
              </a:ext>
            </a:extLst>
          </p:cNvPr>
          <p:cNvSpPr txBox="1"/>
          <p:nvPr/>
        </p:nvSpPr>
        <p:spPr>
          <a:xfrm>
            <a:off x="498111" y="4660530"/>
            <a:ext cx="3348140" cy="369332"/>
          </a:xfrm>
          <a:prstGeom prst="rect">
            <a:avLst/>
          </a:prstGeom>
          <a:noFill/>
        </p:spPr>
        <p:txBody>
          <a:bodyPr wrap="square" rtlCol="0">
            <a:spAutoFit/>
          </a:bodyPr>
          <a:lstStyle/>
          <a:p>
            <a:r>
              <a:rPr lang="en-US" b="1" dirty="0"/>
              <a:t>Number of Providers per Region</a:t>
            </a:r>
          </a:p>
        </p:txBody>
      </p:sp>
      <p:sp>
        <p:nvSpPr>
          <p:cNvPr id="8" name="TextBox 7">
            <a:extLst>
              <a:ext uri="{FF2B5EF4-FFF2-40B4-BE49-F238E27FC236}">
                <a16:creationId xmlns:a16="http://schemas.microsoft.com/office/drawing/2014/main" id="{0A96C537-AC1A-4191-9496-620F3CE8C20D}"/>
              </a:ext>
            </a:extLst>
          </p:cNvPr>
          <p:cNvSpPr txBox="1"/>
          <p:nvPr/>
        </p:nvSpPr>
        <p:spPr>
          <a:xfrm>
            <a:off x="279035" y="1476041"/>
            <a:ext cx="3786292" cy="369332"/>
          </a:xfrm>
          <a:prstGeom prst="rect">
            <a:avLst/>
          </a:prstGeom>
          <a:noFill/>
        </p:spPr>
        <p:txBody>
          <a:bodyPr wrap="square" rtlCol="0">
            <a:spAutoFit/>
          </a:bodyPr>
          <a:lstStyle/>
          <a:p>
            <a:pPr algn="ctr"/>
            <a:r>
              <a:rPr lang="en-US" b="1" dirty="0"/>
              <a:t>QA Score per Region per Population</a:t>
            </a:r>
          </a:p>
        </p:txBody>
      </p:sp>
      <p:pic>
        <p:nvPicPr>
          <p:cNvPr id="10" name="Picture 9">
            <a:extLst>
              <a:ext uri="{FF2B5EF4-FFF2-40B4-BE49-F238E27FC236}">
                <a16:creationId xmlns:a16="http://schemas.microsoft.com/office/drawing/2014/main" id="{01FF7D06-D066-4E58-B66F-5AD0A3EDF5B7}"/>
              </a:ext>
            </a:extLst>
          </p:cNvPr>
          <p:cNvPicPr>
            <a:picLocks noChangeAspect="1"/>
          </p:cNvPicPr>
          <p:nvPr/>
        </p:nvPicPr>
        <p:blipFill>
          <a:blip r:embed="rId2"/>
          <a:stretch>
            <a:fillRect/>
          </a:stretch>
        </p:blipFill>
        <p:spPr>
          <a:xfrm>
            <a:off x="110298" y="2059870"/>
            <a:ext cx="11612880" cy="2289138"/>
          </a:xfrm>
          <a:prstGeom prst="rect">
            <a:avLst/>
          </a:prstGeom>
        </p:spPr>
      </p:pic>
      <p:sp>
        <p:nvSpPr>
          <p:cNvPr id="11" name="Content Placeholder 2">
            <a:extLst>
              <a:ext uri="{FF2B5EF4-FFF2-40B4-BE49-F238E27FC236}">
                <a16:creationId xmlns:a16="http://schemas.microsoft.com/office/drawing/2014/main" id="{83465A84-4F08-4CC3-B272-867F78E62B8A}"/>
              </a:ext>
            </a:extLst>
          </p:cNvPr>
          <p:cNvSpPr>
            <a:spLocks noGrp="1"/>
          </p:cNvSpPr>
          <p:nvPr>
            <p:ph idx="1"/>
          </p:nvPr>
        </p:nvSpPr>
        <p:spPr>
          <a:xfrm>
            <a:off x="498111" y="5230576"/>
            <a:ext cx="8229600" cy="1271587"/>
          </a:xfrm>
        </p:spPr>
        <p:txBody>
          <a:bodyPr>
            <a:normAutofit lnSpcReduction="10000"/>
          </a:bodyPr>
          <a:lstStyle/>
          <a:p>
            <a:pPr lvl="1"/>
            <a:r>
              <a:rPr lang="en-US" sz="1400" dirty="0"/>
              <a:t>Western PA – 177</a:t>
            </a:r>
          </a:p>
          <a:p>
            <a:pPr lvl="1"/>
            <a:r>
              <a:rPr lang="en-US" sz="1400" dirty="0"/>
              <a:t>Central PA – 122</a:t>
            </a:r>
          </a:p>
          <a:p>
            <a:pPr lvl="1"/>
            <a:r>
              <a:rPr lang="en-US" sz="1400" dirty="0"/>
              <a:t>Northeast PA – 104</a:t>
            </a:r>
          </a:p>
          <a:p>
            <a:pPr lvl="1"/>
            <a:r>
              <a:rPr lang="en-US" sz="1400" dirty="0"/>
              <a:t>West Virginia – 85</a:t>
            </a:r>
          </a:p>
          <a:p>
            <a:pPr lvl="1"/>
            <a:r>
              <a:rPr lang="en-US" sz="1400" dirty="0"/>
              <a:t>Delaware – 78</a:t>
            </a:r>
          </a:p>
        </p:txBody>
      </p:sp>
    </p:spTree>
    <p:extLst>
      <p:ext uri="{BB962C8B-B14F-4D97-AF65-F5344CB8AC3E}">
        <p14:creationId xmlns:p14="http://schemas.microsoft.com/office/powerpoint/2010/main" val="3531960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D3897-EE55-412A-B51D-D9C3CB8A5FE7}"/>
              </a:ext>
            </a:extLst>
          </p:cNvPr>
          <p:cNvSpPr>
            <a:spLocks noGrp="1"/>
          </p:cNvSpPr>
          <p:nvPr>
            <p:ph type="title"/>
          </p:nvPr>
        </p:nvSpPr>
        <p:spPr>
          <a:xfrm>
            <a:off x="279035" y="299337"/>
            <a:ext cx="10515600" cy="832148"/>
          </a:xfrm>
        </p:spPr>
        <p:txBody>
          <a:bodyPr/>
          <a:lstStyle/>
          <a:p>
            <a:r>
              <a:rPr lang="en-US" b="1" dirty="0"/>
              <a:t>Quality versus Outcome Scores</a:t>
            </a:r>
          </a:p>
        </p:txBody>
      </p:sp>
      <p:sp>
        <p:nvSpPr>
          <p:cNvPr id="5" name="Rectangle 4">
            <a:extLst>
              <a:ext uri="{FF2B5EF4-FFF2-40B4-BE49-F238E27FC236}">
                <a16:creationId xmlns:a16="http://schemas.microsoft.com/office/drawing/2014/main" id="{EAE8DB0F-9B79-4DA3-8D7B-95434C45593A}"/>
              </a:ext>
            </a:extLst>
          </p:cNvPr>
          <p:cNvSpPr/>
          <p:nvPr/>
        </p:nvSpPr>
        <p:spPr>
          <a:xfrm>
            <a:off x="279035" y="1132583"/>
            <a:ext cx="11275407" cy="45719"/>
          </a:xfrm>
          <a:prstGeom prst="rect">
            <a:avLst/>
          </a:prstGeom>
          <a:solidFill>
            <a:srgbClr val="A6192E"/>
          </a:solidFill>
          <a:ln w="12700" cap="flat" cmpd="sng" algn="ctr">
            <a:solidFill>
              <a:srgbClr val="A619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5DAD74B4-C64A-4A25-B185-E95FD21672DB}"/>
              </a:ext>
            </a:extLst>
          </p:cNvPr>
          <p:cNvPicPr>
            <a:picLocks noChangeAspect="1"/>
          </p:cNvPicPr>
          <p:nvPr/>
        </p:nvPicPr>
        <p:blipFill rotWithShape="1">
          <a:blip r:embed="rId2"/>
          <a:srcRect r="9768"/>
          <a:stretch/>
        </p:blipFill>
        <p:spPr>
          <a:xfrm>
            <a:off x="620008" y="1346583"/>
            <a:ext cx="1891501" cy="5212080"/>
          </a:xfrm>
          <a:prstGeom prst="rect">
            <a:avLst/>
          </a:prstGeom>
        </p:spPr>
      </p:pic>
      <p:pic>
        <p:nvPicPr>
          <p:cNvPr id="7" name="Picture 6">
            <a:extLst>
              <a:ext uri="{FF2B5EF4-FFF2-40B4-BE49-F238E27FC236}">
                <a16:creationId xmlns:a16="http://schemas.microsoft.com/office/drawing/2014/main" id="{96259314-AC0D-4D1A-8830-3EE204C13BCD}"/>
              </a:ext>
            </a:extLst>
          </p:cNvPr>
          <p:cNvPicPr>
            <a:picLocks noChangeAspect="1"/>
          </p:cNvPicPr>
          <p:nvPr/>
        </p:nvPicPr>
        <p:blipFill>
          <a:blip r:embed="rId3"/>
          <a:stretch>
            <a:fillRect/>
          </a:stretch>
        </p:blipFill>
        <p:spPr>
          <a:xfrm>
            <a:off x="3547537" y="1346583"/>
            <a:ext cx="1758975" cy="5212080"/>
          </a:xfrm>
          <a:prstGeom prst="rect">
            <a:avLst/>
          </a:prstGeom>
        </p:spPr>
      </p:pic>
      <p:pic>
        <p:nvPicPr>
          <p:cNvPr id="8" name="Picture 7">
            <a:extLst>
              <a:ext uri="{FF2B5EF4-FFF2-40B4-BE49-F238E27FC236}">
                <a16:creationId xmlns:a16="http://schemas.microsoft.com/office/drawing/2014/main" id="{8AB732A4-A0A7-414D-85FE-293230D0623E}"/>
              </a:ext>
            </a:extLst>
          </p:cNvPr>
          <p:cNvPicPr>
            <a:picLocks noChangeAspect="1"/>
          </p:cNvPicPr>
          <p:nvPr/>
        </p:nvPicPr>
        <p:blipFill rotWithShape="1">
          <a:blip r:embed="rId4"/>
          <a:srcRect r="9730"/>
          <a:stretch/>
        </p:blipFill>
        <p:spPr>
          <a:xfrm>
            <a:off x="6342540" y="1346583"/>
            <a:ext cx="1899652" cy="5212080"/>
          </a:xfrm>
          <a:prstGeom prst="rect">
            <a:avLst/>
          </a:prstGeom>
        </p:spPr>
      </p:pic>
      <p:pic>
        <p:nvPicPr>
          <p:cNvPr id="9" name="Picture 8">
            <a:extLst>
              <a:ext uri="{FF2B5EF4-FFF2-40B4-BE49-F238E27FC236}">
                <a16:creationId xmlns:a16="http://schemas.microsoft.com/office/drawing/2014/main" id="{627BDCA6-F2B6-4F08-80A1-F758D73974DC}"/>
              </a:ext>
            </a:extLst>
          </p:cNvPr>
          <p:cNvPicPr>
            <a:picLocks noChangeAspect="1"/>
          </p:cNvPicPr>
          <p:nvPr/>
        </p:nvPicPr>
        <p:blipFill>
          <a:blip r:embed="rId5"/>
          <a:stretch>
            <a:fillRect/>
          </a:stretch>
        </p:blipFill>
        <p:spPr>
          <a:xfrm>
            <a:off x="9278221" y="1346583"/>
            <a:ext cx="1813608" cy="5212080"/>
          </a:xfrm>
          <a:prstGeom prst="rect">
            <a:avLst/>
          </a:prstGeom>
        </p:spPr>
      </p:pic>
    </p:spTree>
    <p:extLst>
      <p:ext uri="{BB962C8B-B14F-4D97-AF65-F5344CB8AC3E}">
        <p14:creationId xmlns:p14="http://schemas.microsoft.com/office/powerpoint/2010/main" val="4091901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2019 Heinz College">
      <a:dk1>
        <a:srgbClr val="000000"/>
      </a:dk1>
      <a:lt1>
        <a:srgbClr val="FFFFFF"/>
      </a:lt1>
      <a:dk2>
        <a:srgbClr val="A6192E"/>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9 Heinz College 16x9" id="{966A531D-8CD2-C747-AB6E-BD9E0E2072DA}" vid="{D63F9247-CC47-C044-BBC6-7E607A54E2F3}"/>
    </a:ext>
  </a:extLst>
</a:theme>
</file>

<file path=docProps/app.xml><?xml version="1.0" encoding="utf-8"?>
<Properties xmlns="http://schemas.openxmlformats.org/officeDocument/2006/extended-properties" xmlns:vt="http://schemas.openxmlformats.org/officeDocument/2006/docPropsVTypes">
  <TotalTime>1148</TotalTime>
  <Words>701</Words>
  <Application>Microsoft Office PowerPoint</Application>
  <PresentationFormat>Widescreen</PresentationFormat>
  <Paragraphs>289</Paragraphs>
  <Slides>17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Calibri</vt:lpstr>
      <vt:lpstr>Calibri Light</vt:lpstr>
      <vt:lpstr>Courier New</vt:lpstr>
      <vt:lpstr>Wingdings</vt:lpstr>
      <vt:lpstr>Office Theme</vt:lpstr>
      <vt:lpstr>1_Office Theme</vt:lpstr>
      <vt:lpstr>PowerPoint Presentation</vt:lpstr>
      <vt:lpstr>Executive Summary</vt:lpstr>
      <vt:lpstr>Value Based Reimbursement (VBR)</vt:lpstr>
      <vt:lpstr>PowerPoint Presentation</vt:lpstr>
      <vt:lpstr>Highmark – True Performance Program Overview</vt:lpstr>
      <vt:lpstr>Problem Statement </vt:lpstr>
      <vt:lpstr>Exploratory Data Analysis – Score Distributions</vt:lpstr>
      <vt:lpstr>Quality Scores per Region</vt:lpstr>
      <vt:lpstr>Quality versus Outcome Scores</vt:lpstr>
      <vt:lpstr>Rates (raw QA scores) versus Adult PMPM</vt:lpstr>
      <vt:lpstr>Rates versus Adult PMPM – Zoomed In</vt:lpstr>
      <vt:lpstr> Providers by Region</vt:lpstr>
      <vt:lpstr>PowerPoint Presentation</vt:lpstr>
      <vt:lpstr>PowerPoint Presentation</vt:lpstr>
      <vt:lpstr>PowerPoint Presentation</vt:lpstr>
      <vt:lpstr>Next Steps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Manjiri Kshirsagar</dc:creator>
  <cp:lastModifiedBy>User</cp:lastModifiedBy>
  <cp:revision>98</cp:revision>
  <dcterms:created xsi:type="dcterms:W3CDTF">2019-10-01T19:39:30Z</dcterms:created>
  <dcterms:modified xsi:type="dcterms:W3CDTF">2019-10-11T17:33:05Z</dcterms:modified>
</cp:coreProperties>
</file>