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8" r:id="rId3"/>
    <p:sldId id="257"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A0680BA-8677-498C-9A86-631EFB5C1208}" type="datetimeFigureOut">
              <a:rPr lang="en-IN" smtClean="0"/>
              <a:t>21-07-2025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56902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0680BA-8677-498C-9A86-631EFB5C1208}"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128090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A0680BA-8677-498C-9A86-631EFB5C1208}" type="datetimeFigureOut">
              <a:rPr lang="en-IN" smtClean="0"/>
              <a:t>21-07-2025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287489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0680BA-8677-498C-9A86-631EFB5C1208}" type="datetimeFigureOut">
              <a:rPr lang="en-IN" smtClean="0"/>
              <a:t>21-07-2025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371972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A0680BA-8677-498C-9A86-631EFB5C1208}" type="datetimeFigureOut">
              <a:rPr lang="en-IN" smtClean="0"/>
              <a:t>21-07-2025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6672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A0680BA-8677-498C-9A86-631EFB5C1208}"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237773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A0680BA-8677-498C-9A86-631EFB5C1208}" type="datetimeFigureOut">
              <a:rPr lang="en-IN" smtClean="0"/>
              <a:t>21-07-2025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1539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A0680BA-8677-498C-9A86-631EFB5C1208}" type="datetimeFigureOut">
              <a:rPr lang="en-IN" smtClean="0"/>
              <a:t>21-07-2025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266841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680BA-8677-498C-9A86-631EFB5C1208}" type="datetimeFigureOut">
              <a:rPr lang="en-IN" smtClean="0"/>
              <a:t>21-07-2025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189479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A0680BA-8677-498C-9A86-631EFB5C1208}" type="datetimeFigureOut">
              <a:rPr lang="en-IN" smtClean="0"/>
              <a:t>21-07-2025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F5E11C6-7D12-491A-80A5-428B21437B93}" type="slidenum">
              <a:rPr lang="en-IN" smtClean="0"/>
              <a:t>‹#›</a:t>
            </a:fld>
            <a:endParaRPr lang="en-IN"/>
          </a:p>
        </p:txBody>
      </p:sp>
    </p:spTree>
    <p:extLst>
      <p:ext uri="{BB962C8B-B14F-4D97-AF65-F5344CB8AC3E}">
        <p14:creationId xmlns:p14="http://schemas.microsoft.com/office/powerpoint/2010/main" val="155912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A0680BA-8677-498C-9A86-631EFB5C1208}" type="datetimeFigureOut">
              <a:rPr lang="en-IN" smtClean="0"/>
              <a:t>21-07-2025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E11C6-7D12-491A-80A5-428B21437B93}" type="slidenum">
              <a:rPr lang="en-IN" smtClean="0"/>
              <a:t>‹#›</a:t>
            </a:fld>
            <a:endParaRPr lang="en-IN"/>
          </a:p>
        </p:txBody>
      </p:sp>
    </p:spTree>
    <p:extLst>
      <p:ext uri="{BB962C8B-B14F-4D97-AF65-F5344CB8AC3E}">
        <p14:creationId xmlns:p14="http://schemas.microsoft.com/office/powerpoint/2010/main" val="3692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0680BA-8677-498C-9A86-631EFB5C1208}" type="datetimeFigureOut">
              <a:rPr lang="en-IN" smtClean="0"/>
              <a:t>21-07-2025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F5E11C6-7D12-491A-80A5-428B21437B9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985810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EADC-F18B-476F-8D83-3AAB90F24CD8}"/>
              </a:ext>
            </a:extLst>
          </p:cNvPr>
          <p:cNvSpPr>
            <a:spLocks noGrp="1"/>
          </p:cNvSpPr>
          <p:nvPr>
            <p:ph type="ctrTitle"/>
          </p:nvPr>
        </p:nvSpPr>
        <p:spPr/>
        <p:txBody>
          <a:bodyPr>
            <a:normAutofit/>
          </a:bodyPr>
          <a:lstStyle/>
          <a:p>
            <a:r>
              <a:rPr lang="en-US" sz="4800" dirty="0"/>
              <a:t>E-commerce clickstream analysis</a:t>
            </a:r>
            <a:endParaRPr lang="en-IN" sz="4800" dirty="0"/>
          </a:p>
        </p:txBody>
      </p:sp>
      <p:sp>
        <p:nvSpPr>
          <p:cNvPr id="3" name="Subtitle 2">
            <a:extLst>
              <a:ext uri="{FF2B5EF4-FFF2-40B4-BE49-F238E27FC236}">
                <a16:creationId xmlns:a16="http://schemas.microsoft.com/office/drawing/2014/main" id="{8ED1D9EE-33B8-4F3A-8567-630CB5387F6C}"/>
              </a:ext>
            </a:extLst>
          </p:cNvPr>
          <p:cNvSpPr>
            <a:spLocks noGrp="1"/>
          </p:cNvSpPr>
          <p:nvPr>
            <p:ph type="subTitle" idx="1"/>
          </p:nvPr>
        </p:nvSpPr>
        <p:spPr>
          <a:xfrm>
            <a:off x="581194" y="2495445"/>
            <a:ext cx="10139816" cy="2765668"/>
          </a:xfrm>
        </p:spPr>
        <p:txBody>
          <a:bodyPr>
            <a:normAutofit/>
          </a:bodyPr>
          <a:lstStyle/>
          <a:p>
            <a:r>
              <a:rPr lang="en-US" sz="1800" b="1" dirty="0">
                <a:solidFill>
                  <a:schemeClr val="accent2">
                    <a:lumMod val="50000"/>
                  </a:schemeClr>
                </a:solidFill>
                <a:effectLst/>
                <a:latin typeface="Calibri" panose="020F0502020204030204" pitchFamily="34" charset="0"/>
                <a:ea typeface="Calibri" panose="020F0502020204030204" pitchFamily="34" charset="0"/>
                <a:cs typeface="Vrinda" panose="020B0502040204020203" pitchFamily="34" charset="0"/>
              </a:rPr>
              <a:t>Enhancing Conversion Rates Through User </a:t>
            </a:r>
            <a:r>
              <a:rPr lang="en-US" sz="1800" b="1" dirty="0" err="1">
                <a:solidFill>
                  <a:schemeClr val="accent2">
                    <a:lumMod val="50000"/>
                  </a:schemeClr>
                </a:solidFill>
                <a:effectLst/>
                <a:latin typeface="Calibri" panose="020F0502020204030204" pitchFamily="34" charset="0"/>
                <a:ea typeface="Calibri" panose="020F0502020204030204" pitchFamily="34" charset="0"/>
                <a:cs typeface="Vrinda" panose="020B0502040204020203" pitchFamily="34" charset="0"/>
              </a:rPr>
              <a:t>Behaviour</a:t>
            </a:r>
            <a:r>
              <a:rPr lang="en-US" sz="1800" b="1" dirty="0">
                <a:solidFill>
                  <a:schemeClr val="accent2">
                    <a:lumMod val="50000"/>
                  </a:schemeClr>
                </a:solidFill>
                <a:effectLst/>
                <a:latin typeface="Calibri" panose="020F0502020204030204" pitchFamily="34" charset="0"/>
                <a:ea typeface="Calibri" panose="020F0502020204030204" pitchFamily="34" charset="0"/>
                <a:cs typeface="Vrinda" panose="020B0502040204020203" pitchFamily="34" charset="0"/>
              </a:rPr>
              <a:t> Insights</a:t>
            </a:r>
            <a:endParaRPr lang="en-US" dirty="0">
              <a:solidFill>
                <a:schemeClr val="accent2">
                  <a:lumMod val="50000"/>
                </a:schemeClr>
              </a:solidFill>
            </a:endParaRPr>
          </a:p>
          <a:p>
            <a:r>
              <a:rPr lang="en-US" dirty="0">
                <a:highlight>
                  <a:srgbClr val="C0C0C0"/>
                </a:highlight>
              </a:rPr>
              <a:t>A data driven project in </a:t>
            </a:r>
            <a:r>
              <a:rPr lang="en-US" dirty="0" err="1">
                <a:highlight>
                  <a:srgbClr val="C0C0C0"/>
                </a:highlight>
              </a:rPr>
              <a:t>PowerBi</a:t>
            </a:r>
            <a:endParaRPr lang="en-US" dirty="0">
              <a:highlight>
                <a:srgbClr val="C0C0C0"/>
              </a:highlight>
            </a:endParaRPr>
          </a:p>
          <a:p>
            <a:r>
              <a:rPr lang="en-US" dirty="0" err="1">
                <a:solidFill>
                  <a:schemeClr val="bg2"/>
                </a:solidFill>
              </a:rPr>
              <a:t>Jonemoni</a:t>
            </a:r>
            <a:r>
              <a:rPr lang="en-US" dirty="0">
                <a:solidFill>
                  <a:schemeClr val="bg2"/>
                </a:solidFill>
              </a:rPr>
              <a:t> </a:t>
            </a:r>
            <a:r>
              <a:rPr lang="en-US" dirty="0" err="1">
                <a:solidFill>
                  <a:schemeClr val="bg2"/>
                </a:solidFill>
              </a:rPr>
              <a:t>Kalita</a:t>
            </a:r>
            <a:endParaRPr lang="en-IN" dirty="0">
              <a:solidFill>
                <a:schemeClr val="bg2"/>
              </a:solidFill>
            </a:endParaRPr>
          </a:p>
        </p:txBody>
      </p:sp>
    </p:spTree>
    <p:extLst>
      <p:ext uri="{BB962C8B-B14F-4D97-AF65-F5344CB8AC3E}">
        <p14:creationId xmlns:p14="http://schemas.microsoft.com/office/powerpoint/2010/main" val="191106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5E8A-CCA3-43B2-8330-CEEAA46BA515}"/>
              </a:ext>
            </a:extLst>
          </p:cNvPr>
          <p:cNvSpPr>
            <a:spLocks noGrp="1"/>
          </p:cNvSpPr>
          <p:nvPr>
            <p:ph type="title"/>
          </p:nvPr>
        </p:nvSpPr>
        <p:spPr/>
        <p:txBody>
          <a:bodyPr>
            <a:normAutofit/>
          </a:bodyPr>
          <a:lstStyle/>
          <a:p>
            <a:r>
              <a:rPr lang="en-GB" sz="4000" kern="100" dirty="0">
                <a:effectLst/>
                <a:latin typeface="Aptos"/>
                <a:ea typeface="Times New Roman" panose="02020603050405020304" pitchFamily="18" charset="0"/>
                <a:cs typeface="Vrinda" panose="020B0502040204020203" pitchFamily="34" charset="0"/>
              </a:rPr>
              <a:t>Recommendations</a:t>
            </a:r>
            <a:endParaRPr lang="en-IN" sz="4000" dirty="0"/>
          </a:p>
        </p:txBody>
      </p:sp>
      <p:sp>
        <p:nvSpPr>
          <p:cNvPr id="3" name="Content Placeholder 2">
            <a:extLst>
              <a:ext uri="{FF2B5EF4-FFF2-40B4-BE49-F238E27FC236}">
                <a16:creationId xmlns:a16="http://schemas.microsoft.com/office/drawing/2014/main" id="{DB8E94D1-1471-491B-9525-34E4FB20827E}"/>
              </a:ext>
            </a:extLst>
          </p:cNvPr>
          <p:cNvSpPr>
            <a:spLocks noGrp="1"/>
          </p:cNvSpPr>
          <p:nvPr>
            <p:ph idx="1"/>
          </p:nvPr>
        </p:nvSpPr>
        <p:spPr>
          <a:xfrm>
            <a:off x="581192" y="2180496"/>
            <a:ext cx="7303851" cy="3975348"/>
          </a:xfrm>
        </p:spPr>
        <p:txBody>
          <a:bodyPr>
            <a:normAutofit fontScale="70000" lnSpcReduction="20000"/>
          </a:bodyPr>
          <a:lstStyle/>
          <a:p>
            <a:pPr marL="0" indent="0">
              <a:lnSpc>
                <a:spcPct val="115000"/>
              </a:lnSpc>
              <a:spcAft>
                <a:spcPts val="800"/>
              </a:spcAft>
              <a:buNone/>
            </a:pPr>
            <a:r>
              <a:rPr lang="en-GB" sz="1800" kern="100" dirty="0">
                <a:effectLst/>
                <a:latin typeface="Aptos"/>
                <a:ea typeface="Times New Roman" panose="02020603050405020304" pitchFamily="18" charset="0"/>
                <a:cs typeface="Vrinda" panose="020B0502040204020203" pitchFamily="34" charset="0"/>
              </a:rPr>
              <a:t> </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Focus more on Direct and Social traffic channels as they brought in the most purchases and revenue.</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Run marketing campaigns targeted at users aged 45–54 and those with longer session times, since they buy more.</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Fix missing product category data to get clearer results in future analysis.</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Start using Customer ID and Product ID columns for more detailed user and product-level insights.</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600" kern="100" dirty="0">
                <a:effectLst/>
                <a:latin typeface="Aptos"/>
                <a:ea typeface="Times New Roman" panose="02020603050405020304" pitchFamily="18" charset="0"/>
                <a:cs typeface="Vrinda" panose="020B0502040204020203" pitchFamily="34" charset="0"/>
              </a:rPr>
              <a:t>Use hourly user activity patterns (like peak evening hours) to time ads and campaigns better</a:t>
            </a:r>
            <a:endParaRPr lang="en-IN" sz="26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endParaRPr lang="en-IN" sz="1800" kern="100" dirty="0">
              <a:effectLst/>
              <a:latin typeface="Aptos"/>
              <a:ea typeface="Times New Roman" panose="020206030504050203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190508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7D44-FEB8-413A-96E1-843FD70C7F4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09643B3-C88D-462C-9CB5-927259C95BFC}"/>
              </a:ext>
            </a:extLst>
          </p:cNvPr>
          <p:cNvSpPr>
            <a:spLocks noGrp="1"/>
          </p:cNvSpPr>
          <p:nvPr>
            <p:ph idx="1"/>
          </p:nvPr>
        </p:nvSpPr>
        <p:spPr/>
        <p:txBody>
          <a:bodyPr/>
          <a:lstStyle/>
          <a:p>
            <a:r>
              <a:rPr lang="en-GB" sz="2400" kern="100" dirty="0">
                <a:effectLst/>
                <a:latin typeface="Aptos"/>
                <a:ea typeface="Times New Roman" panose="02020603050405020304" pitchFamily="18" charset="0"/>
                <a:cs typeface="Vrinda" panose="020B0502040204020203" pitchFamily="34" charset="0"/>
              </a:rPr>
              <a:t>This e-commerce clickstream analysis uncovered key behavioural patterns, such as high conversions during longer sessions, strong performance from the 45–54 age group, and significant revenue from electronics and social traffic. The insights derived can directly inform user experience optimization, targeted marketing, and campaign planning. Overall, this project demonstrates the ability to turn raw session data into strategic business insights.</a:t>
            </a:r>
            <a:endParaRPr lang="en-IN" sz="2400" kern="100" dirty="0">
              <a:effectLst/>
              <a:latin typeface="Aptos"/>
              <a:ea typeface="Times New Roman" panose="02020603050405020304" pitchFamily="18" charset="0"/>
              <a:cs typeface="Vrinda" panose="020B0502040204020203" pitchFamily="34" charset="0"/>
            </a:endParaRPr>
          </a:p>
          <a:p>
            <a:endParaRPr lang="en-IN" sz="3200" dirty="0"/>
          </a:p>
        </p:txBody>
      </p:sp>
    </p:spTree>
    <p:extLst>
      <p:ext uri="{BB962C8B-B14F-4D97-AF65-F5344CB8AC3E}">
        <p14:creationId xmlns:p14="http://schemas.microsoft.com/office/powerpoint/2010/main" val="5482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0D13-4846-4D77-A781-612CE5B90EE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80A9980-BF2E-45B8-B7A2-9E1E320B5CE5}"/>
              </a:ext>
            </a:extLst>
          </p:cNvPr>
          <p:cNvSpPr>
            <a:spLocks noGrp="1"/>
          </p:cNvSpPr>
          <p:nvPr>
            <p:ph idx="1"/>
          </p:nvPr>
        </p:nvSpPr>
        <p:spPr/>
        <p:txBody>
          <a:bodyPr/>
          <a:lstStyle/>
          <a:p>
            <a:r>
              <a:rPr lang="en-US" dirty="0"/>
              <a:t>The ecommerce platform lacks visibility into how users interact with the site, what influences purchases and where drop-offs occur.</a:t>
            </a:r>
          </a:p>
          <a:p>
            <a:r>
              <a:rPr lang="en-US" dirty="0"/>
              <a:t>Without this understanding , marketing efforts, UX decisions and product placement are driven by assumptions rather than data.</a:t>
            </a:r>
          </a:p>
          <a:p>
            <a:r>
              <a:rPr lang="en-US" dirty="0"/>
              <a:t>This project aims to address that gap using clickstream analysis.</a:t>
            </a:r>
          </a:p>
          <a:p>
            <a:endParaRPr lang="en-IN" dirty="0"/>
          </a:p>
        </p:txBody>
      </p:sp>
    </p:spTree>
    <p:extLst>
      <p:ext uri="{BB962C8B-B14F-4D97-AF65-F5344CB8AC3E}">
        <p14:creationId xmlns:p14="http://schemas.microsoft.com/office/powerpoint/2010/main" val="332589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E254-8DF2-4B71-A941-6B0FAB3EA88F}"/>
              </a:ext>
            </a:extLst>
          </p:cNvPr>
          <p:cNvSpPr>
            <a:spLocks noGrp="1"/>
          </p:cNvSpPr>
          <p:nvPr>
            <p:ph type="title"/>
          </p:nvPr>
        </p:nvSpPr>
        <p:spPr/>
        <p:txBody>
          <a:bodyPr>
            <a:normAutofit/>
          </a:bodyPr>
          <a:lstStyle/>
          <a:p>
            <a:r>
              <a:rPr lang="en-US" sz="4000" dirty="0"/>
              <a:t>Project Objective</a:t>
            </a:r>
            <a:endParaRPr lang="en-IN" sz="4000" dirty="0"/>
          </a:p>
        </p:txBody>
      </p:sp>
      <p:sp>
        <p:nvSpPr>
          <p:cNvPr id="3" name="Content Placeholder 2">
            <a:extLst>
              <a:ext uri="{FF2B5EF4-FFF2-40B4-BE49-F238E27FC236}">
                <a16:creationId xmlns:a16="http://schemas.microsoft.com/office/drawing/2014/main" id="{869ACB6C-D8F5-41C0-9F18-DEDA9F04B9B7}"/>
              </a:ext>
            </a:extLst>
          </p:cNvPr>
          <p:cNvSpPr>
            <a:spLocks noGrp="1"/>
          </p:cNvSpPr>
          <p:nvPr>
            <p:ph idx="1"/>
          </p:nvPr>
        </p:nvSpPr>
        <p:spPr/>
        <p:txBody>
          <a:bodyPr/>
          <a:lstStyle/>
          <a:p>
            <a:r>
              <a:rPr lang="en-GB" sz="2400" kern="100" dirty="0" err="1">
                <a:effectLst/>
                <a:latin typeface="Aptos"/>
                <a:ea typeface="Times New Roman" panose="02020603050405020304" pitchFamily="18" charset="0"/>
                <a:cs typeface="Vrinda" panose="020B0502040204020203" pitchFamily="34" charset="0"/>
              </a:rPr>
              <a:t>Analyzed</a:t>
            </a:r>
            <a:r>
              <a:rPr lang="en-GB" sz="2400" kern="100" dirty="0">
                <a:effectLst/>
                <a:latin typeface="Aptos"/>
                <a:ea typeface="Times New Roman" panose="02020603050405020304" pitchFamily="18" charset="0"/>
                <a:cs typeface="Vrinda" panose="020B0502040204020203" pitchFamily="34" charset="0"/>
              </a:rPr>
              <a:t> and visualized 10,000 rows of clickstream data to understand user engagement, traffic performance, and sales trends. The goal is to uncover actionable insights that improve user experience, marketing strategy, and business outcomes.</a:t>
            </a:r>
            <a:endParaRPr lang="en-IN" sz="2400" kern="100" dirty="0">
              <a:effectLst/>
              <a:latin typeface="Aptos"/>
              <a:ea typeface="Times New Roman" panose="02020603050405020304" pitchFamily="18" charset="0"/>
              <a:cs typeface="Vrinda" panose="020B0502040204020203" pitchFamily="34" charset="0"/>
            </a:endParaRPr>
          </a:p>
          <a:p>
            <a:endParaRPr lang="en-US" dirty="0"/>
          </a:p>
          <a:p>
            <a:endParaRPr lang="en-IN" dirty="0"/>
          </a:p>
        </p:txBody>
      </p:sp>
    </p:spTree>
    <p:extLst>
      <p:ext uri="{BB962C8B-B14F-4D97-AF65-F5344CB8AC3E}">
        <p14:creationId xmlns:p14="http://schemas.microsoft.com/office/powerpoint/2010/main" val="411794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3A3B-3A45-45B8-94F7-B87B43DB67AF}"/>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1F6A18CA-DC46-459F-B404-0FBC325DFDFB}"/>
              </a:ext>
            </a:extLst>
          </p:cNvPr>
          <p:cNvSpPr>
            <a:spLocks noGrp="1"/>
          </p:cNvSpPr>
          <p:nvPr>
            <p:ph idx="1"/>
          </p:nvPr>
        </p:nvSpPr>
        <p:spPr/>
        <p:txBody>
          <a:bodyPr/>
          <a:lstStyle/>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Size: 10,000 sessions</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Columns: 26 features including session ID, duration, page views, product category, price, action taken, device type, traffic source, geography, revenue, and conversion.</a:t>
            </a:r>
            <a:endParaRPr lang="en-IN" sz="2000" kern="100" dirty="0">
              <a:effectLst/>
              <a:latin typeface="Aptos"/>
              <a:ea typeface="Times New Roman" panose="020206030504050203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287646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46EB-7178-4ED9-BD72-ECC0094FE0DA}"/>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B740843E-E075-4EE4-800E-1DF6208B3383}"/>
              </a:ext>
            </a:extLst>
          </p:cNvPr>
          <p:cNvSpPr>
            <a:spLocks noGrp="1"/>
          </p:cNvSpPr>
          <p:nvPr>
            <p:ph idx="1"/>
          </p:nvPr>
        </p:nvSpPr>
        <p:spPr/>
        <p:txBody>
          <a:bodyPr/>
          <a:lstStyle/>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Data Visualization: Power BI </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Data Transformation: Power Query</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Calculated Fields: Measures (AOV, conversion rate, session duration buckets)</a:t>
            </a:r>
            <a:endParaRPr lang="en-IN" sz="2000" kern="100" dirty="0">
              <a:effectLst/>
              <a:latin typeface="Aptos"/>
              <a:ea typeface="Times New Roman" panose="020206030504050203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63571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7113-3155-4124-9E7A-3E978E965020}"/>
              </a:ext>
            </a:extLst>
          </p:cNvPr>
          <p:cNvSpPr>
            <a:spLocks noGrp="1"/>
          </p:cNvSpPr>
          <p:nvPr>
            <p:ph type="title"/>
          </p:nvPr>
        </p:nvSpPr>
        <p:spPr/>
        <p:txBody>
          <a:bodyPr/>
          <a:lstStyle/>
          <a:p>
            <a:r>
              <a:rPr lang="en-US" dirty="0"/>
              <a:t>Key Insights: User Behavior</a:t>
            </a:r>
            <a:endParaRPr lang="en-IN" dirty="0"/>
          </a:p>
        </p:txBody>
      </p:sp>
      <p:sp>
        <p:nvSpPr>
          <p:cNvPr id="3" name="Content Placeholder 2">
            <a:extLst>
              <a:ext uri="{FF2B5EF4-FFF2-40B4-BE49-F238E27FC236}">
                <a16:creationId xmlns:a16="http://schemas.microsoft.com/office/drawing/2014/main" id="{2E2FF581-CF0B-406B-A192-DC4B66A6E148}"/>
              </a:ext>
            </a:extLst>
          </p:cNvPr>
          <p:cNvSpPr>
            <a:spLocks noGrp="1"/>
          </p:cNvSpPr>
          <p:nvPr>
            <p:ph idx="1"/>
          </p:nvPr>
        </p:nvSpPr>
        <p:spPr>
          <a:xfrm>
            <a:off x="581193" y="2180496"/>
            <a:ext cx="5793104" cy="3975348"/>
          </a:xfrm>
        </p:spPr>
        <p:txBody>
          <a:bodyPr>
            <a:normAutofit lnSpcReduction="10000"/>
          </a:bodyPr>
          <a:lstStyle/>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Longer sessions (10+ mins) accounted for ~80% of total sessions and had higher conversion.</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Age group 45–54 showed the highest purchase rate, while 35–44 had the lowest.</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Gender-wise sessions were balanced across Male, Female, and Other.</a:t>
            </a:r>
            <a:endParaRPr lang="en-IN" sz="20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2000" kern="100" dirty="0">
                <a:effectLst/>
                <a:latin typeface="Aptos"/>
                <a:ea typeface="Times New Roman" panose="02020603050405020304" pitchFamily="18" charset="0"/>
                <a:cs typeface="Vrinda" panose="020B0502040204020203" pitchFamily="34" charset="0"/>
              </a:rPr>
              <a:t>Electronics is the most viewed product category and generated highest revenue; some blank product category values exist and should be cleaned.</a:t>
            </a:r>
            <a:endParaRPr lang="en-IN" sz="2000" kern="100" dirty="0">
              <a:effectLst/>
              <a:latin typeface="Aptos"/>
              <a:ea typeface="Times New Roman" panose="02020603050405020304" pitchFamily="18" charset="0"/>
              <a:cs typeface="Vrinda" panose="020B0502040204020203" pitchFamily="34" charset="0"/>
            </a:endParaRPr>
          </a:p>
          <a:p>
            <a:endParaRPr lang="en-IN" dirty="0"/>
          </a:p>
        </p:txBody>
      </p:sp>
      <p:pic>
        <p:nvPicPr>
          <p:cNvPr id="10" name="Picture 9">
            <a:extLst>
              <a:ext uri="{FF2B5EF4-FFF2-40B4-BE49-F238E27FC236}">
                <a16:creationId xmlns:a16="http://schemas.microsoft.com/office/drawing/2014/main" id="{5A78986F-AF14-4588-A736-F912B11A2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297" y="2025751"/>
            <a:ext cx="3029373" cy="1838582"/>
          </a:xfrm>
          <a:prstGeom prst="rect">
            <a:avLst/>
          </a:prstGeom>
        </p:spPr>
      </p:pic>
      <p:pic>
        <p:nvPicPr>
          <p:cNvPr id="13" name="Picture 12">
            <a:extLst>
              <a:ext uri="{FF2B5EF4-FFF2-40B4-BE49-F238E27FC236}">
                <a16:creationId xmlns:a16="http://schemas.microsoft.com/office/drawing/2014/main" id="{D59E95EB-F06C-4AE0-BB7C-C1A174931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297" y="4019078"/>
            <a:ext cx="3477110" cy="2038635"/>
          </a:xfrm>
          <a:prstGeom prst="rect">
            <a:avLst/>
          </a:prstGeom>
        </p:spPr>
      </p:pic>
    </p:spTree>
    <p:extLst>
      <p:ext uri="{BB962C8B-B14F-4D97-AF65-F5344CB8AC3E}">
        <p14:creationId xmlns:p14="http://schemas.microsoft.com/office/powerpoint/2010/main" val="28586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E802-A344-45E5-9816-956B87874189}"/>
              </a:ext>
            </a:extLst>
          </p:cNvPr>
          <p:cNvSpPr>
            <a:spLocks noGrp="1"/>
          </p:cNvSpPr>
          <p:nvPr>
            <p:ph type="title"/>
          </p:nvPr>
        </p:nvSpPr>
        <p:spPr/>
        <p:txBody>
          <a:bodyPr>
            <a:normAutofit fontScale="90000"/>
          </a:bodyPr>
          <a:lstStyle/>
          <a:p>
            <a:r>
              <a:rPr lang="en-US" dirty="0"/>
              <a:t>Key Insights : </a:t>
            </a:r>
            <a:r>
              <a:rPr lang="en-GB" sz="4000" kern="100" dirty="0">
                <a:effectLst/>
                <a:latin typeface="Aptos"/>
                <a:ea typeface="Times New Roman" panose="02020603050405020304" pitchFamily="18" charset="0"/>
                <a:cs typeface="Vrinda" panose="020B0502040204020203" pitchFamily="34" charset="0"/>
              </a:rPr>
              <a:t>Marketing Performance</a:t>
            </a:r>
            <a:br>
              <a:rPr lang="en-IN" sz="4400" kern="100" dirty="0">
                <a:effectLst/>
                <a:latin typeface="Aptos"/>
                <a:ea typeface="Times New Roman" panose="02020603050405020304" pitchFamily="18" charset="0"/>
                <a:cs typeface="Vrinda" panose="020B0502040204020203" pitchFamily="34" charset="0"/>
              </a:rPr>
            </a:br>
            <a:endParaRPr lang="en-IN" dirty="0"/>
          </a:p>
        </p:txBody>
      </p:sp>
      <p:sp>
        <p:nvSpPr>
          <p:cNvPr id="3" name="Content Placeholder 2">
            <a:extLst>
              <a:ext uri="{FF2B5EF4-FFF2-40B4-BE49-F238E27FC236}">
                <a16:creationId xmlns:a16="http://schemas.microsoft.com/office/drawing/2014/main" id="{89CFA894-E567-4074-B686-8C58D0F41B9C}"/>
              </a:ext>
            </a:extLst>
          </p:cNvPr>
          <p:cNvSpPr>
            <a:spLocks noGrp="1"/>
          </p:cNvSpPr>
          <p:nvPr>
            <p:ph idx="1"/>
          </p:nvPr>
        </p:nvSpPr>
        <p:spPr>
          <a:xfrm>
            <a:off x="581192" y="2193748"/>
            <a:ext cx="5130495" cy="3975348"/>
          </a:xfrm>
        </p:spPr>
        <p:txBody>
          <a:bodyPr>
            <a:normAutofit/>
          </a:bodyPr>
          <a:lstStyle/>
          <a:p>
            <a:pPr marL="0" indent="0">
              <a:lnSpc>
                <a:spcPct val="115000"/>
              </a:lnSpc>
              <a:spcAft>
                <a:spcPts val="800"/>
              </a:spcAft>
              <a:buNone/>
            </a:pPr>
            <a:r>
              <a:rPr lang="en-GB" sz="1800" kern="100" dirty="0">
                <a:effectLst/>
                <a:latin typeface="Aptos"/>
                <a:ea typeface="Times New Roman" panose="02020603050405020304" pitchFamily="18" charset="0"/>
                <a:cs typeface="Vrinda" panose="020B0502040204020203" pitchFamily="34" charset="0"/>
              </a:rPr>
              <a:t> </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Direct traffic source had the highest conversion rate (17.43%).</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Organic traffic showed the highest AOV ($527) but the lowest conversion rate.</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Social traffic brought the most sessions and the highest total revenue.</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Conversions peaked in February and October, while August was the weakest month.</a:t>
            </a:r>
            <a:endParaRPr lang="en-IN" sz="1800" kern="100" dirty="0">
              <a:effectLst/>
              <a:latin typeface="Aptos"/>
              <a:ea typeface="Times New Roman" panose="02020603050405020304" pitchFamily="18" charset="0"/>
              <a:cs typeface="Vrinda" panose="020B0502040204020203" pitchFamily="34" charset="0"/>
            </a:endParaRPr>
          </a:p>
          <a:p>
            <a:endParaRPr lang="en-IN" dirty="0"/>
          </a:p>
        </p:txBody>
      </p:sp>
      <p:pic>
        <p:nvPicPr>
          <p:cNvPr id="5" name="Picture 4">
            <a:extLst>
              <a:ext uri="{FF2B5EF4-FFF2-40B4-BE49-F238E27FC236}">
                <a16:creationId xmlns:a16="http://schemas.microsoft.com/office/drawing/2014/main" id="{B42986BA-656F-45BC-9A97-1AE3941E0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74" y="2216488"/>
            <a:ext cx="3343742" cy="2048161"/>
          </a:xfrm>
          <a:prstGeom prst="rect">
            <a:avLst/>
          </a:prstGeom>
        </p:spPr>
      </p:pic>
      <p:pic>
        <p:nvPicPr>
          <p:cNvPr id="8" name="Picture 7">
            <a:extLst>
              <a:ext uri="{FF2B5EF4-FFF2-40B4-BE49-F238E27FC236}">
                <a16:creationId xmlns:a16="http://schemas.microsoft.com/office/drawing/2014/main" id="{BAF902E6-DFA8-4460-B504-47FC26755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86" y="4453079"/>
            <a:ext cx="5636203" cy="2048161"/>
          </a:xfrm>
          <a:prstGeom prst="rect">
            <a:avLst/>
          </a:prstGeom>
        </p:spPr>
      </p:pic>
      <p:pic>
        <p:nvPicPr>
          <p:cNvPr id="12" name="Picture 11">
            <a:extLst>
              <a:ext uri="{FF2B5EF4-FFF2-40B4-BE49-F238E27FC236}">
                <a16:creationId xmlns:a16="http://schemas.microsoft.com/office/drawing/2014/main" id="{9E774CDA-4B7C-4022-A976-E636E0D96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7733" y="2288237"/>
            <a:ext cx="2876951" cy="2010056"/>
          </a:xfrm>
          <a:prstGeom prst="rect">
            <a:avLst/>
          </a:prstGeom>
        </p:spPr>
      </p:pic>
    </p:spTree>
    <p:extLst>
      <p:ext uri="{BB962C8B-B14F-4D97-AF65-F5344CB8AC3E}">
        <p14:creationId xmlns:p14="http://schemas.microsoft.com/office/powerpoint/2010/main" val="226001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4CDA-DC2A-428C-9D0F-A73F99F6238B}"/>
              </a:ext>
            </a:extLst>
          </p:cNvPr>
          <p:cNvSpPr>
            <a:spLocks noGrp="1"/>
          </p:cNvSpPr>
          <p:nvPr>
            <p:ph type="title"/>
          </p:nvPr>
        </p:nvSpPr>
        <p:spPr/>
        <p:txBody>
          <a:bodyPr/>
          <a:lstStyle/>
          <a:p>
            <a:r>
              <a:rPr lang="en-US" dirty="0"/>
              <a:t>Key Insights : </a:t>
            </a:r>
            <a:r>
              <a:rPr lang="en-GB" sz="4000" kern="100" dirty="0">
                <a:effectLst/>
                <a:latin typeface="Aptos"/>
                <a:ea typeface="Times New Roman" panose="02020603050405020304" pitchFamily="18" charset="0"/>
                <a:cs typeface="Vrinda" panose="020B0502040204020203" pitchFamily="34" charset="0"/>
              </a:rPr>
              <a:t>Sales &amp; Time Trends</a:t>
            </a:r>
            <a:endParaRPr lang="en-IN" sz="4000" dirty="0"/>
          </a:p>
        </p:txBody>
      </p:sp>
      <p:sp>
        <p:nvSpPr>
          <p:cNvPr id="3" name="Content Placeholder 2">
            <a:extLst>
              <a:ext uri="{FF2B5EF4-FFF2-40B4-BE49-F238E27FC236}">
                <a16:creationId xmlns:a16="http://schemas.microsoft.com/office/drawing/2014/main" id="{2F939D27-45B2-4CB8-87DD-04D7819E3106}"/>
              </a:ext>
            </a:extLst>
          </p:cNvPr>
          <p:cNvSpPr>
            <a:spLocks noGrp="1"/>
          </p:cNvSpPr>
          <p:nvPr>
            <p:ph idx="1"/>
          </p:nvPr>
        </p:nvSpPr>
        <p:spPr>
          <a:xfrm>
            <a:off x="581193" y="2180496"/>
            <a:ext cx="4746182" cy="4140791"/>
          </a:xfrm>
        </p:spPr>
        <p:txBody>
          <a:bodyPr>
            <a:normAutofit/>
          </a:bodyPr>
          <a:lstStyle/>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 Total Revenue: $845,000</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Average Order Value: $509</a:t>
            </a: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Top revenue came from a few high-value customers (e.g., Customer ID C0464).</a:t>
            </a:r>
          </a:p>
          <a:p>
            <a:pPr>
              <a:lnSpc>
                <a:spcPct val="115000"/>
              </a:lnSpc>
              <a:spcAft>
                <a:spcPts val="800"/>
              </a:spcAft>
            </a:pPr>
            <a:r>
              <a:rPr lang="en-GB" kern="100" dirty="0">
                <a:latin typeface="Aptos"/>
                <a:ea typeface="Times New Roman" panose="02020603050405020304" pitchFamily="18" charset="0"/>
                <a:cs typeface="Vrinda" panose="020B0502040204020203" pitchFamily="34" charset="0"/>
              </a:rPr>
              <a:t>Electronics generated highest revenue.</a:t>
            </a:r>
            <a:endParaRPr lang="en-IN" sz="1800" kern="100" dirty="0">
              <a:effectLst/>
              <a:latin typeface="Aptos"/>
              <a:ea typeface="Times New Roman" panose="02020603050405020304" pitchFamily="18" charset="0"/>
              <a:cs typeface="Vrinda" panose="020B0502040204020203" pitchFamily="34" charset="0"/>
            </a:endParaRPr>
          </a:p>
          <a:p>
            <a:pPr>
              <a:lnSpc>
                <a:spcPct val="115000"/>
              </a:lnSpc>
              <a:spcAft>
                <a:spcPts val="800"/>
              </a:spcAft>
            </a:pPr>
            <a:r>
              <a:rPr lang="en-GB" sz="1800" kern="100" dirty="0">
                <a:effectLst/>
                <a:latin typeface="Aptos"/>
                <a:ea typeface="Times New Roman" panose="02020603050405020304" pitchFamily="18" charset="0"/>
                <a:cs typeface="Vrinda" panose="020B0502040204020203" pitchFamily="34" charset="0"/>
              </a:rPr>
              <a:t>Engagement was highest during specific weekdays and </a:t>
            </a:r>
            <a:r>
              <a:rPr lang="en-GB" kern="100" dirty="0" err="1">
                <a:latin typeface="Aptos"/>
                <a:ea typeface="Times New Roman" panose="02020603050405020304" pitchFamily="18" charset="0"/>
                <a:cs typeface="Vrinda" panose="020B0502040204020203" pitchFamily="34" charset="0"/>
              </a:rPr>
              <a:t>noons</a:t>
            </a:r>
            <a:r>
              <a:rPr lang="en-GB" kern="100" dirty="0">
                <a:latin typeface="Aptos"/>
                <a:ea typeface="Times New Roman" panose="02020603050405020304" pitchFamily="18" charset="0"/>
                <a:cs typeface="Vrinda" panose="020B0502040204020203" pitchFamily="34" charset="0"/>
              </a:rPr>
              <a:t>,</a:t>
            </a:r>
            <a:r>
              <a:rPr lang="en-GB" sz="1800" kern="100" dirty="0">
                <a:effectLst/>
                <a:latin typeface="Aptos"/>
                <a:ea typeface="Times New Roman" panose="02020603050405020304" pitchFamily="18" charset="0"/>
                <a:cs typeface="Vrinda" panose="020B0502040204020203" pitchFamily="34" charset="0"/>
              </a:rPr>
              <a:t> useful for campaign timing.</a:t>
            </a:r>
            <a:endParaRPr lang="en-IN" sz="1800" kern="100" dirty="0">
              <a:effectLst/>
              <a:latin typeface="Aptos"/>
              <a:ea typeface="Times New Roman" panose="02020603050405020304" pitchFamily="18" charset="0"/>
              <a:cs typeface="Vrinda" panose="020B0502040204020203" pitchFamily="34" charset="0"/>
            </a:endParaRPr>
          </a:p>
          <a:p>
            <a:endParaRPr lang="en-IN" dirty="0"/>
          </a:p>
        </p:txBody>
      </p:sp>
      <p:pic>
        <p:nvPicPr>
          <p:cNvPr id="6" name="Picture 5">
            <a:extLst>
              <a:ext uri="{FF2B5EF4-FFF2-40B4-BE49-F238E27FC236}">
                <a16:creationId xmlns:a16="http://schemas.microsoft.com/office/drawing/2014/main" id="{52470ABA-054E-40FF-8415-446513B40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153" y="2188042"/>
            <a:ext cx="1803488" cy="2052654"/>
          </a:xfrm>
          <a:prstGeom prst="rect">
            <a:avLst/>
          </a:prstGeom>
        </p:spPr>
      </p:pic>
      <p:pic>
        <p:nvPicPr>
          <p:cNvPr id="8" name="Picture 7">
            <a:extLst>
              <a:ext uri="{FF2B5EF4-FFF2-40B4-BE49-F238E27FC236}">
                <a16:creationId xmlns:a16="http://schemas.microsoft.com/office/drawing/2014/main" id="{5E2CBA4D-B076-49EF-A3C5-727EB38A5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842" y="2200616"/>
            <a:ext cx="2292465" cy="2105297"/>
          </a:xfrm>
          <a:prstGeom prst="rect">
            <a:avLst/>
          </a:prstGeom>
        </p:spPr>
      </p:pic>
      <p:pic>
        <p:nvPicPr>
          <p:cNvPr id="11" name="Picture 10">
            <a:extLst>
              <a:ext uri="{FF2B5EF4-FFF2-40B4-BE49-F238E27FC236}">
                <a16:creationId xmlns:a16="http://schemas.microsoft.com/office/drawing/2014/main" id="{479E3090-3259-4815-AA18-2C3CE0F2E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839" y="4435074"/>
            <a:ext cx="4464468" cy="1938519"/>
          </a:xfrm>
          <a:prstGeom prst="rect">
            <a:avLst/>
          </a:prstGeom>
        </p:spPr>
      </p:pic>
    </p:spTree>
    <p:extLst>
      <p:ext uri="{BB962C8B-B14F-4D97-AF65-F5344CB8AC3E}">
        <p14:creationId xmlns:p14="http://schemas.microsoft.com/office/powerpoint/2010/main" val="290444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471-78BE-4683-8909-DE618FD2EC22}"/>
              </a:ext>
            </a:extLst>
          </p:cNvPr>
          <p:cNvSpPr>
            <a:spLocks noGrp="1"/>
          </p:cNvSpPr>
          <p:nvPr>
            <p:ph type="title"/>
          </p:nvPr>
        </p:nvSpPr>
        <p:spPr/>
        <p:txBody>
          <a:bodyPr/>
          <a:lstStyle/>
          <a:p>
            <a:r>
              <a:rPr lang="en-US" dirty="0"/>
              <a:t>Final Insights</a:t>
            </a:r>
            <a:endParaRPr lang="en-IN" dirty="0"/>
          </a:p>
        </p:txBody>
      </p:sp>
      <p:sp>
        <p:nvSpPr>
          <p:cNvPr id="3" name="Content Placeholder 2">
            <a:extLst>
              <a:ext uri="{FF2B5EF4-FFF2-40B4-BE49-F238E27FC236}">
                <a16:creationId xmlns:a16="http://schemas.microsoft.com/office/drawing/2014/main" id="{E0061104-74E8-4513-B13A-5B6D42345C15}"/>
              </a:ext>
            </a:extLst>
          </p:cNvPr>
          <p:cNvSpPr>
            <a:spLocks noGrp="1"/>
          </p:cNvSpPr>
          <p:nvPr>
            <p:ph idx="1"/>
          </p:nvPr>
        </p:nvSpPr>
        <p:spPr/>
        <p:txBody>
          <a:bodyPr/>
          <a:lstStyle/>
          <a:p>
            <a:r>
              <a:rPr lang="en-US" dirty="0">
                <a:latin typeface="Aptos"/>
              </a:rPr>
              <a:t>80% of sessions lasted 10+ minutes , longer session drive more conversion.</a:t>
            </a:r>
          </a:p>
          <a:p>
            <a:r>
              <a:rPr lang="en-US" dirty="0">
                <a:latin typeface="Aptos"/>
              </a:rPr>
              <a:t>Age group 45-54 accounts for the highest purchases.</a:t>
            </a:r>
          </a:p>
          <a:p>
            <a:r>
              <a:rPr lang="en-US" dirty="0">
                <a:latin typeface="Aptos"/>
              </a:rPr>
              <a:t>Electronics has the highest page views and revenue.</a:t>
            </a:r>
          </a:p>
          <a:p>
            <a:r>
              <a:rPr lang="en-US" dirty="0">
                <a:latin typeface="Aptos"/>
              </a:rPr>
              <a:t>Organic traffic brings high order value but lower conversion.</a:t>
            </a:r>
          </a:p>
          <a:p>
            <a:r>
              <a:rPr lang="en-US" dirty="0">
                <a:latin typeface="Aptos"/>
              </a:rPr>
              <a:t>February has the highest engagement across all actions and August shows the weakest engagement.</a:t>
            </a:r>
          </a:p>
        </p:txBody>
      </p:sp>
    </p:spTree>
    <p:extLst>
      <p:ext uri="{BB962C8B-B14F-4D97-AF65-F5344CB8AC3E}">
        <p14:creationId xmlns:p14="http://schemas.microsoft.com/office/powerpoint/2010/main" val="36134199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299</TotalTime>
  <Words>583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Calibri</vt:lpstr>
      <vt:lpstr>Gill Sans MT</vt:lpstr>
      <vt:lpstr>Wingdings 2</vt:lpstr>
      <vt:lpstr>Dividend</vt:lpstr>
      <vt:lpstr>E-commerce clickstream analysis</vt:lpstr>
      <vt:lpstr>Problem Statement</vt:lpstr>
      <vt:lpstr>Project Objective</vt:lpstr>
      <vt:lpstr>Dataset Overview</vt:lpstr>
      <vt:lpstr>Tools Used</vt:lpstr>
      <vt:lpstr>Key Insights: User Behavior</vt:lpstr>
      <vt:lpstr>Key Insights : Marketing Performance </vt:lpstr>
      <vt:lpstr>Key Insights : Sales &amp; Time Trends</vt:lpstr>
      <vt:lpstr>Final Insights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clickstream analysis</dc:title>
  <dc:creator>user</dc:creator>
  <cp:lastModifiedBy>user</cp:lastModifiedBy>
  <cp:revision>20</cp:revision>
  <dcterms:created xsi:type="dcterms:W3CDTF">2025-06-24T10:10:31Z</dcterms:created>
  <dcterms:modified xsi:type="dcterms:W3CDTF">2025-07-20T19:27:23Z</dcterms:modified>
</cp:coreProperties>
</file>