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ZdlOuUBua4YJd6Hnbw7FPJaZ5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30267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02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89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145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23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07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59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66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4613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916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984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20" name="Google Shape;20;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1" name="Google Shape;21;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2" name="Google Shape;22;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microsoft.com/zh-tw/office/%E5%9C%A8-powerpoint-%E4%B8%AD%E9%8C%84%E8%A3%BD%E8%9E%A2%E5%B9%95-0b4c3f65-534c-4cf1-9c59-402b6e9d79d0?fbclid=IwAR1KRFP5yyEDVHqNEl0uVzHdmkk7T5SUGLs1QwiFiInxSV6we2vN5RM-sP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zh-TW"/>
              <a:t>Midterm Exam Rules</a:t>
            </a:r>
            <a:endParaRPr/>
          </a:p>
        </p:txBody>
      </p:sp>
      <p:sp>
        <p:nvSpPr>
          <p:cNvPr id="61" name="Google Shape;61;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6"/>
              <a:buNone/>
            </a:pPr>
            <a:r>
              <a:rPr lang="zh-TW"/>
              <a:t>Matlab 2022</a:t>
            </a:r>
            <a:endParaRPr/>
          </a:p>
          <a:p>
            <a:pPr marL="0" lvl="0" indent="0" algn="ctr" rtl="0">
              <a:lnSpc>
                <a:spcPct val="100000"/>
              </a:lnSpc>
              <a:spcBef>
                <a:spcPts val="0"/>
              </a:spcBef>
              <a:spcAft>
                <a:spcPts val="0"/>
              </a:spcAft>
              <a:buSzPct val="117646"/>
              <a:buNone/>
            </a:pPr>
            <a:r>
              <a:rPr lang="zh-TW"/>
              <a:t>Professor: Sai-Keung Wong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zh-TW"/>
              <a:t>PPT screen recording tutorial</a:t>
            </a:r>
            <a:endParaRPr/>
          </a:p>
        </p:txBody>
      </p:sp>
      <p:sp>
        <p:nvSpPr>
          <p:cNvPr id="125" name="Google Shape;125;p1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1.上方工具列-&gt;插入-&gt;螢幕錄製</a:t>
            </a:r>
            <a:endParaRPr/>
          </a:p>
          <a:p>
            <a:pPr marL="177800" lvl="0" indent="-171450" algn="l" rtl="0">
              <a:lnSpc>
                <a:spcPct val="90000"/>
              </a:lnSpc>
              <a:spcBef>
                <a:spcPts val="800"/>
              </a:spcBef>
              <a:spcAft>
                <a:spcPts val="0"/>
              </a:spcAft>
              <a:buClr>
                <a:schemeClr val="dk1"/>
              </a:buClr>
              <a:buSzPts val="2100"/>
              <a:buChar char="●"/>
            </a:pPr>
            <a:r>
              <a:rPr lang="zh-TW"/>
              <a:t>2.一定要點擊錄製指標</a:t>
            </a:r>
            <a:endParaRPr/>
          </a:p>
          <a:p>
            <a:pPr marL="177800" lvl="0" indent="-171450" algn="l" rtl="0">
              <a:lnSpc>
                <a:spcPct val="90000"/>
              </a:lnSpc>
              <a:spcBef>
                <a:spcPts val="800"/>
              </a:spcBef>
              <a:spcAft>
                <a:spcPts val="0"/>
              </a:spcAft>
              <a:buClr>
                <a:schemeClr val="dk1"/>
              </a:buClr>
              <a:buSzPts val="2100"/>
              <a:buChar char="●"/>
            </a:pPr>
            <a:r>
              <a:rPr lang="zh-TW"/>
              <a:t>3.選取區域，將範圍拉到整個螢幕，一定要讓助教可以看到妳的整個畫面，包含時間、工具列等。</a:t>
            </a:r>
            <a:endParaRPr/>
          </a:p>
          <a:p>
            <a:pPr marL="177800" lvl="0" indent="-171450" algn="l" rtl="0">
              <a:lnSpc>
                <a:spcPct val="90000"/>
              </a:lnSpc>
              <a:spcBef>
                <a:spcPts val="800"/>
              </a:spcBef>
              <a:spcAft>
                <a:spcPts val="0"/>
              </a:spcAft>
              <a:buClr>
                <a:schemeClr val="dk1"/>
              </a:buClr>
              <a:buSzPts val="2100"/>
              <a:buChar char="●"/>
            </a:pPr>
            <a:r>
              <a:rPr lang="zh-TW"/>
              <a:t>4.錄製開始請按紅色圈圈。</a:t>
            </a:r>
            <a:endParaRPr/>
          </a:p>
          <a:p>
            <a:pPr marL="177800" lvl="0" indent="-171450" algn="l" rtl="0">
              <a:lnSpc>
                <a:spcPct val="90000"/>
              </a:lnSpc>
              <a:spcBef>
                <a:spcPts val="800"/>
              </a:spcBef>
              <a:spcAft>
                <a:spcPts val="0"/>
              </a:spcAft>
              <a:buClr>
                <a:schemeClr val="dk1"/>
              </a:buClr>
              <a:buSzPts val="2100"/>
              <a:buChar char="●"/>
            </a:pPr>
            <a:r>
              <a:rPr lang="zh-TW"/>
              <a:t>5.錄製結束請按藍色正方形。</a:t>
            </a:r>
            <a:endParaRPr/>
          </a:p>
          <a:p>
            <a:pPr marL="177800" lvl="0" indent="-171450" algn="l" rtl="0">
              <a:lnSpc>
                <a:spcPct val="90000"/>
              </a:lnSpc>
              <a:spcBef>
                <a:spcPts val="800"/>
              </a:spcBef>
              <a:spcAft>
                <a:spcPts val="0"/>
              </a:spcAft>
              <a:buClr>
                <a:schemeClr val="dk1"/>
              </a:buClr>
              <a:buSzPts val="2100"/>
              <a:buChar char="●"/>
            </a:pPr>
            <a:r>
              <a:rPr lang="zh-TW"/>
              <a:t>6.錄製結束後，影片會出現在簡報中，請在影片上右鍵</a:t>
            </a:r>
            <a:endParaRPr/>
          </a:p>
          <a:p>
            <a:pPr marL="520700" lvl="1" indent="-177800" algn="l" rtl="0">
              <a:lnSpc>
                <a:spcPct val="90000"/>
              </a:lnSpc>
              <a:spcBef>
                <a:spcPts val="400"/>
              </a:spcBef>
              <a:spcAft>
                <a:spcPts val="0"/>
              </a:spcAft>
              <a:buClr>
                <a:schemeClr val="dk1"/>
              </a:buClr>
              <a:buSzPts val="1800"/>
              <a:buChar char="○"/>
            </a:pPr>
            <a:r>
              <a:rPr lang="zh-TW"/>
              <a:t>另存媒體為，檔案名稱格式為ID_StudentName.mp4</a:t>
            </a:r>
            <a:endParaRPr/>
          </a:p>
          <a:p>
            <a:pPr marL="520700" lvl="1" indent="-177800" algn="l" rtl="0">
              <a:lnSpc>
                <a:spcPct val="90000"/>
              </a:lnSpc>
              <a:spcBef>
                <a:spcPts val="400"/>
              </a:spcBef>
              <a:spcAft>
                <a:spcPts val="0"/>
              </a:spcAft>
              <a:buClr>
                <a:schemeClr val="dk1"/>
              </a:buClr>
              <a:buSzPts val="1800"/>
              <a:buChar char="○"/>
            </a:pPr>
            <a:r>
              <a:rPr lang="zh-TW"/>
              <a:t>影片上傳至雲端硬碟，並把網址存到簽到表內。</a:t>
            </a:r>
            <a:endParaRPr/>
          </a:p>
          <a:p>
            <a:pPr marL="520700" lvl="1" indent="-177800" algn="l" rtl="0">
              <a:lnSpc>
                <a:spcPct val="90000"/>
              </a:lnSpc>
              <a:spcBef>
                <a:spcPts val="400"/>
              </a:spcBef>
              <a:spcAft>
                <a:spcPts val="1200"/>
              </a:spcAft>
              <a:buClr>
                <a:schemeClr val="dk1"/>
              </a:buClr>
              <a:buSzPts val="1800"/>
              <a:buChar char="○"/>
            </a:pPr>
            <a:r>
              <a:rPr lang="zh-TW"/>
              <a:t>記得要打開分享，讓助教可以直接觀看或下載你的影片</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Schedule</a:t>
            </a:r>
            <a:endParaRPr/>
          </a:p>
        </p:txBody>
      </p:sp>
      <p:sp>
        <p:nvSpPr>
          <p:cNvPr id="67" name="Google Shape;6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zh-TW" dirty="0"/>
              <a:t>Midterm One (Part 1): 11 April</a:t>
            </a: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zh-TW" dirty="0"/>
              <a:t>Midterm One (Part 2): 18 April</a:t>
            </a: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zh-TW" dirty="0"/>
              <a:t>Midterm Two: 12 </a:t>
            </a:r>
            <a:r>
              <a:rPr lang="zh-TW" dirty="0" smtClean="0"/>
              <a:t>May</a:t>
            </a:r>
            <a:endParaRPr lang="en-US" altLang="zh-TW" dirty="0" smtClean="0"/>
          </a:p>
          <a:p>
            <a:pPr marL="114300" lvl="0" indent="0" algn="l" rtl="0">
              <a:lnSpc>
                <a:spcPct val="115000"/>
              </a:lnSpc>
              <a:spcBef>
                <a:spcPts val="0"/>
              </a:spcBef>
              <a:spcAft>
                <a:spcPts val="0"/>
              </a:spcAft>
              <a:buSzPts val="1800"/>
              <a:buNone/>
            </a:pPr>
            <a:endParaRPr lang="en-US" dirty="0"/>
          </a:p>
          <a:p>
            <a:pPr marL="114300" lvl="0" indent="0">
              <a:buNone/>
            </a:pPr>
            <a:r>
              <a:rPr lang="en-US" dirty="0" smtClean="0"/>
              <a:t>For each midterm/exam, the total length of the recorded </a:t>
            </a:r>
            <a:r>
              <a:rPr lang="en-US" b="1" dirty="0" smtClean="0"/>
              <a:t>full screen </a:t>
            </a:r>
            <a:r>
              <a:rPr lang="en-US" dirty="0" smtClean="0"/>
              <a:t>video clips must be around </a:t>
            </a:r>
            <a:r>
              <a:rPr lang="en-US" dirty="0" smtClean="0">
                <a:solidFill>
                  <a:srgbClr val="C00000"/>
                </a:solidFill>
              </a:rPr>
              <a:t>100 minutes</a:t>
            </a:r>
            <a:r>
              <a:rPr lang="en-US" dirty="0" smtClean="0"/>
              <a:t>. </a:t>
            </a:r>
          </a:p>
          <a:p>
            <a:pPr marL="114300" lvl="0" indent="0">
              <a:buNone/>
            </a:pPr>
            <a:r>
              <a:rPr lang="en-US" dirty="0" smtClean="0"/>
              <a:t>To avoid that some unexpected events, </a:t>
            </a:r>
            <a:r>
              <a:rPr lang="en-US" dirty="0" smtClean="0"/>
              <a:t>you are encouraged to record the entire process of the midterm/exam in several video clips. Zip all the video clips and upload the zipped folder </a:t>
            </a:r>
            <a:r>
              <a:rPr lang="en-US"/>
              <a:t>to </a:t>
            </a:r>
            <a:r>
              <a:rPr lang="en-US" smtClean="0"/>
              <a:t>your own </a:t>
            </a:r>
            <a:r>
              <a:rPr lang="en-US" dirty="0"/>
              <a:t>cloud </a:t>
            </a:r>
            <a:r>
              <a:rPr lang="en-US" dirty="0" smtClean="0"/>
              <a:t>drive.</a:t>
            </a: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dirty="0" smtClean="0"/>
              <a:t>Information</a:t>
            </a:r>
            <a:endParaRPr dirty="0"/>
          </a:p>
        </p:txBody>
      </p:sp>
      <p:sp>
        <p:nvSpPr>
          <p:cNvPr id="73" name="Google Shape;7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1000"/>
              </a:spcBef>
              <a:spcAft>
                <a:spcPts val="0"/>
              </a:spcAft>
              <a:buClr>
                <a:schemeClr val="dk1"/>
              </a:buClr>
              <a:buSzPts val="852"/>
              <a:buFont typeface="Arial"/>
              <a:buNone/>
            </a:pPr>
            <a:r>
              <a:rPr lang="zh-TW" sz="1400" dirty="0">
                <a:solidFill>
                  <a:schemeClr val="dk1"/>
                </a:solidFill>
                <a:highlight>
                  <a:srgbClr val="FFFFFF"/>
                </a:highlight>
              </a:rPr>
              <a:t>1. Due to </a:t>
            </a:r>
            <a:r>
              <a:rPr lang="zh-TW" sz="1400" dirty="0" smtClean="0">
                <a:solidFill>
                  <a:schemeClr val="dk1"/>
                </a:solidFill>
                <a:highlight>
                  <a:srgbClr val="FFFFFF"/>
                </a:highlight>
              </a:rPr>
              <a:t>COVID</a:t>
            </a:r>
            <a:r>
              <a:rPr lang="zh-TW" sz="1400" dirty="0">
                <a:solidFill>
                  <a:schemeClr val="dk1"/>
                </a:solidFill>
                <a:highlight>
                  <a:srgbClr val="FFFFFF"/>
                </a:highlight>
              </a:rPr>
              <a:t>-</a:t>
            </a:r>
            <a:r>
              <a:rPr lang="zh-TW" sz="1400" dirty="0" smtClean="0">
                <a:solidFill>
                  <a:schemeClr val="dk1"/>
                </a:solidFill>
                <a:highlight>
                  <a:srgbClr val="FFFFFF"/>
                </a:highlight>
              </a:rPr>
              <a:t>19</a:t>
            </a:r>
            <a:r>
              <a:rPr lang="en-US" altLang="zh-TW" sz="1400" dirty="0" smtClean="0">
                <a:solidFill>
                  <a:schemeClr val="dk1"/>
                </a:solidFill>
                <a:highlight>
                  <a:srgbClr val="FFFFFF"/>
                </a:highlight>
              </a:rPr>
              <a:t>, the midterms and exams are performed online</a:t>
            </a:r>
            <a:endParaRPr sz="1400" dirty="0">
              <a:solidFill>
                <a:schemeClr val="dk1"/>
              </a:solidFill>
              <a:highlight>
                <a:srgbClr val="FFFFFF"/>
              </a:highlight>
            </a:endParaRPr>
          </a:p>
          <a:p>
            <a:pPr marL="0" lvl="0" indent="0" algn="l" rtl="0">
              <a:lnSpc>
                <a:spcPct val="95000"/>
              </a:lnSpc>
              <a:spcBef>
                <a:spcPts val="1000"/>
              </a:spcBef>
              <a:spcAft>
                <a:spcPts val="0"/>
              </a:spcAft>
              <a:buClr>
                <a:schemeClr val="dk1"/>
              </a:buClr>
              <a:buSzPts val="852"/>
              <a:buFont typeface="Arial"/>
              <a:buNone/>
            </a:pPr>
            <a:endParaRPr sz="1400" dirty="0">
              <a:solidFill>
                <a:schemeClr val="dk1"/>
              </a:solidFill>
              <a:highlight>
                <a:srgbClr val="FFFFFF"/>
              </a:highlight>
            </a:endParaRPr>
          </a:p>
          <a:p>
            <a:pPr marL="0" lvl="0" indent="0" algn="l" rtl="0">
              <a:lnSpc>
                <a:spcPct val="95000"/>
              </a:lnSpc>
              <a:spcBef>
                <a:spcPts val="1000"/>
              </a:spcBef>
              <a:spcAft>
                <a:spcPts val="0"/>
              </a:spcAft>
              <a:buClr>
                <a:schemeClr val="dk1"/>
              </a:buClr>
              <a:buSzPts val="852"/>
              <a:buFont typeface="Arial"/>
              <a:buNone/>
            </a:pPr>
            <a:r>
              <a:rPr lang="zh-TW" sz="1400" dirty="0">
                <a:solidFill>
                  <a:schemeClr val="dk1"/>
                </a:solidFill>
                <a:highlight>
                  <a:srgbClr val="FFFFFF"/>
                </a:highlight>
              </a:rPr>
              <a:t>2. Suggestions for online exams:</a:t>
            </a:r>
            <a:endParaRPr sz="1400" dirty="0">
              <a:solidFill>
                <a:schemeClr val="dk1"/>
              </a:solidFill>
              <a:highlight>
                <a:srgbClr val="FFFFFF"/>
              </a:highlight>
            </a:endParaRPr>
          </a:p>
          <a:p>
            <a:pPr marL="292100" lvl="0" indent="0" algn="l" rtl="0">
              <a:lnSpc>
                <a:spcPct val="95000"/>
              </a:lnSpc>
              <a:spcBef>
                <a:spcPts val="1000"/>
              </a:spcBef>
              <a:spcAft>
                <a:spcPts val="0"/>
              </a:spcAft>
              <a:buClr>
                <a:schemeClr val="dk1"/>
              </a:buClr>
              <a:buSzPts val="852"/>
              <a:buFont typeface="Arial"/>
              <a:buNone/>
            </a:pPr>
            <a:r>
              <a:rPr lang="zh-TW" sz="1400" dirty="0">
                <a:solidFill>
                  <a:schemeClr val="dk1"/>
                </a:solidFill>
                <a:highlight>
                  <a:srgbClr val="FFFFFF"/>
                </a:highlight>
              </a:rPr>
              <a:t>a. Teachers prepare the problems on the E3 system for students to answer on the  E3 system. Teachers upload the e-file of problems to the E3 system. Students answer the questions on paper and submit via picture(s).</a:t>
            </a:r>
            <a:endParaRPr sz="1400" dirty="0">
              <a:solidFill>
                <a:schemeClr val="dk1"/>
              </a:solidFill>
              <a:highlight>
                <a:srgbClr val="FFFFFF"/>
              </a:highlight>
            </a:endParaRPr>
          </a:p>
          <a:p>
            <a:pPr marL="292100" lvl="0" indent="0" algn="l" rtl="0">
              <a:lnSpc>
                <a:spcPct val="95000"/>
              </a:lnSpc>
              <a:spcBef>
                <a:spcPts val="1000"/>
              </a:spcBef>
              <a:spcAft>
                <a:spcPts val="0"/>
              </a:spcAft>
              <a:buClr>
                <a:schemeClr val="dk1"/>
              </a:buClr>
              <a:buSzPts val="852"/>
              <a:buFont typeface="Arial"/>
              <a:buNone/>
            </a:pPr>
            <a:r>
              <a:rPr lang="zh-TW" sz="1400" dirty="0">
                <a:solidFill>
                  <a:schemeClr val="dk1"/>
                </a:solidFill>
                <a:highlight>
                  <a:srgbClr val="FFFFFF"/>
                </a:highlight>
              </a:rPr>
              <a:t>b. Exam monitoring: Teachers or TAs will monitor all students during the exams via video conference. Students need to prepare cameras or smart phones and video themselves while taking exams online. Remind students to have a quiet and bright environment for the exams and camera angles should avoid areas containing test answers.</a:t>
            </a:r>
            <a:endParaRPr sz="1400" dirty="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Rules</a:t>
            </a:r>
            <a:endParaRPr/>
          </a:p>
        </p:txBody>
      </p:sp>
      <p:sp>
        <p:nvSpPr>
          <p:cNvPr id="85" name="Google Shape;85;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222222"/>
              </a:buClr>
              <a:buSzPts val="1800"/>
              <a:buChar char="●"/>
            </a:pPr>
            <a:r>
              <a:rPr lang="zh-TW" dirty="0">
                <a:solidFill>
                  <a:srgbClr val="222222"/>
                </a:solidFill>
                <a:highlight>
                  <a:srgbClr val="FFFFFF"/>
                </a:highlight>
              </a:rPr>
              <a:t>On the day of the midterm exam, TA’s will announce the address and code or the google meet. All students should prepare webcam(or laptop, smart phone, etc.) for the online exam.</a:t>
            </a:r>
            <a:endParaRPr dirty="0">
              <a:solidFill>
                <a:srgbClr val="222222"/>
              </a:solidFill>
              <a:highlight>
                <a:srgbClr val="FFFFFF"/>
              </a:highlight>
            </a:endParaRPr>
          </a:p>
          <a:p>
            <a:pPr marL="457200" lvl="0" indent="-342900" algn="l" rtl="0">
              <a:lnSpc>
                <a:spcPct val="115000"/>
              </a:lnSpc>
              <a:spcBef>
                <a:spcPts val="0"/>
              </a:spcBef>
              <a:spcAft>
                <a:spcPts val="0"/>
              </a:spcAft>
              <a:buClr>
                <a:srgbClr val="222222"/>
              </a:buClr>
              <a:buSzPts val="1800"/>
              <a:buChar char="●"/>
            </a:pPr>
            <a:r>
              <a:rPr lang="zh-TW" dirty="0">
                <a:solidFill>
                  <a:srgbClr val="222222"/>
                </a:solidFill>
                <a:highlight>
                  <a:srgbClr val="FFFFFF"/>
                </a:highlight>
              </a:rPr>
              <a:t>During the exam, the video should be able to show the upper body of you and surrounding. In the video, there shouldn’t be any item that is irrelevant to the exam. TA’s will record the video through google meet.</a:t>
            </a:r>
            <a:endParaRPr dirty="0">
              <a:solidFill>
                <a:srgbClr val="222222"/>
              </a:solidFill>
              <a:highlight>
                <a:srgbClr val="FFFFFF"/>
              </a:highlight>
            </a:endParaRPr>
          </a:p>
          <a:p>
            <a:pPr marL="457200" lvl="0" indent="-342900" algn="l" rtl="0">
              <a:lnSpc>
                <a:spcPct val="115000"/>
              </a:lnSpc>
              <a:spcBef>
                <a:spcPts val="0"/>
              </a:spcBef>
              <a:spcAft>
                <a:spcPts val="0"/>
              </a:spcAft>
              <a:buClr>
                <a:srgbClr val="222222"/>
              </a:buClr>
              <a:buSzPts val="1800"/>
              <a:buChar char="●"/>
            </a:pPr>
            <a:r>
              <a:rPr lang="zh-TW" dirty="0">
                <a:solidFill>
                  <a:srgbClr val="222222"/>
                </a:solidFill>
                <a:highlight>
                  <a:srgbClr val="FFFFFF"/>
                </a:highlight>
              </a:rPr>
              <a:t>After the midterm exam, all students should upload the following files to your own cloud drive and share the link with TA’s on E3</a:t>
            </a:r>
            <a:endParaRPr dirty="0">
              <a:solidFill>
                <a:srgbClr val="222222"/>
              </a:solidFill>
              <a:highlight>
                <a:srgbClr val="FFFFFF"/>
              </a:highlight>
            </a:endParaRPr>
          </a:p>
          <a:p>
            <a:pPr marL="914400" lvl="1" indent="-317500" algn="l" rtl="0">
              <a:lnSpc>
                <a:spcPct val="115000"/>
              </a:lnSpc>
              <a:spcBef>
                <a:spcPts val="0"/>
              </a:spcBef>
              <a:spcAft>
                <a:spcPts val="0"/>
              </a:spcAft>
              <a:buClr>
                <a:srgbClr val="222222"/>
              </a:buClr>
              <a:buSzPts val="1400"/>
              <a:buChar char="○"/>
            </a:pPr>
            <a:r>
              <a:rPr lang="zh-TW" dirty="0">
                <a:solidFill>
                  <a:srgbClr val="222222"/>
                </a:solidFill>
                <a:highlight>
                  <a:srgbClr val="FFFFFF"/>
                </a:highlight>
              </a:rPr>
              <a:t>Photo of student ID card</a:t>
            </a:r>
            <a:endParaRPr dirty="0">
              <a:solidFill>
                <a:srgbClr val="222222"/>
              </a:solidFill>
              <a:highlight>
                <a:srgbClr val="FFFFFF"/>
              </a:highlight>
            </a:endParaRPr>
          </a:p>
          <a:p>
            <a:pPr marL="914400" lvl="1" indent="-317500" algn="l" rtl="0">
              <a:lnSpc>
                <a:spcPct val="115000"/>
              </a:lnSpc>
              <a:spcBef>
                <a:spcPts val="0"/>
              </a:spcBef>
              <a:spcAft>
                <a:spcPts val="0"/>
              </a:spcAft>
              <a:buClr>
                <a:srgbClr val="222222"/>
              </a:buClr>
              <a:buSzPts val="1400"/>
              <a:buChar char="○"/>
            </a:pPr>
            <a:r>
              <a:rPr lang="zh-TW" dirty="0">
                <a:solidFill>
                  <a:srgbClr val="222222"/>
                </a:solidFill>
                <a:highlight>
                  <a:srgbClr val="FFFFFF"/>
                </a:highlight>
              </a:rPr>
              <a:t>Screen recording of the Midterm Exam</a:t>
            </a:r>
            <a:endParaRPr dirty="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Rules</a:t>
            </a:r>
            <a:endParaRPr/>
          </a:p>
        </p:txBody>
      </p:sp>
      <p:sp>
        <p:nvSpPr>
          <p:cNvPr id="91" name="Google Shape;9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lnSpc>
                <a:spcPct val="115000"/>
              </a:lnSpc>
              <a:spcBef>
                <a:spcPts val="0"/>
              </a:spcBef>
              <a:spcAft>
                <a:spcPts val="0"/>
              </a:spcAft>
              <a:buSzPct val="100000"/>
              <a:buChar char="●"/>
            </a:pPr>
            <a:r>
              <a:rPr lang="zh-TW" dirty="0"/>
              <a:t>The midterm exam is online, students can take the exam at home or dorm.</a:t>
            </a:r>
            <a:endParaRPr dirty="0"/>
          </a:p>
          <a:p>
            <a:pPr marL="457200" lvl="0" indent="-325755" algn="l" rtl="0">
              <a:lnSpc>
                <a:spcPct val="115000"/>
              </a:lnSpc>
              <a:spcBef>
                <a:spcPts val="0"/>
              </a:spcBef>
              <a:spcAft>
                <a:spcPts val="0"/>
              </a:spcAft>
              <a:buSzPct val="100000"/>
              <a:buChar char="●"/>
            </a:pPr>
            <a:r>
              <a:rPr lang="zh-TW" dirty="0"/>
              <a:t>The exam questions files and password will be announced at the day of the exam. </a:t>
            </a:r>
            <a:r>
              <a:rPr lang="zh-TW" dirty="0" smtClean="0"/>
              <a:t>After </a:t>
            </a:r>
            <a:r>
              <a:rPr lang="zh-TW" dirty="0"/>
              <a:t>the exam, students should upload the files to the E3</a:t>
            </a:r>
            <a:endParaRPr dirty="0"/>
          </a:p>
          <a:p>
            <a:pPr marL="457200" lvl="0" indent="-325755" algn="l" rtl="0">
              <a:lnSpc>
                <a:spcPct val="115000"/>
              </a:lnSpc>
              <a:spcBef>
                <a:spcPts val="0"/>
              </a:spcBef>
              <a:spcAft>
                <a:spcPts val="0"/>
              </a:spcAft>
              <a:buSzPct val="100000"/>
              <a:buChar char="●"/>
            </a:pPr>
            <a:r>
              <a:rPr lang="zh-TW" dirty="0"/>
              <a:t>During the exam, students shouldn’t open the screen except for Google Meet, PowerPoint and Matlab.</a:t>
            </a:r>
            <a:endParaRPr dirty="0"/>
          </a:p>
          <a:p>
            <a:pPr marL="457200" lvl="0" indent="-325755" algn="l" rtl="0">
              <a:lnSpc>
                <a:spcPct val="115000"/>
              </a:lnSpc>
              <a:spcBef>
                <a:spcPts val="0"/>
              </a:spcBef>
              <a:spcAft>
                <a:spcPts val="0"/>
              </a:spcAft>
              <a:buSzPct val="100000"/>
              <a:buChar char="●"/>
            </a:pPr>
            <a:r>
              <a:rPr lang="zh-TW" dirty="0"/>
              <a:t>If there’s any question, please directly ask in the chat room of the Google Meet</a:t>
            </a:r>
            <a:endParaRPr dirty="0"/>
          </a:p>
          <a:p>
            <a:pPr marL="457200" lvl="0" indent="-325755" algn="l" rtl="0">
              <a:lnSpc>
                <a:spcPct val="115000"/>
              </a:lnSpc>
              <a:spcBef>
                <a:spcPts val="0"/>
              </a:spcBef>
              <a:spcAft>
                <a:spcPts val="0"/>
              </a:spcAft>
              <a:buSzPct val="100000"/>
              <a:buChar char="●"/>
            </a:pPr>
            <a:r>
              <a:rPr lang="zh-TW" dirty="0"/>
              <a:t>During the test, everyone should record the screen, we provide 2 tools for you:</a:t>
            </a:r>
            <a:endParaRPr dirty="0"/>
          </a:p>
          <a:p>
            <a:pPr marL="914400" lvl="1" indent="-304165" algn="l" rtl="0">
              <a:lnSpc>
                <a:spcPct val="115000"/>
              </a:lnSpc>
              <a:spcBef>
                <a:spcPts val="0"/>
              </a:spcBef>
              <a:spcAft>
                <a:spcPts val="0"/>
              </a:spcAft>
              <a:buSzPct val="100000"/>
              <a:buChar char="○"/>
            </a:pPr>
            <a:r>
              <a:rPr lang="zh-TW" dirty="0"/>
              <a:t>Powerpoint screen recording: </a:t>
            </a:r>
            <a:r>
              <a:rPr lang="zh-TW" u="sng" dirty="0">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https://support.microsoft.com/zh-tw/office/%E5%9C%A8-powerpoint-%E4%B8%AD%E9%8C%84%E8%A3%BD%E8%9E%A2%E5%B9%95-0b4c3f65-534c-4cf1-9c59-402b6e9d79d0?fbclid=IwAR1KRFP5yyEDVHqNEl0uVzHdmkk7T5SUGLs1QwiFiInxSV6we2vN5RM-sPI</a:t>
            </a:r>
            <a:endParaRPr dirty="0"/>
          </a:p>
          <a:p>
            <a:pPr marL="914400" lvl="0" indent="0" algn="l" rtl="0">
              <a:lnSpc>
                <a:spcPct val="115000"/>
              </a:lnSpc>
              <a:spcBef>
                <a:spcPts val="0"/>
              </a:spcBef>
              <a:spcAft>
                <a:spcPts val="0"/>
              </a:spcAft>
              <a:buSzPct val="117647"/>
              <a:buNone/>
            </a:pPr>
            <a:endParaRPr dirty="0"/>
          </a:p>
          <a:p>
            <a:pPr marL="914400" lvl="1" indent="-304164" algn="l" rtl="0">
              <a:lnSpc>
                <a:spcPct val="115000"/>
              </a:lnSpc>
              <a:spcBef>
                <a:spcPts val="0"/>
              </a:spcBef>
              <a:spcAft>
                <a:spcPts val="0"/>
              </a:spcAft>
              <a:buSzPct val="100000"/>
              <a:buChar char="○"/>
            </a:pPr>
            <a:r>
              <a:rPr lang="zh-TW" dirty="0"/>
              <a:t>Open Broadcaster Software</a:t>
            </a:r>
            <a:endParaRPr dirty="0"/>
          </a:p>
          <a:p>
            <a:pPr marL="1371600" lvl="2" indent="-304164" algn="l" rtl="0">
              <a:lnSpc>
                <a:spcPct val="115000"/>
              </a:lnSpc>
              <a:spcBef>
                <a:spcPts val="0"/>
              </a:spcBef>
              <a:spcAft>
                <a:spcPts val="0"/>
              </a:spcAft>
              <a:buSzPct val="100000"/>
              <a:buChar char="■"/>
            </a:pPr>
            <a:r>
              <a:rPr lang="zh-TW" dirty="0"/>
              <a:t>https://obsproject.com/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Open Broadcaster Software</a:t>
            </a:r>
            <a:endParaRPr/>
          </a:p>
        </p:txBody>
      </p:sp>
      <p:sp>
        <p:nvSpPr>
          <p:cNvPr id="97" name="Google Shape;9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Download: https://obsproject.com/</a:t>
            </a:r>
            <a:endParaRPr/>
          </a:p>
          <a:p>
            <a:pPr marL="0" lvl="0" indent="0" algn="l" rtl="0">
              <a:lnSpc>
                <a:spcPct val="115000"/>
              </a:lnSpc>
              <a:spcBef>
                <a:spcPts val="1200"/>
              </a:spcBef>
              <a:spcAft>
                <a:spcPts val="1200"/>
              </a:spcAft>
              <a:buSzPts val="1800"/>
              <a:buNone/>
            </a:pPr>
            <a:endParaRPr/>
          </a:p>
        </p:txBody>
      </p:sp>
      <p:pic>
        <p:nvPicPr>
          <p:cNvPr id="98" name="Google Shape;98;p7"/>
          <p:cNvPicPr preferRelativeResize="0"/>
          <p:nvPr/>
        </p:nvPicPr>
        <p:blipFill rotWithShape="1">
          <a:blip r:embed="rId3">
            <a:alphaModFix/>
          </a:blip>
          <a:srcRect/>
          <a:stretch/>
        </p:blipFill>
        <p:spPr>
          <a:xfrm>
            <a:off x="1218375" y="1617900"/>
            <a:ext cx="6707251" cy="3164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Open Broadcaster Software</a:t>
            </a:r>
            <a:endParaRPr/>
          </a:p>
        </p:txBody>
      </p:sp>
      <p:sp>
        <p:nvSpPr>
          <p:cNvPr id="104" name="Google Shape;104;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來源 → 點右鍵 → 新增 → 顯示器擷取</a:t>
            </a:r>
            <a:endParaRPr/>
          </a:p>
        </p:txBody>
      </p:sp>
      <p:pic>
        <p:nvPicPr>
          <p:cNvPr id="105" name="Google Shape;105;p8"/>
          <p:cNvPicPr preferRelativeResize="0"/>
          <p:nvPr/>
        </p:nvPicPr>
        <p:blipFill rotWithShape="1">
          <a:blip r:embed="rId3">
            <a:alphaModFix/>
          </a:blip>
          <a:srcRect/>
          <a:stretch/>
        </p:blipFill>
        <p:spPr>
          <a:xfrm>
            <a:off x="2326163" y="1561500"/>
            <a:ext cx="4491675" cy="347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Open Broadcaster Softward</a:t>
            </a:r>
            <a:endParaRPr/>
          </a:p>
        </p:txBody>
      </p:sp>
      <p:sp>
        <p:nvSpPr>
          <p:cNvPr id="111" name="Google Shape;111;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If the picture of your screen is shown in the middle screen of OBS，Click </a:t>
            </a:r>
            <a:r>
              <a:rPr lang="zh-TW" b="1">
                <a:solidFill>
                  <a:srgbClr val="FF0000"/>
                </a:solidFill>
              </a:rPr>
              <a:t>"開始錄製"</a:t>
            </a:r>
            <a:r>
              <a:rPr lang="zh-TW"/>
              <a:t> to start recording the screen</a:t>
            </a:r>
            <a:endParaRPr/>
          </a:p>
          <a:p>
            <a:pPr marL="457200" lvl="0" indent="-342900" algn="l" rtl="0">
              <a:lnSpc>
                <a:spcPct val="115000"/>
              </a:lnSpc>
              <a:spcBef>
                <a:spcPts val="0"/>
              </a:spcBef>
              <a:spcAft>
                <a:spcPts val="0"/>
              </a:spcAft>
              <a:buSzPts val="1800"/>
              <a:buChar char="●"/>
            </a:pPr>
            <a:r>
              <a:rPr lang="zh-TW"/>
              <a:t>To finish recording and save, </a:t>
            </a:r>
            <a:endParaRPr/>
          </a:p>
          <a:p>
            <a:pPr marL="457200" lvl="0" indent="0" algn="l" rtl="0">
              <a:lnSpc>
                <a:spcPct val="115000"/>
              </a:lnSpc>
              <a:spcBef>
                <a:spcPts val="0"/>
              </a:spcBef>
              <a:spcAft>
                <a:spcPts val="0"/>
              </a:spcAft>
              <a:buSzPts val="1800"/>
              <a:buNone/>
            </a:pPr>
            <a:r>
              <a:rPr lang="zh-TW"/>
              <a:t>click </a:t>
            </a:r>
            <a:r>
              <a:rPr lang="zh-TW" b="1">
                <a:solidFill>
                  <a:srgbClr val="EF4540"/>
                </a:solidFill>
              </a:rPr>
              <a:t>"結束錄製" </a:t>
            </a:r>
            <a:r>
              <a:rPr lang="zh-TW">
                <a:solidFill>
                  <a:schemeClr val="dk1"/>
                </a:solidFill>
              </a:rPr>
              <a:t>.</a:t>
            </a:r>
            <a:endParaRPr>
              <a:solidFill>
                <a:schemeClr val="dk1"/>
              </a:solidFill>
            </a:endParaRPr>
          </a:p>
        </p:txBody>
      </p:sp>
      <p:pic>
        <p:nvPicPr>
          <p:cNvPr id="112" name="Google Shape;112;p9"/>
          <p:cNvPicPr preferRelativeResize="0"/>
          <p:nvPr/>
        </p:nvPicPr>
        <p:blipFill rotWithShape="1">
          <a:blip r:embed="rId3">
            <a:alphaModFix/>
          </a:blip>
          <a:srcRect/>
          <a:stretch/>
        </p:blipFill>
        <p:spPr>
          <a:xfrm>
            <a:off x="4316544" y="1903400"/>
            <a:ext cx="4865781"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Open Broadcaster Software</a:t>
            </a:r>
            <a:endParaRPr/>
          </a:p>
        </p:txBody>
      </p:sp>
      <p:sp>
        <p:nvSpPr>
          <p:cNvPr id="118" name="Google Shape;1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The recorded video can be found at 設定 → 輸出 → 錄影中的錄影路徑</a:t>
            </a:r>
            <a:endParaRPr/>
          </a:p>
        </p:txBody>
      </p:sp>
      <p:pic>
        <p:nvPicPr>
          <p:cNvPr id="119" name="Google Shape;119;p10"/>
          <p:cNvPicPr preferRelativeResize="0"/>
          <p:nvPr/>
        </p:nvPicPr>
        <p:blipFill rotWithShape="1">
          <a:blip r:embed="rId3">
            <a:alphaModFix/>
          </a:blip>
          <a:srcRect/>
          <a:stretch/>
        </p:blipFill>
        <p:spPr>
          <a:xfrm>
            <a:off x="3603875" y="1590800"/>
            <a:ext cx="5228426" cy="35527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876</Words>
  <Application>Microsoft Office PowerPoint</Application>
  <PresentationFormat>如螢幕大小 (16:9)</PresentationFormat>
  <Paragraphs>54</Paragraphs>
  <Slides>10</Slides>
  <Notes>10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10</vt:i4>
      </vt:variant>
    </vt:vector>
  </HeadingPairs>
  <TitlesOfParts>
    <vt:vector size="13" baseType="lpstr">
      <vt:lpstr>Arial</vt:lpstr>
      <vt:lpstr>Calibri</vt:lpstr>
      <vt:lpstr>Simple Light</vt:lpstr>
      <vt:lpstr>Midterm Exam Rules</vt:lpstr>
      <vt:lpstr>Schedule</vt:lpstr>
      <vt:lpstr>Information</vt:lpstr>
      <vt:lpstr>Rules</vt:lpstr>
      <vt:lpstr>Rules</vt:lpstr>
      <vt:lpstr>Open Broadcaster Software</vt:lpstr>
      <vt:lpstr>Open Broadcaster Software</vt:lpstr>
      <vt:lpstr>Open Broadcaster Softward</vt:lpstr>
      <vt:lpstr>Open Broadcaster Software</vt:lpstr>
      <vt:lpstr>PPT screen recording tutorial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Exam Rules</dc:title>
  <cp:lastModifiedBy>User</cp:lastModifiedBy>
  <cp:revision>18</cp:revision>
  <dcterms:modified xsi:type="dcterms:W3CDTF">2022-04-02T10:22:46Z</dcterms:modified>
</cp:coreProperties>
</file>