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2" r:id="rId3"/>
    <p:sldId id="285" r:id="rId4"/>
    <p:sldId id="297" r:id="rId5"/>
    <p:sldId id="257" r:id="rId6"/>
    <p:sldId id="268" r:id="rId7"/>
    <p:sldId id="269" r:id="rId8"/>
    <p:sldId id="270" r:id="rId9"/>
    <p:sldId id="303" r:id="rId10"/>
    <p:sldId id="298" r:id="rId11"/>
    <p:sldId id="271" r:id="rId12"/>
    <p:sldId id="301" r:id="rId13"/>
    <p:sldId id="291" r:id="rId14"/>
    <p:sldId id="300" r:id="rId15"/>
    <p:sldId id="272" r:id="rId16"/>
    <p:sldId id="30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660"/>
  </p:normalViewPr>
  <p:slideViewPr>
    <p:cSldViewPr snapToGrid="0">
      <p:cViewPr varScale="1">
        <p:scale>
          <a:sx n="86" d="100"/>
          <a:sy n="86"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1A01D-3EBA-4462-9EC5-27D7043AE6A3}"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3F40A-1029-4DCE-BB8C-5A529BB8476A}" type="slidenum">
              <a:rPr lang="en-US" smtClean="0"/>
              <a:t>‹#›</a:t>
            </a:fld>
            <a:endParaRPr lang="en-US"/>
          </a:p>
        </p:txBody>
      </p:sp>
    </p:spTree>
    <p:extLst>
      <p:ext uri="{BB962C8B-B14F-4D97-AF65-F5344CB8AC3E}">
        <p14:creationId xmlns:p14="http://schemas.microsoft.com/office/powerpoint/2010/main" val="135548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3F40A-1029-4DCE-BB8C-5A529BB8476A}" type="slidenum">
              <a:rPr lang="en-US" smtClean="0"/>
              <a:t>15</a:t>
            </a:fld>
            <a:endParaRPr lang="en-US"/>
          </a:p>
        </p:txBody>
      </p:sp>
    </p:spTree>
    <p:extLst>
      <p:ext uri="{BB962C8B-B14F-4D97-AF65-F5344CB8AC3E}">
        <p14:creationId xmlns:p14="http://schemas.microsoft.com/office/powerpoint/2010/main" val="336914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26673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69540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62476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57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D89707-C846-47DE-9ECB-0C75910ABA2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9823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89707-C846-47DE-9ECB-0C75910ABA23}"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7910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D89707-C846-47DE-9ECB-0C75910ABA23}"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625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89707-C846-47DE-9ECB-0C75910ABA23}"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23097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89707-C846-47DE-9ECB-0C75910ABA23}"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70067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8217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2358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89707-C846-47DE-9ECB-0C75910ABA23}" type="datetimeFigureOut">
              <a:rPr lang="en-US" smtClean="0"/>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E4E08-6C90-446D-89F5-3B3453EADC24}" type="slidenum">
              <a:rPr lang="en-US" smtClean="0"/>
              <a:t>‹#›</a:t>
            </a:fld>
            <a:endParaRPr lang="en-US"/>
          </a:p>
        </p:txBody>
      </p:sp>
    </p:spTree>
    <p:extLst>
      <p:ext uri="{BB962C8B-B14F-4D97-AF65-F5344CB8AC3E}">
        <p14:creationId xmlns:p14="http://schemas.microsoft.com/office/powerpoint/2010/main" val="419123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MATLAB Programming</a:t>
            </a:r>
            <a:br>
              <a:rPr lang="en-US" dirty="0" smtClean="0"/>
            </a:br>
            <a:r>
              <a:rPr lang="en-US" dirty="0"/>
              <a:t>Midterm One – Part </a:t>
            </a:r>
            <a:r>
              <a:rPr lang="en-US" dirty="0" smtClean="0"/>
              <a:t>One</a:t>
            </a:r>
            <a:endParaRPr lang="en-US" dirty="0"/>
          </a:p>
        </p:txBody>
      </p:sp>
      <p:sp>
        <p:nvSpPr>
          <p:cNvPr id="3" name="Subtitle 2"/>
          <p:cNvSpPr>
            <a:spLocks noGrp="1"/>
          </p:cNvSpPr>
          <p:nvPr>
            <p:ph type="subTitle" idx="1"/>
          </p:nvPr>
        </p:nvSpPr>
        <p:spPr>
          <a:xfrm>
            <a:off x="1524000" y="3936573"/>
            <a:ext cx="9144000" cy="1655762"/>
          </a:xfrm>
        </p:spPr>
        <p:txBody>
          <a:bodyPr>
            <a:noAutofit/>
          </a:bodyPr>
          <a:lstStyle/>
          <a:p>
            <a:endParaRPr lang="en-US" sz="3200" dirty="0">
              <a:latin typeface="+mn-ea"/>
            </a:endParaRPr>
          </a:p>
          <a:p>
            <a:r>
              <a:rPr lang="en-US" sz="3200" dirty="0" smtClean="0">
                <a:latin typeface="+mn-ea"/>
              </a:rPr>
              <a:t>Instructor: </a:t>
            </a:r>
            <a:r>
              <a:rPr lang="zh-TW" altLang="en-US" sz="3200" dirty="0" smtClean="0">
                <a:latin typeface="+mn-ea"/>
              </a:rPr>
              <a:t>黃世強 </a:t>
            </a:r>
            <a:r>
              <a:rPr lang="en-US" altLang="zh-TW" sz="3200" dirty="0" smtClean="0">
                <a:latin typeface="+mn-ea"/>
              </a:rPr>
              <a:t>(</a:t>
            </a:r>
            <a:r>
              <a:rPr lang="en-US" sz="3200" dirty="0" smtClean="0">
                <a:latin typeface="+mn-ea"/>
              </a:rPr>
              <a:t>Sai-Keung Wong)</a:t>
            </a:r>
          </a:p>
          <a:p>
            <a:r>
              <a:rPr lang="en-US" sz="3200" dirty="0" smtClean="0">
                <a:latin typeface="+mn-ea"/>
              </a:rPr>
              <a:t>TAs: </a:t>
            </a:r>
            <a:r>
              <a:rPr lang="zh-TW" altLang="en-US" sz="3200" dirty="0">
                <a:latin typeface="+mn-ea"/>
              </a:rPr>
              <a:t>劉冠</a:t>
            </a:r>
            <a:r>
              <a:rPr lang="zh-TW" altLang="en-US" sz="3200" dirty="0" smtClean="0">
                <a:latin typeface="+mn-ea"/>
              </a:rPr>
              <a:t>廷</a:t>
            </a:r>
            <a:r>
              <a:rPr lang="en-US" altLang="zh-TW" sz="3200" dirty="0" smtClean="0">
                <a:latin typeface="+mn-ea"/>
              </a:rPr>
              <a:t>, </a:t>
            </a:r>
            <a:r>
              <a:rPr lang="zh-TW" altLang="en-US" sz="3200" dirty="0">
                <a:latin typeface="+mn-ea"/>
              </a:rPr>
              <a:t>黃建洲</a:t>
            </a:r>
            <a:endParaRPr lang="en-US" sz="3200" dirty="0">
              <a:latin typeface="+mn-ea"/>
            </a:endParaRPr>
          </a:p>
        </p:txBody>
      </p:sp>
    </p:spTree>
    <p:extLst>
      <p:ext uri="{BB962C8B-B14F-4D97-AF65-F5344CB8AC3E}">
        <p14:creationId xmlns:p14="http://schemas.microsoft.com/office/powerpoint/2010/main" val="1112539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Midterm Problem 1.1</a:t>
            </a:r>
            <a:endParaRPr lang="en-US" dirty="0"/>
          </a:p>
        </p:txBody>
      </p:sp>
      <p:sp>
        <p:nvSpPr>
          <p:cNvPr id="7" name="TextBox 6"/>
          <p:cNvSpPr txBox="1"/>
          <p:nvPr/>
        </p:nvSpPr>
        <p:spPr>
          <a:xfrm>
            <a:off x="1485900" y="963462"/>
            <a:ext cx="2736647" cy="830997"/>
          </a:xfrm>
          <a:prstGeom prst="rect">
            <a:avLst/>
          </a:prstGeom>
          <a:noFill/>
        </p:spPr>
        <p:txBody>
          <a:bodyPr wrap="none" rtlCol="0">
            <a:spAutoFit/>
          </a:bodyPr>
          <a:lstStyle/>
          <a:p>
            <a:r>
              <a:rPr lang="en-US" sz="2400" dirty="0" smtClean="0"/>
              <a:t>b = 2, c = 3, dx = 0.1</a:t>
            </a:r>
          </a:p>
          <a:p>
            <a:r>
              <a:rPr lang="en-US" sz="2400" dirty="0" smtClean="0"/>
              <a:t>b = 3, c = -5, dx = 0.2</a:t>
            </a:r>
            <a:endParaRPr lang="en-US" sz="2400" dirty="0"/>
          </a:p>
        </p:txBody>
      </p:sp>
      <p:pic>
        <p:nvPicPr>
          <p:cNvPr id="3" name="Picture 2"/>
          <p:cNvPicPr>
            <a:picLocks noChangeAspect="1"/>
          </p:cNvPicPr>
          <p:nvPr/>
        </p:nvPicPr>
        <p:blipFill rotWithShape="1">
          <a:blip r:embed="rId2"/>
          <a:srcRect l="10667" t="13724" r="8095" b="8561"/>
          <a:stretch/>
        </p:blipFill>
        <p:spPr>
          <a:xfrm>
            <a:off x="1485900" y="1794459"/>
            <a:ext cx="9254671" cy="4979946"/>
          </a:xfrm>
          <a:prstGeom prst="rect">
            <a:avLst/>
          </a:prstGeom>
        </p:spPr>
      </p:pic>
    </p:spTree>
    <p:extLst>
      <p:ext uri="{BB962C8B-B14F-4D97-AF65-F5344CB8AC3E}">
        <p14:creationId xmlns:p14="http://schemas.microsoft.com/office/powerpoint/2010/main" val="1870371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98"/>
            <a:ext cx="10515600" cy="1325563"/>
          </a:xfrm>
        </p:spPr>
        <p:txBody>
          <a:bodyPr/>
          <a:lstStyle/>
          <a:p>
            <a:r>
              <a:rPr lang="en-US" altLang="zh-TW" dirty="0" smtClean="0"/>
              <a:t>(</a:t>
            </a:r>
            <a:r>
              <a:rPr lang="en-US" altLang="zh-TW" dirty="0" smtClean="0"/>
              <a:t>15 </a:t>
            </a:r>
            <a:r>
              <a:rPr lang="en-US" altLang="zh-TW" dirty="0"/>
              <a:t>pts) Midterm Problem </a:t>
            </a:r>
            <a:r>
              <a:rPr lang="en-US" altLang="zh-TW" dirty="0" smtClean="0"/>
              <a:t>1.2</a:t>
            </a:r>
            <a:endParaRPr lang="en-US" dirty="0"/>
          </a:p>
        </p:txBody>
      </p:sp>
      <p:sp>
        <p:nvSpPr>
          <p:cNvPr id="3" name="Content Placeholder 2"/>
          <p:cNvSpPr>
            <a:spLocks noGrp="1"/>
          </p:cNvSpPr>
          <p:nvPr>
            <p:ph idx="1"/>
          </p:nvPr>
        </p:nvSpPr>
        <p:spPr>
          <a:xfrm>
            <a:off x="524107" y="913162"/>
            <a:ext cx="11363093" cy="5777924"/>
          </a:xfrm>
        </p:spPr>
        <p:txBody>
          <a:bodyPr>
            <a:noAutofit/>
          </a:bodyPr>
          <a:lstStyle/>
          <a:p>
            <a:pPr marL="0" indent="0">
              <a:buNone/>
            </a:pPr>
            <a:r>
              <a:rPr lang="en-US" sz="2000" dirty="0" smtClean="0"/>
              <a:t>Write a program to ask for inputs. Then it plots  curves for a family of  functions. The family of functions is:  x</a:t>
            </a:r>
            <a:r>
              <a:rPr lang="en-US" sz="2000" baseline="30000" dirty="0" smtClean="0"/>
              <a:t>2</a:t>
            </a:r>
            <a:r>
              <a:rPr lang="en-US" sz="2000" dirty="0" smtClean="0"/>
              <a:t> ( sin</a:t>
            </a:r>
            <a:r>
              <a:rPr lang="en-US" sz="2000" baseline="30000" dirty="0" smtClean="0"/>
              <a:t>2</a:t>
            </a:r>
            <a:r>
              <a:rPr lang="en-US" sz="2000" dirty="0" smtClean="0"/>
              <a:t>(y)+ 1) +</a:t>
            </a:r>
            <a:r>
              <a:rPr lang="en-US" altLang="zh-TW" sz="2000" dirty="0" smtClean="0"/>
              <a:t> 0.2 w x (y cos (y) +5)/2.5 - z (cos(e</a:t>
            </a:r>
            <a:r>
              <a:rPr lang="en-US" altLang="zh-TW" sz="2000" baseline="30000" dirty="0" smtClean="0"/>
              <a:t>-y</a:t>
            </a:r>
            <a:r>
              <a:rPr lang="en-US" altLang="zh-TW" sz="2000" dirty="0" smtClean="0"/>
              <a:t>) + 2)</a:t>
            </a:r>
            <a:r>
              <a:rPr lang="en-US" sz="2000" dirty="0" smtClean="0"/>
              <a:t>= 0. </a:t>
            </a:r>
          </a:p>
          <a:p>
            <a:pPr marL="0" indent="0">
              <a:buNone/>
            </a:pPr>
            <a:r>
              <a:rPr lang="en-US" sz="2000" dirty="0" smtClean="0"/>
              <a:t>The process is stated as follows.</a:t>
            </a:r>
          </a:p>
          <a:p>
            <a:pPr marL="514350" indent="-514350">
              <a:buAutoNum type="arabicPeriod"/>
            </a:pPr>
            <a:r>
              <a:rPr lang="en-US" sz="2000" dirty="0" smtClean="0"/>
              <a:t>Clear the screen. Show your student ID and name. </a:t>
            </a:r>
          </a:p>
          <a:p>
            <a:pPr marL="514350" indent="-514350">
              <a:buAutoNum type="arabicPeriod"/>
            </a:pPr>
            <a:r>
              <a:rPr lang="en-US" sz="2000" dirty="0" smtClean="0"/>
              <a:t>Ask to input z. If z is smaller than or equal to 0, show a message “Thanks for playing” and then quit the program. Otherwise go to step 3.</a:t>
            </a:r>
          </a:p>
          <a:p>
            <a:pPr marL="514350" indent="-514350">
              <a:buAutoNum type="arabicPeriod"/>
            </a:pPr>
            <a:r>
              <a:rPr lang="en-US" sz="2000" dirty="0" smtClean="0"/>
              <a:t>Ask to input an option </a:t>
            </a:r>
            <a:r>
              <a:rPr lang="en-US" sz="2000" smtClean="0"/>
              <a:t>(which is a number). </a:t>
            </a:r>
            <a:r>
              <a:rPr lang="en-US" sz="2000" dirty="0" smtClean="0"/>
              <a:t>If the option is 1, set d = 3 and otherwise d = 50.</a:t>
            </a:r>
          </a:p>
          <a:p>
            <a:pPr marL="514350" indent="-514350">
              <a:buFont typeface="Arial" panose="020B0604020202020204" pitchFamily="34" charset="0"/>
              <a:buAutoNum type="arabicPeriod"/>
            </a:pPr>
            <a:r>
              <a:rPr lang="en-US" sz="2000" dirty="0" smtClean="0"/>
              <a:t>Clear all curves in the current figure.</a:t>
            </a:r>
          </a:p>
          <a:p>
            <a:pPr marL="514350" indent="-514350">
              <a:buFont typeface="Arial" panose="020B0604020202020204" pitchFamily="34" charset="0"/>
              <a:buAutoNum type="arabicPeriod"/>
            </a:pPr>
            <a:r>
              <a:rPr lang="en-US" altLang="zh-TW" sz="2000" dirty="0" smtClean="0"/>
              <a:t>Set </a:t>
            </a:r>
            <a:r>
              <a:rPr lang="en-US" altLang="zh-TW" sz="2000" dirty="0"/>
              <a:t>the step size properly so that </a:t>
            </a:r>
            <a:r>
              <a:rPr lang="en-US" altLang="zh-TW" sz="2000" dirty="0" smtClean="0"/>
              <a:t>all the curves </a:t>
            </a:r>
            <a:r>
              <a:rPr lang="en-US" altLang="zh-TW" sz="2000" dirty="0"/>
              <a:t>is smooth. The line width of the </a:t>
            </a:r>
            <a:r>
              <a:rPr lang="en-US" altLang="zh-TW" sz="2000" dirty="0" smtClean="0"/>
              <a:t>curves </a:t>
            </a:r>
            <a:r>
              <a:rPr lang="en-US" altLang="zh-TW" sz="2000" dirty="0"/>
              <a:t>is </a:t>
            </a:r>
            <a:r>
              <a:rPr lang="en-US" altLang="zh-TW" sz="2000" dirty="0" smtClean="0"/>
              <a:t>3.</a:t>
            </a:r>
            <a:endParaRPr lang="en-US" sz="2000" dirty="0" smtClean="0"/>
          </a:p>
          <a:p>
            <a:pPr marL="514350" indent="-514350">
              <a:buFont typeface="Arial" panose="020B0604020202020204" pitchFamily="34" charset="0"/>
              <a:buAutoNum type="arabicPeriod"/>
            </a:pPr>
            <a:r>
              <a:rPr lang="en-US" sz="2000" dirty="0" smtClean="0"/>
              <a:t>Plot curves for w inside {0, 10, 20, …, 200}  in the same figure.</a:t>
            </a:r>
          </a:p>
          <a:p>
            <a:pPr marL="514350" indent="-514350">
              <a:buFont typeface="Arial" panose="020B0604020202020204" pitchFamily="34" charset="0"/>
              <a:buAutoNum type="arabicPeriod"/>
            </a:pPr>
            <a:r>
              <a:rPr lang="en-US" sz="2000" dirty="0"/>
              <a:t>Set axis( </a:t>
            </a:r>
            <a:r>
              <a:rPr lang="en-US" sz="2000" dirty="0" smtClean="0"/>
              <a:t>[-d </a:t>
            </a:r>
            <a:r>
              <a:rPr lang="en-US" sz="2000" dirty="0" err="1" smtClean="0"/>
              <a:t>d</a:t>
            </a:r>
            <a:r>
              <a:rPr lang="en-US" sz="2000" dirty="0" smtClean="0"/>
              <a:t> -d d] </a:t>
            </a:r>
            <a:r>
              <a:rPr lang="en-US" sz="2000" dirty="0"/>
              <a:t>).  </a:t>
            </a:r>
            <a:r>
              <a:rPr lang="en-US" sz="2000" dirty="0" smtClean="0"/>
              <a:t> Call figure(1) to set the figure window on top. </a:t>
            </a:r>
          </a:p>
          <a:p>
            <a:pPr marL="0" indent="0">
              <a:buNone/>
            </a:pPr>
            <a:r>
              <a:rPr lang="en-US" sz="2000" dirty="0" smtClean="0"/>
              <a:t>         Use  statements similar to the right side to plot for each b value.</a:t>
            </a:r>
          </a:p>
          <a:p>
            <a:pPr marL="0" indent="0">
              <a:buNone/>
            </a:pPr>
            <a:r>
              <a:rPr lang="en-US" sz="2000" dirty="0"/>
              <a:t> </a:t>
            </a:r>
            <a:r>
              <a:rPr lang="en-US" sz="2000" dirty="0" smtClean="0"/>
              <a:t>        So that you can see the curves are plotted one by one.</a:t>
            </a:r>
          </a:p>
          <a:p>
            <a:pPr marL="0" indent="0">
              <a:buNone/>
            </a:pPr>
            <a:r>
              <a:rPr lang="en-US" sz="2000" dirty="0" smtClean="0"/>
              <a:t>8.      Go to step 2.	</a:t>
            </a:r>
          </a:p>
          <a:p>
            <a:pPr marL="0" indent="0">
              <a:buNone/>
            </a:pPr>
            <a:r>
              <a:rPr lang="en-US" sz="2000" dirty="0" smtClean="0"/>
              <a:t>Hint: This is a quadratic equation of x.</a:t>
            </a:r>
          </a:p>
          <a:p>
            <a:pPr marL="514350" indent="-514350">
              <a:buAutoNum type="arabicPeriod"/>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sp>
        <p:nvSpPr>
          <p:cNvPr id="4" name="Rectangle 3"/>
          <p:cNvSpPr/>
          <p:nvPr/>
        </p:nvSpPr>
        <p:spPr>
          <a:xfrm>
            <a:off x="7961971" y="5213758"/>
            <a:ext cx="4059044" cy="1477328"/>
          </a:xfrm>
          <a:prstGeom prst="rect">
            <a:avLst/>
          </a:prstGeom>
          <a:ln>
            <a:solidFill>
              <a:schemeClr val="accent1"/>
            </a:solidFill>
          </a:ln>
        </p:spPr>
        <p:txBody>
          <a:bodyPr wrap="square">
            <a:spAutoFit/>
          </a:bodyPr>
          <a:lstStyle/>
          <a:p>
            <a:r>
              <a:rPr lang="en-US" dirty="0">
                <a:solidFill>
                  <a:srgbClr val="000000"/>
                </a:solidFill>
                <a:latin typeface="Courier New" panose="02070309020205020404" pitchFamily="49" charset="0"/>
              </a:rPr>
              <a:t>plot(x1,y,</a:t>
            </a:r>
            <a:r>
              <a:rPr lang="en-US" dirty="0">
                <a:solidFill>
                  <a:srgbClr val="A020F0"/>
                </a:solidFill>
                <a:latin typeface="Courier New" panose="02070309020205020404" pitchFamily="49" charset="0"/>
              </a:rPr>
              <a:t>'LineWidth'</a:t>
            </a:r>
            <a:r>
              <a:rPr lang="en-US" dirty="0">
                <a:solidFill>
                  <a:srgbClr val="000000"/>
                </a:solidFill>
                <a:latin typeface="Courier New" panose="02070309020205020404" pitchFamily="49" charset="0"/>
              </a:rPr>
              <a:t>,3);</a:t>
            </a:r>
          </a:p>
          <a:p>
            <a:r>
              <a:rPr lang="en-US" dirty="0" smtClean="0">
                <a:solidFill>
                  <a:srgbClr val="000000"/>
                </a:solidFill>
                <a:latin typeface="Courier New" panose="02070309020205020404" pitchFamily="49" charset="0"/>
              </a:rPr>
              <a:t>plot(x2,y</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'LineWidth'</a:t>
            </a:r>
            <a:r>
              <a:rPr lang="en-US" dirty="0">
                <a:solidFill>
                  <a:srgbClr val="000000"/>
                </a:solidFill>
                <a:latin typeface="Courier New" panose="02070309020205020404" pitchFamily="49" charset="0"/>
              </a:rPr>
              <a:t>,3);</a:t>
            </a:r>
          </a:p>
          <a:p>
            <a:r>
              <a:rPr lang="en-US" dirty="0" smtClean="0">
                <a:solidFill>
                  <a:srgbClr val="000000"/>
                </a:solidFill>
                <a:latin typeface="Courier New" panose="02070309020205020404" pitchFamily="49" charset="0"/>
              </a:rPr>
              <a:t>figure(1</a:t>
            </a:r>
            <a:r>
              <a:rPr lang="en-US" dirty="0">
                <a:solidFill>
                  <a:srgbClr val="000000"/>
                </a:solidFill>
                <a:latin typeface="Courier New" panose="02070309020205020404" pitchFamily="49" charset="0"/>
              </a:rPr>
              <a:t>);</a:t>
            </a:r>
          </a:p>
          <a:p>
            <a:r>
              <a:rPr lang="pt-BR" dirty="0" smtClean="0">
                <a:solidFill>
                  <a:srgbClr val="000000"/>
                </a:solidFill>
                <a:latin typeface="Courier New" panose="02070309020205020404" pitchFamily="49" charset="0"/>
              </a:rPr>
              <a:t>axis([-d d -d d]);</a:t>
            </a:r>
            <a:endParaRPr lang="pt-BR" dirty="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pause(0.05</a:t>
            </a:r>
            <a:r>
              <a:rPr lang="en-U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945248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mtClean="0"/>
              <a:t>Midterm Problem 1.2</a:t>
            </a:r>
            <a:endParaRPr lang="en-US" dirty="0"/>
          </a:p>
        </p:txBody>
      </p:sp>
      <p:sp>
        <p:nvSpPr>
          <p:cNvPr id="6" name="TextBox 5"/>
          <p:cNvSpPr txBox="1"/>
          <p:nvPr/>
        </p:nvSpPr>
        <p:spPr>
          <a:xfrm>
            <a:off x="9300117" y="1561170"/>
            <a:ext cx="2653990" cy="1384995"/>
          </a:xfrm>
          <a:prstGeom prst="rect">
            <a:avLst/>
          </a:prstGeom>
          <a:noFill/>
        </p:spPr>
        <p:txBody>
          <a:bodyPr wrap="square" rtlCol="0">
            <a:spAutoFit/>
          </a:bodyPr>
          <a:lstStyle/>
          <a:p>
            <a:r>
              <a:rPr lang="en-US" sz="2800" dirty="0" smtClean="0"/>
              <a:t>Play this video to see an animation</a:t>
            </a:r>
            <a:endParaRPr lang="en-US" sz="2800" dirty="0"/>
          </a:p>
        </p:txBody>
      </p:sp>
      <p:pic>
        <p:nvPicPr>
          <p:cNvPr id="2" name="Figure 1 2021-03-11 19-39-2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84240" y="1418880"/>
            <a:ext cx="8915877" cy="4680835"/>
          </a:xfrm>
          <a:prstGeom prst="rect">
            <a:avLst/>
          </a:prstGeom>
        </p:spPr>
      </p:pic>
    </p:spTree>
    <p:extLst>
      <p:ext uri="{BB962C8B-B14F-4D97-AF65-F5344CB8AC3E}">
        <p14:creationId xmlns:p14="http://schemas.microsoft.com/office/powerpoint/2010/main" val="27818337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1.2</a:t>
            </a:r>
            <a:endParaRPr lang="en-US" dirty="0"/>
          </a:p>
        </p:txBody>
      </p:sp>
      <p:sp>
        <p:nvSpPr>
          <p:cNvPr id="6" name="TextBox 5"/>
          <p:cNvSpPr txBox="1"/>
          <p:nvPr/>
        </p:nvSpPr>
        <p:spPr>
          <a:xfrm>
            <a:off x="10105147" y="1325563"/>
            <a:ext cx="2086853" cy="1077218"/>
          </a:xfrm>
          <a:prstGeom prst="rect">
            <a:avLst/>
          </a:prstGeom>
          <a:noFill/>
        </p:spPr>
        <p:txBody>
          <a:bodyPr wrap="none" rtlCol="0">
            <a:spAutoFit/>
          </a:bodyPr>
          <a:lstStyle/>
          <a:p>
            <a:r>
              <a:rPr lang="en-US" sz="3200" dirty="0" smtClean="0"/>
              <a:t>z = 1</a:t>
            </a:r>
          </a:p>
          <a:p>
            <a:r>
              <a:rPr lang="en-US" sz="3200" dirty="0" smtClean="0"/>
              <a:t>First option</a:t>
            </a:r>
            <a:endParaRPr lang="en-US" sz="3200" dirty="0"/>
          </a:p>
        </p:txBody>
      </p:sp>
      <p:pic>
        <p:nvPicPr>
          <p:cNvPr id="3" name="Picture 2"/>
          <p:cNvPicPr>
            <a:picLocks noChangeAspect="1"/>
          </p:cNvPicPr>
          <p:nvPr/>
        </p:nvPicPr>
        <p:blipFill rotWithShape="1">
          <a:blip r:embed="rId2"/>
          <a:srcRect l="11429" t="11354" r="8191" b="10762"/>
          <a:stretch/>
        </p:blipFill>
        <p:spPr>
          <a:xfrm>
            <a:off x="605971" y="1210945"/>
            <a:ext cx="9389103" cy="5117284"/>
          </a:xfrm>
          <a:prstGeom prst="rect">
            <a:avLst/>
          </a:prstGeom>
        </p:spPr>
      </p:pic>
    </p:spTree>
    <p:extLst>
      <p:ext uri="{BB962C8B-B14F-4D97-AF65-F5344CB8AC3E}">
        <p14:creationId xmlns:p14="http://schemas.microsoft.com/office/powerpoint/2010/main" val="2927269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1.2</a:t>
            </a:r>
            <a:endParaRPr lang="en-US" dirty="0"/>
          </a:p>
        </p:txBody>
      </p:sp>
      <p:pic>
        <p:nvPicPr>
          <p:cNvPr id="4" name="Picture 3"/>
          <p:cNvPicPr>
            <a:picLocks noChangeAspect="1"/>
          </p:cNvPicPr>
          <p:nvPr/>
        </p:nvPicPr>
        <p:blipFill rotWithShape="1">
          <a:blip r:embed="rId2"/>
          <a:srcRect l="10953" t="13048" r="9619" b="11101"/>
          <a:stretch/>
        </p:blipFill>
        <p:spPr>
          <a:xfrm>
            <a:off x="145143" y="1175657"/>
            <a:ext cx="10402659" cy="5588000"/>
          </a:xfrm>
          <a:prstGeom prst="rect">
            <a:avLst/>
          </a:prstGeom>
        </p:spPr>
      </p:pic>
      <p:sp>
        <p:nvSpPr>
          <p:cNvPr id="7" name="TextBox 6"/>
          <p:cNvSpPr txBox="1"/>
          <p:nvPr/>
        </p:nvSpPr>
        <p:spPr>
          <a:xfrm>
            <a:off x="9414482" y="1428765"/>
            <a:ext cx="2585580" cy="1077218"/>
          </a:xfrm>
          <a:prstGeom prst="rect">
            <a:avLst/>
          </a:prstGeom>
          <a:noFill/>
        </p:spPr>
        <p:txBody>
          <a:bodyPr wrap="none" rtlCol="0">
            <a:spAutoFit/>
          </a:bodyPr>
          <a:lstStyle/>
          <a:p>
            <a:r>
              <a:rPr lang="en-US" sz="3200" dirty="0" smtClean="0"/>
              <a:t>z = 1</a:t>
            </a:r>
          </a:p>
          <a:p>
            <a:r>
              <a:rPr lang="en-US" sz="3200" dirty="0" smtClean="0"/>
              <a:t>Second option</a:t>
            </a:r>
            <a:endParaRPr lang="en-US" sz="3200" dirty="0"/>
          </a:p>
        </p:txBody>
      </p:sp>
    </p:spTree>
    <p:extLst>
      <p:ext uri="{BB962C8B-B14F-4D97-AF65-F5344CB8AC3E}">
        <p14:creationId xmlns:p14="http://schemas.microsoft.com/office/powerpoint/2010/main" val="1957697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68"/>
            <a:ext cx="10515600" cy="1325563"/>
          </a:xfrm>
        </p:spPr>
        <p:txBody>
          <a:bodyPr/>
          <a:lstStyle/>
          <a:p>
            <a:r>
              <a:rPr lang="en-US" altLang="zh-TW" smtClean="0"/>
              <a:t>(15 </a:t>
            </a:r>
            <a:r>
              <a:rPr lang="en-US" altLang="zh-TW" dirty="0"/>
              <a:t>pts) Midterm Problem </a:t>
            </a:r>
            <a:r>
              <a:rPr lang="en-US" altLang="zh-TW" dirty="0" smtClean="0"/>
              <a:t>1.3</a:t>
            </a:r>
            <a:endParaRPr lang="en-US" dirty="0"/>
          </a:p>
        </p:txBody>
      </p:sp>
      <p:sp>
        <p:nvSpPr>
          <p:cNvPr id="3" name="Content Placeholder 2"/>
          <p:cNvSpPr>
            <a:spLocks noGrp="1"/>
          </p:cNvSpPr>
          <p:nvPr>
            <p:ph idx="1"/>
          </p:nvPr>
        </p:nvSpPr>
        <p:spPr>
          <a:xfrm>
            <a:off x="361949" y="840592"/>
            <a:ext cx="11563351" cy="5893583"/>
          </a:xfrm>
        </p:spPr>
        <p:txBody>
          <a:bodyPr>
            <a:normAutofit fontScale="70000" lnSpcReduction="20000"/>
          </a:bodyPr>
          <a:lstStyle/>
          <a:p>
            <a:pPr marL="0" indent="0">
              <a:buNone/>
            </a:pPr>
            <a:r>
              <a:rPr lang="en-US" dirty="0" smtClean="0"/>
              <a:t>Write a program to ask for inputs. Then it plots  function </a:t>
            </a:r>
            <a:r>
              <a:rPr lang="en-US" dirty="0" smtClean="0"/>
              <a:t>z1 </a:t>
            </a:r>
            <a:r>
              <a:rPr lang="en-US" dirty="0" smtClean="0"/>
              <a:t>= f(x) and a family of function </a:t>
            </a:r>
            <a:r>
              <a:rPr lang="en-US" dirty="0" smtClean="0"/>
              <a:t>z2 </a:t>
            </a:r>
            <a:r>
              <a:rPr lang="en-US" dirty="0" smtClean="0"/>
              <a:t>= </a:t>
            </a:r>
            <a:r>
              <a:rPr lang="en-US" dirty="0" smtClean="0"/>
              <a:t>z2(</a:t>
            </a:r>
            <a:r>
              <a:rPr lang="en-US" dirty="0" err="1" smtClean="0"/>
              <a:t>x,n</a:t>
            </a:r>
            <a:r>
              <a:rPr lang="en-US" dirty="0" smtClean="0"/>
              <a:t>). </a:t>
            </a:r>
          </a:p>
          <a:p>
            <a:pPr marL="0" indent="0">
              <a:buNone/>
            </a:pPr>
            <a:r>
              <a:rPr lang="en-US" sz="3200" dirty="0">
                <a:latin typeface="Arial" panose="020B0604020202020204" pitchFamily="34" charset="0"/>
                <a:cs typeface="Arial" panose="020B0604020202020204" pitchFamily="34" charset="0"/>
              </a:rPr>
              <a:t>z1 = </a:t>
            </a:r>
            <a:r>
              <a:rPr lang="en-US" sz="3200" dirty="0" err="1" smtClean="0">
                <a:latin typeface="Arial" panose="020B0604020202020204" pitchFamily="34" charset="0"/>
                <a:cs typeface="Arial" panose="020B0604020202020204" pitchFamily="34" charset="0"/>
              </a:rPr>
              <a:t>sinh</a:t>
            </a:r>
            <a:r>
              <a:rPr lang="en-US" sz="3200" dirty="0" smtClean="0">
                <a:latin typeface="Arial" panose="020B0604020202020204" pitchFamily="34" charset="0"/>
                <a:cs typeface="Arial" panose="020B0604020202020204" pitchFamily="34" charset="0"/>
              </a:rPr>
              <a:t>(x) sin(x)</a:t>
            </a:r>
            <a:endParaRPr lang="en-US" sz="3200" dirty="0" smtClean="0">
              <a:latin typeface="Arial" panose="020B0604020202020204" pitchFamily="34" charset="0"/>
              <a:cs typeface="Arial" panose="020B0604020202020204" pitchFamily="34" charset="0"/>
            </a:endParaRPr>
          </a:p>
          <a:p>
            <a:pPr marL="0" indent="0">
              <a:buNone/>
            </a:pPr>
            <a:r>
              <a:rPr lang="en-US" sz="3200" dirty="0" smtClean="0">
                <a:latin typeface="Arial" panose="020B0604020202020204" pitchFamily="34" charset="0"/>
                <a:cs typeface="Arial" panose="020B0604020202020204" pitchFamily="34" charset="0"/>
              </a:rPr>
              <a:t>z2(</a:t>
            </a:r>
            <a:r>
              <a:rPr lang="en-US" sz="3200" dirty="0" err="1" smtClean="0">
                <a:latin typeface="Arial" panose="020B0604020202020204" pitchFamily="34" charset="0"/>
                <a:cs typeface="Arial" panose="020B0604020202020204" pitchFamily="34" charset="0"/>
              </a:rPr>
              <a:t>x,n</a:t>
            </a:r>
            <a:r>
              <a:rPr lang="en-US" sz="3200" dirty="0" smtClean="0">
                <a:latin typeface="Arial" panose="020B0604020202020204" pitchFamily="34" charset="0"/>
                <a:cs typeface="Arial" panose="020B0604020202020204" pitchFamily="34" charset="0"/>
              </a:rPr>
              <a:t>) = </a:t>
            </a:r>
            <a:r>
              <a:rPr lang="en-US" sz="3200" dirty="0" smtClean="0">
                <a:latin typeface="Arial" panose="020B0604020202020204" pitchFamily="34" charset="0"/>
                <a:cs typeface="Arial" panose="020B0604020202020204" pitchFamily="34" charset="0"/>
              </a:rPr>
              <a:t>[x </a:t>
            </a:r>
            <a:r>
              <a:rPr lang="en-US" sz="3200" dirty="0">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x</a:t>
            </a:r>
            <a:r>
              <a:rPr lang="en-US" sz="3200" baseline="30000" dirty="0" smtClean="0">
                <a:latin typeface="Arial" panose="020B0604020202020204" pitchFamily="34" charset="0"/>
                <a:cs typeface="Arial" panose="020B0604020202020204" pitchFamily="34" charset="0"/>
              </a:rPr>
              <a:t>(2*1+1</a:t>
            </a:r>
            <a:r>
              <a:rPr lang="en-US" sz="3200" baseline="30000" dirty="0" smtClean="0">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/(2*1+1)! + </a:t>
            </a:r>
            <a:r>
              <a:rPr lang="en-US" sz="3200" dirty="0" smtClean="0">
                <a:latin typeface="Arial" panose="020B0604020202020204" pitchFamily="34" charset="0"/>
                <a:cs typeface="Arial" panose="020B0604020202020204" pitchFamily="34" charset="0"/>
              </a:rPr>
              <a:t>x</a:t>
            </a:r>
            <a:r>
              <a:rPr lang="en-US" sz="3200" baseline="30000" dirty="0" smtClean="0">
                <a:latin typeface="Arial" panose="020B0604020202020204" pitchFamily="34" charset="0"/>
                <a:cs typeface="Arial" panose="020B0604020202020204" pitchFamily="34" charset="0"/>
              </a:rPr>
              <a:t>5</a:t>
            </a:r>
            <a:r>
              <a:rPr lang="en-US" sz="3200" dirty="0" smtClean="0">
                <a:latin typeface="Arial" panose="020B0604020202020204" pitchFamily="34" charset="0"/>
                <a:cs typeface="Arial" panose="020B0604020202020204" pitchFamily="34" charset="0"/>
              </a:rPr>
              <a:t>/(2*2+1)! +… + </a:t>
            </a:r>
            <a:r>
              <a:rPr lang="en-US" sz="3200" dirty="0" smtClean="0">
                <a:latin typeface="Arial" panose="020B0604020202020204" pitchFamily="34" charset="0"/>
                <a:cs typeface="Arial" panose="020B0604020202020204" pitchFamily="34" charset="0"/>
              </a:rPr>
              <a:t>x</a:t>
            </a:r>
            <a:r>
              <a:rPr lang="en-US" sz="3200" baseline="30000" dirty="0" smtClean="0">
                <a:latin typeface="Arial" panose="020B0604020202020204" pitchFamily="34" charset="0"/>
                <a:cs typeface="Arial" panose="020B0604020202020204" pitchFamily="34" charset="0"/>
              </a:rPr>
              <a:t>2n+1</a:t>
            </a:r>
            <a:r>
              <a:rPr lang="en-US" sz="3200" dirty="0" smtClean="0">
                <a:latin typeface="Arial" panose="020B0604020202020204" pitchFamily="34" charset="0"/>
                <a:cs typeface="Arial" panose="020B0604020202020204" pitchFamily="34" charset="0"/>
              </a:rPr>
              <a:t>/(2n+1</a:t>
            </a:r>
            <a:r>
              <a:rPr lang="en-US" sz="3200" dirty="0" smtClean="0">
                <a:latin typeface="Arial" panose="020B0604020202020204" pitchFamily="34" charset="0"/>
                <a:cs typeface="Arial" panose="020B0604020202020204" pitchFamily="34" charset="0"/>
              </a:rPr>
              <a:t>)!]</a:t>
            </a:r>
          </a:p>
          <a:p>
            <a:pPr marL="0" indent="0">
              <a:buNone/>
            </a:pP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[x</a:t>
            </a:r>
            <a:r>
              <a:rPr lang="en-US" sz="3200" dirty="0" smtClean="0">
                <a:solidFill>
                  <a:prstClr val="black"/>
                </a:solidFill>
                <a:latin typeface="Arial" panose="020B0604020202020204" pitchFamily="34" charset="0"/>
                <a:cs typeface="Arial" panose="020B0604020202020204" pitchFamily="34" charset="0"/>
              </a:rPr>
              <a:t> + (-1)</a:t>
            </a:r>
            <a:r>
              <a:rPr lang="en-US" sz="3200" baseline="30000" dirty="0" smtClean="0">
                <a:solidFill>
                  <a:prstClr val="black"/>
                </a:solidFill>
                <a:latin typeface="Arial" panose="020B0604020202020204" pitchFamily="34" charset="0"/>
                <a:cs typeface="Arial" panose="020B0604020202020204" pitchFamily="34" charset="0"/>
              </a:rPr>
              <a:t>(2*1+1)</a:t>
            </a:r>
            <a:r>
              <a:rPr lang="en-US" sz="3200" dirty="0" smtClean="0">
                <a:solidFill>
                  <a:prstClr val="black"/>
                </a:solidFill>
                <a:latin typeface="Arial" panose="020B0604020202020204" pitchFamily="34" charset="0"/>
                <a:cs typeface="Arial" panose="020B0604020202020204" pitchFamily="34" charset="0"/>
              </a:rPr>
              <a:t>x</a:t>
            </a:r>
            <a:r>
              <a:rPr lang="en-US" sz="3200" baseline="30000" dirty="0" smtClean="0">
                <a:solidFill>
                  <a:prstClr val="black"/>
                </a:solidFill>
                <a:latin typeface="Arial" panose="020B0604020202020204" pitchFamily="34" charset="0"/>
                <a:cs typeface="Arial" panose="020B0604020202020204" pitchFamily="34" charset="0"/>
              </a:rPr>
              <a:t>3</a:t>
            </a:r>
            <a:r>
              <a:rPr lang="en-US" sz="3200" dirty="0" smtClean="0">
                <a:solidFill>
                  <a:prstClr val="black"/>
                </a:solidFill>
                <a:latin typeface="Arial" panose="020B0604020202020204" pitchFamily="34" charset="0"/>
                <a:cs typeface="Arial" panose="020B0604020202020204" pitchFamily="34" charset="0"/>
              </a:rPr>
              <a:t>/(2*1+1</a:t>
            </a:r>
            <a:r>
              <a:rPr lang="en-US" sz="3200" dirty="0">
                <a:solidFill>
                  <a:prstClr val="black"/>
                </a:solidFill>
                <a:latin typeface="Arial" panose="020B0604020202020204" pitchFamily="34" charset="0"/>
                <a:cs typeface="Arial" panose="020B0604020202020204" pitchFamily="34" charset="0"/>
              </a:rPr>
              <a:t>)! + (-1)</a:t>
            </a:r>
            <a:r>
              <a:rPr lang="en-US" sz="3200" baseline="30000" dirty="0">
                <a:solidFill>
                  <a:prstClr val="black"/>
                </a:solidFill>
                <a:latin typeface="Arial" panose="020B0604020202020204" pitchFamily="34" charset="0"/>
                <a:cs typeface="Arial" panose="020B0604020202020204" pitchFamily="34" charset="0"/>
              </a:rPr>
              <a:t>(</a:t>
            </a:r>
            <a:r>
              <a:rPr lang="en-US" sz="3200" baseline="30000" dirty="0" smtClean="0">
                <a:solidFill>
                  <a:prstClr val="black"/>
                </a:solidFill>
                <a:latin typeface="Arial" panose="020B0604020202020204" pitchFamily="34" charset="0"/>
                <a:cs typeface="Arial" panose="020B0604020202020204" pitchFamily="34" charset="0"/>
              </a:rPr>
              <a:t>2*2+1)</a:t>
            </a:r>
            <a:r>
              <a:rPr lang="en-US" sz="3200" dirty="0" smtClean="0">
                <a:solidFill>
                  <a:prstClr val="black"/>
                </a:solidFill>
                <a:latin typeface="Arial" panose="020B0604020202020204" pitchFamily="34" charset="0"/>
                <a:cs typeface="Arial" panose="020B0604020202020204" pitchFamily="34" charset="0"/>
              </a:rPr>
              <a:t>x</a:t>
            </a:r>
            <a:r>
              <a:rPr lang="en-US" sz="3200" baseline="30000" dirty="0" smtClean="0">
                <a:solidFill>
                  <a:prstClr val="black"/>
                </a:solidFill>
                <a:latin typeface="Arial" panose="020B0604020202020204" pitchFamily="34" charset="0"/>
                <a:cs typeface="Arial" panose="020B0604020202020204" pitchFamily="34" charset="0"/>
              </a:rPr>
              <a:t>5</a:t>
            </a:r>
            <a:r>
              <a:rPr lang="en-US" sz="3200" dirty="0">
                <a:solidFill>
                  <a:prstClr val="black"/>
                </a:solidFill>
                <a:latin typeface="Arial" panose="020B0604020202020204" pitchFamily="34" charset="0"/>
                <a:cs typeface="Arial" panose="020B0604020202020204" pitchFamily="34" charset="0"/>
              </a:rPr>
              <a:t>/(2*2+1)! +… + </a:t>
            </a:r>
            <a:r>
              <a:rPr lang="en-US" sz="3200" dirty="0" smtClean="0">
                <a:solidFill>
                  <a:prstClr val="black"/>
                </a:solidFill>
                <a:latin typeface="Arial" panose="020B0604020202020204" pitchFamily="34" charset="0"/>
                <a:cs typeface="Arial" panose="020B0604020202020204" pitchFamily="34" charset="0"/>
              </a:rPr>
              <a:t>(-1)</a:t>
            </a:r>
            <a:r>
              <a:rPr lang="en-US" sz="3200" baseline="30000" dirty="0" smtClean="0">
                <a:solidFill>
                  <a:prstClr val="black"/>
                </a:solidFill>
                <a:latin typeface="Arial" panose="020B0604020202020204" pitchFamily="34" charset="0"/>
                <a:cs typeface="Arial" panose="020B0604020202020204" pitchFamily="34" charset="0"/>
              </a:rPr>
              <a:t>(n+1)</a:t>
            </a:r>
            <a:r>
              <a:rPr lang="en-US" sz="3200" dirty="0" smtClean="0">
                <a:solidFill>
                  <a:prstClr val="black"/>
                </a:solidFill>
                <a:latin typeface="Arial" panose="020B0604020202020204" pitchFamily="34" charset="0"/>
                <a:cs typeface="Arial" panose="020B0604020202020204" pitchFamily="34" charset="0"/>
              </a:rPr>
              <a:t>x</a:t>
            </a:r>
            <a:r>
              <a:rPr lang="en-US" sz="3200" baseline="30000" dirty="0" smtClean="0">
                <a:solidFill>
                  <a:prstClr val="black"/>
                </a:solidFill>
                <a:latin typeface="Arial" panose="020B0604020202020204" pitchFamily="34" charset="0"/>
                <a:cs typeface="Arial" panose="020B0604020202020204" pitchFamily="34" charset="0"/>
              </a:rPr>
              <a:t>2n+1</a:t>
            </a:r>
            <a:r>
              <a:rPr lang="en-US" sz="3200" dirty="0">
                <a:solidFill>
                  <a:prstClr val="black"/>
                </a:solidFill>
                <a:latin typeface="Arial" panose="020B0604020202020204" pitchFamily="34" charset="0"/>
                <a:cs typeface="Arial" panose="020B0604020202020204" pitchFamily="34" charset="0"/>
              </a:rPr>
              <a:t>/(2n+1</a:t>
            </a:r>
            <a:r>
              <a:rPr lang="en-US" sz="3200" dirty="0" smtClean="0">
                <a:solidFill>
                  <a:prstClr val="black"/>
                </a:solidFill>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a:t>
            </a:r>
            <a:endParaRPr lang="en-US" dirty="0"/>
          </a:p>
          <a:p>
            <a:pPr marL="514350" indent="-514350">
              <a:buAutoNum type="arabicPeriod"/>
            </a:pPr>
            <a:r>
              <a:rPr lang="en-US" dirty="0" smtClean="0"/>
              <a:t>Clear the screen. Show your student ID and name.</a:t>
            </a:r>
          </a:p>
          <a:p>
            <a:pPr marL="514350" indent="-514350">
              <a:buAutoNum type="arabicPeriod"/>
            </a:pPr>
            <a:r>
              <a:rPr lang="en-US" dirty="0" smtClean="0"/>
              <a:t>Clear all the figures.</a:t>
            </a:r>
          </a:p>
          <a:p>
            <a:pPr marL="514350" indent="-514350">
              <a:buAutoNum type="arabicPeriod"/>
            </a:pPr>
            <a:r>
              <a:rPr lang="en-US" dirty="0" smtClean="0"/>
              <a:t>Ask to input </a:t>
            </a:r>
            <a:r>
              <a:rPr lang="en-US" dirty="0"/>
              <a:t>N</a:t>
            </a:r>
            <a:r>
              <a:rPr lang="en-US" dirty="0" smtClean="0"/>
              <a:t> </a:t>
            </a:r>
            <a:r>
              <a:rPr lang="en-US" dirty="0" smtClean="0"/>
              <a:t>inside [0,20]. MUST check if the input is valid</a:t>
            </a:r>
            <a:r>
              <a:rPr lang="en-US" dirty="0" smtClean="0"/>
              <a:t>. If N </a:t>
            </a:r>
            <a:r>
              <a:rPr lang="en-US" dirty="0" smtClean="0"/>
              <a:t>is zero, show a message “Thanks for playing” and then quit the program. </a:t>
            </a:r>
          </a:p>
          <a:p>
            <a:pPr marL="514350" indent="-514350">
              <a:buFont typeface="Arial" panose="020B0604020202020204" pitchFamily="34" charset="0"/>
              <a:buAutoNum type="arabicPeriod"/>
            </a:pPr>
            <a:r>
              <a:rPr lang="en-US" dirty="0" smtClean="0"/>
              <a:t>Ask to input an option. Display the message </a:t>
            </a:r>
            <a:r>
              <a:rPr lang="en-US" b="1" dirty="0"/>
              <a:t>'Please input option: 1) All Curves 2) One Curve</a:t>
            </a:r>
            <a:r>
              <a:rPr lang="en-US" dirty="0" smtClean="0"/>
              <a:t>'</a:t>
            </a:r>
            <a:endParaRPr lang="en-US" dirty="0" smtClean="0"/>
          </a:p>
          <a:p>
            <a:pPr marL="514350" indent="-514350">
              <a:buFont typeface="Arial" panose="020B0604020202020204" pitchFamily="34" charset="0"/>
              <a:buAutoNum type="arabicPeriod"/>
            </a:pPr>
            <a:r>
              <a:rPr lang="en-US" dirty="0" smtClean="0"/>
              <a:t>Clear </a:t>
            </a:r>
            <a:r>
              <a:rPr lang="en-US" dirty="0" smtClean="0"/>
              <a:t>all curves in the current figure</a:t>
            </a:r>
            <a:r>
              <a:rPr lang="en-US" dirty="0" smtClean="0"/>
              <a:t>. In </a:t>
            </a:r>
            <a:r>
              <a:rPr lang="en-US" dirty="0" smtClean="0"/>
              <a:t>the same figure, </a:t>
            </a:r>
            <a:r>
              <a:rPr lang="en-US" dirty="0" smtClean="0"/>
              <a:t>if option is 1, plot z1’s </a:t>
            </a:r>
            <a:r>
              <a:rPr lang="en-US" dirty="0" smtClean="0"/>
              <a:t>curve and </a:t>
            </a:r>
            <a:r>
              <a:rPr lang="en-US" dirty="0" smtClean="0"/>
              <a:t>z2’s </a:t>
            </a:r>
            <a:r>
              <a:rPr lang="en-US" dirty="0" smtClean="0"/>
              <a:t>curves for all 0 &lt;=n &lt;= </a:t>
            </a:r>
            <a:r>
              <a:rPr lang="en-US" dirty="0" smtClean="0"/>
              <a:t>N. </a:t>
            </a:r>
            <a:r>
              <a:rPr lang="en-US" b="1" dirty="0" smtClean="0"/>
              <a:t>If option is 2, plot z1 and the curve z2 in </a:t>
            </a:r>
            <a:r>
              <a:rPr lang="en-US" b="1" dirty="0" smtClean="0"/>
              <a:t>blue color </a:t>
            </a:r>
            <a:r>
              <a:rPr lang="en-US" b="1" dirty="0" smtClean="0"/>
              <a:t>when n = N</a:t>
            </a:r>
            <a:r>
              <a:rPr lang="en-US" dirty="0" smtClean="0"/>
              <a:t>.</a:t>
            </a:r>
            <a:endParaRPr lang="en-US" dirty="0" smtClean="0"/>
          </a:p>
          <a:p>
            <a:pPr marL="514350" indent="-514350">
              <a:buFont typeface="Arial" panose="020B0604020202020204" pitchFamily="34" charset="0"/>
              <a:buAutoNum type="arabicPeriod"/>
            </a:pPr>
            <a:r>
              <a:rPr lang="en-US" dirty="0" smtClean="0"/>
              <a:t>The range of y is [-20 20]. The </a:t>
            </a:r>
            <a:r>
              <a:rPr lang="en-US" dirty="0" smtClean="0"/>
              <a:t>range of x is </a:t>
            </a:r>
            <a:r>
              <a:rPr lang="en-US" dirty="0" smtClean="0"/>
              <a:t>[-3</a:t>
            </a:r>
            <a:r>
              <a:rPr lang="en-US" dirty="0" smtClean="0">
                <a:sym typeface="Symbol" panose="05050102010706020507" pitchFamily="18" charset="2"/>
              </a:rPr>
              <a:t></a:t>
            </a:r>
            <a:r>
              <a:rPr lang="en-US" dirty="0" smtClean="0"/>
              <a:t>, </a:t>
            </a:r>
            <a:r>
              <a:rPr lang="en-US" dirty="0" smtClean="0"/>
              <a:t>3</a:t>
            </a:r>
            <a:r>
              <a:rPr lang="en-US" dirty="0" smtClean="0">
                <a:sym typeface="Symbol" panose="05050102010706020507" pitchFamily="18" charset="2"/>
              </a:rPr>
              <a:t></a:t>
            </a:r>
            <a:r>
              <a:rPr lang="en-US" dirty="0" smtClean="0"/>
              <a:t>]. The step size of x is 0.02. </a:t>
            </a:r>
          </a:p>
          <a:p>
            <a:pPr marL="514350" indent="-514350">
              <a:buFont typeface="Arial" panose="020B0604020202020204" pitchFamily="34" charset="0"/>
              <a:buAutoNum type="arabicPeriod"/>
            </a:pPr>
            <a:r>
              <a:rPr lang="en-US" altLang="zh-TW" dirty="0"/>
              <a:t>The line width </a:t>
            </a:r>
            <a:r>
              <a:rPr lang="en-US" altLang="zh-TW" dirty="0" smtClean="0"/>
              <a:t>is </a:t>
            </a:r>
            <a:r>
              <a:rPr lang="en-US" altLang="zh-TW" dirty="0"/>
              <a:t>set to </a:t>
            </a:r>
            <a:r>
              <a:rPr lang="en-US" altLang="zh-TW" dirty="0" smtClean="0"/>
              <a:t>7 </a:t>
            </a:r>
            <a:r>
              <a:rPr lang="en-US" altLang="zh-TW" dirty="0"/>
              <a:t>for </a:t>
            </a:r>
            <a:r>
              <a:rPr lang="en-US" altLang="zh-TW" dirty="0"/>
              <a:t>z</a:t>
            </a:r>
            <a:r>
              <a:rPr lang="en-US" altLang="zh-TW" dirty="0" smtClean="0"/>
              <a:t>1’s </a:t>
            </a:r>
            <a:r>
              <a:rPr lang="en-US" altLang="zh-TW" dirty="0" smtClean="0"/>
              <a:t>curve. The color is red.</a:t>
            </a:r>
            <a:endParaRPr lang="en-US" dirty="0" smtClean="0"/>
          </a:p>
          <a:p>
            <a:pPr marL="514350" indent="-514350">
              <a:buFont typeface="Arial" panose="020B0604020202020204" pitchFamily="34" charset="0"/>
              <a:buAutoNum type="arabicPeriod"/>
            </a:pPr>
            <a:r>
              <a:rPr lang="en-US" altLang="zh-TW" dirty="0" smtClean="0"/>
              <a:t>The </a:t>
            </a:r>
            <a:r>
              <a:rPr lang="en-US" altLang="zh-TW" dirty="0"/>
              <a:t>line width </a:t>
            </a:r>
            <a:r>
              <a:rPr lang="en-US" altLang="zh-TW" dirty="0" smtClean="0"/>
              <a:t>is </a:t>
            </a:r>
            <a:r>
              <a:rPr lang="en-US" altLang="zh-TW" dirty="0"/>
              <a:t>set to </a:t>
            </a:r>
            <a:r>
              <a:rPr lang="en-US" altLang="zh-TW" dirty="0"/>
              <a:t>3</a:t>
            </a:r>
            <a:r>
              <a:rPr lang="en-US" altLang="zh-TW" dirty="0" smtClean="0"/>
              <a:t> </a:t>
            </a:r>
            <a:r>
              <a:rPr lang="en-US" altLang="zh-TW" dirty="0" smtClean="0"/>
              <a:t>for </a:t>
            </a:r>
            <a:r>
              <a:rPr lang="en-US" altLang="zh-TW" dirty="0" smtClean="0"/>
              <a:t>z2’s </a:t>
            </a:r>
            <a:r>
              <a:rPr lang="en-US" altLang="zh-TW" dirty="0" smtClean="0"/>
              <a:t>curves</a:t>
            </a:r>
            <a:r>
              <a:rPr lang="en-US" altLang="zh-TW" b="1" dirty="0" smtClean="0"/>
              <a:t>. </a:t>
            </a:r>
            <a:r>
              <a:rPr lang="en-US" altLang="zh-TW" b="1" dirty="0" smtClean="0"/>
              <a:t>If option is 2, the curve colors  </a:t>
            </a:r>
            <a:r>
              <a:rPr lang="en-US" altLang="zh-TW" b="1" dirty="0" smtClean="0"/>
              <a:t>are automatically assigned.</a:t>
            </a:r>
          </a:p>
          <a:p>
            <a:pPr marL="514350" indent="-514350">
              <a:buFont typeface="Arial" panose="020B0604020202020204" pitchFamily="34" charset="0"/>
              <a:buAutoNum type="arabicPeriod"/>
            </a:pPr>
            <a:r>
              <a:rPr lang="en-US" altLang="zh-TW" dirty="0" smtClean="0"/>
              <a:t>After a curve is drawn, set the figure window on top. Also, call the statements on the right to see an animation</a:t>
            </a:r>
            <a:r>
              <a:rPr lang="en-US" altLang="zh-TW" dirty="0" smtClean="0"/>
              <a:t>. Pause is used when option is 1.</a:t>
            </a:r>
            <a:endParaRPr lang="en-US" altLang="zh-TW" dirty="0" smtClean="0"/>
          </a:p>
          <a:p>
            <a:pPr marL="514350" indent="-514350">
              <a:buFont typeface="Arial" panose="020B0604020202020204" pitchFamily="34" charset="0"/>
              <a:buAutoNum type="arabicPeriod"/>
            </a:pPr>
            <a:r>
              <a:rPr lang="en-US" dirty="0" smtClean="0"/>
              <a:t>Go to step 2.</a:t>
            </a:r>
            <a:endParaRPr lang="en-US" dirty="0"/>
          </a:p>
          <a:p>
            <a:pPr marL="0" indent="0">
              <a:buNone/>
            </a:pPr>
            <a:endParaRPr lang="en-US" dirty="0" smtClean="0"/>
          </a:p>
          <a:p>
            <a:pPr marL="0" indent="0">
              <a:buNone/>
            </a:pPr>
            <a:endParaRPr lang="en-US" dirty="0"/>
          </a:p>
        </p:txBody>
      </p:sp>
      <p:sp>
        <p:nvSpPr>
          <p:cNvPr id="5" name="Rectangle 4"/>
          <p:cNvSpPr/>
          <p:nvPr/>
        </p:nvSpPr>
        <p:spPr>
          <a:xfrm>
            <a:off x="8008666" y="5791722"/>
            <a:ext cx="3735659" cy="923330"/>
          </a:xfrm>
          <a:prstGeom prst="rect">
            <a:avLst/>
          </a:prstGeom>
          <a:ln>
            <a:solidFill>
              <a:schemeClr val="accent1"/>
            </a:solidFill>
          </a:ln>
        </p:spPr>
        <p:txBody>
          <a:bodyPr wrap="square">
            <a:spAutoFit/>
          </a:bodyPr>
          <a:lstStyle/>
          <a:p>
            <a:r>
              <a:rPr lang="en-US" dirty="0">
                <a:solidFill>
                  <a:srgbClr val="000000"/>
                </a:solidFill>
                <a:latin typeface="Courier New" panose="02070309020205020404" pitchFamily="49" charset="0"/>
              </a:rPr>
              <a:t>axis</a:t>
            </a:r>
            <a:r>
              <a:rPr lang="en-US" dirty="0" smtClean="0">
                <a:solidFill>
                  <a:srgbClr val="000000"/>
                </a:solidFill>
                <a:latin typeface="Courier New" panose="02070309020205020404" pitchFamily="49" charset="0"/>
              </a:rPr>
              <a:t>([-3*pi 3*pi </a:t>
            </a:r>
            <a:r>
              <a:rPr lang="en-US" dirty="0">
                <a:solidFill>
                  <a:srgbClr val="000000"/>
                </a:solidFill>
                <a:latin typeface="Courier New" panose="02070309020205020404" pitchFamily="49" charset="0"/>
              </a:rPr>
              <a:t>-20 20]);</a:t>
            </a:r>
          </a:p>
          <a:p>
            <a:r>
              <a:rPr lang="en-US" dirty="0" smtClean="0">
                <a:solidFill>
                  <a:srgbClr val="000000"/>
                </a:solidFill>
                <a:latin typeface="Courier New" panose="02070309020205020404" pitchFamily="49" charset="0"/>
              </a:rPr>
              <a:t>figure(1);</a:t>
            </a:r>
          </a:p>
          <a:p>
            <a:r>
              <a:rPr lang="en-US" dirty="0" smtClean="0">
                <a:solidFill>
                  <a:srgbClr val="000000"/>
                </a:solidFill>
                <a:latin typeface="Courier New" panose="02070309020205020404" pitchFamily="49" charset="0"/>
              </a:rPr>
              <a:t>pause(0.2</a:t>
            </a:r>
            <a:r>
              <a:rPr lang="en-U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407311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1.3</a:t>
            </a:r>
            <a:endParaRPr lang="en-US" dirty="0"/>
          </a:p>
        </p:txBody>
      </p:sp>
      <p:sp>
        <p:nvSpPr>
          <p:cNvPr id="7" name="TextBox 6"/>
          <p:cNvSpPr txBox="1"/>
          <p:nvPr/>
        </p:nvSpPr>
        <p:spPr>
          <a:xfrm>
            <a:off x="9414482" y="1428765"/>
            <a:ext cx="1936556" cy="1077218"/>
          </a:xfrm>
          <a:prstGeom prst="rect">
            <a:avLst/>
          </a:prstGeom>
          <a:noFill/>
        </p:spPr>
        <p:txBody>
          <a:bodyPr wrap="none" rtlCol="0">
            <a:spAutoFit/>
          </a:bodyPr>
          <a:lstStyle/>
          <a:p>
            <a:r>
              <a:rPr lang="en-US" sz="3200" dirty="0" smtClean="0"/>
              <a:t>N = 10</a:t>
            </a:r>
          </a:p>
          <a:p>
            <a:r>
              <a:rPr lang="en-US" sz="3200" dirty="0" smtClean="0"/>
              <a:t>Option = 2</a:t>
            </a:r>
            <a:endParaRPr lang="en-US" sz="3200" dirty="0"/>
          </a:p>
        </p:txBody>
      </p:sp>
      <p:pic>
        <p:nvPicPr>
          <p:cNvPr id="3" name="Picture 2"/>
          <p:cNvPicPr>
            <a:picLocks noChangeAspect="1"/>
          </p:cNvPicPr>
          <p:nvPr/>
        </p:nvPicPr>
        <p:blipFill rotWithShape="1">
          <a:blip r:embed="rId2"/>
          <a:srcRect l="10875" t="12000" r="6875" b="8889"/>
          <a:stretch/>
        </p:blipFill>
        <p:spPr>
          <a:xfrm>
            <a:off x="689582" y="1428765"/>
            <a:ext cx="8724900" cy="4720463"/>
          </a:xfrm>
          <a:prstGeom prst="rect">
            <a:avLst/>
          </a:prstGeom>
        </p:spPr>
      </p:pic>
    </p:spTree>
    <p:extLst>
      <p:ext uri="{BB962C8B-B14F-4D97-AF65-F5344CB8AC3E}">
        <p14:creationId xmlns:p14="http://schemas.microsoft.com/office/powerpoint/2010/main" val="2910504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r>
              <a:rPr lang="en-US" dirty="0" smtClean="0"/>
              <a:t>Enjoy MATLAB Programming.</a:t>
            </a:r>
            <a:endParaRPr lang="en-US" dirty="0"/>
          </a:p>
        </p:txBody>
      </p:sp>
    </p:spTree>
    <p:extLst>
      <p:ext uri="{BB962C8B-B14F-4D97-AF65-F5344CB8AC3E}">
        <p14:creationId xmlns:p14="http://schemas.microsoft.com/office/powerpoint/2010/main" val="151198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instruction</a:t>
            </a:r>
            <a:endParaRPr lang="en-US" dirty="0"/>
          </a:p>
        </p:txBody>
      </p:sp>
      <p:sp>
        <p:nvSpPr>
          <p:cNvPr id="3" name="Content Placeholder 2"/>
          <p:cNvSpPr>
            <a:spLocks noGrp="1"/>
          </p:cNvSpPr>
          <p:nvPr>
            <p:ph idx="1"/>
          </p:nvPr>
        </p:nvSpPr>
        <p:spPr>
          <a:xfrm>
            <a:off x="838200" y="1690688"/>
            <a:ext cx="10515600" cy="4676657"/>
          </a:xfrm>
        </p:spPr>
        <p:txBody>
          <a:bodyPr>
            <a:normAutofit/>
          </a:bodyPr>
          <a:lstStyle/>
          <a:p>
            <a:r>
              <a:rPr lang="en-US" dirty="0" smtClean="0"/>
              <a:t>There are two </a:t>
            </a:r>
            <a:r>
              <a:rPr lang="en-US" dirty="0" smtClean="0"/>
              <a:t>sections. You must finish all of them.</a:t>
            </a:r>
            <a:endParaRPr lang="en-US" dirty="0" smtClean="0"/>
          </a:p>
          <a:p>
            <a:r>
              <a:rPr lang="en-US" dirty="0" smtClean="0"/>
              <a:t>1) </a:t>
            </a:r>
            <a:r>
              <a:rPr lang="en-US" dirty="0"/>
              <a:t>P</a:t>
            </a:r>
            <a:r>
              <a:rPr lang="en-US" dirty="0" smtClean="0"/>
              <a:t>rogramming section </a:t>
            </a:r>
            <a:r>
              <a:rPr lang="en-US" dirty="0" smtClean="0"/>
              <a:t>(total </a:t>
            </a:r>
            <a:r>
              <a:rPr lang="en-US" dirty="0" smtClean="0"/>
              <a:t>45pt</a:t>
            </a:r>
            <a:r>
              <a:rPr lang="en-US" dirty="0" smtClean="0"/>
              <a:t>)</a:t>
            </a:r>
          </a:p>
          <a:p>
            <a:pPr lvl="1"/>
            <a:r>
              <a:rPr lang="en-US" dirty="0" smtClean="0"/>
              <a:t>You must implement a program to solve each problem</a:t>
            </a:r>
          </a:p>
          <a:p>
            <a:r>
              <a:rPr lang="en-US" dirty="0" smtClean="0"/>
              <a:t>2) </a:t>
            </a:r>
            <a:r>
              <a:rPr lang="en-US" dirty="0"/>
              <a:t>R</a:t>
            </a:r>
            <a:r>
              <a:rPr lang="en-US" dirty="0" smtClean="0"/>
              <a:t>eport section </a:t>
            </a:r>
            <a:r>
              <a:rPr lang="en-US" dirty="0" smtClean="0"/>
              <a:t>(total </a:t>
            </a:r>
            <a:r>
              <a:rPr lang="en-US" dirty="0" smtClean="0"/>
              <a:t>5pt = (1+2+2))</a:t>
            </a:r>
            <a:endParaRPr lang="en-US" dirty="0" smtClean="0"/>
          </a:p>
          <a:p>
            <a:pPr lvl="1"/>
            <a:r>
              <a:rPr lang="en-US" dirty="0" smtClean="0"/>
              <a:t>You must write a report to describe how you solve each problem</a:t>
            </a:r>
          </a:p>
          <a:p>
            <a:pPr lvl="1"/>
            <a:r>
              <a:rPr lang="en-US" dirty="0" smtClean="0"/>
              <a:t>The approach for solving each problem must be clear and readable.</a:t>
            </a:r>
          </a:p>
          <a:p>
            <a:pPr lvl="1"/>
            <a:r>
              <a:rPr lang="en-US" dirty="0" smtClean="0"/>
              <a:t>It contains a structure plan and shows clearly why such approach is adopted.</a:t>
            </a:r>
          </a:p>
          <a:p>
            <a:pPr lvl="1"/>
            <a:r>
              <a:rPr lang="en-US" dirty="0" smtClean="0"/>
              <a:t>Each report must contain the number of words between 80 and 120 words in English. The marking scheme of the report is based on the correctness and clarity of the description of the approach. </a:t>
            </a:r>
            <a:r>
              <a:rPr lang="en-US" b="1" dirty="0" smtClean="0"/>
              <a:t>If you use fewer words to describe the approach, your score may be deducted.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5869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There are 3 questions. You must answer all of them.</a:t>
            </a:r>
          </a:p>
          <a:p>
            <a:pPr marL="0" indent="0">
              <a:buNone/>
            </a:pPr>
            <a:endParaRPr lang="en-US" altLang="zh-TW" dirty="0"/>
          </a:p>
          <a:p>
            <a:pPr marL="0" indent="0">
              <a:buNone/>
            </a:pPr>
            <a:r>
              <a:rPr lang="en-US" altLang="zh-TW" dirty="0" smtClean="0"/>
              <a:t>Each program must be interactive. Deduct 5pt if the program is too slow to run.</a:t>
            </a:r>
            <a:endParaRPr lang="zh-TW" altLang="en-US" dirty="0"/>
          </a:p>
        </p:txBody>
      </p:sp>
    </p:spTree>
    <p:extLst>
      <p:ext uri="{BB962C8B-B14F-4D97-AF65-F5344CB8AC3E}">
        <p14:creationId xmlns:p14="http://schemas.microsoft.com/office/powerpoint/2010/main" val="3517182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demo video</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C00000"/>
                </a:solidFill>
              </a:rPr>
              <a:t>A demo video may have bugs. The demo video shows roughly the results. These results may not be exactly the same as the requirements. They are for your own reference. You must follow the instruction to finish your programs.</a:t>
            </a:r>
            <a:endParaRPr lang="en-US" sz="3200" b="1" dirty="0">
              <a:solidFill>
                <a:srgbClr val="C00000"/>
              </a:solidFill>
            </a:endParaRPr>
          </a:p>
        </p:txBody>
      </p:sp>
    </p:spTree>
    <p:extLst>
      <p:ext uri="{BB962C8B-B14F-4D97-AF65-F5344CB8AC3E}">
        <p14:creationId xmlns:p14="http://schemas.microsoft.com/office/powerpoint/2010/main" val="251174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file name format</a:t>
            </a:r>
            <a:endParaRPr lang="en-US" dirty="0"/>
          </a:p>
        </p:txBody>
      </p:sp>
      <p:sp>
        <p:nvSpPr>
          <p:cNvPr id="3" name="Content Placeholder 2"/>
          <p:cNvSpPr>
            <a:spLocks noGrp="1"/>
          </p:cNvSpPr>
          <p:nvPr>
            <p:ph idx="1"/>
          </p:nvPr>
        </p:nvSpPr>
        <p:spPr>
          <a:xfrm>
            <a:off x="838200" y="1460810"/>
            <a:ext cx="10515600" cy="5183057"/>
          </a:xfrm>
        </p:spPr>
        <p:txBody>
          <a:bodyPr>
            <a:normAutofit fontScale="85000" lnSpcReduction="20000"/>
          </a:bodyPr>
          <a:lstStyle/>
          <a:p>
            <a:pPr marL="0" indent="0">
              <a:buNone/>
            </a:pPr>
            <a:r>
              <a:rPr lang="en-US" dirty="0" smtClean="0"/>
              <a:t>Write all your programs in a folder. The folder name is mat_MT01_P1_ID. For example, if your student ID is 12345678, the folder name is </a:t>
            </a:r>
          </a:p>
          <a:p>
            <a:pPr marL="0" indent="0">
              <a:buNone/>
            </a:pPr>
            <a:endParaRPr lang="en-US" dirty="0" smtClean="0"/>
          </a:p>
          <a:p>
            <a:pPr marL="0" indent="0">
              <a:buNone/>
            </a:pPr>
            <a:r>
              <a:rPr lang="en-US" dirty="0" smtClean="0"/>
              <a:t>mat_MT01_P1_12345678</a:t>
            </a:r>
            <a:r>
              <a:rPr lang="en-US" dirty="0"/>
              <a:t>	</a:t>
            </a:r>
            <a:r>
              <a:rPr lang="en-US" dirty="0" smtClean="0"/>
              <a:t>		// folder name</a:t>
            </a:r>
          </a:p>
          <a:p>
            <a:pPr marL="0" indent="0">
              <a:buNone/>
            </a:pPr>
            <a:endParaRPr lang="en-US" dirty="0" smtClean="0"/>
          </a:p>
          <a:p>
            <a:pPr marL="0" indent="0">
              <a:buNone/>
            </a:pPr>
            <a:r>
              <a:rPr lang="en-US" dirty="0" smtClean="0"/>
              <a:t>Zip the folder and upload it.</a:t>
            </a:r>
          </a:p>
          <a:p>
            <a:pPr marL="0" indent="0">
              <a:buNone/>
            </a:pPr>
            <a:endParaRPr lang="en-US" dirty="0" smtClean="0"/>
          </a:p>
          <a:p>
            <a:pPr marL="0" indent="0">
              <a:buNone/>
            </a:pPr>
            <a:r>
              <a:rPr lang="en-US" dirty="0" smtClean="0"/>
              <a:t>Write </a:t>
            </a:r>
            <a:r>
              <a:rPr lang="en-US" b="1" dirty="0"/>
              <a:t>a</a:t>
            </a:r>
            <a:r>
              <a:rPr lang="en-US" b="1" dirty="0" smtClean="0"/>
              <a:t> program for each problem </a:t>
            </a:r>
            <a:r>
              <a:rPr lang="en-US" dirty="0" smtClean="0"/>
              <a:t>in </a:t>
            </a:r>
            <a:r>
              <a:rPr lang="en-US" b="1" dirty="0" smtClean="0"/>
              <a:t>one</a:t>
            </a:r>
            <a:r>
              <a:rPr lang="en-US" dirty="0" smtClean="0"/>
              <a:t> </a:t>
            </a:r>
            <a:r>
              <a:rPr lang="en-US" b="1" dirty="0" smtClean="0"/>
              <a:t>file</a:t>
            </a:r>
            <a:r>
              <a:rPr lang="en-US" dirty="0" smtClean="0"/>
              <a:t>.</a:t>
            </a:r>
          </a:p>
          <a:p>
            <a:pPr marL="0" indent="0">
              <a:buNone/>
            </a:pPr>
            <a:r>
              <a:rPr lang="en-US" dirty="0" smtClean="0"/>
              <a:t>The file name is m01_X_yourStudentID.m, where</a:t>
            </a:r>
            <a:r>
              <a:rPr lang="zh-TW" altLang="en-US" dirty="0" smtClean="0"/>
              <a:t> </a:t>
            </a:r>
            <a:r>
              <a:rPr lang="en-US" altLang="zh-TW" dirty="0" smtClean="0"/>
              <a:t>X</a:t>
            </a:r>
            <a:r>
              <a:rPr lang="zh-TW" altLang="en-US" dirty="0" smtClean="0"/>
              <a:t> </a:t>
            </a:r>
            <a:r>
              <a:rPr lang="en-US" altLang="zh-TW" dirty="0" smtClean="0"/>
              <a:t>is the problem number.</a:t>
            </a:r>
            <a:endParaRPr lang="en-US" dirty="0" smtClean="0"/>
          </a:p>
          <a:p>
            <a:pPr marL="0" indent="0">
              <a:buNone/>
            </a:pPr>
            <a:r>
              <a:rPr lang="en-US" dirty="0" smtClean="0"/>
              <a:t>For example, if your student ID is 12345678 and the problem number is 3, then the file name must be </a:t>
            </a:r>
            <a:r>
              <a:rPr lang="en-US" b="1" dirty="0" smtClean="0">
                <a:solidFill>
                  <a:srgbClr val="0000FF"/>
                </a:solidFill>
              </a:rPr>
              <a:t>m01_3_12345678.m</a:t>
            </a:r>
            <a:r>
              <a:rPr lang="en-US" dirty="0" smtClean="0"/>
              <a:t>.</a:t>
            </a:r>
          </a:p>
          <a:p>
            <a:pPr marL="0" indent="0">
              <a:buNone/>
            </a:pPr>
            <a:endParaRPr lang="en-US" dirty="0" smtClean="0"/>
          </a:p>
          <a:p>
            <a:pPr marL="0" indent="0">
              <a:buNone/>
            </a:pPr>
            <a:r>
              <a:rPr lang="en-US" altLang="zh-TW" dirty="0" smtClean="0"/>
              <a:t>You must not </a:t>
            </a:r>
            <a:r>
              <a:rPr lang="en-US" altLang="zh-TW" dirty="0"/>
              <a:t>output all </a:t>
            </a:r>
            <a:r>
              <a:rPr lang="en-US" altLang="zh-TW" dirty="0" smtClean="0"/>
              <a:t>the intermediate </a:t>
            </a:r>
            <a:r>
              <a:rPr lang="en-US" altLang="zh-TW" dirty="0"/>
              <a:t>results</a:t>
            </a:r>
            <a:r>
              <a:rPr lang="en-US" altLang="zh-TW" dirty="0" smtClean="0"/>
              <a:t>.</a:t>
            </a:r>
            <a:endParaRPr lang="en-US" dirty="0" smtClean="0"/>
          </a:p>
          <a:p>
            <a:pPr marL="0" indent="0">
              <a:buNone/>
            </a:pPr>
            <a:r>
              <a:rPr lang="en-US" dirty="0" smtClean="0"/>
              <a:t>Output the results that are required only. </a:t>
            </a:r>
          </a:p>
        </p:txBody>
      </p:sp>
    </p:spTree>
    <p:extLst>
      <p:ext uri="{BB962C8B-B14F-4D97-AF65-F5344CB8AC3E}">
        <p14:creationId xmlns:p14="http://schemas.microsoft.com/office/powerpoint/2010/main" val="1563582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content header</a:t>
            </a:r>
            <a:endParaRPr lang="en-US" dirty="0"/>
          </a:p>
        </p:txBody>
      </p:sp>
      <p:sp>
        <p:nvSpPr>
          <p:cNvPr id="3" name="Content Placeholder 2"/>
          <p:cNvSpPr>
            <a:spLocks noGrp="1"/>
          </p:cNvSpPr>
          <p:nvPr>
            <p:ph idx="1"/>
          </p:nvPr>
        </p:nvSpPr>
        <p:spPr>
          <a:xfrm>
            <a:off x="838200" y="1471961"/>
            <a:ext cx="10515600" cy="4705002"/>
          </a:xfrm>
        </p:spPr>
        <p:txBody>
          <a:bodyPr>
            <a:normAutofit fontScale="85000" lnSpcReduction="20000"/>
          </a:bodyPr>
          <a:lstStyle/>
          <a:p>
            <a:pPr marL="0" indent="0">
              <a:buNone/>
            </a:pPr>
            <a:r>
              <a:rPr lang="en-US" dirty="0" smtClean="0"/>
              <a:t>At the top of the file, write down your name, ID, email address, department, and date.</a:t>
            </a:r>
          </a:p>
          <a:p>
            <a:pPr marL="0" indent="0">
              <a:buNone/>
            </a:pPr>
            <a:endParaRPr lang="en-US" dirty="0"/>
          </a:p>
          <a:p>
            <a:pPr marL="0" indent="0">
              <a:buNone/>
            </a:pPr>
            <a:r>
              <a:rPr lang="en-US" dirty="0" smtClean="0"/>
              <a:t>%%%%%%%%%%%%%%%%%%%%%%%%%%%</a:t>
            </a:r>
          </a:p>
          <a:p>
            <a:pPr marL="0" indent="0">
              <a:buNone/>
            </a:pPr>
            <a:r>
              <a:rPr lang="en-US" dirty="0" smtClean="0"/>
              <a:t>% Midterm Number: …</a:t>
            </a:r>
          </a:p>
          <a:p>
            <a:pPr marL="0" indent="0">
              <a:buNone/>
            </a:pPr>
            <a:r>
              <a:rPr lang="en-US" dirty="0" smtClean="0"/>
              <a:t>% Problem number: …</a:t>
            </a:r>
          </a:p>
          <a:p>
            <a:pPr marL="0" indent="0">
              <a:buNone/>
            </a:pPr>
            <a:r>
              <a:rPr lang="en-US" dirty="0" smtClean="0"/>
              <a:t>% Student Name:  …</a:t>
            </a:r>
          </a:p>
          <a:p>
            <a:pPr marL="0" indent="0">
              <a:buNone/>
            </a:pPr>
            <a:r>
              <a:rPr lang="en-US" dirty="0" smtClean="0"/>
              <a:t>% Student ID: …</a:t>
            </a:r>
          </a:p>
          <a:p>
            <a:pPr marL="0" indent="0">
              <a:buNone/>
            </a:pPr>
            <a:r>
              <a:rPr lang="en-US" dirty="0" smtClean="0"/>
              <a:t>% Email address: …</a:t>
            </a:r>
          </a:p>
          <a:p>
            <a:pPr marL="0" indent="0">
              <a:buNone/>
            </a:pPr>
            <a:r>
              <a:rPr lang="en-US" dirty="0" smtClean="0"/>
              <a:t>% Department:</a:t>
            </a:r>
          </a:p>
          <a:p>
            <a:pPr marL="0" indent="0">
              <a:buNone/>
            </a:pPr>
            <a:r>
              <a:rPr lang="en-US" dirty="0" smtClean="0"/>
              <a:t>% Date: ….</a:t>
            </a:r>
          </a:p>
          <a:p>
            <a:pPr marL="0" indent="0">
              <a:buNone/>
            </a:pPr>
            <a:r>
              <a:rPr lang="en-US" dirty="0" smtClean="0"/>
              <a:t>%%%%%%%%%%%%%%%%%%%%%%%%%%%%</a:t>
            </a:r>
          </a:p>
        </p:txBody>
      </p:sp>
    </p:spTree>
    <p:extLst>
      <p:ext uri="{BB962C8B-B14F-4D97-AF65-F5344CB8AC3E}">
        <p14:creationId xmlns:p14="http://schemas.microsoft.com/office/powerpoint/2010/main" val="2287585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83" y="0"/>
            <a:ext cx="10515600" cy="1325563"/>
          </a:xfrm>
        </p:spPr>
        <p:txBody>
          <a:bodyPr/>
          <a:lstStyle/>
          <a:p>
            <a:r>
              <a:rPr lang="en-US" altLang="zh-TW" dirty="0"/>
              <a:t>File content</a:t>
            </a:r>
            <a:endParaRPr lang="en-US" dirty="0"/>
          </a:p>
        </p:txBody>
      </p:sp>
      <p:sp>
        <p:nvSpPr>
          <p:cNvPr id="3" name="Content Placeholder 2"/>
          <p:cNvSpPr>
            <a:spLocks noGrp="1"/>
          </p:cNvSpPr>
          <p:nvPr>
            <p:ph idx="1"/>
          </p:nvPr>
        </p:nvSpPr>
        <p:spPr>
          <a:xfrm>
            <a:off x="601883" y="1825625"/>
            <a:ext cx="11030673" cy="4351338"/>
          </a:xfrm>
        </p:spPr>
        <p:txBody>
          <a:bodyPr/>
          <a:lstStyle/>
          <a:p>
            <a:pPr marL="0" indent="0">
              <a:buNone/>
            </a:pPr>
            <a:r>
              <a:rPr lang="en-US" dirty="0" smtClean="0"/>
              <a:t>For each problem, display the </a:t>
            </a:r>
            <a:r>
              <a:rPr lang="en-US" altLang="zh-TW" dirty="0"/>
              <a:t>problem </a:t>
            </a:r>
            <a:r>
              <a:rPr lang="en-US" dirty="0" smtClean="0"/>
              <a:t>number before showing the results.</a:t>
            </a:r>
          </a:p>
          <a:p>
            <a:pPr marL="0" indent="0">
              <a:buNone/>
            </a:pPr>
            <a:endParaRPr lang="en-US" dirty="0" smtClean="0"/>
          </a:p>
          <a:p>
            <a:pPr marL="0" indent="0">
              <a:buNone/>
            </a:pPr>
            <a:r>
              <a:rPr lang="en-US" dirty="0"/>
              <a:t>close all; clear; </a:t>
            </a:r>
            <a:r>
              <a:rPr lang="en-US" dirty="0" err="1"/>
              <a:t>clc</a:t>
            </a:r>
            <a:r>
              <a:rPr lang="en-US" dirty="0"/>
              <a:t>;		% close all windows</a:t>
            </a:r>
          </a:p>
          <a:p>
            <a:pPr marL="0" indent="0">
              <a:buNone/>
            </a:pPr>
            <a:r>
              <a:rPr lang="en-US" dirty="0"/>
              <a:t>                            </a:t>
            </a:r>
            <a:r>
              <a:rPr lang="en-US" dirty="0" smtClean="0"/>
              <a:t>		% </a:t>
            </a:r>
            <a:r>
              <a:rPr lang="en-US" dirty="0"/>
              <a:t>clear variables, and clear screen</a:t>
            </a:r>
          </a:p>
          <a:p>
            <a:pPr marL="0" indent="0">
              <a:buNone/>
            </a:pPr>
            <a:endParaRPr lang="en-US" dirty="0"/>
          </a:p>
          <a:p>
            <a:pPr marL="0" indent="0">
              <a:buNone/>
            </a:pPr>
            <a:r>
              <a:rPr lang="en-US" dirty="0" err="1"/>
              <a:t>disp</a:t>
            </a:r>
            <a:r>
              <a:rPr lang="en-US" dirty="0"/>
              <a:t>('Midterm Problem 1.1') 	% show Midterm Problem 1.1</a:t>
            </a:r>
          </a:p>
        </p:txBody>
      </p:sp>
    </p:spTree>
    <p:extLst>
      <p:ext uri="{BB962C8B-B14F-4D97-AF65-F5344CB8AC3E}">
        <p14:creationId xmlns:p14="http://schemas.microsoft.com/office/powerpoint/2010/main" val="238651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a:t>
            </a:r>
            <a:r>
              <a:rPr lang="en-US" altLang="zh-TW" dirty="0" smtClean="0"/>
              <a:t>15 </a:t>
            </a:r>
            <a:r>
              <a:rPr lang="en-US" altLang="zh-TW" dirty="0"/>
              <a:t>pts) </a:t>
            </a:r>
            <a:r>
              <a:rPr lang="en-US" dirty="0" smtClean="0"/>
              <a:t>Midterm Problem 1.1</a:t>
            </a:r>
            <a:endParaRPr lang="en-US" dirty="0"/>
          </a:p>
        </p:txBody>
      </p:sp>
      <p:sp>
        <p:nvSpPr>
          <p:cNvPr id="3" name="Content Placeholder 2"/>
          <p:cNvSpPr>
            <a:spLocks noGrp="1"/>
          </p:cNvSpPr>
          <p:nvPr>
            <p:ph idx="1"/>
          </p:nvPr>
        </p:nvSpPr>
        <p:spPr>
          <a:xfrm>
            <a:off x="838200" y="1014760"/>
            <a:ext cx="10515600" cy="5687123"/>
          </a:xfrm>
        </p:spPr>
        <p:txBody>
          <a:bodyPr>
            <a:normAutofit fontScale="70000" lnSpcReduction="20000"/>
          </a:bodyPr>
          <a:lstStyle/>
          <a:p>
            <a:pPr marL="0" indent="0">
              <a:buNone/>
            </a:pPr>
            <a:r>
              <a:rPr lang="en-US" dirty="0" smtClean="0"/>
              <a:t>Write a program to ask for inputs. Then it plots a function y = f(x). </a:t>
            </a:r>
          </a:p>
          <a:p>
            <a:pPr marL="0" indent="0">
              <a:buNone/>
            </a:pPr>
            <a:r>
              <a:rPr lang="en-US" dirty="0" smtClean="0"/>
              <a:t>The function y = |</a:t>
            </a:r>
            <a:r>
              <a:rPr lang="es-ES" dirty="0" smtClean="0"/>
              <a:t>b| </a:t>
            </a:r>
            <a:r>
              <a:rPr lang="es-ES" dirty="0" err="1" smtClean="0"/>
              <a:t>cos</a:t>
            </a:r>
            <a:r>
              <a:rPr lang="es-ES" dirty="0" smtClean="0"/>
              <a:t>(c /(</a:t>
            </a:r>
            <a:r>
              <a:rPr lang="es-ES" dirty="0" err="1"/>
              <a:t>cos</a:t>
            </a:r>
            <a:r>
              <a:rPr lang="es-ES" dirty="0"/>
              <a:t>(x)+</a:t>
            </a:r>
            <a:r>
              <a:rPr lang="es-ES" dirty="0" smtClean="0"/>
              <a:t>1.01))+ c sin(b x)/(|sin(x)|+</a:t>
            </a:r>
            <a:r>
              <a:rPr lang="es-ES" dirty="0"/>
              <a:t>0.1);</a:t>
            </a:r>
          </a:p>
          <a:p>
            <a:pPr marL="0" indent="0">
              <a:buNone/>
            </a:pPr>
            <a:r>
              <a:rPr lang="en-US" dirty="0" smtClean="0"/>
              <a:t>.  </a:t>
            </a:r>
          </a:p>
          <a:p>
            <a:pPr marL="0" indent="0">
              <a:buNone/>
            </a:pPr>
            <a:r>
              <a:rPr lang="en-US" dirty="0" smtClean="0"/>
              <a:t>*: multiplication operator.</a:t>
            </a:r>
          </a:p>
          <a:p>
            <a:pPr marL="0" indent="0">
              <a:buNone/>
            </a:pPr>
            <a:r>
              <a:rPr lang="en-US" dirty="0" smtClean="0"/>
              <a:t>The process is stated as follows.</a:t>
            </a:r>
          </a:p>
          <a:p>
            <a:pPr marL="0" indent="0">
              <a:buNone/>
            </a:pPr>
            <a:endParaRPr lang="en-US" dirty="0"/>
          </a:p>
          <a:p>
            <a:pPr marL="514350" indent="-514350">
              <a:buAutoNum type="arabicPeriod"/>
            </a:pPr>
            <a:r>
              <a:rPr lang="en-US" dirty="0" smtClean="0"/>
              <a:t>Clear the screen. Close all figures. Show your student ID and name.</a:t>
            </a:r>
          </a:p>
          <a:p>
            <a:pPr marL="514350" indent="-514350">
              <a:buAutoNum type="arabicPeriod"/>
            </a:pPr>
            <a:r>
              <a:rPr lang="en-US" dirty="0" smtClean="0"/>
              <a:t>Ask to input b. </a:t>
            </a:r>
            <a:r>
              <a:rPr lang="en-US" b="1" dirty="0" smtClean="0"/>
              <a:t>If b is zero</a:t>
            </a:r>
            <a:r>
              <a:rPr lang="en-US" dirty="0" smtClean="0"/>
              <a:t>, show a message “Thanks for playing” and then </a:t>
            </a:r>
            <a:r>
              <a:rPr lang="en-US" dirty="0"/>
              <a:t>terminate the program (use </a:t>
            </a:r>
            <a:r>
              <a:rPr lang="en-US" b="1" dirty="0"/>
              <a:t>return</a:t>
            </a:r>
            <a:r>
              <a:rPr lang="en-US" dirty="0" smtClean="0"/>
              <a:t>). Otherwise go to step 3.</a:t>
            </a:r>
          </a:p>
          <a:p>
            <a:pPr marL="514350" indent="-514350">
              <a:buFont typeface="Arial" panose="020B0604020202020204" pitchFamily="34" charset="0"/>
              <a:buAutoNum type="arabicPeriod"/>
            </a:pPr>
            <a:r>
              <a:rPr lang="en-US" dirty="0"/>
              <a:t>Ask to input </a:t>
            </a:r>
            <a:r>
              <a:rPr lang="en-US" dirty="0" smtClean="0"/>
              <a:t>c. </a:t>
            </a:r>
            <a:r>
              <a:rPr lang="en-US" b="1" dirty="0"/>
              <a:t>If </a:t>
            </a:r>
            <a:r>
              <a:rPr lang="en-US" b="1" dirty="0" smtClean="0"/>
              <a:t>c </a:t>
            </a:r>
            <a:r>
              <a:rPr lang="en-US" b="1" dirty="0"/>
              <a:t>is zero</a:t>
            </a:r>
            <a:r>
              <a:rPr lang="en-US" dirty="0"/>
              <a:t>, show a message “Thanks for playing” and then terminate the program (use </a:t>
            </a:r>
            <a:r>
              <a:rPr lang="en-US" b="1" dirty="0"/>
              <a:t>return</a:t>
            </a:r>
            <a:r>
              <a:rPr lang="en-US" dirty="0"/>
              <a:t>). Otherwise go to step 4</a:t>
            </a:r>
            <a:r>
              <a:rPr lang="en-US" dirty="0" smtClean="0"/>
              <a:t>.</a:t>
            </a:r>
          </a:p>
          <a:p>
            <a:pPr marL="514350" indent="-514350">
              <a:buFont typeface="Arial" panose="020B0604020202020204" pitchFamily="34" charset="0"/>
              <a:buAutoNum type="arabicPeriod"/>
            </a:pPr>
            <a:r>
              <a:rPr lang="en-US" dirty="0" smtClean="0"/>
              <a:t>Ask to input the step size, dx, of x. if dx is zero, set it to a default value 0.5. if dx &lt;0, show ‘dx </a:t>
            </a:r>
            <a:r>
              <a:rPr lang="en-US" dirty="0"/>
              <a:t>must be a non-negative </a:t>
            </a:r>
            <a:r>
              <a:rPr lang="en-US" dirty="0" smtClean="0"/>
              <a:t>number’ and repeat Step 4. dx must be a positive number. </a:t>
            </a:r>
          </a:p>
          <a:p>
            <a:pPr marL="514350" indent="-514350">
              <a:buFont typeface="Arial" panose="020B0604020202020204" pitchFamily="34" charset="0"/>
              <a:buAutoNum type="arabicPeriod"/>
            </a:pPr>
            <a:r>
              <a:rPr lang="en-US" dirty="0" smtClean="0"/>
              <a:t>Plot y versus x. x is inside [-10, 10]. The step size of x is dx. </a:t>
            </a:r>
            <a:r>
              <a:rPr lang="en-US" altLang="zh-TW" dirty="0"/>
              <a:t>The line width of </a:t>
            </a:r>
            <a:r>
              <a:rPr lang="en-US" altLang="zh-TW" dirty="0" smtClean="0"/>
              <a:t>the curve </a:t>
            </a:r>
            <a:r>
              <a:rPr lang="en-US" altLang="zh-TW" dirty="0"/>
              <a:t>is set to 3</a:t>
            </a:r>
            <a:r>
              <a:rPr lang="en-US" altLang="zh-TW" dirty="0" smtClean="0"/>
              <a:t>. Set the font size to 15. Call “hold on” so that more functions can be plotted in the same figure.</a:t>
            </a:r>
          </a:p>
          <a:p>
            <a:pPr marL="514350" indent="-514350">
              <a:buFont typeface="Arial" panose="020B0604020202020204" pitchFamily="34" charset="0"/>
              <a:buAutoNum type="arabicPeriod"/>
            </a:pPr>
            <a:r>
              <a:rPr lang="en-US" altLang="zh-TW" dirty="0" smtClean="0"/>
              <a:t>Set the figure on top by calling figure(1) after a curve is drawn. So that the figure window is displayed on top of all the MATLAB window(s).</a:t>
            </a:r>
            <a:endParaRPr lang="en-US" altLang="zh-TW" dirty="0"/>
          </a:p>
          <a:p>
            <a:pPr marL="514350" indent="-514350">
              <a:buAutoNum type="arabicPeriod"/>
            </a:pPr>
            <a:r>
              <a:rPr lang="en-US" dirty="0" smtClean="0"/>
              <a:t>Go to step 2.</a:t>
            </a:r>
          </a:p>
          <a:p>
            <a:pPr marL="514350" indent="-514350">
              <a:buAutoNum type="arabicPeriod"/>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3493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Midterm Problem 1.1</a:t>
            </a:r>
            <a:endParaRPr lang="en-US" dirty="0"/>
          </a:p>
        </p:txBody>
      </p:sp>
      <p:sp>
        <p:nvSpPr>
          <p:cNvPr id="7" name="TextBox 6"/>
          <p:cNvSpPr txBox="1"/>
          <p:nvPr/>
        </p:nvSpPr>
        <p:spPr>
          <a:xfrm>
            <a:off x="1485900" y="963462"/>
            <a:ext cx="2637260" cy="461665"/>
          </a:xfrm>
          <a:prstGeom prst="rect">
            <a:avLst/>
          </a:prstGeom>
          <a:noFill/>
        </p:spPr>
        <p:txBody>
          <a:bodyPr wrap="none" rtlCol="0">
            <a:spAutoFit/>
          </a:bodyPr>
          <a:lstStyle/>
          <a:p>
            <a:r>
              <a:rPr lang="en-US" sz="2400" dirty="0" smtClean="0"/>
              <a:t>b = 2, c = 3, dx = 0.1</a:t>
            </a:r>
          </a:p>
        </p:txBody>
      </p:sp>
      <p:pic>
        <p:nvPicPr>
          <p:cNvPr id="5" name="Picture 4"/>
          <p:cNvPicPr>
            <a:picLocks noChangeAspect="1"/>
          </p:cNvPicPr>
          <p:nvPr/>
        </p:nvPicPr>
        <p:blipFill rotWithShape="1">
          <a:blip r:embed="rId2"/>
          <a:srcRect l="10952" t="13725" r="8192" b="9238"/>
          <a:stretch/>
        </p:blipFill>
        <p:spPr>
          <a:xfrm>
            <a:off x="1485900" y="1846605"/>
            <a:ext cx="8998857" cy="4822709"/>
          </a:xfrm>
          <a:prstGeom prst="rect">
            <a:avLst/>
          </a:prstGeom>
        </p:spPr>
      </p:pic>
    </p:spTree>
    <p:extLst>
      <p:ext uri="{BB962C8B-B14F-4D97-AF65-F5344CB8AC3E}">
        <p14:creationId xmlns:p14="http://schemas.microsoft.com/office/powerpoint/2010/main" val="3248418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5045</TotalTime>
  <Words>1307</Words>
  <Application>Microsoft Office PowerPoint</Application>
  <PresentationFormat>Widescreen</PresentationFormat>
  <Paragraphs>125</Paragraphs>
  <Slides>17</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新細明體</vt:lpstr>
      <vt:lpstr>Arial</vt:lpstr>
      <vt:lpstr>Calibri</vt:lpstr>
      <vt:lpstr>Calibri Light</vt:lpstr>
      <vt:lpstr>Courier New</vt:lpstr>
      <vt:lpstr>Symbol</vt:lpstr>
      <vt:lpstr>Office Theme</vt:lpstr>
      <vt:lpstr>MATLAB Programming Midterm One – Part One</vt:lpstr>
      <vt:lpstr>Midterm instruction</vt:lpstr>
      <vt:lpstr>Content</vt:lpstr>
      <vt:lpstr>About demo video</vt:lpstr>
      <vt:lpstr>Program file name format</vt:lpstr>
      <vt:lpstr>File content header</vt:lpstr>
      <vt:lpstr>File content</vt:lpstr>
      <vt:lpstr>(15 pts) Midterm Problem 1.1</vt:lpstr>
      <vt:lpstr>Midterm Problem 1.1</vt:lpstr>
      <vt:lpstr>Midterm Problem 1.1</vt:lpstr>
      <vt:lpstr>(15 pts) Midterm Problem 1.2</vt:lpstr>
      <vt:lpstr>PowerPoint Presentation</vt:lpstr>
      <vt:lpstr>Midterm Problem 1.2</vt:lpstr>
      <vt:lpstr>Midterm Problem 1.2</vt:lpstr>
      <vt:lpstr>(15 pts) Midterm Problem 1.3</vt:lpstr>
      <vt:lpstr>Midterm Problem 1.3</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dc:title>
  <dc:creator>Windows User</dc:creator>
  <cp:lastModifiedBy>Windows User</cp:lastModifiedBy>
  <cp:revision>439</cp:revision>
  <dcterms:created xsi:type="dcterms:W3CDTF">2019-02-26T08:18:36Z</dcterms:created>
  <dcterms:modified xsi:type="dcterms:W3CDTF">2021-03-12T05:43:07Z</dcterms:modified>
</cp:coreProperties>
</file>