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02" r:id="rId3"/>
    <p:sldId id="285" r:id="rId4"/>
    <p:sldId id="297" r:id="rId5"/>
    <p:sldId id="257" r:id="rId6"/>
    <p:sldId id="268" r:id="rId7"/>
    <p:sldId id="269" r:id="rId8"/>
    <p:sldId id="270" r:id="rId9"/>
    <p:sldId id="307" r:id="rId10"/>
    <p:sldId id="303" r:id="rId11"/>
    <p:sldId id="305" r:id="rId12"/>
    <p:sldId id="306" r:id="rId13"/>
    <p:sldId id="271" r:id="rId14"/>
    <p:sldId id="291" r:id="rId15"/>
    <p:sldId id="308" r:id="rId16"/>
    <p:sldId id="272" r:id="rId17"/>
    <p:sldId id="310" r:id="rId18"/>
    <p:sldId id="304" r:id="rId19"/>
    <p:sldId id="309"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51" autoAdjust="0"/>
    <p:restoredTop sz="94660"/>
  </p:normalViewPr>
  <p:slideViewPr>
    <p:cSldViewPr snapToGrid="0">
      <p:cViewPr varScale="1">
        <p:scale>
          <a:sx n="86" d="100"/>
          <a:sy n="86" d="100"/>
        </p:scale>
        <p:origin x="80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1A01D-3EBA-4462-9EC5-27D7043AE6A3}" type="datetimeFigureOut">
              <a:rPr lang="en-US" smtClean="0"/>
              <a:t>4/4/2022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3F40A-1029-4DCE-BB8C-5A529BB8476A}" type="slidenum">
              <a:rPr lang="en-US" smtClean="0"/>
              <a:t>‹#›</a:t>
            </a:fld>
            <a:endParaRPr lang="en-US"/>
          </a:p>
        </p:txBody>
      </p:sp>
    </p:spTree>
    <p:extLst>
      <p:ext uri="{BB962C8B-B14F-4D97-AF65-F5344CB8AC3E}">
        <p14:creationId xmlns:p14="http://schemas.microsoft.com/office/powerpoint/2010/main" val="1355483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3F40A-1029-4DCE-BB8C-5A529BB8476A}" type="slidenum">
              <a:rPr lang="en-US" smtClean="0"/>
              <a:t>16</a:t>
            </a:fld>
            <a:endParaRPr lang="en-US"/>
          </a:p>
        </p:txBody>
      </p:sp>
    </p:spTree>
    <p:extLst>
      <p:ext uri="{BB962C8B-B14F-4D97-AF65-F5344CB8AC3E}">
        <p14:creationId xmlns:p14="http://schemas.microsoft.com/office/powerpoint/2010/main" val="3369146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D89707-C846-47DE-9ECB-0C75910ABA2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426673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89707-C846-47DE-9ECB-0C75910ABA2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369540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89707-C846-47DE-9ECB-0C75910ABA2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62476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89707-C846-47DE-9ECB-0C75910ABA2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105747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D89707-C846-47DE-9ECB-0C75910ABA2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198234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D89707-C846-47DE-9ECB-0C75910ABA2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107910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D89707-C846-47DE-9ECB-0C75910ABA23}" type="datetimeFigureOut">
              <a:rPr lang="en-US" smtClean="0"/>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46250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D89707-C846-47DE-9ECB-0C75910ABA23}" type="datetimeFigureOut">
              <a:rPr lang="en-US" smtClean="0"/>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23097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89707-C846-47DE-9ECB-0C75910ABA23}" type="datetimeFigureOut">
              <a:rPr lang="en-US" smtClean="0"/>
              <a:t>4/4/2022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70067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D89707-C846-47DE-9ECB-0C75910ABA2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3182175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D89707-C846-47DE-9ECB-0C75910ABA2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3123586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D89707-C846-47DE-9ECB-0C75910ABA23}" type="datetimeFigureOut">
              <a:rPr lang="en-US" smtClean="0"/>
              <a:t>4/4/2022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E4E08-6C90-446D-89F5-3B3453EADC24}" type="slidenum">
              <a:rPr lang="en-US" smtClean="0"/>
              <a:t>‹#›</a:t>
            </a:fld>
            <a:endParaRPr lang="en-US"/>
          </a:p>
        </p:txBody>
      </p:sp>
    </p:spTree>
    <p:extLst>
      <p:ext uri="{BB962C8B-B14F-4D97-AF65-F5344CB8AC3E}">
        <p14:creationId xmlns:p14="http://schemas.microsoft.com/office/powerpoint/2010/main" val="4191230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MATLAB Programming</a:t>
            </a:r>
            <a:br>
              <a:rPr lang="en-US" dirty="0" smtClean="0"/>
            </a:br>
            <a:r>
              <a:rPr lang="en-US" dirty="0"/>
              <a:t>Midterm One – Part </a:t>
            </a:r>
            <a:r>
              <a:rPr lang="en-US" dirty="0" smtClean="0"/>
              <a:t>One</a:t>
            </a:r>
            <a:endParaRPr lang="en-US" dirty="0"/>
          </a:p>
        </p:txBody>
      </p:sp>
      <p:sp>
        <p:nvSpPr>
          <p:cNvPr id="3" name="Subtitle 2"/>
          <p:cNvSpPr>
            <a:spLocks noGrp="1"/>
          </p:cNvSpPr>
          <p:nvPr>
            <p:ph type="subTitle" idx="1"/>
          </p:nvPr>
        </p:nvSpPr>
        <p:spPr>
          <a:xfrm>
            <a:off x="1524000" y="3936573"/>
            <a:ext cx="9144000" cy="1655762"/>
          </a:xfrm>
        </p:spPr>
        <p:txBody>
          <a:bodyPr>
            <a:noAutofit/>
          </a:bodyPr>
          <a:lstStyle/>
          <a:p>
            <a:endParaRPr lang="en-US" sz="3200" dirty="0">
              <a:latin typeface="+mn-ea"/>
            </a:endParaRPr>
          </a:p>
          <a:p>
            <a:r>
              <a:rPr lang="en-US" sz="3200" dirty="0" smtClean="0">
                <a:latin typeface="+mn-ea"/>
              </a:rPr>
              <a:t>Instructor: </a:t>
            </a:r>
            <a:r>
              <a:rPr lang="zh-TW" altLang="en-US" sz="3200" dirty="0" smtClean="0">
                <a:latin typeface="+mn-ea"/>
              </a:rPr>
              <a:t>黃世強 </a:t>
            </a:r>
            <a:r>
              <a:rPr lang="en-US" altLang="zh-TW" sz="3200" dirty="0" smtClean="0">
                <a:latin typeface="+mn-ea"/>
              </a:rPr>
              <a:t>(</a:t>
            </a:r>
            <a:r>
              <a:rPr lang="en-US" sz="3200" dirty="0" smtClean="0">
                <a:latin typeface="+mn-ea"/>
              </a:rPr>
              <a:t>Sai-Keung Wong)</a:t>
            </a:r>
          </a:p>
          <a:p>
            <a:r>
              <a:rPr lang="en-US" sz="3200" dirty="0" smtClean="0">
                <a:latin typeface="+mn-ea"/>
              </a:rPr>
              <a:t>TAs:</a:t>
            </a:r>
            <a:r>
              <a:rPr lang="en-US" altLang="zh-TW" sz="3200" dirty="0" smtClean="0">
                <a:latin typeface="+mn-ea"/>
              </a:rPr>
              <a:t> </a:t>
            </a:r>
            <a:r>
              <a:rPr lang="zh-TW" altLang="en-US" sz="3200" dirty="0">
                <a:latin typeface="+mn-ea"/>
              </a:rPr>
              <a:t>黃建</a:t>
            </a:r>
            <a:r>
              <a:rPr lang="zh-TW" altLang="en-US" sz="3200" dirty="0" smtClean="0">
                <a:latin typeface="+mn-ea"/>
              </a:rPr>
              <a:t>洲</a:t>
            </a:r>
            <a:r>
              <a:rPr lang="en-US" altLang="zh-TW" sz="3200" dirty="0" smtClean="0">
                <a:latin typeface="+mn-ea"/>
              </a:rPr>
              <a:t>, </a:t>
            </a:r>
            <a:r>
              <a:rPr lang="zh-TW" altLang="en-US" sz="3200" dirty="0">
                <a:latin typeface="+mn-ea"/>
              </a:rPr>
              <a:t>蔡承</a:t>
            </a:r>
            <a:r>
              <a:rPr lang="zh-TW" altLang="en-US" sz="3200" dirty="0" smtClean="0">
                <a:latin typeface="+mn-ea"/>
              </a:rPr>
              <a:t>恩</a:t>
            </a:r>
            <a:r>
              <a:rPr lang="en-US" altLang="zh-TW" sz="3200" dirty="0" smtClean="0">
                <a:latin typeface="+mn-ea"/>
              </a:rPr>
              <a:t>, </a:t>
            </a:r>
            <a:r>
              <a:rPr lang="zh-TW" altLang="en-US" sz="3200" dirty="0">
                <a:latin typeface="+mn-ea"/>
              </a:rPr>
              <a:t>林柏全</a:t>
            </a:r>
            <a:endParaRPr lang="en-US" sz="3200" dirty="0">
              <a:latin typeface="+mn-ea"/>
            </a:endParaRPr>
          </a:p>
        </p:txBody>
      </p:sp>
    </p:spTree>
    <p:extLst>
      <p:ext uri="{BB962C8B-B14F-4D97-AF65-F5344CB8AC3E}">
        <p14:creationId xmlns:p14="http://schemas.microsoft.com/office/powerpoint/2010/main" val="1112539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Midterm Problem 1.1</a:t>
            </a:r>
            <a:endParaRPr lang="en-US" dirty="0"/>
          </a:p>
        </p:txBody>
      </p:sp>
      <p:sp>
        <p:nvSpPr>
          <p:cNvPr id="7" name="TextBox 6"/>
          <p:cNvSpPr txBox="1"/>
          <p:nvPr/>
        </p:nvSpPr>
        <p:spPr>
          <a:xfrm>
            <a:off x="838200" y="1046328"/>
            <a:ext cx="2810385" cy="461665"/>
          </a:xfrm>
          <a:prstGeom prst="rect">
            <a:avLst/>
          </a:prstGeom>
          <a:noFill/>
        </p:spPr>
        <p:txBody>
          <a:bodyPr wrap="none" rtlCol="0">
            <a:spAutoFit/>
          </a:bodyPr>
          <a:lstStyle/>
          <a:p>
            <a:r>
              <a:rPr lang="en-US" sz="2400" dirty="0" smtClean="0"/>
              <a:t>a </a:t>
            </a:r>
            <a:r>
              <a:rPr lang="en-US" sz="2400" dirty="0" smtClean="0"/>
              <a:t>= </a:t>
            </a:r>
            <a:r>
              <a:rPr lang="en-US" sz="2400" dirty="0" smtClean="0"/>
              <a:t>1, b </a:t>
            </a:r>
            <a:r>
              <a:rPr lang="en-US" sz="2400" dirty="0" smtClean="0"/>
              <a:t>= </a:t>
            </a:r>
            <a:r>
              <a:rPr lang="en-US" sz="2400" dirty="0" smtClean="0"/>
              <a:t>0, </a:t>
            </a:r>
            <a:r>
              <a:rPr lang="en-US" sz="2400" dirty="0" smtClean="0"/>
              <a:t>dx = </a:t>
            </a:r>
            <a:r>
              <a:rPr lang="en-US" sz="2400" dirty="0" smtClean="0"/>
              <a:t>0.25</a:t>
            </a:r>
            <a:endParaRPr lang="en-US" sz="2400" dirty="0" smtClean="0"/>
          </a:p>
        </p:txBody>
      </p:sp>
      <p:pic>
        <p:nvPicPr>
          <p:cNvPr id="5" name="Picture 4"/>
          <p:cNvPicPr>
            <a:picLocks noChangeAspect="1"/>
          </p:cNvPicPr>
          <p:nvPr/>
        </p:nvPicPr>
        <p:blipFill rotWithShape="1">
          <a:blip r:embed="rId2"/>
          <a:srcRect l="7809" t="13048" r="7619" b="6698"/>
          <a:stretch/>
        </p:blipFill>
        <p:spPr>
          <a:xfrm>
            <a:off x="1963420" y="2108551"/>
            <a:ext cx="8062587" cy="4303679"/>
          </a:xfrm>
          <a:prstGeom prst="rect">
            <a:avLst/>
          </a:prstGeom>
        </p:spPr>
      </p:pic>
    </p:spTree>
    <p:extLst>
      <p:ext uri="{BB962C8B-B14F-4D97-AF65-F5344CB8AC3E}">
        <p14:creationId xmlns:p14="http://schemas.microsoft.com/office/powerpoint/2010/main" val="3248418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112"/>
            <a:ext cx="10515600" cy="1325563"/>
          </a:xfrm>
        </p:spPr>
        <p:txBody>
          <a:bodyPr/>
          <a:lstStyle/>
          <a:p>
            <a:r>
              <a:rPr lang="en-US" dirty="0" smtClean="0"/>
              <a:t>Midterm Problem 1.1</a:t>
            </a:r>
            <a:endParaRPr lang="en-US" dirty="0"/>
          </a:p>
        </p:txBody>
      </p:sp>
      <p:sp>
        <p:nvSpPr>
          <p:cNvPr id="7" name="TextBox 6"/>
          <p:cNvSpPr txBox="1"/>
          <p:nvPr/>
        </p:nvSpPr>
        <p:spPr>
          <a:xfrm>
            <a:off x="838200" y="814104"/>
            <a:ext cx="2810385" cy="1200329"/>
          </a:xfrm>
          <a:prstGeom prst="rect">
            <a:avLst/>
          </a:prstGeom>
          <a:noFill/>
        </p:spPr>
        <p:txBody>
          <a:bodyPr wrap="none" rtlCol="0">
            <a:spAutoFit/>
          </a:bodyPr>
          <a:lstStyle/>
          <a:p>
            <a:r>
              <a:rPr lang="en-US" sz="2400" dirty="0" smtClean="0"/>
              <a:t>a </a:t>
            </a:r>
            <a:r>
              <a:rPr lang="en-US" sz="2400" dirty="0" smtClean="0"/>
              <a:t>= </a:t>
            </a:r>
            <a:r>
              <a:rPr lang="en-US" sz="2400" dirty="0" smtClean="0"/>
              <a:t>1, b </a:t>
            </a:r>
            <a:r>
              <a:rPr lang="en-US" sz="2400" dirty="0" smtClean="0"/>
              <a:t>= </a:t>
            </a:r>
            <a:r>
              <a:rPr lang="en-US" sz="2400" dirty="0" smtClean="0"/>
              <a:t>0, </a:t>
            </a:r>
            <a:r>
              <a:rPr lang="en-US" sz="2400" dirty="0" smtClean="0"/>
              <a:t>dx = </a:t>
            </a:r>
            <a:r>
              <a:rPr lang="en-US" sz="2400" dirty="0" smtClean="0"/>
              <a:t>0.25</a:t>
            </a:r>
          </a:p>
          <a:p>
            <a:r>
              <a:rPr lang="en-US" sz="2400" dirty="0"/>
              <a:t>a = </a:t>
            </a:r>
            <a:r>
              <a:rPr lang="en-US" sz="2400" dirty="0" smtClean="0"/>
              <a:t>0, </a:t>
            </a:r>
            <a:r>
              <a:rPr lang="en-US" sz="2400" dirty="0"/>
              <a:t>b = </a:t>
            </a:r>
            <a:r>
              <a:rPr lang="en-US" sz="2400" dirty="0" smtClean="0"/>
              <a:t>1, </a:t>
            </a:r>
            <a:r>
              <a:rPr lang="en-US" sz="2400" dirty="0"/>
              <a:t>dx = </a:t>
            </a:r>
            <a:r>
              <a:rPr lang="en-US" sz="2400" dirty="0" smtClean="0"/>
              <a:t>0.1</a:t>
            </a:r>
            <a:endParaRPr lang="en-US" sz="2400" dirty="0"/>
          </a:p>
          <a:p>
            <a:endParaRPr lang="en-US" sz="2400" dirty="0" smtClean="0"/>
          </a:p>
        </p:txBody>
      </p:sp>
      <p:pic>
        <p:nvPicPr>
          <p:cNvPr id="3" name="Picture 2"/>
          <p:cNvPicPr>
            <a:picLocks noChangeAspect="1"/>
          </p:cNvPicPr>
          <p:nvPr/>
        </p:nvPicPr>
        <p:blipFill rotWithShape="1">
          <a:blip r:embed="rId2"/>
          <a:srcRect l="7810" t="13388" r="8952" b="6190"/>
          <a:stretch/>
        </p:blipFill>
        <p:spPr>
          <a:xfrm>
            <a:off x="1407886" y="1942390"/>
            <a:ext cx="8737600" cy="4748695"/>
          </a:xfrm>
          <a:prstGeom prst="rect">
            <a:avLst/>
          </a:prstGeom>
        </p:spPr>
      </p:pic>
    </p:spTree>
    <p:extLst>
      <p:ext uri="{BB962C8B-B14F-4D97-AF65-F5344CB8AC3E}">
        <p14:creationId xmlns:p14="http://schemas.microsoft.com/office/powerpoint/2010/main" val="1921865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112"/>
            <a:ext cx="10515600" cy="1325563"/>
          </a:xfrm>
        </p:spPr>
        <p:txBody>
          <a:bodyPr/>
          <a:lstStyle/>
          <a:p>
            <a:r>
              <a:rPr lang="en-US" dirty="0" smtClean="0"/>
              <a:t>Midterm Problem 1.1</a:t>
            </a:r>
            <a:endParaRPr lang="en-US" dirty="0"/>
          </a:p>
        </p:txBody>
      </p:sp>
      <p:sp>
        <p:nvSpPr>
          <p:cNvPr id="7" name="TextBox 6"/>
          <p:cNvSpPr txBox="1"/>
          <p:nvPr/>
        </p:nvSpPr>
        <p:spPr>
          <a:xfrm>
            <a:off x="838200" y="814104"/>
            <a:ext cx="2840842" cy="1569660"/>
          </a:xfrm>
          <a:prstGeom prst="rect">
            <a:avLst/>
          </a:prstGeom>
          <a:noFill/>
        </p:spPr>
        <p:txBody>
          <a:bodyPr wrap="none" rtlCol="0">
            <a:spAutoFit/>
          </a:bodyPr>
          <a:lstStyle/>
          <a:p>
            <a:r>
              <a:rPr lang="en-US" sz="2400" dirty="0" smtClean="0"/>
              <a:t>a </a:t>
            </a:r>
            <a:r>
              <a:rPr lang="en-US" sz="2400" dirty="0" smtClean="0"/>
              <a:t>= </a:t>
            </a:r>
            <a:r>
              <a:rPr lang="en-US" sz="2400" dirty="0" smtClean="0"/>
              <a:t>1, b </a:t>
            </a:r>
            <a:r>
              <a:rPr lang="en-US" sz="2400" dirty="0" smtClean="0"/>
              <a:t>= </a:t>
            </a:r>
            <a:r>
              <a:rPr lang="en-US" sz="2400" dirty="0" smtClean="0"/>
              <a:t>0, </a:t>
            </a:r>
            <a:r>
              <a:rPr lang="en-US" sz="2400" dirty="0" smtClean="0"/>
              <a:t>dx = </a:t>
            </a:r>
            <a:r>
              <a:rPr lang="en-US" sz="2400" dirty="0" smtClean="0"/>
              <a:t>0.25</a:t>
            </a:r>
          </a:p>
          <a:p>
            <a:r>
              <a:rPr lang="en-US" sz="2400" dirty="0"/>
              <a:t>a = </a:t>
            </a:r>
            <a:r>
              <a:rPr lang="en-US" sz="2400" dirty="0" smtClean="0"/>
              <a:t>0, </a:t>
            </a:r>
            <a:r>
              <a:rPr lang="en-US" sz="2400" dirty="0"/>
              <a:t>b = </a:t>
            </a:r>
            <a:r>
              <a:rPr lang="en-US" sz="2400" dirty="0" smtClean="0"/>
              <a:t>1, </a:t>
            </a:r>
            <a:r>
              <a:rPr lang="en-US" sz="2400" dirty="0"/>
              <a:t>dx = </a:t>
            </a:r>
            <a:r>
              <a:rPr lang="en-US" sz="2400" dirty="0" smtClean="0"/>
              <a:t>0.1</a:t>
            </a:r>
          </a:p>
          <a:p>
            <a:r>
              <a:rPr lang="en-US" sz="2400" dirty="0" smtClean="0"/>
              <a:t>a = 1, b = 1, dx = 0.01</a:t>
            </a:r>
            <a:endParaRPr lang="en-US" sz="2400" dirty="0"/>
          </a:p>
          <a:p>
            <a:endParaRPr lang="en-US" sz="2400" dirty="0" smtClean="0"/>
          </a:p>
        </p:txBody>
      </p:sp>
      <p:pic>
        <p:nvPicPr>
          <p:cNvPr id="4" name="Picture 3"/>
          <p:cNvPicPr>
            <a:picLocks noChangeAspect="1"/>
          </p:cNvPicPr>
          <p:nvPr/>
        </p:nvPicPr>
        <p:blipFill rotWithShape="1">
          <a:blip r:embed="rId2"/>
          <a:srcRect l="7524" t="13048" r="8857" b="6529"/>
          <a:stretch/>
        </p:blipFill>
        <p:spPr>
          <a:xfrm>
            <a:off x="1538516" y="2139667"/>
            <a:ext cx="8766628" cy="4742767"/>
          </a:xfrm>
          <a:prstGeom prst="rect">
            <a:avLst/>
          </a:prstGeom>
        </p:spPr>
      </p:pic>
    </p:spTree>
    <p:extLst>
      <p:ext uri="{BB962C8B-B14F-4D97-AF65-F5344CB8AC3E}">
        <p14:creationId xmlns:p14="http://schemas.microsoft.com/office/powerpoint/2010/main" val="2593638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598"/>
            <a:ext cx="10515600" cy="1325563"/>
          </a:xfrm>
        </p:spPr>
        <p:txBody>
          <a:bodyPr/>
          <a:lstStyle/>
          <a:p>
            <a:r>
              <a:rPr lang="en-US" altLang="zh-TW" dirty="0" smtClean="0"/>
              <a:t>(15 </a:t>
            </a:r>
            <a:r>
              <a:rPr lang="en-US" altLang="zh-TW" dirty="0"/>
              <a:t>pts) Midterm Problem </a:t>
            </a:r>
            <a:r>
              <a:rPr lang="en-US" altLang="zh-TW" dirty="0" smtClean="0"/>
              <a:t>1.2</a:t>
            </a:r>
            <a:endParaRPr lang="en-US" dirty="0"/>
          </a:p>
        </p:txBody>
      </p:sp>
      <p:sp>
        <p:nvSpPr>
          <p:cNvPr id="3" name="Content Placeholder 2"/>
          <p:cNvSpPr>
            <a:spLocks noGrp="1"/>
          </p:cNvSpPr>
          <p:nvPr>
            <p:ph idx="1"/>
          </p:nvPr>
        </p:nvSpPr>
        <p:spPr>
          <a:xfrm>
            <a:off x="524107" y="913162"/>
            <a:ext cx="11363093" cy="5777924"/>
          </a:xfrm>
        </p:spPr>
        <p:txBody>
          <a:bodyPr>
            <a:noAutofit/>
          </a:bodyPr>
          <a:lstStyle/>
          <a:p>
            <a:pPr marL="0" indent="0">
              <a:buNone/>
            </a:pPr>
            <a:r>
              <a:rPr lang="en-US" sz="2000" dirty="0" smtClean="0"/>
              <a:t>Write a program to ask for inputs. Then it plots  curves for a family of  functions. The family of functions is:  x</a:t>
            </a:r>
            <a:r>
              <a:rPr lang="en-US" sz="2000" baseline="30000" dirty="0" smtClean="0"/>
              <a:t>2</a:t>
            </a:r>
            <a:r>
              <a:rPr lang="en-US" sz="2000" dirty="0" smtClean="0"/>
              <a:t> </a:t>
            </a:r>
            <a:r>
              <a:rPr lang="en-US" sz="2000" dirty="0" smtClean="0"/>
              <a:t>*(1.1+tanh(cos</a:t>
            </a:r>
            <a:r>
              <a:rPr lang="en-US" sz="2000" baseline="30000" dirty="0" smtClean="0"/>
              <a:t>2</a:t>
            </a:r>
            <a:r>
              <a:rPr lang="en-US" sz="2000" dirty="0" smtClean="0"/>
              <a:t>y)) </a:t>
            </a:r>
            <a:r>
              <a:rPr lang="en-US" sz="2000" dirty="0" smtClean="0"/>
              <a:t>+</a:t>
            </a:r>
            <a:r>
              <a:rPr lang="en-US" altLang="zh-TW" sz="2000" dirty="0" smtClean="0"/>
              <a:t> </a:t>
            </a:r>
            <a:r>
              <a:rPr lang="en-US" altLang="zh-TW" sz="2000" dirty="0" smtClean="0"/>
              <a:t>a </a:t>
            </a:r>
            <a:r>
              <a:rPr lang="en-US" altLang="zh-TW" sz="2000" dirty="0" smtClean="0"/>
              <a:t>* x * (</a:t>
            </a:r>
            <a:r>
              <a:rPr lang="en-US" altLang="zh-TW" sz="2000" dirty="0" smtClean="0"/>
              <a:t>y*sin </a:t>
            </a:r>
            <a:r>
              <a:rPr lang="en-US" altLang="zh-TW" sz="2000" dirty="0" smtClean="0"/>
              <a:t>(y) </a:t>
            </a:r>
            <a:r>
              <a:rPr lang="en-US" altLang="zh-TW" sz="2000" dirty="0" smtClean="0"/>
              <a:t>+2)/</a:t>
            </a:r>
            <a:r>
              <a:rPr lang="en-US" altLang="zh-TW" sz="2000" dirty="0" err="1" smtClean="0"/>
              <a:t>e</a:t>
            </a:r>
            <a:r>
              <a:rPr lang="en-US" altLang="zh-TW" sz="2000" baseline="30000" dirty="0" err="1" smtClean="0"/>
              <a:t>cos</a:t>
            </a:r>
            <a:r>
              <a:rPr lang="en-US" altLang="zh-TW" sz="2000" baseline="30000" dirty="0" smtClean="0"/>
              <a:t>(y)</a:t>
            </a:r>
            <a:r>
              <a:rPr lang="en-US" altLang="zh-TW" sz="2000" dirty="0" smtClean="0"/>
              <a:t> </a:t>
            </a:r>
            <a:r>
              <a:rPr lang="en-US" altLang="zh-TW" sz="2000" dirty="0" smtClean="0"/>
              <a:t>– </a:t>
            </a:r>
            <a:r>
              <a:rPr lang="en-US" altLang="zh-TW" sz="2000" dirty="0" smtClean="0"/>
              <a:t>b </a:t>
            </a:r>
            <a:r>
              <a:rPr lang="en-US" altLang="zh-TW" sz="2000" dirty="0" smtClean="0"/>
              <a:t>* </a:t>
            </a:r>
            <a:r>
              <a:rPr lang="en-US" altLang="zh-TW" sz="2000" dirty="0" smtClean="0"/>
              <a:t>(3+e</a:t>
            </a:r>
            <a:r>
              <a:rPr lang="en-US" altLang="zh-TW" sz="2000" baseline="30000" dirty="0" smtClean="0"/>
              <a:t>-y </a:t>
            </a:r>
            <a:r>
              <a:rPr lang="en-US" altLang="zh-TW" sz="2000" dirty="0" smtClean="0"/>
              <a:t>cos(y)+ sin(y))</a:t>
            </a:r>
            <a:r>
              <a:rPr lang="en-US" sz="2000" dirty="0" smtClean="0"/>
              <a:t>= </a:t>
            </a:r>
            <a:r>
              <a:rPr lang="en-US" sz="2000" dirty="0" smtClean="0"/>
              <a:t>0. </a:t>
            </a:r>
          </a:p>
          <a:p>
            <a:pPr marL="0" indent="0">
              <a:buNone/>
            </a:pPr>
            <a:r>
              <a:rPr lang="en-US" sz="2000" dirty="0" smtClean="0"/>
              <a:t>The process is stated as follows.</a:t>
            </a:r>
          </a:p>
          <a:p>
            <a:pPr marL="514350" indent="-514350">
              <a:buAutoNum type="arabicPeriod"/>
            </a:pPr>
            <a:r>
              <a:rPr lang="en-US" sz="2000" dirty="0" smtClean="0"/>
              <a:t>Clear the screen. Show your student ID and name. </a:t>
            </a:r>
            <a:r>
              <a:rPr lang="en-US" sz="2000" b="1" dirty="0" smtClean="0"/>
              <a:t>If you do not show this, your score is zero.</a:t>
            </a:r>
            <a:endParaRPr lang="en-US" sz="2000" b="1" dirty="0" smtClean="0"/>
          </a:p>
          <a:p>
            <a:pPr marL="514350" indent="-514350">
              <a:buAutoNum type="arabicPeriod"/>
            </a:pPr>
            <a:r>
              <a:rPr lang="en-US" sz="2000" b="1" dirty="0" smtClean="0"/>
              <a:t>[1pt] </a:t>
            </a:r>
            <a:r>
              <a:rPr lang="en-US" sz="2000" dirty="0" smtClean="0"/>
              <a:t>Ask </a:t>
            </a:r>
            <a:r>
              <a:rPr lang="en-US" sz="2000" dirty="0" smtClean="0"/>
              <a:t>to input </a:t>
            </a:r>
            <a:r>
              <a:rPr lang="en-US" sz="2000" dirty="0" smtClean="0"/>
              <a:t>a. </a:t>
            </a:r>
            <a:r>
              <a:rPr lang="en-US" sz="2000" dirty="0" smtClean="0"/>
              <a:t>If </a:t>
            </a:r>
            <a:r>
              <a:rPr lang="en-US" sz="2000" dirty="0" smtClean="0"/>
              <a:t>a </a:t>
            </a:r>
            <a:r>
              <a:rPr lang="en-US" sz="2000" dirty="0" smtClean="0"/>
              <a:t>is smaller than or equal to 0, show a message “Thanks for playing” and then quit the program. Otherwise go to step 3.</a:t>
            </a:r>
          </a:p>
          <a:p>
            <a:pPr marL="514350" indent="-514350">
              <a:buAutoNum type="arabicPeriod"/>
            </a:pPr>
            <a:r>
              <a:rPr lang="en-US" sz="2000" b="1" dirty="0"/>
              <a:t>[1pt] </a:t>
            </a:r>
            <a:r>
              <a:rPr lang="en-US" sz="2000" dirty="0" smtClean="0"/>
              <a:t>Ask </a:t>
            </a:r>
            <a:r>
              <a:rPr lang="en-US" sz="2000" dirty="0" smtClean="0"/>
              <a:t>to input an option (which is a number). If the option is 1, set d = </a:t>
            </a:r>
            <a:r>
              <a:rPr lang="en-US" sz="2000" dirty="0" smtClean="0"/>
              <a:t>5 </a:t>
            </a:r>
            <a:r>
              <a:rPr lang="en-US" sz="2000" dirty="0" smtClean="0"/>
              <a:t>and otherwise d = </a:t>
            </a:r>
            <a:r>
              <a:rPr lang="en-US" sz="2000" dirty="0" smtClean="0"/>
              <a:t>10.</a:t>
            </a:r>
            <a:endParaRPr lang="en-US" sz="2000" dirty="0" smtClean="0"/>
          </a:p>
          <a:p>
            <a:pPr marL="514350" indent="-514350">
              <a:buFont typeface="Arial" panose="020B0604020202020204" pitchFamily="34" charset="0"/>
              <a:buAutoNum type="arabicPeriod"/>
            </a:pPr>
            <a:r>
              <a:rPr lang="en-US" sz="2000" dirty="0" smtClean="0"/>
              <a:t>Clear all curves in the current figure.</a:t>
            </a:r>
          </a:p>
          <a:p>
            <a:pPr marL="514350" indent="-514350">
              <a:buFont typeface="Arial" panose="020B0604020202020204" pitchFamily="34" charset="0"/>
              <a:buAutoNum type="arabicPeriod"/>
            </a:pPr>
            <a:r>
              <a:rPr lang="en-US" sz="2000" b="1" dirty="0"/>
              <a:t>[1pt] </a:t>
            </a:r>
            <a:r>
              <a:rPr lang="en-US" altLang="zh-TW" sz="2000" dirty="0" smtClean="0"/>
              <a:t>Set </a:t>
            </a:r>
            <a:r>
              <a:rPr lang="en-US" altLang="zh-TW" sz="2000" dirty="0"/>
              <a:t>the step size properly so that </a:t>
            </a:r>
            <a:r>
              <a:rPr lang="en-US" altLang="zh-TW" sz="2000" dirty="0" smtClean="0"/>
              <a:t>all the curves </a:t>
            </a:r>
            <a:r>
              <a:rPr lang="en-US" altLang="zh-TW" sz="2000" dirty="0"/>
              <a:t>is smooth. The line width of the </a:t>
            </a:r>
            <a:r>
              <a:rPr lang="en-US" altLang="zh-TW" sz="2000" dirty="0" smtClean="0"/>
              <a:t>curves </a:t>
            </a:r>
            <a:r>
              <a:rPr lang="en-US" altLang="zh-TW" sz="2000" dirty="0"/>
              <a:t>is </a:t>
            </a:r>
            <a:r>
              <a:rPr lang="en-US" altLang="zh-TW" sz="2000" dirty="0" smtClean="0"/>
              <a:t>3.</a:t>
            </a:r>
            <a:endParaRPr lang="en-US" sz="2000" dirty="0" smtClean="0"/>
          </a:p>
          <a:p>
            <a:pPr marL="514350" indent="-514350">
              <a:buFont typeface="Arial" panose="020B0604020202020204" pitchFamily="34" charset="0"/>
              <a:buAutoNum type="arabicPeriod"/>
            </a:pPr>
            <a:r>
              <a:rPr lang="en-US" sz="2000" b="1" dirty="0" smtClean="0"/>
              <a:t>[10pt</a:t>
            </a:r>
            <a:r>
              <a:rPr lang="en-US" sz="2000" b="1" dirty="0"/>
              <a:t>] </a:t>
            </a:r>
            <a:r>
              <a:rPr lang="en-US" sz="2000" dirty="0" smtClean="0"/>
              <a:t>Plot </a:t>
            </a:r>
            <a:r>
              <a:rPr lang="en-US" sz="2000" dirty="0" smtClean="0"/>
              <a:t>curves for </a:t>
            </a:r>
            <a:r>
              <a:rPr lang="en-US" sz="2000" dirty="0" smtClean="0"/>
              <a:t>b </a:t>
            </a:r>
            <a:r>
              <a:rPr lang="en-US" sz="2000" dirty="0" smtClean="0"/>
              <a:t>inside </a:t>
            </a:r>
            <a:r>
              <a:rPr lang="en-US" sz="2000" dirty="0" smtClean="0"/>
              <a:t>{-5, -4, -3, …, 3, 4, 5}  on </a:t>
            </a:r>
            <a:r>
              <a:rPr lang="en-US" sz="2000" dirty="0" smtClean="0"/>
              <a:t>the same figure</a:t>
            </a:r>
            <a:r>
              <a:rPr lang="en-US" sz="2000" dirty="0" smtClean="0"/>
              <a:t>. </a:t>
            </a:r>
            <a:r>
              <a:rPr lang="en-US" altLang="zh-TW" sz="2000" dirty="0">
                <a:latin typeface="Arial" panose="020B0604020202020204" pitchFamily="34" charset="0"/>
                <a:cs typeface="Arial" panose="020B0604020202020204" pitchFamily="34" charset="0"/>
              </a:rPr>
              <a:t>Set the font size to </a:t>
            </a:r>
            <a:r>
              <a:rPr lang="en-US" altLang="zh-TW" sz="2000" b="1" dirty="0">
                <a:latin typeface="Arial" panose="020B0604020202020204" pitchFamily="34" charset="0"/>
                <a:cs typeface="Arial" panose="020B0604020202020204" pitchFamily="34" charset="0"/>
              </a:rPr>
              <a:t>30</a:t>
            </a:r>
            <a:r>
              <a:rPr lang="en-US" altLang="zh-TW" sz="2000" dirty="0">
                <a:latin typeface="Arial" panose="020B0604020202020204" pitchFamily="34" charset="0"/>
                <a:cs typeface="Arial" panose="020B0604020202020204" pitchFamily="34" charset="0"/>
              </a:rPr>
              <a:t>. </a:t>
            </a:r>
            <a:endParaRPr lang="en-US" sz="2000" dirty="0" smtClean="0"/>
          </a:p>
          <a:p>
            <a:pPr marL="514350" indent="-514350">
              <a:buFont typeface="Arial" panose="020B0604020202020204" pitchFamily="34" charset="0"/>
              <a:buAutoNum type="arabicPeriod"/>
            </a:pPr>
            <a:r>
              <a:rPr lang="en-US" sz="2000" b="1" dirty="0"/>
              <a:t>[1pt] </a:t>
            </a:r>
            <a:r>
              <a:rPr lang="en-US" sz="2000" dirty="0" smtClean="0"/>
              <a:t>Set </a:t>
            </a:r>
            <a:r>
              <a:rPr lang="en-US" sz="2000" dirty="0"/>
              <a:t>axis( </a:t>
            </a:r>
            <a:r>
              <a:rPr lang="en-US" sz="2000" dirty="0" smtClean="0"/>
              <a:t>[-d </a:t>
            </a:r>
            <a:r>
              <a:rPr lang="en-US" sz="2000" dirty="0" err="1" smtClean="0"/>
              <a:t>d</a:t>
            </a:r>
            <a:r>
              <a:rPr lang="en-US" sz="2000" dirty="0" smtClean="0"/>
              <a:t> -d d] </a:t>
            </a:r>
            <a:r>
              <a:rPr lang="en-US" sz="2000" dirty="0"/>
              <a:t>).  </a:t>
            </a:r>
            <a:r>
              <a:rPr lang="en-US" sz="2000" dirty="0" smtClean="0"/>
              <a:t> Call figure(1) to set the figure window on top. </a:t>
            </a:r>
          </a:p>
          <a:p>
            <a:pPr marL="0" indent="0">
              <a:buNone/>
            </a:pPr>
            <a:r>
              <a:rPr lang="en-US" sz="2000" dirty="0" smtClean="0"/>
              <a:t>         Use  statements similar to the right side to plot for each </a:t>
            </a:r>
            <a:r>
              <a:rPr lang="en-US" sz="2000" dirty="0" smtClean="0"/>
              <a:t>b </a:t>
            </a:r>
            <a:r>
              <a:rPr lang="en-US" sz="2000" dirty="0" smtClean="0"/>
              <a:t>value.</a:t>
            </a:r>
          </a:p>
          <a:p>
            <a:pPr marL="0" indent="0">
              <a:buNone/>
            </a:pPr>
            <a:r>
              <a:rPr lang="en-US" sz="2000" dirty="0"/>
              <a:t> </a:t>
            </a:r>
            <a:r>
              <a:rPr lang="en-US" sz="2000" dirty="0" smtClean="0"/>
              <a:t>        </a:t>
            </a:r>
            <a:r>
              <a:rPr lang="en-US" sz="2000" b="1" dirty="0" smtClean="0"/>
              <a:t>So that you can see the curves are plotted one by one.</a:t>
            </a:r>
          </a:p>
          <a:p>
            <a:pPr marL="0" indent="0">
              <a:buNone/>
            </a:pPr>
            <a:r>
              <a:rPr lang="en-US" sz="2000" dirty="0" smtClean="0"/>
              <a:t>8. </a:t>
            </a:r>
            <a:r>
              <a:rPr lang="en-US" sz="2000" dirty="0" smtClean="0"/>
              <a:t>     </a:t>
            </a:r>
            <a:r>
              <a:rPr lang="en-US" sz="2000" b="1" dirty="0" smtClean="0"/>
              <a:t>[</a:t>
            </a:r>
            <a:r>
              <a:rPr lang="en-US" sz="2000" b="1" dirty="0"/>
              <a:t>1pt] </a:t>
            </a:r>
            <a:r>
              <a:rPr lang="en-US" sz="2000" b="1" dirty="0" smtClean="0"/>
              <a:t>G</a:t>
            </a:r>
            <a:r>
              <a:rPr lang="en-US" sz="2000" dirty="0" smtClean="0"/>
              <a:t>o </a:t>
            </a:r>
            <a:r>
              <a:rPr lang="en-US" sz="2000" dirty="0" smtClean="0"/>
              <a:t>to step 2.	</a:t>
            </a:r>
          </a:p>
          <a:p>
            <a:pPr marL="0" indent="0">
              <a:buNone/>
            </a:pPr>
            <a:r>
              <a:rPr lang="en-US" sz="2000" dirty="0" smtClean="0"/>
              <a:t>Hint: This is a quadratic equation of x.</a:t>
            </a:r>
          </a:p>
          <a:p>
            <a:pPr marL="514350" indent="-514350">
              <a:buAutoNum type="arabicPeriod"/>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p:txBody>
      </p:sp>
      <p:sp>
        <p:nvSpPr>
          <p:cNvPr id="4" name="Rectangle 3"/>
          <p:cNvSpPr/>
          <p:nvPr/>
        </p:nvSpPr>
        <p:spPr>
          <a:xfrm>
            <a:off x="7961971" y="5213758"/>
            <a:ext cx="4059044" cy="1477328"/>
          </a:xfrm>
          <a:prstGeom prst="rect">
            <a:avLst/>
          </a:prstGeom>
          <a:ln>
            <a:solidFill>
              <a:schemeClr val="accent1"/>
            </a:solidFill>
          </a:ln>
        </p:spPr>
        <p:txBody>
          <a:bodyPr wrap="square">
            <a:spAutoFit/>
          </a:bodyPr>
          <a:lstStyle/>
          <a:p>
            <a:r>
              <a:rPr lang="en-US" dirty="0">
                <a:solidFill>
                  <a:srgbClr val="000000"/>
                </a:solidFill>
                <a:latin typeface="Courier New" panose="02070309020205020404" pitchFamily="49" charset="0"/>
              </a:rPr>
              <a:t>plot(x1,y,</a:t>
            </a:r>
            <a:r>
              <a:rPr lang="en-US" dirty="0">
                <a:solidFill>
                  <a:srgbClr val="A020F0"/>
                </a:solidFill>
                <a:latin typeface="Courier New" panose="02070309020205020404" pitchFamily="49" charset="0"/>
              </a:rPr>
              <a:t>'LineWidth'</a:t>
            </a:r>
            <a:r>
              <a:rPr lang="en-US" dirty="0">
                <a:solidFill>
                  <a:srgbClr val="000000"/>
                </a:solidFill>
                <a:latin typeface="Courier New" panose="02070309020205020404" pitchFamily="49" charset="0"/>
              </a:rPr>
              <a:t>,3);</a:t>
            </a:r>
          </a:p>
          <a:p>
            <a:r>
              <a:rPr lang="en-US" dirty="0" smtClean="0">
                <a:solidFill>
                  <a:srgbClr val="000000"/>
                </a:solidFill>
                <a:latin typeface="Courier New" panose="02070309020205020404" pitchFamily="49" charset="0"/>
              </a:rPr>
              <a:t>plot(x2,y</a:t>
            </a:r>
            <a:r>
              <a:rPr lang="en-US" dirty="0">
                <a:solidFill>
                  <a:srgbClr val="000000"/>
                </a:solidFill>
                <a:latin typeface="Courier New" panose="02070309020205020404" pitchFamily="49" charset="0"/>
              </a:rPr>
              <a:t>,</a:t>
            </a:r>
            <a:r>
              <a:rPr lang="en-US" dirty="0">
                <a:solidFill>
                  <a:srgbClr val="A020F0"/>
                </a:solidFill>
                <a:latin typeface="Courier New" panose="02070309020205020404" pitchFamily="49" charset="0"/>
              </a:rPr>
              <a:t>'LineWidth'</a:t>
            </a:r>
            <a:r>
              <a:rPr lang="en-US" dirty="0">
                <a:solidFill>
                  <a:srgbClr val="000000"/>
                </a:solidFill>
                <a:latin typeface="Courier New" panose="02070309020205020404" pitchFamily="49" charset="0"/>
              </a:rPr>
              <a:t>,3);</a:t>
            </a:r>
          </a:p>
          <a:p>
            <a:r>
              <a:rPr lang="en-US" dirty="0" smtClean="0">
                <a:solidFill>
                  <a:srgbClr val="000000"/>
                </a:solidFill>
                <a:latin typeface="Courier New" panose="02070309020205020404" pitchFamily="49" charset="0"/>
              </a:rPr>
              <a:t>figure(1</a:t>
            </a:r>
            <a:r>
              <a:rPr lang="en-US" dirty="0">
                <a:solidFill>
                  <a:srgbClr val="000000"/>
                </a:solidFill>
                <a:latin typeface="Courier New" panose="02070309020205020404" pitchFamily="49" charset="0"/>
              </a:rPr>
              <a:t>);</a:t>
            </a:r>
          </a:p>
          <a:p>
            <a:r>
              <a:rPr lang="pt-BR" dirty="0" smtClean="0">
                <a:solidFill>
                  <a:srgbClr val="000000"/>
                </a:solidFill>
                <a:latin typeface="Courier New" panose="02070309020205020404" pitchFamily="49" charset="0"/>
              </a:rPr>
              <a:t>axis([-d d -d d]);</a:t>
            </a:r>
            <a:endParaRPr lang="pt-BR" dirty="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pause(0.05</a:t>
            </a:r>
            <a:r>
              <a:rPr lang="en-US"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2945248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zh-TW" dirty="0" smtClean="0"/>
              <a:t>Midterm </a:t>
            </a:r>
            <a:r>
              <a:rPr lang="en-US" altLang="zh-TW" dirty="0"/>
              <a:t>Problem </a:t>
            </a:r>
            <a:r>
              <a:rPr lang="en-US" altLang="zh-TW" dirty="0" smtClean="0"/>
              <a:t>1.2</a:t>
            </a:r>
            <a:endParaRPr lang="en-US" dirty="0"/>
          </a:p>
        </p:txBody>
      </p:sp>
      <p:sp>
        <p:nvSpPr>
          <p:cNvPr id="6" name="TextBox 5"/>
          <p:cNvSpPr txBox="1"/>
          <p:nvPr/>
        </p:nvSpPr>
        <p:spPr>
          <a:xfrm>
            <a:off x="8862147" y="124173"/>
            <a:ext cx="2086853" cy="1077218"/>
          </a:xfrm>
          <a:prstGeom prst="rect">
            <a:avLst/>
          </a:prstGeom>
          <a:noFill/>
        </p:spPr>
        <p:txBody>
          <a:bodyPr wrap="none" rtlCol="0">
            <a:spAutoFit/>
          </a:bodyPr>
          <a:lstStyle/>
          <a:p>
            <a:r>
              <a:rPr lang="en-US" sz="3200" dirty="0" smtClean="0"/>
              <a:t>a </a:t>
            </a:r>
            <a:r>
              <a:rPr lang="en-US" sz="3200" dirty="0" smtClean="0"/>
              <a:t>= 1</a:t>
            </a:r>
          </a:p>
          <a:p>
            <a:r>
              <a:rPr lang="en-US" sz="3200" dirty="0" smtClean="0"/>
              <a:t>First option</a:t>
            </a:r>
            <a:endParaRPr lang="en-US" sz="3200" dirty="0"/>
          </a:p>
        </p:txBody>
      </p:sp>
      <p:pic>
        <p:nvPicPr>
          <p:cNvPr id="5" name="Picture 4"/>
          <p:cNvPicPr>
            <a:picLocks noChangeAspect="1"/>
          </p:cNvPicPr>
          <p:nvPr/>
        </p:nvPicPr>
        <p:blipFill rotWithShape="1">
          <a:blip r:embed="rId2"/>
          <a:srcRect l="9825" t="12534" r="8550" b="6800"/>
          <a:stretch/>
        </p:blipFill>
        <p:spPr>
          <a:xfrm>
            <a:off x="1276350" y="1449736"/>
            <a:ext cx="9353550" cy="5199600"/>
          </a:xfrm>
          <a:prstGeom prst="rect">
            <a:avLst/>
          </a:prstGeom>
        </p:spPr>
      </p:pic>
    </p:spTree>
    <p:extLst>
      <p:ext uri="{BB962C8B-B14F-4D97-AF65-F5344CB8AC3E}">
        <p14:creationId xmlns:p14="http://schemas.microsoft.com/office/powerpoint/2010/main" val="2927269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zh-TW" dirty="0" smtClean="0"/>
              <a:t>Midterm </a:t>
            </a:r>
            <a:r>
              <a:rPr lang="en-US" altLang="zh-TW" dirty="0"/>
              <a:t>Problem </a:t>
            </a:r>
            <a:r>
              <a:rPr lang="en-US" altLang="zh-TW" dirty="0" smtClean="0"/>
              <a:t>1.2</a:t>
            </a:r>
            <a:endParaRPr lang="en-US" dirty="0"/>
          </a:p>
        </p:txBody>
      </p:sp>
      <p:sp>
        <p:nvSpPr>
          <p:cNvPr id="6" name="TextBox 5"/>
          <p:cNvSpPr txBox="1"/>
          <p:nvPr/>
        </p:nvSpPr>
        <p:spPr>
          <a:xfrm>
            <a:off x="8014867" y="248345"/>
            <a:ext cx="2585580" cy="1077218"/>
          </a:xfrm>
          <a:prstGeom prst="rect">
            <a:avLst/>
          </a:prstGeom>
          <a:noFill/>
        </p:spPr>
        <p:txBody>
          <a:bodyPr wrap="none" rtlCol="0">
            <a:spAutoFit/>
          </a:bodyPr>
          <a:lstStyle/>
          <a:p>
            <a:r>
              <a:rPr lang="en-US" sz="3200" dirty="0" smtClean="0"/>
              <a:t>a </a:t>
            </a:r>
            <a:r>
              <a:rPr lang="en-US" sz="3200" dirty="0" smtClean="0"/>
              <a:t>= </a:t>
            </a:r>
            <a:r>
              <a:rPr lang="en-US" sz="3200" dirty="0" smtClean="0"/>
              <a:t>2</a:t>
            </a:r>
            <a:endParaRPr lang="en-US" sz="3200" dirty="0" smtClean="0"/>
          </a:p>
          <a:p>
            <a:r>
              <a:rPr lang="en-US" sz="3200" dirty="0" smtClean="0"/>
              <a:t>Second </a:t>
            </a:r>
            <a:r>
              <a:rPr lang="en-US" sz="3200" dirty="0" smtClean="0"/>
              <a:t>option</a:t>
            </a:r>
            <a:endParaRPr lang="en-US" sz="3200" dirty="0"/>
          </a:p>
        </p:txBody>
      </p:sp>
      <p:pic>
        <p:nvPicPr>
          <p:cNvPr id="5" name="Picture 4"/>
          <p:cNvPicPr>
            <a:picLocks noChangeAspect="1"/>
          </p:cNvPicPr>
          <p:nvPr/>
        </p:nvPicPr>
        <p:blipFill rotWithShape="1">
          <a:blip r:embed="rId2"/>
          <a:srcRect l="8375" t="11334" r="8000" b="6000"/>
          <a:stretch/>
        </p:blipFill>
        <p:spPr>
          <a:xfrm>
            <a:off x="1085850" y="1402695"/>
            <a:ext cx="9810750" cy="5455305"/>
          </a:xfrm>
          <a:prstGeom prst="rect">
            <a:avLst/>
          </a:prstGeom>
        </p:spPr>
      </p:pic>
    </p:spTree>
    <p:extLst>
      <p:ext uri="{BB962C8B-B14F-4D97-AF65-F5344CB8AC3E}">
        <p14:creationId xmlns:p14="http://schemas.microsoft.com/office/powerpoint/2010/main" val="109182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168"/>
            <a:ext cx="10515600" cy="1325563"/>
          </a:xfrm>
        </p:spPr>
        <p:txBody>
          <a:bodyPr/>
          <a:lstStyle/>
          <a:p>
            <a:r>
              <a:rPr lang="en-US" altLang="zh-TW" smtClean="0"/>
              <a:t>(15 </a:t>
            </a:r>
            <a:r>
              <a:rPr lang="en-US" altLang="zh-TW" dirty="0"/>
              <a:t>pts) Midterm Problem </a:t>
            </a:r>
            <a:r>
              <a:rPr lang="en-US" altLang="zh-TW" dirty="0" smtClean="0"/>
              <a:t>1.3</a:t>
            </a:r>
            <a:endParaRPr lang="en-US" dirty="0"/>
          </a:p>
        </p:txBody>
      </p:sp>
      <p:sp>
        <p:nvSpPr>
          <p:cNvPr id="3" name="Content Placeholder 2"/>
          <p:cNvSpPr>
            <a:spLocks noGrp="1"/>
          </p:cNvSpPr>
          <p:nvPr>
            <p:ph idx="1"/>
          </p:nvPr>
        </p:nvSpPr>
        <p:spPr>
          <a:xfrm>
            <a:off x="238125" y="840592"/>
            <a:ext cx="11687175" cy="5893583"/>
          </a:xfrm>
        </p:spPr>
        <p:txBody>
          <a:bodyPr>
            <a:normAutofit fontScale="70000" lnSpcReduction="20000"/>
          </a:bodyPr>
          <a:lstStyle/>
          <a:p>
            <a:pPr marL="0" indent="0">
              <a:buNone/>
            </a:pPr>
            <a:r>
              <a:rPr lang="en-US" dirty="0" smtClean="0"/>
              <a:t>Write a program to ask for inputs. Then it plots  function z1 = f(x) and a family of function z2 = z2(</a:t>
            </a:r>
            <a:r>
              <a:rPr lang="en-US" dirty="0" err="1" smtClean="0"/>
              <a:t>x,n</a:t>
            </a:r>
            <a:r>
              <a:rPr lang="en-US" dirty="0" smtClean="0"/>
              <a:t>). </a:t>
            </a:r>
          </a:p>
          <a:p>
            <a:pPr marL="0" indent="0">
              <a:buNone/>
            </a:pPr>
            <a:r>
              <a:rPr lang="en-US" sz="3200" dirty="0" smtClean="0">
                <a:latin typeface="Courier New" panose="02070309020205020404" pitchFamily="49" charset="0"/>
                <a:cs typeface="Courier New" panose="02070309020205020404" pitchFamily="49" charset="0"/>
              </a:rPr>
              <a:t>z1(x)  = cos</a:t>
            </a:r>
            <a:r>
              <a:rPr lang="en-US" sz="3200" dirty="0" smtClean="0">
                <a:latin typeface="Courier New" panose="02070309020205020404" pitchFamily="49" charset="0"/>
                <a:cs typeface="Courier New" panose="02070309020205020404" pitchFamily="49" charset="0"/>
              </a:rPr>
              <a:t>(5x</a:t>
            </a:r>
            <a:r>
              <a:rPr lang="en-US" sz="3200" dirty="0">
                <a:latin typeface="Courier New" panose="02070309020205020404" pitchFamily="49" charset="0"/>
                <a:cs typeface="Courier New" panose="02070309020205020404" pitchFamily="49" charset="0"/>
              </a:rPr>
              <a:t>) </a:t>
            </a:r>
            <a:r>
              <a:rPr lang="en-US" sz="3200" dirty="0" err="1" smtClean="0">
                <a:latin typeface="Courier New" panose="02070309020205020404" pitchFamily="49" charset="0"/>
                <a:cs typeface="Courier New" panose="02070309020205020404" pitchFamily="49" charset="0"/>
              </a:rPr>
              <a:t>cosh</a:t>
            </a:r>
            <a:r>
              <a:rPr lang="en-US" sz="3200" dirty="0" smtClean="0">
                <a:latin typeface="Courier New" panose="02070309020205020404" pitchFamily="49" charset="0"/>
                <a:cs typeface="Courier New" panose="02070309020205020404" pitchFamily="49" charset="0"/>
              </a:rPr>
              <a:t>(x</a:t>
            </a:r>
            <a:r>
              <a:rPr lang="en-US" sz="3200" dirty="0">
                <a:latin typeface="Courier New" panose="02070309020205020404" pitchFamily="49" charset="0"/>
                <a:cs typeface="Courier New" panose="02070309020205020404" pitchFamily="49" charset="0"/>
              </a:rPr>
              <a:t>)</a:t>
            </a:r>
            <a:endParaRPr lang="en-US" sz="3200" dirty="0" smtClean="0">
              <a:latin typeface="Courier New" panose="02070309020205020404" pitchFamily="49" charset="0"/>
              <a:cs typeface="Courier New" panose="02070309020205020404" pitchFamily="49" charset="0"/>
            </a:endParaRPr>
          </a:p>
          <a:p>
            <a:pPr marL="0" indent="0">
              <a:buNone/>
            </a:pPr>
            <a:r>
              <a:rPr lang="en-US" sz="3200" dirty="0" smtClean="0">
                <a:latin typeface="Courier New" panose="02070309020205020404" pitchFamily="49" charset="0"/>
                <a:cs typeface="Courier New" panose="02070309020205020404" pitchFamily="49" charset="0"/>
              </a:rPr>
              <a:t>z2(</a:t>
            </a:r>
            <a:r>
              <a:rPr lang="en-US" sz="3200" dirty="0" err="1" smtClean="0">
                <a:latin typeface="Courier New" panose="02070309020205020404" pitchFamily="49" charset="0"/>
                <a:cs typeface="Courier New" panose="02070309020205020404" pitchFamily="49" charset="0"/>
              </a:rPr>
              <a:t>x,n</a:t>
            </a:r>
            <a:r>
              <a:rPr lang="en-US" sz="3200" dirty="0" smtClean="0">
                <a:latin typeface="Courier New" panose="02070309020205020404" pitchFamily="49" charset="0"/>
                <a:cs typeface="Courier New" panose="02070309020205020404" pitchFamily="49" charset="0"/>
              </a:rPr>
              <a:t>)=</a:t>
            </a:r>
            <a:r>
              <a:rPr lang="en-US" sz="3200" dirty="0" smtClean="0">
                <a:latin typeface="Courier New" panose="02070309020205020404" pitchFamily="49" charset="0"/>
                <a:cs typeface="Courier New" panose="02070309020205020404" pitchFamily="49" charset="0"/>
              </a:rPr>
              <a:t>[1+(-1)</a:t>
            </a:r>
            <a:r>
              <a:rPr lang="en-US" sz="3200" baseline="30000" dirty="0" smtClean="0">
                <a:latin typeface="Courier New" panose="02070309020205020404" pitchFamily="49" charset="0"/>
                <a:cs typeface="Courier New" panose="02070309020205020404" pitchFamily="49" charset="0"/>
              </a:rPr>
              <a:t>1</a:t>
            </a:r>
            <a:r>
              <a:rPr lang="en-US" sz="3200" dirty="0" smtClean="0">
                <a:latin typeface="Courier New" panose="02070309020205020404" pitchFamily="49" charset="0"/>
                <a:cs typeface="Courier New" panose="02070309020205020404" pitchFamily="49" charset="0"/>
              </a:rPr>
              <a:t>(5x)</a:t>
            </a:r>
            <a:r>
              <a:rPr lang="en-US" sz="3200" baseline="30000" dirty="0" smtClean="0">
                <a:latin typeface="Courier New" panose="02070309020205020404" pitchFamily="49" charset="0"/>
                <a:cs typeface="Courier New" panose="02070309020205020404" pitchFamily="49" charset="0"/>
              </a:rPr>
              <a:t>2*1</a:t>
            </a:r>
            <a:r>
              <a:rPr lang="en-US" sz="3200" dirty="0">
                <a:latin typeface="Courier New" panose="02070309020205020404" pitchFamily="49" charset="0"/>
                <a:cs typeface="Courier New" panose="02070309020205020404" pitchFamily="49" charset="0"/>
              </a:rPr>
              <a:t>/(2</a:t>
            </a:r>
            <a:r>
              <a:rPr lang="en-US" sz="3200" dirty="0" smtClean="0">
                <a:latin typeface="Courier New" panose="02070309020205020404" pitchFamily="49" charset="0"/>
                <a:cs typeface="Courier New" panose="02070309020205020404" pitchFamily="49" charset="0"/>
              </a:rPr>
              <a:t>)!+(-1)</a:t>
            </a:r>
            <a:r>
              <a:rPr lang="en-US" sz="3200" baseline="30000" dirty="0" smtClean="0">
                <a:latin typeface="Courier New" panose="02070309020205020404" pitchFamily="49" charset="0"/>
                <a:cs typeface="Courier New" panose="02070309020205020404" pitchFamily="49" charset="0"/>
              </a:rPr>
              <a:t>2</a:t>
            </a:r>
            <a:r>
              <a:rPr lang="en-US" sz="3200" dirty="0" smtClean="0">
                <a:latin typeface="Courier New" panose="02070309020205020404" pitchFamily="49" charset="0"/>
                <a:cs typeface="Courier New" panose="02070309020205020404" pitchFamily="49" charset="0"/>
              </a:rPr>
              <a:t>(5x)</a:t>
            </a:r>
            <a:r>
              <a:rPr lang="en-US" sz="3200" baseline="30000" dirty="0" smtClean="0">
                <a:latin typeface="Courier New" panose="02070309020205020404" pitchFamily="49" charset="0"/>
                <a:cs typeface="Courier New" panose="02070309020205020404" pitchFamily="49" charset="0"/>
              </a:rPr>
              <a:t>2*2</a:t>
            </a:r>
            <a:r>
              <a:rPr lang="en-US" sz="3200" dirty="0">
                <a:latin typeface="Courier New" panose="02070309020205020404" pitchFamily="49" charset="0"/>
                <a:cs typeface="Courier New" panose="02070309020205020404" pitchFamily="49" charset="0"/>
              </a:rPr>
              <a:t>/(2*2</a:t>
            </a:r>
            <a:r>
              <a:rPr lang="en-US" sz="3200" dirty="0" smtClean="0">
                <a:latin typeface="Courier New" panose="02070309020205020404" pitchFamily="49" charset="0"/>
                <a:cs typeface="Courier New" panose="02070309020205020404" pitchFamily="49" charset="0"/>
              </a:rPr>
              <a:t>)!+...+(-1)</a:t>
            </a:r>
            <a:r>
              <a:rPr lang="en-US" sz="3200" baseline="30000" dirty="0" smtClean="0">
                <a:latin typeface="Courier New" panose="02070309020205020404" pitchFamily="49" charset="0"/>
                <a:cs typeface="Courier New" panose="02070309020205020404" pitchFamily="49" charset="0"/>
              </a:rPr>
              <a:t>n </a:t>
            </a:r>
            <a:r>
              <a:rPr lang="en-US" sz="3200" dirty="0" smtClean="0">
                <a:latin typeface="Courier New" panose="02070309020205020404" pitchFamily="49" charset="0"/>
                <a:cs typeface="Courier New" panose="02070309020205020404" pitchFamily="49" charset="0"/>
              </a:rPr>
              <a:t>(5x)</a:t>
            </a:r>
            <a:r>
              <a:rPr lang="en-US" sz="3200" baseline="30000" dirty="0" smtClean="0">
                <a:latin typeface="Courier New" panose="02070309020205020404" pitchFamily="49" charset="0"/>
                <a:cs typeface="Courier New" panose="02070309020205020404" pitchFamily="49" charset="0"/>
              </a:rPr>
              <a:t>2n</a:t>
            </a:r>
            <a:r>
              <a:rPr lang="en-US" sz="3200" dirty="0">
                <a:latin typeface="Courier New" panose="02070309020205020404" pitchFamily="49" charset="0"/>
                <a:cs typeface="Courier New" panose="02070309020205020404" pitchFamily="49" charset="0"/>
              </a:rPr>
              <a:t>/(2n</a:t>
            </a:r>
            <a:r>
              <a:rPr lang="en-US" sz="3200" dirty="0" smtClean="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 </a:t>
            </a:r>
            <a:r>
              <a:rPr lang="en-US" sz="3200" dirty="0" smtClean="0">
                <a:latin typeface="Courier New" panose="02070309020205020404" pitchFamily="49" charset="0"/>
                <a:cs typeface="Courier New" panose="02070309020205020404" pitchFamily="49" charset="0"/>
              </a:rPr>
              <a:t>      *[1+        x</a:t>
            </a:r>
            <a:r>
              <a:rPr lang="en-US" sz="3200" baseline="30000" dirty="0" smtClean="0">
                <a:latin typeface="Courier New" panose="02070309020205020404" pitchFamily="49" charset="0"/>
                <a:cs typeface="Courier New" panose="02070309020205020404" pitchFamily="49" charset="0"/>
              </a:rPr>
              <a:t>2*1</a:t>
            </a:r>
            <a:r>
              <a:rPr lang="en-US" sz="3200" dirty="0" smtClean="0">
                <a:latin typeface="Courier New" panose="02070309020205020404" pitchFamily="49" charset="0"/>
                <a:cs typeface="Courier New" panose="02070309020205020404" pitchFamily="49" charset="0"/>
              </a:rPr>
              <a:t>/(2)!+       x</a:t>
            </a:r>
            <a:r>
              <a:rPr lang="en-US" sz="3200" baseline="30000" dirty="0" smtClean="0">
                <a:latin typeface="Courier New" panose="02070309020205020404" pitchFamily="49" charset="0"/>
                <a:cs typeface="Courier New" panose="02070309020205020404" pitchFamily="49" charset="0"/>
              </a:rPr>
              <a:t>2*2</a:t>
            </a:r>
            <a:r>
              <a:rPr lang="en-US" sz="3200" dirty="0" smtClean="0">
                <a:latin typeface="Courier New" panose="02070309020205020404" pitchFamily="49" charset="0"/>
                <a:cs typeface="Courier New" panose="02070309020205020404" pitchFamily="49" charset="0"/>
              </a:rPr>
              <a:t>/(2*2)!+...+         x</a:t>
            </a:r>
            <a:r>
              <a:rPr lang="en-US" sz="3200" baseline="30000" dirty="0" smtClean="0">
                <a:latin typeface="Courier New" panose="02070309020205020404" pitchFamily="49" charset="0"/>
                <a:cs typeface="Courier New" panose="02070309020205020404" pitchFamily="49" charset="0"/>
              </a:rPr>
              <a:t>2n</a:t>
            </a:r>
            <a:r>
              <a:rPr lang="en-US" sz="3200" dirty="0" smtClean="0">
                <a:latin typeface="Courier New" panose="02070309020205020404" pitchFamily="49" charset="0"/>
                <a:cs typeface="Courier New" panose="02070309020205020404" pitchFamily="49" charset="0"/>
              </a:rPr>
              <a:t>/(2n)!</a:t>
            </a:r>
            <a:r>
              <a:rPr lang="en-US" sz="3200" dirty="0" smtClean="0">
                <a:latin typeface="Courier New" panose="02070309020205020404" pitchFamily="49" charset="0"/>
                <a:cs typeface="Courier New" panose="02070309020205020404" pitchFamily="49" charset="0"/>
              </a:rPr>
              <a:t>]</a:t>
            </a:r>
          </a:p>
          <a:p>
            <a:pPr marL="514350" indent="-514350">
              <a:buFont typeface="Arial" panose="020B0604020202020204" pitchFamily="34" charset="0"/>
              <a:buAutoNum type="arabicPeriod"/>
            </a:pPr>
            <a:r>
              <a:rPr lang="en-US" dirty="0" smtClean="0"/>
              <a:t>Clear </a:t>
            </a:r>
            <a:r>
              <a:rPr lang="en-US" dirty="0" smtClean="0"/>
              <a:t>the screen. Show your student ID and name</a:t>
            </a:r>
            <a:r>
              <a:rPr lang="en-US" dirty="0" smtClean="0"/>
              <a:t>. </a:t>
            </a:r>
            <a:r>
              <a:rPr lang="en-US" b="1" dirty="0"/>
              <a:t>If you do not show this, your score is zero</a:t>
            </a:r>
            <a:r>
              <a:rPr lang="en-US" b="1" dirty="0" smtClean="0"/>
              <a:t>.</a:t>
            </a:r>
            <a:endParaRPr lang="en-US" dirty="0" smtClean="0"/>
          </a:p>
          <a:p>
            <a:pPr marL="514350" indent="-514350">
              <a:buAutoNum type="arabicPeriod"/>
            </a:pPr>
            <a:r>
              <a:rPr lang="en-US" dirty="0" smtClean="0"/>
              <a:t>Clear all the figures.</a:t>
            </a:r>
          </a:p>
          <a:p>
            <a:pPr marL="514350" indent="-514350">
              <a:buAutoNum type="arabicPeriod"/>
            </a:pPr>
            <a:r>
              <a:rPr lang="en-US" b="1" dirty="0" smtClean="0"/>
              <a:t>[0.5pt</a:t>
            </a:r>
            <a:r>
              <a:rPr lang="en-US" b="1" dirty="0"/>
              <a:t>] </a:t>
            </a:r>
            <a:r>
              <a:rPr lang="en-US" dirty="0" smtClean="0"/>
              <a:t>Ask </a:t>
            </a:r>
            <a:r>
              <a:rPr lang="en-US" dirty="0" smtClean="0"/>
              <a:t>to input </a:t>
            </a:r>
            <a:r>
              <a:rPr lang="en-US" dirty="0"/>
              <a:t>N</a:t>
            </a:r>
            <a:r>
              <a:rPr lang="en-US" dirty="0" smtClean="0"/>
              <a:t> inside [</a:t>
            </a:r>
            <a:r>
              <a:rPr lang="en-US" dirty="0" smtClean="0"/>
              <a:t>0,10</a:t>
            </a:r>
            <a:r>
              <a:rPr lang="en-US" dirty="0" smtClean="0"/>
              <a:t>]. MUST check if the input is valid. If N is zero, show a message “Thanks for playing” and then quit the program. </a:t>
            </a:r>
          </a:p>
          <a:p>
            <a:pPr marL="514350" indent="-514350">
              <a:buFont typeface="Arial" panose="020B0604020202020204" pitchFamily="34" charset="0"/>
              <a:buAutoNum type="arabicPeriod"/>
            </a:pPr>
            <a:r>
              <a:rPr lang="en-US" b="1" dirty="0" smtClean="0"/>
              <a:t>[0.5pt</a:t>
            </a:r>
            <a:r>
              <a:rPr lang="en-US" b="1" dirty="0"/>
              <a:t>] </a:t>
            </a:r>
            <a:r>
              <a:rPr lang="en-US" dirty="0" smtClean="0"/>
              <a:t>Ask </a:t>
            </a:r>
            <a:r>
              <a:rPr lang="en-US" dirty="0" smtClean="0"/>
              <a:t>to input an option. Display the message </a:t>
            </a:r>
            <a:r>
              <a:rPr lang="en-US" b="1" dirty="0"/>
              <a:t>'Please input option: 1) All Curves 2) One Curve</a:t>
            </a:r>
            <a:r>
              <a:rPr lang="en-US" dirty="0" smtClean="0"/>
              <a:t>'</a:t>
            </a:r>
          </a:p>
          <a:p>
            <a:pPr marL="514350" indent="-514350">
              <a:buFont typeface="Arial" panose="020B0604020202020204" pitchFamily="34" charset="0"/>
              <a:buAutoNum type="arabicPeriod"/>
            </a:pPr>
            <a:r>
              <a:rPr lang="en-US" b="1"/>
              <a:t>[</a:t>
            </a:r>
            <a:r>
              <a:rPr lang="en-US" b="1" smtClean="0"/>
              <a:t>11pt</a:t>
            </a:r>
            <a:r>
              <a:rPr lang="en-US" b="1" dirty="0"/>
              <a:t>] </a:t>
            </a:r>
            <a:r>
              <a:rPr lang="en-US" dirty="0" smtClean="0"/>
              <a:t>Clear </a:t>
            </a:r>
            <a:r>
              <a:rPr lang="en-US" dirty="0" smtClean="0"/>
              <a:t>all curves in the current figure. In the same figure, if option is 1, plot z1’s curve and z2’s curves for all 0 &lt;=n &lt;= N. </a:t>
            </a:r>
            <a:r>
              <a:rPr lang="en-US" dirty="0" smtClean="0"/>
              <a:t>If option is 2, set n = N and plot z2 for one curve.</a:t>
            </a:r>
          </a:p>
          <a:p>
            <a:pPr marL="514350" indent="-514350">
              <a:buFont typeface="Arial" panose="020B0604020202020204" pitchFamily="34" charset="0"/>
              <a:buAutoNum type="arabicPeriod"/>
            </a:pPr>
            <a:r>
              <a:rPr lang="en-US" b="1" dirty="0"/>
              <a:t>[1pt] </a:t>
            </a:r>
            <a:r>
              <a:rPr lang="en-US" dirty="0" smtClean="0"/>
              <a:t>The interval </a:t>
            </a:r>
            <a:r>
              <a:rPr lang="en-US" dirty="0" smtClean="0"/>
              <a:t>of y is </a:t>
            </a:r>
            <a:r>
              <a:rPr lang="en-US" dirty="0" smtClean="0"/>
              <a:t>[-10 10</a:t>
            </a:r>
            <a:r>
              <a:rPr lang="en-US" dirty="0" smtClean="0"/>
              <a:t>]. The </a:t>
            </a:r>
            <a:r>
              <a:rPr lang="en-US" dirty="0" smtClean="0"/>
              <a:t>interval</a:t>
            </a:r>
            <a:r>
              <a:rPr lang="en-US" dirty="0" smtClean="0"/>
              <a:t> </a:t>
            </a:r>
            <a:r>
              <a:rPr lang="en-US" dirty="0" smtClean="0"/>
              <a:t>of x is </a:t>
            </a:r>
            <a:r>
              <a:rPr lang="en-US" dirty="0" smtClean="0"/>
              <a:t>[-3, 3]. </a:t>
            </a:r>
            <a:r>
              <a:rPr lang="en-US" dirty="0" smtClean="0"/>
              <a:t>The step size of x is 0.02. </a:t>
            </a:r>
          </a:p>
          <a:p>
            <a:pPr marL="514350" indent="-514350">
              <a:buFont typeface="Arial" panose="020B0604020202020204" pitchFamily="34" charset="0"/>
              <a:buAutoNum type="arabicPeriod"/>
            </a:pPr>
            <a:r>
              <a:rPr lang="en-US" b="1" dirty="0" smtClean="0"/>
              <a:t>[0.5pt</a:t>
            </a:r>
            <a:r>
              <a:rPr lang="en-US" b="1" dirty="0"/>
              <a:t>] </a:t>
            </a:r>
            <a:r>
              <a:rPr lang="en-US" altLang="zh-TW" dirty="0" smtClean="0"/>
              <a:t>The </a:t>
            </a:r>
            <a:r>
              <a:rPr lang="en-US" altLang="zh-TW" dirty="0"/>
              <a:t>line width </a:t>
            </a:r>
            <a:r>
              <a:rPr lang="en-US" altLang="zh-TW" dirty="0" smtClean="0"/>
              <a:t>is </a:t>
            </a:r>
            <a:r>
              <a:rPr lang="en-US" altLang="zh-TW" dirty="0"/>
              <a:t>set to </a:t>
            </a:r>
            <a:r>
              <a:rPr lang="en-US" altLang="zh-TW" dirty="0" smtClean="0"/>
              <a:t>7 </a:t>
            </a:r>
            <a:r>
              <a:rPr lang="en-US" altLang="zh-TW" dirty="0"/>
              <a:t>for </a:t>
            </a:r>
            <a:r>
              <a:rPr lang="en-US" altLang="zh-TW" dirty="0" smtClean="0"/>
              <a:t>curve z1. </a:t>
            </a:r>
            <a:r>
              <a:rPr lang="en-US" altLang="zh-TW" dirty="0" smtClean="0"/>
              <a:t>The color is </a:t>
            </a:r>
            <a:r>
              <a:rPr lang="en-US" dirty="0"/>
              <a:t>[0.8500 0.3250 0.0980</a:t>
            </a:r>
            <a:r>
              <a:rPr lang="en-US" dirty="0" smtClean="0"/>
              <a:t>].</a:t>
            </a:r>
            <a:endParaRPr lang="en-US" dirty="0" smtClean="0"/>
          </a:p>
          <a:p>
            <a:pPr marL="514350" indent="-514350">
              <a:buFont typeface="Arial" panose="020B0604020202020204" pitchFamily="34" charset="0"/>
              <a:buAutoNum type="arabicPeriod"/>
            </a:pPr>
            <a:r>
              <a:rPr lang="en-US" b="1" dirty="0" smtClean="0"/>
              <a:t>[0.5pt</a:t>
            </a:r>
            <a:r>
              <a:rPr lang="en-US" b="1" dirty="0"/>
              <a:t>] </a:t>
            </a:r>
            <a:r>
              <a:rPr lang="en-US" altLang="zh-TW" dirty="0" smtClean="0"/>
              <a:t>The </a:t>
            </a:r>
            <a:r>
              <a:rPr lang="en-US" altLang="zh-TW" dirty="0"/>
              <a:t>line width </a:t>
            </a:r>
            <a:r>
              <a:rPr lang="en-US" altLang="zh-TW" dirty="0" smtClean="0"/>
              <a:t>is </a:t>
            </a:r>
            <a:r>
              <a:rPr lang="en-US" altLang="zh-TW" dirty="0"/>
              <a:t>set to 3</a:t>
            </a:r>
            <a:r>
              <a:rPr lang="en-US" altLang="zh-TW" dirty="0" smtClean="0"/>
              <a:t> for </a:t>
            </a:r>
            <a:r>
              <a:rPr lang="en-US" altLang="zh-TW" dirty="0" smtClean="0"/>
              <a:t>curves of z2</a:t>
            </a:r>
            <a:r>
              <a:rPr lang="en-US" altLang="zh-TW" b="1" dirty="0" smtClean="0"/>
              <a:t>. </a:t>
            </a:r>
            <a:endParaRPr lang="en-US" altLang="zh-TW" b="1" dirty="0" smtClean="0"/>
          </a:p>
          <a:p>
            <a:pPr marL="514350" indent="-514350">
              <a:buFont typeface="Arial" panose="020B0604020202020204" pitchFamily="34" charset="0"/>
              <a:buAutoNum type="arabicPeriod"/>
            </a:pPr>
            <a:r>
              <a:rPr lang="en-US" b="1" dirty="0" smtClean="0"/>
              <a:t>[0.5pt</a:t>
            </a:r>
            <a:r>
              <a:rPr lang="en-US" b="1" dirty="0"/>
              <a:t>] </a:t>
            </a:r>
            <a:r>
              <a:rPr lang="en-US" altLang="zh-TW" dirty="0" smtClean="0"/>
              <a:t>After </a:t>
            </a:r>
            <a:r>
              <a:rPr lang="en-US" altLang="zh-TW" dirty="0" smtClean="0"/>
              <a:t>a curve is drawn, set the figure window on top. Also, call the statements on the right to see an animation. Pause is used when option is 1.</a:t>
            </a:r>
          </a:p>
          <a:p>
            <a:pPr marL="514350" indent="-514350">
              <a:buFont typeface="Arial" panose="020B0604020202020204" pitchFamily="34" charset="0"/>
              <a:buAutoNum type="arabicPeriod"/>
            </a:pPr>
            <a:r>
              <a:rPr lang="en-US" b="1" dirty="0" smtClean="0"/>
              <a:t>[0.5pt</a:t>
            </a:r>
            <a:r>
              <a:rPr lang="en-US" b="1" dirty="0"/>
              <a:t>] </a:t>
            </a:r>
            <a:r>
              <a:rPr lang="en-US" dirty="0" smtClean="0"/>
              <a:t>Go </a:t>
            </a:r>
            <a:r>
              <a:rPr lang="en-US" dirty="0" smtClean="0"/>
              <a:t>to step 2.</a:t>
            </a:r>
            <a:endParaRPr lang="en-US" dirty="0"/>
          </a:p>
          <a:p>
            <a:pPr marL="0" indent="0">
              <a:buNone/>
            </a:pPr>
            <a:endParaRPr lang="en-US" dirty="0" smtClean="0"/>
          </a:p>
          <a:p>
            <a:pPr marL="0" indent="0">
              <a:buNone/>
            </a:pPr>
            <a:endParaRPr lang="en-US" dirty="0"/>
          </a:p>
        </p:txBody>
      </p:sp>
      <p:sp>
        <p:nvSpPr>
          <p:cNvPr id="5" name="Rectangle 4"/>
          <p:cNvSpPr/>
          <p:nvPr/>
        </p:nvSpPr>
        <p:spPr>
          <a:xfrm>
            <a:off x="8189641" y="5713664"/>
            <a:ext cx="3735659" cy="923330"/>
          </a:xfrm>
          <a:prstGeom prst="rect">
            <a:avLst/>
          </a:prstGeom>
          <a:ln>
            <a:solidFill>
              <a:schemeClr val="accent1"/>
            </a:solidFill>
          </a:ln>
        </p:spPr>
        <p:txBody>
          <a:bodyPr wrap="square">
            <a:spAutoFit/>
          </a:bodyPr>
          <a:lstStyle/>
          <a:p>
            <a:r>
              <a:rPr lang="en-US" dirty="0">
                <a:solidFill>
                  <a:srgbClr val="000000"/>
                </a:solidFill>
                <a:latin typeface="Courier New" panose="02070309020205020404" pitchFamily="49" charset="0"/>
              </a:rPr>
              <a:t>axis</a:t>
            </a:r>
            <a:r>
              <a:rPr lang="en-US" dirty="0" smtClean="0">
                <a:solidFill>
                  <a:srgbClr val="000000"/>
                </a:solidFill>
                <a:latin typeface="Courier New" panose="02070309020205020404" pitchFamily="49" charset="0"/>
              </a:rPr>
              <a:t>([-3 3 -10 10</a:t>
            </a:r>
            <a:r>
              <a:rPr lang="en-US" dirty="0">
                <a:solidFill>
                  <a:srgbClr val="000000"/>
                </a:solidFill>
                <a:latin typeface="Courier New" panose="02070309020205020404" pitchFamily="49" charset="0"/>
              </a:rPr>
              <a:t>]);</a:t>
            </a:r>
          </a:p>
          <a:p>
            <a:r>
              <a:rPr lang="en-US" dirty="0" smtClean="0">
                <a:solidFill>
                  <a:srgbClr val="000000"/>
                </a:solidFill>
                <a:latin typeface="Courier New" panose="02070309020205020404" pitchFamily="49" charset="0"/>
              </a:rPr>
              <a:t>figure(1);</a:t>
            </a:r>
          </a:p>
          <a:p>
            <a:r>
              <a:rPr lang="en-US" dirty="0" smtClean="0">
                <a:solidFill>
                  <a:srgbClr val="000000"/>
                </a:solidFill>
                <a:latin typeface="Courier New" panose="02070309020205020404" pitchFamily="49" charset="0"/>
              </a:rPr>
              <a:t>pause(0.2</a:t>
            </a:r>
            <a:r>
              <a:rPr lang="en-US"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1407311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zh-TW" dirty="0" smtClean="0"/>
              <a:t>Midterm </a:t>
            </a:r>
            <a:r>
              <a:rPr lang="en-US" altLang="zh-TW" dirty="0"/>
              <a:t>Problem </a:t>
            </a:r>
            <a:r>
              <a:rPr lang="en-US" altLang="zh-TW" dirty="0" smtClean="0"/>
              <a:t>1.3</a:t>
            </a:r>
            <a:endParaRPr lang="en-US" dirty="0"/>
          </a:p>
        </p:txBody>
      </p:sp>
      <p:sp>
        <p:nvSpPr>
          <p:cNvPr id="7" name="TextBox 6"/>
          <p:cNvSpPr txBox="1"/>
          <p:nvPr/>
        </p:nvSpPr>
        <p:spPr>
          <a:xfrm>
            <a:off x="8485568" y="351547"/>
            <a:ext cx="1936556" cy="1077218"/>
          </a:xfrm>
          <a:prstGeom prst="rect">
            <a:avLst/>
          </a:prstGeom>
          <a:noFill/>
        </p:spPr>
        <p:txBody>
          <a:bodyPr wrap="none" rtlCol="0">
            <a:spAutoFit/>
          </a:bodyPr>
          <a:lstStyle/>
          <a:p>
            <a:r>
              <a:rPr lang="en-US" sz="3200" dirty="0" smtClean="0"/>
              <a:t>N = </a:t>
            </a:r>
            <a:r>
              <a:rPr lang="en-US" sz="3200" dirty="0" smtClean="0"/>
              <a:t>3</a:t>
            </a:r>
            <a:endParaRPr lang="en-US" sz="3200" dirty="0" smtClean="0"/>
          </a:p>
          <a:p>
            <a:r>
              <a:rPr lang="en-US" sz="3200" dirty="0" smtClean="0"/>
              <a:t>Option = </a:t>
            </a:r>
            <a:r>
              <a:rPr lang="en-US" sz="3200" dirty="0" smtClean="0"/>
              <a:t>1</a:t>
            </a:r>
            <a:endParaRPr lang="en-US" sz="3200" dirty="0"/>
          </a:p>
        </p:txBody>
      </p:sp>
      <p:pic>
        <p:nvPicPr>
          <p:cNvPr id="3" name="Picture 2"/>
          <p:cNvPicPr>
            <a:picLocks noChangeAspect="1"/>
          </p:cNvPicPr>
          <p:nvPr/>
        </p:nvPicPr>
        <p:blipFill rotWithShape="1">
          <a:blip r:embed="rId2"/>
          <a:srcRect l="11523" t="14063" r="8285" b="10593"/>
          <a:stretch/>
        </p:blipFill>
        <p:spPr>
          <a:xfrm>
            <a:off x="838200" y="1428765"/>
            <a:ext cx="10319657" cy="5453976"/>
          </a:xfrm>
          <a:prstGeom prst="rect">
            <a:avLst/>
          </a:prstGeom>
        </p:spPr>
      </p:pic>
    </p:spTree>
    <p:extLst>
      <p:ext uri="{BB962C8B-B14F-4D97-AF65-F5344CB8AC3E}">
        <p14:creationId xmlns:p14="http://schemas.microsoft.com/office/powerpoint/2010/main" val="2819205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zh-TW" dirty="0" smtClean="0"/>
              <a:t>Midterm </a:t>
            </a:r>
            <a:r>
              <a:rPr lang="en-US" altLang="zh-TW" dirty="0"/>
              <a:t>Problem </a:t>
            </a:r>
            <a:r>
              <a:rPr lang="en-US" altLang="zh-TW" dirty="0" smtClean="0"/>
              <a:t>1.3</a:t>
            </a:r>
            <a:endParaRPr lang="en-US" dirty="0"/>
          </a:p>
        </p:txBody>
      </p:sp>
      <p:sp>
        <p:nvSpPr>
          <p:cNvPr id="7" name="TextBox 6"/>
          <p:cNvSpPr txBox="1"/>
          <p:nvPr/>
        </p:nvSpPr>
        <p:spPr>
          <a:xfrm>
            <a:off x="8485568" y="351547"/>
            <a:ext cx="1936556" cy="1077218"/>
          </a:xfrm>
          <a:prstGeom prst="rect">
            <a:avLst/>
          </a:prstGeom>
          <a:noFill/>
        </p:spPr>
        <p:txBody>
          <a:bodyPr wrap="none" rtlCol="0">
            <a:spAutoFit/>
          </a:bodyPr>
          <a:lstStyle/>
          <a:p>
            <a:r>
              <a:rPr lang="en-US" sz="3200" dirty="0" smtClean="0"/>
              <a:t>N = </a:t>
            </a:r>
            <a:r>
              <a:rPr lang="en-US" sz="3200" dirty="0" smtClean="0"/>
              <a:t>15</a:t>
            </a:r>
            <a:endParaRPr lang="en-US" sz="3200" dirty="0" smtClean="0"/>
          </a:p>
          <a:p>
            <a:r>
              <a:rPr lang="en-US" sz="3200" dirty="0" smtClean="0"/>
              <a:t>Option = </a:t>
            </a:r>
            <a:r>
              <a:rPr lang="en-US" sz="3200" dirty="0" smtClean="0"/>
              <a:t>2</a:t>
            </a:r>
            <a:endParaRPr lang="en-US" sz="3200" dirty="0"/>
          </a:p>
        </p:txBody>
      </p:sp>
      <p:pic>
        <p:nvPicPr>
          <p:cNvPr id="5" name="Picture 4"/>
          <p:cNvPicPr>
            <a:picLocks noChangeAspect="1"/>
          </p:cNvPicPr>
          <p:nvPr/>
        </p:nvPicPr>
        <p:blipFill rotWithShape="1">
          <a:blip r:embed="rId2"/>
          <a:srcRect l="10666" t="14062" r="8667" b="10932"/>
          <a:stretch/>
        </p:blipFill>
        <p:spPr>
          <a:xfrm>
            <a:off x="1030515" y="1677110"/>
            <a:ext cx="9724571" cy="5086169"/>
          </a:xfrm>
          <a:prstGeom prst="rect">
            <a:avLst/>
          </a:prstGeom>
        </p:spPr>
      </p:pic>
    </p:spTree>
    <p:extLst>
      <p:ext uri="{BB962C8B-B14F-4D97-AF65-F5344CB8AC3E}">
        <p14:creationId xmlns:p14="http://schemas.microsoft.com/office/powerpoint/2010/main" val="2910504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zh-TW" dirty="0" smtClean="0"/>
              <a:t>Midterm </a:t>
            </a:r>
            <a:r>
              <a:rPr lang="en-US" altLang="zh-TW" dirty="0"/>
              <a:t>Problem </a:t>
            </a:r>
            <a:r>
              <a:rPr lang="en-US" altLang="zh-TW" dirty="0" smtClean="0"/>
              <a:t>1.3</a:t>
            </a:r>
            <a:endParaRPr lang="en-US" dirty="0"/>
          </a:p>
        </p:txBody>
      </p:sp>
      <p:sp>
        <p:nvSpPr>
          <p:cNvPr id="7" name="TextBox 6"/>
          <p:cNvSpPr txBox="1"/>
          <p:nvPr/>
        </p:nvSpPr>
        <p:spPr>
          <a:xfrm>
            <a:off x="8485568" y="351547"/>
            <a:ext cx="1936556" cy="1077218"/>
          </a:xfrm>
          <a:prstGeom prst="rect">
            <a:avLst/>
          </a:prstGeom>
          <a:noFill/>
        </p:spPr>
        <p:txBody>
          <a:bodyPr wrap="none" rtlCol="0">
            <a:spAutoFit/>
          </a:bodyPr>
          <a:lstStyle/>
          <a:p>
            <a:r>
              <a:rPr lang="en-US" sz="3200" dirty="0" smtClean="0"/>
              <a:t>N = </a:t>
            </a:r>
            <a:r>
              <a:rPr lang="en-US" sz="3200" dirty="0" smtClean="0"/>
              <a:t>15</a:t>
            </a:r>
            <a:endParaRPr lang="en-US" sz="3200" dirty="0" smtClean="0"/>
          </a:p>
          <a:p>
            <a:r>
              <a:rPr lang="en-US" sz="3200" dirty="0" smtClean="0"/>
              <a:t>Option = </a:t>
            </a:r>
            <a:r>
              <a:rPr lang="en-US" sz="3200" dirty="0" smtClean="0"/>
              <a:t>1</a:t>
            </a:r>
            <a:endParaRPr lang="en-US" sz="3200" dirty="0"/>
          </a:p>
        </p:txBody>
      </p:sp>
      <p:pic>
        <p:nvPicPr>
          <p:cNvPr id="4" name="Picture 3"/>
          <p:cNvPicPr>
            <a:picLocks noChangeAspect="1"/>
          </p:cNvPicPr>
          <p:nvPr/>
        </p:nvPicPr>
        <p:blipFill rotWithShape="1">
          <a:blip r:embed="rId2"/>
          <a:srcRect l="11238" t="13725" r="8762" b="10931"/>
          <a:stretch/>
        </p:blipFill>
        <p:spPr>
          <a:xfrm>
            <a:off x="1161144" y="1428765"/>
            <a:ext cx="9714186" cy="5146206"/>
          </a:xfrm>
          <a:prstGeom prst="rect">
            <a:avLst/>
          </a:prstGeom>
        </p:spPr>
      </p:pic>
    </p:spTree>
    <p:extLst>
      <p:ext uri="{BB962C8B-B14F-4D97-AF65-F5344CB8AC3E}">
        <p14:creationId xmlns:p14="http://schemas.microsoft.com/office/powerpoint/2010/main" val="3594636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instruction</a:t>
            </a:r>
            <a:endParaRPr lang="en-US" dirty="0"/>
          </a:p>
        </p:txBody>
      </p:sp>
      <p:sp>
        <p:nvSpPr>
          <p:cNvPr id="3" name="Content Placeholder 2"/>
          <p:cNvSpPr>
            <a:spLocks noGrp="1"/>
          </p:cNvSpPr>
          <p:nvPr>
            <p:ph idx="1"/>
          </p:nvPr>
        </p:nvSpPr>
        <p:spPr>
          <a:xfrm>
            <a:off x="838200" y="1690688"/>
            <a:ext cx="10515600" cy="4676657"/>
          </a:xfrm>
        </p:spPr>
        <p:txBody>
          <a:bodyPr>
            <a:normAutofit/>
          </a:bodyPr>
          <a:lstStyle/>
          <a:p>
            <a:r>
              <a:rPr lang="en-US" dirty="0" smtClean="0"/>
              <a:t>There are two sections. You must finish all of them.</a:t>
            </a:r>
          </a:p>
          <a:p>
            <a:r>
              <a:rPr lang="en-US" dirty="0" smtClean="0"/>
              <a:t>1) </a:t>
            </a:r>
            <a:r>
              <a:rPr lang="en-US" dirty="0"/>
              <a:t>P</a:t>
            </a:r>
            <a:r>
              <a:rPr lang="en-US" dirty="0" smtClean="0"/>
              <a:t>rogramming section (total 45pt)</a:t>
            </a:r>
          </a:p>
          <a:p>
            <a:pPr lvl="1"/>
            <a:r>
              <a:rPr lang="en-US" dirty="0" smtClean="0"/>
              <a:t>You must implement a program to solve each problem</a:t>
            </a:r>
          </a:p>
          <a:p>
            <a:r>
              <a:rPr lang="en-US" dirty="0" smtClean="0"/>
              <a:t>2) </a:t>
            </a:r>
            <a:r>
              <a:rPr lang="en-US" dirty="0"/>
              <a:t>R</a:t>
            </a:r>
            <a:r>
              <a:rPr lang="en-US" dirty="0" smtClean="0"/>
              <a:t>eport section (total 5pt = (1+2+2))</a:t>
            </a:r>
          </a:p>
          <a:p>
            <a:pPr lvl="1"/>
            <a:r>
              <a:rPr lang="en-US" dirty="0" smtClean="0"/>
              <a:t>You must write a report to describe how you solve each problem</a:t>
            </a:r>
          </a:p>
          <a:p>
            <a:pPr lvl="1"/>
            <a:r>
              <a:rPr lang="en-US" dirty="0" smtClean="0"/>
              <a:t>The approach for solving each problem must be clear and readable.</a:t>
            </a:r>
          </a:p>
          <a:p>
            <a:pPr lvl="1"/>
            <a:r>
              <a:rPr lang="en-US" dirty="0" smtClean="0"/>
              <a:t>It contains a structure plan and shows clearly why such approach is adopted.</a:t>
            </a:r>
          </a:p>
          <a:p>
            <a:pPr lvl="1"/>
            <a:r>
              <a:rPr lang="en-US" dirty="0" smtClean="0"/>
              <a:t>Each report must contain the number of words between 80 and 120 words in English. The marking scheme of the report is based on the correctness and clarity of the description of the approach. </a:t>
            </a:r>
            <a:r>
              <a:rPr lang="en-US" b="1" dirty="0" smtClean="0"/>
              <a:t>If you use fewer words to describe the approach, your score may be deducted.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05869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r>
              <a:rPr lang="en-US" dirty="0" smtClean="0"/>
              <a:t>Enjoy MATLAB Programming.</a:t>
            </a:r>
            <a:endParaRPr lang="en-US" dirty="0"/>
          </a:p>
        </p:txBody>
      </p:sp>
    </p:spTree>
    <p:extLst>
      <p:ext uri="{BB962C8B-B14F-4D97-AF65-F5344CB8AC3E}">
        <p14:creationId xmlns:p14="http://schemas.microsoft.com/office/powerpoint/2010/main" val="1511987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Content</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There are 3 questions. You must answer all of them.</a:t>
            </a:r>
          </a:p>
          <a:p>
            <a:pPr marL="0" indent="0">
              <a:buNone/>
            </a:pPr>
            <a:endParaRPr lang="en-US" altLang="zh-TW" dirty="0"/>
          </a:p>
          <a:p>
            <a:pPr marL="0" indent="0">
              <a:buNone/>
            </a:pPr>
            <a:r>
              <a:rPr lang="en-US" altLang="zh-TW" dirty="0" smtClean="0"/>
              <a:t>Each program must be interactive. Deduct 5pt if the program is too slow to run</a:t>
            </a:r>
            <a:r>
              <a:rPr lang="en-US" altLang="zh-TW" dirty="0" smtClean="0"/>
              <a:t>.</a:t>
            </a:r>
          </a:p>
          <a:p>
            <a:pPr marL="0" indent="0">
              <a:buNone/>
            </a:pPr>
            <a:endParaRPr lang="en-US" altLang="zh-TW" dirty="0"/>
          </a:p>
          <a:p>
            <a:pPr marL="0" indent="0">
              <a:buNone/>
            </a:pPr>
            <a:r>
              <a:rPr lang="en-US" altLang="zh-TW" dirty="0" smtClean="0"/>
              <a:t>For each question, if your program crashes, the score is zero.</a:t>
            </a:r>
            <a:endParaRPr lang="zh-TW" altLang="en-US" dirty="0"/>
          </a:p>
        </p:txBody>
      </p:sp>
    </p:spTree>
    <p:extLst>
      <p:ext uri="{BB962C8B-B14F-4D97-AF65-F5344CB8AC3E}">
        <p14:creationId xmlns:p14="http://schemas.microsoft.com/office/powerpoint/2010/main" val="3517182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demo video</a:t>
            </a:r>
            <a:endParaRPr lang="en-US" dirty="0"/>
          </a:p>
        </p:txBody>
      </p:sp>
      <p:sp>
        <p:nvSpPr>
          <p:cNvPr id="3" name="Content Placeholder 2"/>
          <p:cNvSpPr>
            <a:spLocks noGrp="1"/>
          </p:cNvSpPr>
          <p:nvPr>
            <p:ph idx="1"/>
          </p:nvPr>
        </p:nvSpPr>
        <p:spPr/>
        <p:txBody>
          <a:bodyPr>
            <a:normAutofit/>
          </a:bodyPr>
          <a:lstStyle/>
          <a:p>
            <a:pPr marL="0" indent="0">
              <a:buNone/>
            </a:pPr>
            <a:r>
              <a:rPr lang="en-US" sz="3200" b="1" dirty="0" smtClean="0">
                <a:solidFill>
                  <a:srgbClr val="C00000"/>
                </a:solidFill>
              </a:rPr>
              <a:t>A demo video may have bugs. The demo video shows roughly the results. These results may not be exactly the same as the requirements. They are for your own reference. You must follow the instruction to finish your programs.</a:t>
            </a:r>
            <a:endParaRPr lang="en-US" sz="3200" b="1" dirty="0">
              <a:solidFill>
                <a:srgbClr val="C00000"/>
              </a:solidFill>
            </a:endParaRPr>
          </a:p>
        </p:txBody>
      </p:sp>
    </p:spTree>
    <p:extLst>
      <p:ext uri="{BB962C8B-B14F-4D97-AF65-F5344CB8AC3E}">
        <p14:creationId xmlns:p14="http://schemas.microsoft.com/office/powerpoint/2010/main" val="2511746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file name format</a:t>
            </a:r>
            <a:endParaRPr lang="en-US" dirty="0"/>
          </a:p>
        </p:txBody>
      </p:sp>
      <p:sp>
        <p:nvSpPr>
          <p:cNvPr id="3" name="Content Placeholder 2"/>
          <p:cNvSpPr>
            <a:spLocks noGrp="1"/>
          </p:cNvSpPr>
          <p:nvPr>
            <p:ph idx="1"/>
          </p:nvPr>
        </p:nvSpPr>
        <p:spPr>
          <a:xfrm>
            <a:off x="838200" y="1460810"/>
            <a:ext cx="10515600" cy="5183057"/>
          </a:xfrm>
        </p:spPr>
        <p:txBody>
          <a:bodyPr>
            <a:normAutofit fontScale="85000" lnSpcReduction="20000"/>
          </a:bodyPr>
          <a:lstStyle/>
          <a:p>
            <a:pPr marL="0" indent="0">
              <a:buNone/>
            </a:pPr>
            <a:r>
              <a:rPr lang="en-US" dirty="0" smtClean="0"/>
              <a:t>Write all your programs in a folder. The folder name is mat_MT01_P1_ID. For example, if your student ID is 12345678, the folder name is </a:t>
            </a:r>
          </a:p>
          <a:p>
            <a:pPr marL="0" indent="0">
              <a:buNone/>
            </a:pPr>
            <a:endParaRPr lang="en-US" dirty="0" smtClean="0"/>
          </a:p>
          <a:p>
            <a:pPr marL="0" indent="0">
              <a:buNone/>
            </a:pPr>
            <a:r>
              <a:rPr lang="en-US" dirty="0" smtClean="0"/>
              <a:t>mat_MT01_P1_12345678</a:t>
            </a:r>
            <a:r>
              <a:rPr lang="en-US" dirty="0"/>
              <a:t>	</a:t>
            </a:r>
            <a:r>
              <a:rPr lang="en-US" dirty="0" smtClean="0"/>
              <a:t>		// folder name</a:t>
            </a:r>
          </a:p>
          <a:p>
            <a:pPr marL="0" indent="0">
              <a:buNone/>
            </a:pPr>
            <a:endParaRPr lang="en-US" dirty="0" smtClean="0"/>
          </a:p>
          <a:p>
            <a:pPr marL="0" indent="0">
              <a:buNone/>
            </a:pPr>
            <a:r>
              <a:rPr lang="en-US" dirty="0" smtClean="0"/>
              <a:t>Zip the folder and upload it.</a:t>
            </a:r>
          </a:p>
          <a:p>
            <a:pPr marL="0" indent="0">
              <a:buNone/>
            </a:pPr>
            <a:endParaRPr lang="en-US" dirty="0" smtClean="0"/>
          </a:p>
          <a:p>
            <a:pPr marL="0" indent="0">
              <a:buNone/>
            </a:pPr>
            <a:r>
              <a:rPr lang="en-US" dirty="0" smtClean="0"/>
              <a:t>Write </a:t>
            </a:r>
            <a:r>
              <a:rPr lang="en-US" b="1" dirty="0"/>
              <a:t>a</a:t>
            </a:r>
            <a:r>
              <a:rPr lang="en-US" b="1" dirty="0" smtClean="0"/>
              <a:t> program for each problem </a:t>
            </a:r>
            <a:r>
              <a:rPr lang="en-US" dirty="0" smtClean="0"/>
              <a:t>in </a:t>
            </a:r>
            <a:r>
              <a:rPr lang="en-US" b="1" dirty="0" smtClean="0"/>
              <a:t>one</a:t>
            </a:r>
            <a:r>
              <a:rPr lang="en-US" dirty="0" smtClean="0"/>
              <a:t> </a:t>
            </a:r>
            <a:r>
              <a:rPr lang="en-US" b="1" dirty="0" smtClean="0"/>
              <a:t>file</a:t>
            </a:r>
            <a:r>
              <a:rPr lang="en-US" dirty="0" smtClean="0"/>
              <a:t>.</a:t>
            </a:r>
          </a:p>
          <a:p>
            <a:pPr marL="0" indent="0">
              <a:buNone/>
            </a:pPr>
            <a:r>
              <a:rPr lang="en-US" dirty="0" smtClean="0"/>
              <a:t>The file name is m01_X_yourStudentID.m, where</a:t>
            </a:r>
            <a:r>
              <a:rPr lang="zh-TW" altLang="en-US" dirty="0" smtClean="0"/>
              <a:t> </a:t>
            </a:r>
            <a:r>
              <a:rPr lang="en-US" altLang="zh-TW" dirty="0" smtClean="0"/>
              <a:t>X</a:t>
            </a:r>
            <a:r>
              <a:rPr lang="zh-TW" altLang="en-US" dirty="0" smtClean="0"/>
              <a:t> </a:t>
            </a:r>
            <a:r>
              <a:rPr lang="en-US" altLang="zh-TW" dirty="0" smtClean="0"/>
              <a:t>is the problem number.</a:t>
            </a:r>
            <a:endParaRPr lang="en-US" dirty="0" smtClean="0"/>
          </a:p>
          <a:p>
            <a:pPr marL="0" indent="0">
              <a:buNone/>
            </a:pPr>
            <a:r>
              <a:rPr lang="en-US" dirty="0" smtClean="0"/>
              <a:t>For example, if your student ID is 12345678 and the problem number is 3, then the file name must be </a:t>
            </a:r>
            <a:r>
              <a:rPr lang="en-US" b="1" dirty="0" smtClean="0">
                <a:solidFill>
                  <a:srgbClr val="0000FF"/>
                </a:solidFill>
              </a:rPr>
              <a:t>m01_3_12345678.m</a:t>
            </a:r>
            <a:r>
              <a:rPr lang="en-US" dirty="0" smtClean="0"/>
              <a:t>.</a:t>
            </a:r>
          </a:p>
          <a:p>
            <a:pPr marL="0" indent="0">
              <a:buNone/>
            </a:pPr>
            <a:endParaRPr lang="en-US" dirty="0" smtClean="0"/>
          </a:p>
          <a:p>
            <a:pPr marL="0" indent="0">
              <a:buNone/>
            </a:pPr>
            <a:r>
              <a:rPr lang="en-US" altLang="zh-TW" dirty="0" smtClean="0"/>
              <a:t>You must not </a:t>
            </a:r>
            <a:r>
              <a:rPr lang="en-US" altLang="zh-TW" dirty="0"/>
              <a:t>output all </a:t>
            </a:r>
            <a:r>
              <a:rPr lang="en-US" altLang="zh-TW" dirty="0" smtClean="0"/>
              <a:t>the intermediate </a:t>
            </a:r>
            <a:r>
              <a:rPr lang="en-US" altLang="zh-TW" dirty="0"/>
              <a:t>results</a:t>
            </a:r>
            <a:r>
              <a:rPr lang="en-US" altLang="zh-TW" dirty="0" smtClean="0"/>
              <a:t>.</a:t>
            </a:r>
            <a:endParaRPr lang="en-US" dirty="0" smtClean="0"/>
          </a:p>
          <a:p>
            <a:pPr marL="0" indent="0">
              <a:buNone/>
            </a:pPr>
            <a:r>
              <a:rPr lang="en-US" dirty="0" smtClean="0"/>
              <a:t>Output the results that are required only. </a:t>
            </a:r>
          </a:p>
        </p:txBody>
      </p:sp>
    </p:spTree>
    <p:extLst>
      <p:ext uri="{BB962C8B-B14F-4D97-AF65-F5344CB8AC3E}">
        <p14:creationId xmlns:p14="http://schemas.microsoft.com/office/powerpoint/2010/main" val="1563582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content header</a:t>
            </a:r>
            <a:endParaRPr lang="en-US" dirty="0"/>
          </a:p>
        </p:txBody>
      </p:sp>
      <p:sp>
        <p:nvSpPr>
          <p:cNvPr id="3" name="Content Placeholder 2"/>
          <p:cNvSpPr>
            <a:spLocks noGrp="1"/>
          </p:cNvSpPr>
          <p:nvPr>
            <p:ph idx="1"/>
          </p:nvPr>
        </p:nvSpPr>
        <p:spPr>
          <a:xfrm>
            <a:off x="838200" y="1471961"/>
            <a:ext cx="10515600" cy="4705002"/>
          </a:xfrm>
        </p:spPr>
        <p:txBody>
          <a:bodyPr>
            <a:normAutofit fontScale="85000" lnSpcReduction="20000"/>
          </a:bodyPr>
          <a:lstStyle/>
          <a:p>
            <a:pPr marL="0" indent="0">
              <a:buNone/>
            </a:pPr>
            <a:r>
              <a:rPr lang="en-US" dirty="0" smtClean="0"/>
              <a:t>At the top of the file, write down your name, ID, email address, department, and date.</a:t>
            </a:r>
          </a:p>
          <a:p>
            <a:pPr marL="0" indent="0">
              <a:buNone/>
            </a:pPr>
            <a:endParaRPr lang="en-US" dirty="0"/>
          </a:p>
          <a:p>
            <a:pPr marL="0" indent="0">
              <a:buNone/>
            </a:pPr>
            <a:r>
              <a:rPr lang="en-US" dirty="0" smtClean="0"/>
              <a:t>%%%%%%%%%%%%%%%%%%%%%%%%%%%</a:t>
            </a:r>
          </a:p>
          <a:p>
            <a:pPr marL="0" indent="0">
              <a:buNone/>
            </a:pPr>
            <a:r>
              <a:rPr lang="en-US" dirty="0" smtClean="0"/>
              <a:t>% Midterm Number: …</a:t>
            </a:r>
          </a:p>
          <a:p>
            <a:pPr marL="0" indent="0">
              <a:buNone/>
            </a:pPr>
            <a:r>
              <a:rPr lang="en-US" dirty="0" smtClean="0"/>
              <a:t>% Problem number: …</a:t>
            </a:r>
          </a:p>
          <a:p>
            <a:pPr marL="0" indent="0">
              <a:buNone/>
            </a:pPr>
            <a:r>
              <a:rPr lang="en-US" dirty="0" smtClean="0"/>
              <a:t>% Student Name:  …</a:t>
            </a:r>
          </a:p>
          <a:p>
            <a:pPr marL="0" indent="0">
              <a:buNone/>
            </a:pPr>
            <a:r>
              <a:rPr lang="en-US" dirty="0" smtClean="0"/>
              <a:t>% Student ID: …</a:t>
            </a:r>
          </a:p>
          <a:p>
            <a:pPr marL="0" indent="0">
              <a:buNone/>
            </a:pPr>
            <a:r>
              <a:rPr lang="en-US" dirty="0" smtClean="0"/>
              <a:t>% Email address: …</a:t>
            </a:r>
          </a:p>
          <a:p>
            <a:pPr marL="0" indent="0">
              <a:buNone/>
            </a:pPr>
            <a:r>
              <a:rPr lang="en-US" dirty="0" smtClean="0"/>
              <a:t>% Department:</a:t>
            </a:r>
          </a:p>
          <a:p>
            <a:pPr marL="0" indent="0">
              <a:buNone/>
            </a:pPr>
            <a:r>
              <a:rPr lang="en-US" dirty="0" smtClean="0"/>
              <a:t>% Date: ….</a:t>
            </a:r>
          </a:p>
          <a:p>
            <a:pPr marL="0" indent="0">
              <a:buNone/>
            </a:pPr>
            <a:r>
              <a:rPr lang="en-US" dirty="0" smtClean="0"/>
              <a:t>%%%%%%%%%%%%%%%%%%%%%%%%%%%%</a:t>
            </a:r>
          </a:p>
        </p:txBody>
      </p:sp>
    </p:spTree>
    <p:extLst>
      <p:ext uri="{BB962C8B-B14F-4D97-AF65-F5344CB8AC3E}">
        <p14:creationId xmlns:p14="http://schemas.microsoft.com/office/powerpoint/2010/main" val="2287585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883" y="0"/>
            <a:ext cx="10515600" cy="1325563"/>
          </a:xfrm>
        </p:spPr>
        <p:txBody>
          <a:bodyPr/>
          <a:lstStyle/>
          <a:p>
            <a:r>
              <a:rPr lang="en-US" altLang="zh-TW" dirty="0"/>
              <a:t>File content</a:t>
            </a:r>
            <a:endParaRPr lang="en-US" dirty="0"/>
          </a:p>
        </p:txBody>
      </p:sp>
      <p:sp>
        <p:nvSpPr>
          <p:cNvPr id="3" name="Content Placeholder 2"/>
          <p:cNvSpPr>
            <a:spLocks noGrp="1"/>
          </p:cNvSpPr>
          <p:nvPr>
            <p:ph idx="1"/>
          </p:nvPr>
        </p:nvSpPr>
        <p:spPr>
          <a:xfrm>
            <a:off x="601883" y="1825625"/>
            <a:ext cx="11030673" cy="4351338"/>
          </a:xfrm>
        </p:spPr>
        <p:txBody>
          <a:bodyPr/>
          <a:lstStyle/>
          <a:p>
            <a:pPr marL="0" indent="0">
              <a:buNone/>
            </a:pPr>
            <a:r>
              <a:rPr lang="en-US" dirty="0" smtClean="0"/>
              <a:t>For each problem, display the </a:t>
            </a:r>
            <a:r>
              <a:rPr lang="en-US" altLang="zh-TW" dirty="0"/>
              <a:t>problem </a:t>
            </a:r>
            <a:r>
              <a:rPr lang="en-US" dirty="0" smtClean="0"/>
              <a:t>number before showing the results.</a:t>
            </a:r>
          </a:p>
          <a:p>
            <a:pPr marL="0" indent="0">
              <a:buNone/>
            </a:pPr>
            <a:endParaRPr lang="en-US" dirty="0" smtClean="0"/>
          </a:p>
          <a:p>
            <a:pPr marL="0" indent="0">
              <a:buNone/>
            </a:pPr>
            <a:r>
              <a:rPr lang="en-US" dirty="0"/>
              <a:t>close all; clear; </a:t>
            </a:r>
            <a:r>
              <a:rPr lang="en-US" dirty="0" err="1"/>
              <a:t>clc</a:t>
            </a:r>
            <a:r>
              <a:rPr lang="en-US" dirty="0"/>
              <a:t>;		% close all windows</a:t>
            </a:r>
          </a:p>
          <a:p>
            <a:pPr marL="0" indent="0">
              <a:buNone/>
            </a:pPr>
            <a:r>
              <a:rPr lang="en-US" dirty="0"/>
              <a:t>                            </a:t>
            </a:r>
            <a:r>
              <a:rPr lang="en-US" dirty="0" smtClean="0"/>
              <a:t>		% </a:t>
            </a:r>
            <a:r>
              <a:rPr lang="en-US" dirty="0"/>
              <a:t>clear variables, and clear screen</a:t>
            </a:r>
          </a:p>
          <a:p>
            <a:pPr marL="0" indent="0">
              <a:buNone/>
            </a:pPr>
            <a:endParaRPr lang="en-US" dirty="0"/>
          </a:p>
          <a:p>
            <a:pPr marL="0" indent="0">
              <a:buNone/>
            </a:pPr>
            <a:r>
              <a:rPr lang="en-US" dirty="0" err="1"/>
              <a:t>disp</a:t>
            </a:r>
            <a:r>
              <a:rPr lang="en-US" dirty="0"/>
              <a:t>('Midterm Problem 1.1') 	% show Midterm Problem 1.1</a:t>
            </a:r>
          </a:p>
        </p:txBody>
      </p:sp>
    </p:spTree>
    <p:extLst>
      <p:ext uri="{BB962C8B-B14F-4D97-AF65-F5344CB8AC3E}">
        <p14:creationId xmlns:p14="http://schemas.microsoft.com/office/powerpoint/2010/main" val="2386514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293" y="-57150"/>
            <a:ext cx="10515600" cy="1325563"/>
          </a:xfrm>
        </p:spPr>
        <p:txBody>
          <a:bodyPr/>
          <a:lstStyle/>
          <a:p>
            <a:r>
              <a:rPr lang="en-US" altLang="zh-TW" dirty="0" smtClean="0"/>
              <a:t>(15 </a:t>
            </a:r>
            <a:r>
              <a:rPr lang="en-US" altLang="zh-TW" dirty="0"/>
              <a:t>pts) </a:t>
            </a:r>
            <a:r>
              <a:rPr lang="en-US" dirty="0" smtClean="0"/>
              <a:t>Midterm Problem 1.1</a:t>
            </a:r>
            <a:endParaRPr lang="en-US" dirty="0"/>
          </a:p>
        </p:txBody>
      </p:sp>
      <p:sp>
        <p:nvSpPr>
          <p:cNvPr id="3" name="Content Placeholder 2"/>
          <p:cNvSpPr>
            <a:spLocks noGrp="1"/>
          </p:cNvSpPr>
          <p:nvPr>
            <p:ph idx="1"/>
          </p:nvPr>
        </p:nvSpPr>
        <p:spPr>
          <a:xfrm>
            <a:off x="189572" y="1014760"/>
            <a:ext cx="11809140" cy="5687123"/>
          </a:xfrm>
        </p:spPr>
        <p:txBody>
          <a:bodyPr>
            <a:normAutofit fontScale="47500" lnSpcReduction="20000"/>
          </a:bodyPr>
          <a:lstStyle/>
          <a:p>
            <a:pPr marL="0" indent="0">
              <a:lnSpc>
                <a:spcPct val="120000"/>
              </a:lnSpc>
              <a:buNone/>
            </a:pPr>
            <a:r>
              <a:rPr lang="en-US" sz="3300" dirty="0" smtClean="0"/>
              <a:t>Write a program to ask for inputs. Then it plots a function y = f(x). </a:t>
            </a:r>
          </a:p>
          <a:p>
            <a:pPr marL="0" indent="0">
              <a:lnSpc>
                <a:spcPct val="120000"/>
              </a:lnSpc>
              <a:buNone/>
            </a:pPr>
            <a:endParaRPr lang="en-US" dirty="0" smtClean="0"/>
          </a:p>
          <a:p>
            <a:pPr marL="0" indent="0">
              <a:lnSpc>
                <a:spcPct val="120000"/>
              </a:lnSpc>
              <a:buNone/>
            </a:pPr>
            <a:endParaRPr lang="en-US" dirty="0" smtClean="0"/>
          </a:p>
          <a:p>
            <a:pPr marL="0" indent="0">
              <a:lnSpc>
                <a:spcPct val="120000"/>
              </a:lnSpc>
              <a:buNone/>
            </a:pPr>
            <a:r>
              <a:rPr lang="en-US" sz="2900" dirty="0" smtClean="0">
                <a:latin typeface="Arial" panose="020B0604020202020204" pitchFamily="34" charset="0"/>
                <a:cs typeface="Arial" panose="020B0604020202020204" pitchFamily="34" charset="0"/>
              </a:rPr>
              <a:t>*: </a:t>
            </a:r>
            <a:r>
              <a:rPr lang="en-US" sz="2900" dirty="0" smtClean="0">
                <a:latin typeface="Arial" panose="020B0604020202020204" pitchFamily="34" charset="0"/>
                <a:cs typeface="Arial" panose="020B0604020202020204" pitchFamily="34" charset="0"/>
              </a:rPr>
              <a:t>multiplication operator</a:t>
            </a:r>
            <a:r>
              <a:rPr lang="en-US" sz="2900" dirty="0" smtClean="0">
                <a:latin typeface="Arial" panose="020B0604020202020204" pitchFamily="34" charset="0"/>
                <a:cs typeface="Arial" panose="020B0604020202020204" pitchFamily="34" charset="0"/>
              </a:rPr>
              <a:t>. e is </a:t>
            </a:r>
            <a:r>
              <a:rPr lang="en-US" sz="2900" dirty="0">
                <a:latin typeface="Arial" panose="020B0604020202020204" pitchFamily="34" charset="0"/>
                <a:cs typeface="Arial" panose="020B0604020202020204" pitchFamily="34" charset="0"/>
              </a:rPr>
              <a:t>the </a:t>
            </a:r>
            <a:r>
              <a:rPr lang="en-US" sz="2900" dirty="0" smtClean="0">
                <a:latin typeface="Arial" panose="020B0604020202020204" pitchFamily="34" charset="0"/>
                <a:cs typeface="Arial" panose="020B0604020202020204" pitchFamily="34" charset="0"/>
              </a:rPr>
              <a:t>base </a:t>
            </a:r>
            <a:r>
              <a:rPr lang="en-US" sz="2900" dirty="0">
                <a:latin typeface="Arial" panose="020B0604020202020204" pitchFamily="34" charset="0"/>
                <a:cs typeface="Arial" panose="020B0604020202020204" pitchFamily="34" charset="0"/>
              </a:rPr>
              <a:t>of </a:t>
            </a:r>
            <a:r>
              <a:rPr lang="en-US" sz="2900" dirty="0" smtClean="0">
                <a:latin typeface="Arial" panose="020B0604020202020204" pitchFamily="34" charset="0"/>
                <a:cs typeface="Arial" panose="020B0604020202020204" pitchFamily="34" charset="0"/>
              </a:rPr>
              <a:t>the </a:t>
            </a:r>
            <a:r>
              <a:rPr lang="en-US" sz="2900" dirty="0">
                <a:latin typeface="Arial" panose="020B0604020202020204" pitchFamily="34" charset="0"/>
                <a:cs typeface="Arial" panose="020B0604020202020204" pitchFamily="34" charset="0"/>
              </a:rPr>
              <a:t>natural logarithm</a:t>
            </a:r>
            <a:r>
              <a:rPr lang="en-US" sz="2900" dirty="0" smtClean="0">
                <a:latin typeface="Arial" panose="020B0604020202020204" pitchFamily="34" charset="0"/>
                <a:cs typeface="Arial" panose="020B0604020202020204" pitchFamily="34" charset="0"/>
              </a:rPr>
              <a:t>. </a:t>
            </a:r>
            <a:r>
              <a:rPr lang="en-US" sz="2900" dirty="0" smtClean="0">
                <a:latin typeface="Arial" panose="020B0604020202020204" pitchFamily="34" charset="0"/>
                <a:cs typeface="Arial" panose="020B0604020202020204" pitchFamily="34" charset="0"/>
              </a:rPr>
              <a:t>The </a:t>
            </a:r>
            <a:r>
              <a:rPr lang="en-US" sz="2900" dirty="0" smtClean="0">
                <a:latin typeface="Arial" panose="020B0604020202020204" pitchFamily="34" charset="0"/>
                <a:cs typeface="Arial" panose="020B0604020202020204" pitchFamily="34" charset="0"/>
              </a:rPr>
              <a:t>process is </a:t>
            </a:r>
            <a:r>
              <a:rPr lang="en-US" sz="2900" dirty="0" smtClean="0">
                <a:latin typeface="Arial" panose="020B0604020202020204" pitchFamily="34" charset="0"/>
                <a:cs typeface="Arial" panose="020B0604020202020204" pitchFamily="34" charset="0"/>
              </a:rPr>
              <a:t>as </a:t>
            </a:r>
            <a:r>
              <a:rPr lang="en-US" sz="2900" dirty="0" smtClean="0">
                <a:latin typeface="Arial" panose="020B0604020202020204" pitchFamily="34" charset="0"/>
                <a:cs typeface="Arial" panose="020B0604020202020204" pitchFamily="34" charset="0"/>
              </a:rPr>
              <a:t>follows</a:t>
            </a:r>
            <a:r>
              <a:rPr lang="en-US" sz="2900" dirty="0" smtClean="0">
                <a:latin typeface="Arial" panose="020B0604020202020204" pitchFamily="34" charset="0"/>
                <a:cs typeface="Arial" panose="020B0604020202020204" pitchFamily="34" charset="0"/>
              </a:rPr>
              <a:t>.</a:t>
            </a:r>
            <a:endParaRPr lang="en-US" sz="2900" dirty="0">
              <a:latin typeface="Arial" panose="020B0604020202020204" pitchFamily="34" charset="0"/>
              <a:cs typeface="Arial" panose="020B0604020202020204" pitchFamily="34" charset="0"/>
            </a:endParaRPr>
          </a:p>
          <a:p>
            <a:pPr marL="514350" indent="-514350">
              <a:lnSpc>
                <a:spcPct val="120000"/>
              </a:lnSpc>
              <a:buFont typeface="Arial" panose="020B0604020202020204" pitchFamily="34" charset="0"/>
              <a:buAutoNum type="arabicPeriod"/>
            </a:pPr>
            <a:r>
              <a:rPr lang="en-US" sz="3800" dirty="0" smtClean="0">
                <a:latin typeface="Arial" panose="020B0604020202020204" pitchFamily="34" charset="0"/>
                <a:cs typeface="Arial" panose="020B0604020202020204" pitchFamily="34" charset="0"/>
              </a:rPr>
              <a:t>Clear the screen. Close all figures. Show your student ID and name. </a:t>
            </a:r>
            <a:r>
              <a:rPr lang="en-US" sz="3800" b="1" dirty="0"/>
              <a:t>If you do not show this, your score is zero</a:t>
            </a:r>
            <a:r>
              <a:rPr lang="en-US" sz="3800" b="1" dirty="0" smtClean="0"/>
              <a:t>.</a:t>
            </a:r>
            <a:endParaRPr lang="en-US" sz="3800" dirty="0" smtClean="0">
              <a:latin typeface="Arial" panose="020B0604020202020204" pitchFamily="34" charset="0"/>
              <a:cs typeface="Arial" panose="020B0604020202020204" pitchFamily="34" charset="0"/>
            </a:endParaRPr>
          </a:p>
          <a:p>
            <a:pPr marL="514350" indent="-514350">
              <a:lnSpc>
                <a:spcPct val="120000"/>
              </a:lnSpc>
              <a:buAutoNum type="arabicPeriod"/>
            </a:pPr>
            <a:r>
              <a:rPr lang="en-US" sz="3800" b="1" dirty="0" smtClean="0">
                <a:latin typeface="Arial" panose="020B0604020202020204" pitchFamily="34" charset="0"/>
                <a:cs typeface="Arial" panose="020B0604020202020204" pitchFamily="34" charset="0"/>
              </a:rPr>
              <a:t>[2pt] </a:t>
            </a:r>
            <a:r>
              <a:rPr lang="en-US" sz="3800" dirty="0" smtClean="0">
                <a:latin typeface="Arial" panose="020B0604020202020204" pitchFamily="34" charset="0"/>
                <a:cs typeface="Arial" panose="020B0604020202020204" pitchFamily="34" charset="0"/>
              </a:rPr>
              <a:t>Ask to input a and b as an array</a:t>
            </a:r>
            <a:r>
              <a:rPr lang="en-US" sz="3800" dirty="0" smtClean="0">
                <a:latin typeface="Arial" panose="020B0604020202020204" pitchFamily="34" charset="0"/>
                <a:cs typeface="Arial" panose="020B0604020202020204" pitchFamily="34" charset="0"/>
              </a:rPr>
              <a:t>, i.e., ‘Please input [a b]’. For example, if a = 1, b = 0.5, then must input [ 1     0.5 ].</a:t>
            </a:r>
            <a:endParaRPr lang="en-US" sz="3800" dirty="0" smtClean="0">
              <a:latin typeface="Arial" panose="020B0604020202020204" pitchFamily="34" charset="0"/>
              <a:cs typeface="Arial" panose="020B0604020202020204" pitchFamily="34" charset="0"/>
            </a:endParaRPr>
          </a:p>
          <a:p>
            <a:pPr marL="514350" indent="-514350">
              <a:lnSpc>
                <a:spcPct val="120000"/>
              </a:lnSpc>
              <a:buAutoNum type="arabicPeriod"/>
            </a:pPr>
            <a:r>
              <a:rPr lang="en-US" sz="3800" b="1" dirty="0" smtClean="0">
                <a:latin typeface="Arial" panose="020B0604020202020204" pitchFamily="34" charset="0"/>
                <a:cs typeface="Arial" panose="020B0604020202020204" pitchFamily="34" charset="0"/>
              </a:rPr>
              <a:t>[2pt] </a:t>
            </a:r>
            <a:r>
              <a:rPr lang="en-US" sz="3800" dirty="0" smtClean="0">
                <a:latin typeface="Arial" panose="020B0604020202020204" pitchFamily="34" charset="0"/>
                <a:cs typeface="Arial" panose="020B0604020202020204" pitchFamily="34" charset="0"/>
              </a:rPr>
              <a:t>If </a:t>
            </a:r>
            <a:r>
              <a:rPr lang="en-US" sz="3800" dirty="0" smtClean="0">
                <a:latin typeface="Arial" panose="020B0604020202020204" pitchFamily="34" charset="0"/>
                <a:cs typeface="Arial" panose="020B0604020202020204" pitchFamily="34" charset="0"/>
              </a:rPr>
              <a:t>a </a:t>
            </a:r>
            <a:r>
              <a:rPr lang="en-US" sz="3800" dirty="0" smtClean="0">
                <a:latin typeface="Arial" panose="020B0604020202020204" pitchFamily="34" charset="0"/>
                <a:cs typeface="Arial" panose="020B0604020202020204" pitchFamily="34" charset="0"/>
              </a:rPr>
              <a:t>and b are both zero</a:t>
            </a:r>
            <a:r>
              <a:rPr lang="en-US" sz="3800" dirty="0" smtClean="0">
                <a:latin typeface="Arial" panose="020B0604020202020204" pitchFamily="34" charset="0"/>
                <a:cs typeface="Arial" panose="020B0604020202020204" pitchFamily="34" charset="0"/>
              </a:rPr>
              <a:t>, show a message “Thanks for playing” and then </a:t>
            </a:r>
            <a:r>
              <a:rPr lang="en-US" sz="3800" dirty="0">
                <a:latin typeface="Arial" panose="020B0604020202020204" pitchFamily="34" charset="0"/>
                <a:cs typeface="Arial" panose="020B0604020202020204" pitchFamily="34" charset="0"/>
              </a:rPr>
              <a:t>terminate the program (use </a:t>
            </a:r>
            <a:r>
              <a:rPr lang="en-US" sz="3800" b="1" dirty="0">
                <a:latin typeface="Arial" panose="020B0604020202020204" pitchFamily="34" charset="0"/>
                <a:cs typeface="Arial" panose="020B0604020202020204" pitchFamily="34" charset="0"/>
              </a:rPr>
              <a:t>return</a:t>
            </a:r>
            <a:r>
              <a:rPr lang="en-US" sz="3800" dirty="0" smtClean="0">
                <a:latin typeface="Arial" panose="020B0604020202020204" pitchFamily="34" charset="0"/>
                <a:cs typeface="Arial" panose="020B0604020202020204" pitchFamily="34" charset="0"/>
              </a:rPr>
              <a:t>). Otherwise go to step </a:t>
            </a:r>
            <a:r>
              <a:rPr lang="en-US" sz="3800" dirty="0" smtClean="0">
                <a:latin typeface="Arial" panose="020B0604020202020204" pitchFamily="34" charset="0"/>
                <a:cs typeface="Arial" panose="020B0604020202020204" pitchFamily="34" charset="0"/>
              </a:rPr>
              <a:t>4 (i.e., a!=0 or b!=0).</a:t>
            </a:r>
            <a:endParaRPr lang="en-US" sz="3800" dirty="0" smtClean="0">
              <a:latin typeface="Arial" panose="020B0604020202020204" pitchFamily="34" charset="0"/>
              <a:cs typeface="Arial" panose="020B0604020202020204" pitchFamily="34" charset="0"/>
            </a:endParaRPr>
          </a:p>
          <a:p>
            <a:pPr marL="514350" indent="-514350">
              <a:lnSpc>
                <a:spcPct val="120000"/>
              </a:lnSpc>
              <a:buFont typeface="Arial" panose="020B0604020202020204" pitchFamily="34" charset="0"/>
              <a:buAutoNum type="arabicPeriod"/>
            </a:pPr>
            <a:r>
              <a:rPr lang="en-US" sz="3800" b="1" dirty="0" smtClean="0">
                <a:latin typeface="Arial" panose="020B0604020202020204" pitchFamily="34" charset="0"/>
                <a:cs typeface="Arial" panose="020B0604020202020204" pitchFamily="34" charset="0"/>
              </a:rPr>
              <a:t>[1pt] </a:t>
            </a:r>
            <a:r>
              <a:rPr lang="en-US" sz="3800" dirty="0" smtClean="0">
                <a:latin typeface="Arial" panose="020B0604020202020204" pitchFamily="34" charset="0"/>
                <a:cs typeface="Arial" panose="020B0604020202020204" pitchFamily="34" charset="0"/>
              </a:rPr>
              <a:t>Ask </a:t>
            </a:r>
            <a:r>
              <a:rPr lang="en-US" sz="3800" dirty="0" smtClean="0">
                <a:latin typeface="Arial" panose="020B0604020202020204" pitchFamily="34" charset="0"/>
                <a:cs typeface="Arial" panose="020B0604020202020204" pitchFamily="34" charset="0"/>
              </a:rPr>
              <a:t>to input </a:t>
            </a:r>
            <a:r>
              <a:rPr lang="en-US" sz="3800" dirty="0" smtClean="0">
                <a:latin typeface="Arial" panose="020B0604020202020204" pitchFamily="34" charset="0"/>
                <a:cs typeface="Arial" panose="020B0604020202020204" pitchFamily="34" charset="0"/>
              </a:rPr>
              <a:t>the step size, dx, of x. if dx is zero, set it to a default value 0.25. if dx &lt;0, show ‘dx must be a non-negative number’ and repeat Step 4. dx must be a positive number. </a:t>
            </a:r>
          </a:p>
          <a:p>
            <a:pPr marL="514350" indent="-514350">
              <a:lnSpc>
                <a:spcPct val="120000"/>
              </a:lnSpc>
              <a:buFont typeface="Arial" panose="020B0604020202020204" pitchFamily="34" charset="0"/>
              <a:buAutoNum type="arabicPeriod"/>
            </a:pPr>
            <a:r>
              <a:rPr lang="en-US" sz="3800" b="1" dirty="0" smtClean="0">
                <a:latin typeface="Arial" panose="020B0604020202020204" pitchFamily="34" charset="0"/>
                <a:cs typeface="Arial" panose="020B0604020202020204" pitchFamily="34" charset="0"/>
              </a:rPr>
              <a:t>[8pt] </a:t>
            </a:r>
            <a:r>
              <a:rPr lang="en-US" sz="3800" dirty="0" smtClean="0">
                <a:latin typeface="Arial" panose="020B0604020202020204" pitchFamily="34" charset="0"/>
                <a:cs typeface="Arial" panose="020B0604020202020204" pitchFamily="34" charset="0"/>
              </a:rPr>
              <a:t>Plot y versus x. x is inside [-1, 1]. The step size of x is dx. </a:t>
            </a:r>
            <a:r>
              <a:rPr lang="en-US" altLang="zh-TW" sz="3800" dirty="0" smtClean="0">
                <a:latin typeface="Arial" panose="020B0604020202020204" pitchFamily="34" charset="0"/>
                <a:cs typeface="Arial" panose="020B0604020202020204" pitchFamily="34" charset="0"/>
              </a:rPr>
              <a:t>The line width of the curve is set to </a:t>
            </a:r>
            <a:r>
              <a:rPr lang="en-US" altLang="zh-TW" sz="3800" b="1" dirty="0" smtClean="0">
                <a:latin typeface="Arial" panose="020B0604020202020204" pitchFamily="34" charset="0"/>
                <a:cs typeface="Arial" panose="020B0604020202020204" pitchFamily="34" charset="0"/>
              </a:rPr>
              <a:t>5</a:t>
            </a:r>
            <a:r>
              <a:rPr lang="en-US" altLang="zh-TW" sz="3800" dirty="0" smtClean="0">
                <a:latin typeface="Arial" panose="020B0604020202020204" pitchFamily="34" charset="0"/>
                <a:cs typeface="Arial" panose="020B0604020202020204" pitchFamily="34" charset="0"/>
              </a:rPr>
              <a:t>. Set the font size to </a:t>
            </a:r>
            <a:r>
              <a:rPr lang="en-US" altLang="zh-TW" sz="3800" b="1" dirty="0" smtClean="0">
                <a:latin typeface="Arial" panose="020B0604020202020204" pitchFamily="34" charset="0"/>
                <a:cs typeface="Arial" panose="020B0604020202020204" pitchFamily="34" charset="0"/>
              </a:rPr>
              <a:t>30</a:t>
            </a:r>
            <a:r>
              <a:rPr lang="en-US" altLang="zh-TW" sz="3800" dirty="0" smtClean="0">
                <a:latin typeface="Arial" panose="020B0604020202020204" pitchFamily="34" charset="0"/>
                <a:cs typeface="Arial" panose="020B0604020202020204" pitchFamily="34" charset="0"/>
              </a:rPr>
              <a:t>. Call “hold on” so that more functions can be plotted in the same figure.</a:t>
            </a:r>
          </a:p>
          <a:p>
            <a:pPr marL="514350" indent="-514350">
              <a:lnSpc>
                <a:spcPct val="120000"/>
              </a:lnSpc>
              <a:buFont typeface="Arial" panose="020B0604020202020204" pitchFamily="34" charset="0"/>
              <a:buAutoNum type="arabicPeriod"/>
            </a:pPr>
            <a:r>
              <a:rPr lang="en-US" altLang="zh-TW" sz="3800" b="1" dirty="0" smtClean="0">
                <a:latin typeface="Arial" panose="020B0604020202020204" pitchFamily="34" charset="0"/>
                <a:cs typeface="Arial" panose="020B0604020202020204" pitchFamily="34" charset="0"/>
              </a:rPr>
              <a:t>[1%] </a:t>
            </a:r>
            <a:r>
              <a:rPr lang="en-US" altLang="zh-TW" sz="3800" dirty="0" smtClean="0">
                <a:latin typeface="Arial" panose="020B0604020202020204" pitchFamily="34" charset="0"/>
                <a:cs typeface="Arial" panose="020B0604020202020204" pitchFamily="34" charset="0"/>
              </a:rPr>
              <a:t>Set </a:t>
            </a:r>
            <a:r>
              <a:rPr lang="en-US" altLang="zh-TW" sz="3800" dirty="0" smtClean="0">
                <a:latin typeface="Arial" panose="020B0604020202020204" pitchFamily="34" charset="0"/>
                <a:cs typeface="Arial" panose="020B0604020202020204" pitchFamily="34" charset="0"/>
              </a:rPr>
              <a:t>the figure on top by calling figure(1) after a curve is drawn. So that the figure window is displayed on top of all the MATLAB window(s).</a:t>
            </a:r>
            <a:endParaRPr lang="en-US" altLang="zh-TW" sz="3800" dirty="0">
              <a:latin typeface="Arial" panose="020B0604020202020204" pitchFamily="34" charset="0"/>
              <a:cs typeface="Arial" panose="020B0604020202020204" pitchFamily="34" charset="0"/>
            </a:endParaRPr>
          </a:p>
          <a:p>
            <a:pPr marL="514350" indent="-514350">
              <a:lnSpc>
                <a:spcPct val="120000"/>
              </a:lnSpc>
              <a:buAutoNum type="arabicPeriod"/>
            </a:pPr>
            <a:r>
              <a:rPr lang="en-US" sz="3800" b="1" dirty="0" smtClean="0">
                <a:latin typeface="Arial" panose="020B0604020202020204" pitchFamily="34" charset="0"/>
                <a:cs typeface="Arial" panose="020B0604020202020204" pitchFamily="34" charset="0"/>
              </a:rPr>
              <a:t>[1%] </a:t>
            </a:r>
            <a:r>
              <a:rPr lang="en-US" sz="3800" dirty="0" smtClean="0">
                <a:latin typeface="Arial" panose="020B0604020202020204" pitchFamily="34" charset="0"/>
                <a:cs typeface="Arial" panose="020B0604020202020204" pitchFamily="34" charset="0"/>
              </a:rPr>
              <a:t>Go </a:t>
            </a:r>
            <a:r>
              <a:rPr lang="en-US" sz="3800" dirty="0" smtClean="0">
                <a:latin typeface="Arial" panose="020B0604020202020204" pitchFamily="34" charset="0"/>
                <a:cs typeface="Arial" panose="020B0604020202020204" pitchFamily="34" charset="0"/>
              </a:rPr>
              <a:t>to step 2.</a:t>
            </a:r>
          </a:p>
          <a:p>
            <a:pPr marL="514350" indent="-514350">
              <a:lnSpc>
                <a:spcPct val="120000"/>
              </a:lnSpc>
              <a:buAutoNum type="arabicPeriod"/>
            </a:pPr>
            <a:endParaRPr lang="en-US" dirty="0" smtClean="0"/>
          </a:p>
          <a:p>
            <a:pPr marL="0" indent="0">
              <a:lnSpc>
                <a:spcPct val="120000"/>
              </a:lnSpc>
              <a:buNone/>
            </a:pPr>
            <a:endParaRPr lang="en-US" dirty="0"/>
          </a:p>
          <a:p>
            <a:pPr marL="0" indent="0">
              <a:lnSpc>
                <a:spcPct val="120000"/>
              </a:lnSpc>
              <a:buNone/>
            </a:pPr>
            <a:endParaRPr lang="en-US" dirty="0" smtClean="0"/>
          </a:p>
          <a:p>
            <a:pPr marL="0" indent="0">
              <a:lnSpc>
                <a:spcPct val="120000"/>
              </a:lnSpc>
              <a:buNone/>
            </a:pPr>
            <a:endParaRPr lang="en-US" dirty="0"/>
          </a:p>
        </p:txBody>
      </p:sp>
      <p:sp>
        <p:nvSpPr>
          <p:cNvPr id="4" name="Rectangle 3"/>
          <p:cNvSpPr/>
          <p:nvPr/>
        </p:nvSpPr>
        <p:spPr>
          <a:xfrm>
            <a:off x="390293" y="1417003"/>
            <a:ext cx="11691217" cy="609398"/>
          </a:xfrm>
          <a:prstGeom prst="rect">
            <a:avLst/>
          </a:prstGeom>
        </p:spPr>
        <p:txBody>
          <a:bodyPr wrap="square">
            <a:spAutoFit/>
          </a:bodyPr>
          <a:lstStyle/>
          <a:p>
            <a:pPr>
              <a:lnSpc>
                <a:spcPct val="120000"/>
              </a:lnSpc>
            </a:pPr>
            <a:r>
              <a:rPr lang="en-US" sz="2800" dirty="0" smtClean="0">
                <a:latin typeface="Arial" panose="020B0604020202020204" pitchFamily="34" charset="0"/>
                <a:cs typeface="Arial" panose="020B0604020202020204" pitchFamily="34" charset="0"/>
              </a:rPr>
              <a:t>The function y(x) = a * sin(5x) * </a:t>
            </a:r>
            <a:r>
              <a:rPr lang="es-ES" sz="2800" dirty="0" err="1" smtClean="0">
                <a:latin typeface="Arial" panose="020B0604020202020204" pitchFamily="34" charset="0"/>
                <a:cs typeface="Arial" panose="020B0604020202020204" pitchFamily="34" charset="0"/>
              </a:rPr>
              <a:t>cos</a:t>
            </a:r>
            <a:r>
              <a:rPr lang="es-ES" sz="2800" dirty="0" smtClean="0">
                <a:latin typeface="Arial" panose="020B0604020202020204" pitchFamily="34" charset="0"/>
                <a:cs typeface="Arial" panose="020B0604020202020204" pitchFamily="34" charset="0"/>
              </a:rPr>
              <a:t>(5x/(sin(x)+2))+ </a:t>
            </a:r>
            <a:r>
              <a:rPr lang="es-ES" sz="2800" dirty="0" err="1">
                <a:latin typeface="Arial" panose="020B0604020202020204" pitchFamily="34" charset="0"/>
                <a:cs typeface="Arial" panose="020B0604020202020204" pitchFamily="34" charset="0"/>
              </a:rPr>
              <a:t>cos</a:t>
            </a:r>
            <a:r>
              <a:rPr lang="es-ES" sz="2800" dirty="0">
                <a:latin typeface="Arial" panose="020B0604020202020204" pitchFamily="34" charset="0"/>
                <a:cs typeface="Arial" panose="020B0604020202020204" pitchFamily="34" charset="0"/>
              </a:rPr>
              <a:t>(10x</a:t>
            </a:r>
            <a:r>
              <a:rPr lang="es-ES" sz="2800" dirty="0" smtClean="0">
                <a:latin typeface="Arial" panose="020B0604020202020204" pitchFamily="34" charset="0"/>
                <a:cs typeface="Arial" panose="020B0604020202020204" pitchFamily="34" charset="0"/>
              </a:rPr>
              <a:t>)*e </a:t>
            </a:r>
            <a:r>
              <a:rPr lang="es-ES" sz="2800" baseline="30000" dirty="0" smtClean="0">
                <a:latin typeface="Arial" panose="020B0604020202020204" pitchFamily="34" charset="0"/>
                <a:cs typeface="Arial" panose="020B0604020202020204" pitchFamily="34" charset="0"/>
              </a:rPr>
              <a:t>-|x*x*x|/(b*b+1)</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4930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Midterm Problem 1.1</a:t>
            </a:r>
            <a:endParaRPr lang="en-US" dirty="0"/>
          </a:p>
        </p:txBody>
      </p:sp>
      <p:sp>
        <p:nvSpPr>
          <p:cNvPr id="7" name="TextBox 6"/>
          <p:cNvSpPr txBox="1"/>
          <p:nvPr/>
        </p:nvSpPr>
        <p:spPr>
          <a:xfrm>
            <a:off x="420915" y="1385425"/>
            <a:ext cx="2667910" cy="461665"/>
          </a:xfrm>
          <a:prstGeom prst="rect">
            <a:avLst/>
          </a:prstGeom>
          <a:noFill/>
        </p:spPr>
        <p:txBody>
          <a:bodyPr wrap="none" rtlCol="0">
            <a:spAutoFit/>
          </a:bodyPr>
          <a:lstStyle/>
          <a:p>
            <a:r>
              <a:rPr lang="en-US" sz="2400" dirty="0" smtClean="0"/>
              <a:t>Ask to </a:t>
            </a:r>
            <a:r>
              <a:rPr lang="en-US" sz="2400" dirty="0" smtClean="0"/>
              <a:t>input a and b</a:t>
            </a:r>
            <a:endParaRPr lang="en-US" sz="2400" dirty="0" smtClean="0"/>
          </a:p>
        </p:txBody>
      </p:sp>
      <p:pic>
        <p:nvPicPr>
          <p:cNvPr id="3" name="Picture 2"/>
          <p:cNvPicPr>
            <a:picLocks noChangeAspect="1"/>
          </p:cNvPicPr>
          <p:nvPr/>
        </p:nvPicPr>
        <p:blipFill rotWithShape="1">
          <a:blip r:embed="rId2"/>
          <a:srcRect l="8286" t="63333" r="11048" b="11440"/>
          <a:stretch/>
        </p:blipFill>
        <p:spPr>
          <a:xfrm>
            <a:off x="420915" y="1930399"/>
            <a:ext cx="11640457" cy="2047731"/>
          </a:xfrm>
          <a:prstGeom prst="rect">
            <a:avLst/>
          </a:prstGeom>
        </p:spPr>
      </p:pic>
    </p:spTree>
    <p:extLst>
      <p:ext uri="{BB962C8B-B14F-4D97-AF65-F5344CB8AC3E}">
        <p14:creationId xmlns:p14="http://schemas.microsoft.com/office/powerpoint/2010/main" val="510824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5205</TotalTime>
  <Words>1482</Words>
  <Application>Microsoft Office PowerPoint</Application>
  <PresentationFormat>Widescreen</PresentationFormat>
  <Paragraphs>136</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新細明體</vt:lpstr>
      <vt:lpstr>Arial</vt:lpstr>
      <vt:lpstr>Calibri</vt:lpstr>
      <vt:lpstr>Calibri Light</vt:lpstr>
      <vt:lpstr>Courier New</vt:lpstr>
      <vt:lpstr>Office Theme</vt:lpstr>
      <vt:lpstr>MATLAB Programming Midterm One – Part One</vt:lpstr>
      <vt:lpstr>Midterm instruction</vt:lpstr>
      <vt:lpstr>Content</vt:lpstr>
      <vt:lpstr>About demo video</vt:lpstr>
      <vt:lpstr>Program file name format</vt:lpstr>
      <vt:lpstr>File content header</vt:lpstr>
      <vt:lpstr>File content</vt:lpstr>
      <vt:lpstr>(15 pts) Midterm Problem 1.1</vt:lpstr>
      <vt:lpstr>Midterm Problem 1.1</vt:lpstr>
      <vt:lpstr>Midterm Problem 1.1</vt:lpstr>
      <vt:lpstr>Midterm Problem 1.1</vt:lpstr>
      <vt:lpstr>Midterm Problem 1.1</vt:lpstr>
      <vt:lpstr>(15 pts) Midterm Problem 1.2</vt:lpstr>
      <vt:lpstr>Midterm Problem 1.2</vt:lpstr>
      <vt:lpstr>Midterm Problem 1.2</vt:lpstr>
      <vt:lpstr>(15 pts) Midterm Problem 1.3</vt:lpstr>
      <vt:lpstr>Midterm Problem 1.3</vt:lpstr>
      <vt:lpstr>Midterm Problem 1.3</vt:lpstr>
      <vt:lpstr>Midterm Problem 1.3</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dc:title>
  <dc:creator>Windows User</dc:creator>
  <cp:lastModifiedBy>Windows User</cp:lastModifiedBy>
  <cp:revision>564</cp:revision>
  <dcterms:created xsi:type="dcterms:W3CDTF">2019-02-26T08:18:36Z</dcterms:created>
  <dcterms:modified xsi:type="dcterms:W3CDTF">2022-04-04T12:07:04Z</dcterms:modified>
</cp:coreProperties>
</file>