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handoutMasterIdLst>
    <p:handoutMasterId r:id="rId14"/>
  </p:handoutMasterIdLst>
  <p:sldIdLst>
    <p:sldId id="1932" r:id="rId2"/>
    <p:sldId id="1935" r:id="rId3"/>
    <p:sldId id="1986" r:id="rId4"/>
    <p:sldId id="2003" r:id="rId5"/>
    <p:sldId id="2004" r:id="rId6"/>
    <p:sldId id="2010" r:id="rId7"/>
    <p:sldId id="2006" r:id="rId8"/>
    <p:sldId id="2007" r:id="rId9"/>
    <p:sldId id="2008" r:id="rId10"/>
    <p:sldId id="2009" r:id="rId11"/>
    <p:sldId id="2001" r:id="rId12"/>
  </p:sldIdLst>
  <p:sldSz cx="12192000" cy="6858000"/>
  <p:notesSz cx="7010400" cy="9296400"/>
  <p:defaultTextStyle>
    <a:defPPr>
      <a:defRPr lang="en-US"/>
    </a:defPPr>
    <a:lvl1pPr marL="0" algn="l" defTabSz="457178" rtl="0" eaLnBrk="1" latinLnBrk="0" hangingPunct="1">
      <a:defRPr sz="1900" kern="1200">
        <a:solidFill>
          <a:schemeClr val="tx1"/>
        </a:solidFill>
        <a:latin typeface="+mn-lt"/>
        <a:ea typeface="+mn-ea"/>
        <a:cs typeface="+mn-cs"/>
      </a:defRPr>
    </a:lvl1pPr>
    <a:lvl2pPr marL="457178" algn="l" defTabSz="457178" rtl="0" eaLnBrk="1" latinLnBrk="0" hangingPunct="1">
      <a:defRPr sz="1900" kern="1200">
        <a:solidFill>
          <a:schemeClr val="tx1"/>
        </a:solidFill>
        <a:latin typeface="+mn-lt"/>
        <a:ea typeface="+mn-ea"/>
        <a:cs typeface="+mn-cs"/>
      </a:defRPr>
    </a:lvl2pPr>
    <a:lvl3pPr marL="914354" algn="l" defTabSz="457178" rtl="0" eaLnBrk="1" latinLnBrk="0" hangingPunct="1">
      <a:defRPr sz="1900" kern="1200">
        <a:solidFill>
          <a:schemeClr val="tx1"/>
        </a:solidFill>
        <a:latin typeface="+mn-lt"/>
        <a:ea typeface="+mn-ea"/>
        <a:cs typeface="+mn-cs"/>
      </a:defRPr>
    </a:lvl3pPr>
    <a:lvl4pPr marL="1371532" algn="l" defTabSz="457178" rtl="0" eaLnBrk="1" latinLnBrk="0" hangingPunct="1">
      <a:defRPr sz="1900" kern="1200">
        <a:solidFill>
          <a:schemeClr val="tx1"/>
        </a:solidFill>
        <a:latin typeface="+mn-lt"/>
        <a:ea typeface="+mn-ea"/>
        <a:cs typeface="+mn-cs"/>
      </a:defRPr>
    </a:lvl4pPr>
    <a:lvl5pPr marL="1828709" algn="l" defTabSz="457178" rtl="0" eaLnBrk="1" latinLnBrk="0" hangingPunct="1">
      <a:defRPr sz="1900" kern="1200">
        <a:solidFill>
          <a:schemeClr val="tx1"/>
        </a:solidFill>
        <a:latin typeface="+mn-lt"/>
        <a:ea typeface="+mn-ea"/>
        <a:cs typeface="+mn-cs"/>
      </a:defRPr>
    </a:lvl5pPr>
    <a:lvl6pPr marL="2285886" algn="l" defTabSz="457178" rtl="0" eaLnBrk="1" latinLnBrk="0" hangingPunct="1">
      <a:defRPr sz="1900" kern="1200">
        <a:solidFill>
          <a:schemeClr val="tx1"/>
        </a:solidFill>
        <a:latin typeface="+mn-lt"/>
        <a:ea typeface="+mn-ea"/>
        <a:cs typeface="+mn-cs"/>
      </a:defRPr>
    </a:lvl6pPr>
    <a:lvl7pPr marL="2743062" algn="l" defTabSz="457178" rtl="0" eaLnBrk="1" latinLnBrk="0" hangingPunct="1">
      <a:defRPr sz="1900" kern="1200">
        <a:solidFill>
          <a:schemeClr val="tx1"/>
        </a:solidFill>
        <a:latin typeface="+mn-lt"/>
        <a:ea typeface="+mn-ea"/>
        <a:cs typeface="+mn-cs"/>
      </a:defRPr>
    </a:lvl7pPr>
    <a:lvl8pPr marL="3200240" algn="l" defTabSz="457178" rtl="0" eaLnBrk="1" latinLnBrk="0" hangingPunct="1">
      <a:defRPr sz="1900" kern="1200">
        <a:solidFill>
          <a:schemeClr val="tx1"/>
        </a:solidFill>
        <a:latin typeface="+mn-lt"/>
        <a:ea typeface="+mn-ea"/>
        <a:cs typeface="+mn-cs"/>
      </a:defRPr>
    </a:lvl8pPr>
    <a:lvl9pPr marL="3657418" algn="l" defTabSz="457178" rtl="0" eaLnBrk="1" latinLnBrk="0" hangingPunct="1">
      <a:defRPr sz="1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Xueqing Liu" initials="XL" lastIdx="34" clrIdx="0">
    <p:extLst/>
  </p:cmAuthor>
  <p:cmAuthor id="2" name="Shang, Jingbo" initials="SJ" lastIdx="4" clrIdx="1">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8312"/>
    <a:srgbClr val="0000CC"/>
    <a:srgbClr val="0033CC"/>
    <a:srgbClr val="F0CDBC"/>
    <a:srgbClr val="94A088"/>
    <a:srgbClr val="008080"/>
    <a:srgbClr val="BD582C"/>
    <a:srgbClr val="7F7F7F"/>
    <a:srgbClr val="8656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820" autoAdjust="0"/>
    <p:restoredTop sz="76990" autoAdjust="0"/>
  </p:normalViewPr>
  <p:slideViewPr>
    <p:cSldViewPr snapToGrid="0">
      <p:cViewPr varScale="1">
        <p:scale>
          <a:sx n="43" d="100"/>
          <a:sy n="43" d="100"/>
        </p:scale>
        <p:origin x="54" y="330"/>
      </p:cViewPr>
      <p:guideLst>
        <p:guide orient="horz" pos="2160"/>
        <p:guide pos="3840"/>
      </p:guideLst>
    </p:cSldViewPr>
  </p:slideViewPr>
  <p:outlineViewPr>
    <p:cViewPr>
      <p:scale>
        <a:sx n="33" d="100"/>
        <a:sy n="33" d="100"/>
      </p:scale>
      <p:origin x="0" y="-8358"/>
    </p:cViewPr>
  </p:outlineViewPr>
  <p:notesTextViewPr>
    <p:cViewPr>
      <p:scale>
        <a:sx n="1" d="1"/>
        <a:sy n="1" d="1"/>
      </p:scale>
      <p:origin x="0" y="0"/>
    </p:cViewPr>
  </p:notesTextViewPr>
  <p:sorterViewPr>
    <p:cViewPr varScale="1">
      <p:scale>
        <a:sx n="1" d="1"/>
        <a:sy n="1" d="1"/>
      </p:scale>
      <p:origin x="0" y="-1668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6725"/>
          </a:xfrm>
          <a:prstGeom prst="rect">
            <a:avLst/>
          </a:prstGeom>
        </p:spPr>
        <p:txBody>
          <a:bodyPr vert="horz" lIns="91440" tIns="45720" rIns="91440" bIns="45720" rtlCol="0"/>
          <a:lstStyle>
            <a:lvl1pPr algn="r">
              <a:defRPr sz="1200"/>
            </a:lvl1pPr>
          </a:lstStyle>
          <a:p>
            <a:fld id="{EE15ABE1-37DB-A043-A3F3-8CEDAD7E6AC2}" type="datetimeFigureOut">
              <a:rPr lang="en-US" smtClean="0"/>
              <a:t>4/1/2019</a:t>
            </a:fld>
            <a:endParaRPr lang="en-US"/>
          </a:p>
        </p:txBody>
      </p:sp>
      <p:sp>
        <p:nvSpPr>
          <p:cNvPr id="4" name="Footer Placeholder 3"/>
          <p:cNvSpPr>
            <a:spLocks noGrp="1"/>
          </p:cNvSpPr>
          <p:nvPr>
            <p:ph type="ftr" sz="quarter" idx="2"/>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6725"/>
          </a:xfrm>
          <a:prstGeom prst="rect">
            <a:avLst/>
          </a:prstGeom>
        </p:spPr>
        <p:txBody>
          <a:bodyPr vert="horz" lIns="91440" tIns="45720" rIns="91440" bIns="45720" rtlCol="0" anchor="b"/>
          <a:lstStyle>
            <a:lvl1pPr algn="r">
              <a:defRPr sz="1200"/>
            </a:lvl1pPr>
          </a:lstStyle>
          <a:p>
            <a:fld id="{DEBA5D8D-294E-644D-A6CB-46AA25D5480C}" type="slidenum">
              <a:rPr lang="en-US" smtClean="0"/>
              <a:t>‹#›</a:t>
            </a:fld>
            <a:endParaRPr lang="en-US"/>
          </a:p>
        </p:txBody>
      </p:sp>
    </p:spTree>
    <p:extLst>
      <p:ext uri="{BB962C8B-B14F-4D97-AF65-F5344CB8AC3E}">
        <p14:creationId xmlns:p14="http://schemas.microsoft.com/office/powerpoint/2010/main" val="356048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67" tIns="46584" rIns="93167" bIns="46584"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67" tIns="46584" rIns="93167" bIns="46584" rtlCol="0"/>
          <a:lstStyle>
            <a:lvl1pPr algn="r">
              <a:defRPr sz="1200"/>
            </a:lvl1pPr>
          </a:lstStyle>
          <a:p>
            <a:fld id="{F87AF23C-6CAB-4A6A-B3BC-A88F610E0570}" type="datetimeFigureOut">
              <a:rPr lang="en-US" smtClean="0"/>
              <a:t>4/1/2019</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67" tIns="46584" rIns="93167" bIns="46584"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67" tIns="46584" rIns="93167" bIns="4658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9"/>
            <a:ext cx="3037840" cy="466433"/>
          </a:xfrm>
          <a:prstGeom prst="rect">
            <a:avLst/>
          </a:prstGeom>
        </p:spPr>
        <p:txBody>
          <a:bodyPr vert="horz" lIns="93167" tIns="46584" rIns="93167" bIns="46584"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9"/>
            <a:ext cx="3037840" cy="466433"/>
          </a:xfrm>
          <a:prstGeom prst="rect">
            <a:avLst/>
          </a:prstGeom>
        </p:spPr>
        <p:txBody>
          <a:bodyPr vert="horz" lIns="93167" tIns="46584" rIns="93167" bIns="46584" rtlCol="0" anchor="b"/>
          <a:lstStyle>
            <a:lvl1pPr algn="r">
              <a:defRPr sz="1200"/>
            </a:lvl1pPr>
          </a:lstStyle>
          <a:p>
            <a:fld id="{A6F8110F-5CB8-4B7A-89C2-96B671E6053B}" type="slidenum">
              <a:rPr lang="en-US" smtClean="0"/>
              <a:t>‹#›</a:t>
            </a:fld>
            <a:endParaRPr lang="en-US"/>
          </a:p>
        </p:txBody>
      </p:sp>
    </p:spTree>
    <p:extLst>
      <p:ext uri="{BB962C8B-B14F-4D97-AF65-F5344CB8AC3E}">
        <p14:creationId xmlns:p14="http://schemas.microsoft.com/office/powerpoint/2010/main" val="1849144875"/>
      </p:ext>
    </p:extLst>
  </p:cSld>
  <p:clrMap bg1="lt1" tx1="dk1" bg2="lt2" tx2="dk2" accent1="accent1" accent2="accent2" accent3="accent3" accent4="accent4" accent5="accent5" accent6="accent6" hlink="hlink" folHlink="folHlink"/>
  <p:notesStyle>
    <a:lvl1pPr marL="0" algn="l" defTabSz="914354" rtl="0" eaLnBrk="1" latinLnBrk="0" hangingPunct="1">
      <a:defRPr sz="1200" kern="1200">
        <a:solidFill>
          <a:schemeClr val="tx1"/>
        </a:solidFill>
        <a:latin typeface="+mn-lt"/>
        <a:ea typeface="+mn-ea"/>
        <a:cs typeface="+mn-cs"/>
      </a:defRPr>
    </a:lvl1pPr>
    <a:lvl2pPr marL="457178" algn="l" defTabSz="914354" rtl="0" eaLnBrk="1" latinLnBrk="0" hangingPunct="1">
      <a:defRPr sz="1200" kern="1200">
        <a:solidFill>
          <a:schemeClr val="tx1"/>
        </a:solidFill>
        <a:latin typeface="+mn-lt"/>
        <a:ea typeface="+mn-ea"/>
        <a:cs typeface="+mn-cs"/>
      </a:defRPr>
    </a:lvl2pPr>
    <a:lvl3pPr marL="914354" algn="l" defTabSz="914354" rtl="0" eaLnBrk="1" latinLnBrk="0" hangingPunct="1">
      <a:defRPr sz="1200" kern="1200">
        <a:solidFill>
          <a:schemeClr val="tx1"/>
        </a:solidFill>
        <a:latin typeface="+mn-lt"/>
        <a:ea typeface="+mn-ea"/>
        <a:cs typeface="+mn-cs"/>
      </a:defRPr>
    </a:lvl3pPr>
    <a:lvl4pPr marL="1371532" algn="l" defTabSz="914354" rtl="0" eaLnBrk="1" latinLnBrk="0" hangingPunct="1">
      <a:defRPr sz="1200" kern="1200">
        <a:solidFill>
          <a:schemeClr val="tx1"/>
        </a:solidFill>
        <a:latin typeface="+mn-lt"/>
        <a:ea typeface="+mn-ea"/>
        <a:cs typeface="+mn-cs"/>
      </a:defRPr>
    </a:lvl4pPr>
    <a:lvl5pPr marL="1828709" algn="l" defTabSz="914354" rtl="0" eaLnBrk="1" latinLnBrk="0" hangingPunct="1">
      <a:defRPr sz="1200" kern="1200">
        <a:solidFill>
          <a:schemeClr val="tx1"/>
        </a:solidFill>
        <a:latin typeface="+mn-lt"/>
        <a:ea typeface="+mn-ea"/>
        <a:cs typeface="+mn-cs"/>
      </a:defRPr>
    </a:lvl5pPr>
    <a:lvl6pPr marL="2285886" algn="l" defTabSz="914354" rtl="0" eaLnBrk="1" latinLnBrk="0" hangingPunct="1">
      <a:defRPr sz="1200" kern="1200">
        <a:solidFill>
          <a:schemeClr val="tx1"/>
        </a:solidFill>
        <a:latin typeface="+mn-lt"/>
        <a:ea typeface="+mn-ea"/>
        <a:cs typeface="+mn-cs"/>
      </a:defRPr>
    </a:lvl6pPr>
    <a:lvl7pPr marL="2743062" algn="l" defTabSz="914354" rtl="0" eaLnBrk="1" latinLnBrk="0" hangingPunct="1">
      <a:defRPr sz="1200" kern="1200">
        <a:solidFill>
          <a:schemeClr val="tx1"/>
        </a:solidFill>
        <a:latin typeface="+mn-lt"/>
        <a:ea typeface="+mn-ea"/>
        <a:cs typeface="+mn-cs"/>
      </a:defRPr>
    </a:lvl7pPr>
    <a:lvl8pPr marL="3200240" algn="l" defTabSz="914354" rtl="0" eaLnBrk="1" latinLnBrk="0" hangingPunct="1">
      <a:defRPr sz="1200" kern="1200">
        <a:solidFill>
          <a:schemeClr val="tx1"/>
        </a:solidFill>
        <a:latin typeface="+mn-lt"/>
        <a:ea typeface="+mn-ea"/>
        <a:cs typeface="+mn-cs"/>
      </a:defRPr>
    </a:lvl8pPr>
    <a:lvl9pPr marL="3657418" algn="l" defTabSz="914354"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F8110F-5CB8-4B7A-89C2-96B671E6053B}" type="slidenum">
              <a:rPr lang="en-US" smtClean="0"/>
              <a:t>1</a:t>
            </a:fld>
            <a:endParaRPr lang="en-US"/>
          </a:p>
        </p:txBody>
      </p:sp>
    </p:spTree>
    <p:extLst>
      <p:ext uri="{BB962C8B-B14F-4D97-AF65-F5344CB8AC3E}">
        <p14:creationId xmlns:p14="http://schemas.microsoft.com/office/powerpoint/2010/main" val="10445508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Open</a:t>
            </a:r>
            <a:r>
              <a:rPr lang="en-US" sz="1200" kern="1200" baseline="0" dirty="0">
                <a:solidFill>
                  <a:schemeClr val="tx1"/>
                </a:solidFill>
                <a:effectLst/>
                <a:latin typeface="+mn-lt"/>
                <a:ea typeface="+mn-ea"/>
                <a:cs typeface="+mn-cs"/>
              </a:rPr>
              <a:t> the floor for your classmates and the instructor to ask question about your </a:t>
            </a:r>
            <a:r>
              <a:rPr lang="en-US" sz="1200" kern="1200" baseline="0" dirty="0" err="1">
                <a:solidFill>
                  <a:schemeClr val="tx1"/>
                </a:solidFill>
                <a:effectLst/>
                <a:latin typeface="+mn-lt"/>
                <a:ea typeface="+mn-ea"/>
                <a:cs typeface="+mn-cs"/>
              </a:rPr>
              <a:t>presentaiton</a:t>
            </a:r>
            <a:r>
              <a:rPr lang="en-US" sz="1200" kern="1200" baseline="0" dirty="0">
                <a:solidFill>
                  <a:schemeClr val="tx1"/>
                </a:solidFill>
                <a:effectLst/>
                <a:latin typeface="+mn-lt"/>
                <a:ea typeface="+mn-ea"/>
                <a:cs typeface="+mn-cs"/>
              </a:rPr>
              <a:t>. </a:t>
            </a:r>
          </a:p>
          <a:p>
            <a:pPr marL="0" marR="0" lvl="0" indent="0" algn="l" defTabSz="914354"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6F8110F-5CB8-4B7A-89C2-96B671E6053B}" type="slidenum">
              <a:rPr lang="en-US" smtClean="0"/>
              <a:t>10</a:t>
            </a:fld>
            <a:endParaRPr lang="en-US"/>
          </a:p>
        </p:txBody>
      </p:sp>
    </p:spTree>
    <p:extLst>
      <p:ext uri="{BB962C8B-B14F-4D97-AF65-F5344CB8AC3E}">
        <p14:creationId xmlns:p14="http://schemas.microsoft.com/office/powerpoint/2010/main" val="18677096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F8110F-5CB8-4B7A-89C2-96B671E6053B}" type="slidenum">
              <a:rPr lang="en-US" smtClean="0"/>
              <a:t>11</a:t>
            </a:fld>
            <a:endParaRPr lang="en-US"/>
          </a:p>
        </p:txBody>
      </p:sp>
    </p:spTree>
    <p:extLst>
      <p:ext uri="{BB962C8B-B14F-4D97-AF65-F5344CB8AC3E}">
        <p14:creationId xmlns:p14="http://schemas.microsoft.com/office/powerpoint/2010/main" val="15639919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Provide any information</a:t>
            </a:r>
            <a:r>
              <a:rPr lang="en-US" baseline="0" dirty="0"/>
              <a:t> need to orient the audience what topic you are about to present. </a:t>
            </a:r>
            <a:endParaRPr lang="en-US" dirty="0"/>
          </a:p>
        </p:txBody>
      </p:sp>
      <p:sp>
        <p:nvSpPr>
          <p:cNvPr id="4" name="Slide Number Placeholder 3"/>
          <p:cNvSpPr>
            <a:spLocks noGrp="1"/>
          </p:cNvSpPr>
          <p:nvPr>
            <p:ph type="sldNum" sz="quarter" idx="10"/>
          </p:nvPr>
        </p:nvSpPr>
        <p:spPr/>
        <p:txBody>
          <a:bodyPr/>
          <a:lstStyle/>
          <a:p>
            <a:fld id="{A6F8110F-5CB8-4B7A-89C2-96B671E6053B}" type="slidenum">
              <a:rPr lang="en-US" smtClean="0"/>
              <a:t>2</a:t>
            </a:fld>
            <a:endParaRPr lang="en-US"/>
          </a:p>
        </p:txBody>
      </p:sp>
    </p:spTree>
    <p:extLst>
      <p:ext uri="{BB962C8B-B14F-4D97-AF65-F5344CB8AC3E}">
        <p14:creationId xmlns:p14="http://schemas.microsoft.com/office/powerpoint/2010/main" val="15149225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Motivate. what problem does this technology tries to solve; What is its purpose</a:t>
            </a:r>
          </a:p>
        </p:txBody>
      </p:sp>
      <p:sp>
        <p:nvSpPr>
          <p:cNvPr id="4" name="Slide Number Placeholder 3"/>
          <p:cNvSpPr>
            <a:spLocks noGrp="1"/>
          </p:cNvSpPr>
          <p:nvPr>
            <p:ph type="sldNum" sz="quarter" idx="10"/>
          </p:nvPr>
        </p:nvSpPr>
        <p:spPr/>
        <p:txBody>
          <a:bodyPr/>
          <a:lstStyle/>
          <a:p>
            <a:fld id="{A6F8110F-5CB8-4B7A-89C2-96B671E6053B}" type="slidenum">
              <a:rPr lang="en-US" smtClean="0"/>
              <a:t>3</a:t>
            </a:fld>
            <a:endParaRPr lang="en-US"/>
          </a:p>
        </p:txBody>
      </p:sp>
    </p:spTree>
    <p:extLst>
      <p:ext uri="{BB962C8B-B14F-4D97-AF65-F5344CB8AC3E}">
        <p14:creationId xmlns:p14="http://schemas.microsoft.com/office/powerpoint/2010/main" val="13636811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Identify</a:t>
            </a:r>
            <a:r>
              <a:rPr lang="en-US" sz="1200" kern="1200" baseline="0" dirty="0">
                <a:solidFill>
                  <a:schemeClr val="tx1"/>
                </a:solidFill>
                <a:effectLst/>
                <a:latin typeface="+mn-lt"/>
                <a:ea typeface="+mn-ea"/>
                <a:cs typeface="+mn-cs"/>
              </a:rPr>
              <a:t> possible use cases, examples, problems someone could consider using this technology.</a:t>
            </a:r>
          </a:p>
          <a:p>
            <a:pPr marL="0" marR="0" lvl="0" indent="0" algn="l" defTabSz="914354"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A6F8110F-5CB8-4B7A-89C2-96B671E6053B}" type="slidenum">
              <a:rPr lang="en-US" smtClean="0"/>
              <a:t>4</a:t>
            </a:fld>
            <a:endParaRPr lang="en-US"/>
          </a:p>
        </p:txBody>
      </p:sp>
    </p:spTree>
    <p:extLst>
      <p:ext uri="{BB962C8B-B14F-4D97-AF65-F5344CB8AC3E}">
        <p14:creationId xmlns:p14="http://schemas.microsoft.com/office/powerpoint/2010/main" val="4866074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Introduce any background, key concepts</a:t>
            </a:r>
            <a:r>
              <a:rPr lang="en-US" sz="1200" kern="1200" baseline="0" dirty="0">
                <a:solidFill>
                  <a:schemeClr val="tx1"/>
                </a:solidFill>
                <a:effectLst/>
                <a:latin typeface="+mn-lt"/>
                <a:ea typeface="+mn-ea"/>
                <a:cs typeface="+mn-cs"/>
              </a:rPr>
              <a:t> and terminology needed for the audience to understand the technology your are presenting.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6F8110F-5CB8-4B7A-89C2-96B671E6053B}" type="slidenum">
              <a:rPr lang="en-US" smtClean="0"/>
              <a:t>5</a:t>
            </a:fld>
            <a:endParaRPr lang="en-US"/>
          </a:p>
        </p:txBody>
      </p:sp>
    </p:spTree>
    <p:extLst>
      <p:ext uri="{BB962C8B-B14F-4D97-AF65-F5344CB8AC3E}">
        <p14:creationId xmlns:p14="http://schemas.microsoft.com/office/powerpoint/2010/main" val="4975760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a:solidFill>
                  <a:schemeClr val="tx1"/>
                </a:solidFill>
                <a:effectLst/>
                <a:latin typeface="+mn-lt"/>
                <a:ea typeface="+mn-ea"/>
                <a:cs typeface="+mn-cs"/>
              </a:rPr>
              <a:t>Present a getting tutorial;</a:t>
            </a:r>
            <a:r>
              <a:rPr lang="en-US" sz="1200" kern="1200" baseline="0" dirty="0">
                <a:solidFill>
                  <a:schemeClr val="tx1"/>
                </a:solidFill>
                <a:effectLst/>
                <a:latin typeface="+mn-lt"/>
                <a:ea typeface="+mn-ea"/>
                <a:cs typeface="+mn-cs"/>
              </a:rPr>
              <a:t> this should cover the basic activities for someone to start using the technology and solving a basic problem using this technology (This might need more that one slides)</a:t>
            </a:r>
            <a:endParaRPr lang="en-US" dirty="0"/>
          </a:p>
        </p:txBody>
      </p:sp>
      <p:sp>
        <p:nvSpPr>
          <p:cNvPr id="4" name="Slide Number Placeholder 3"/>
          <p:cNvSpPr>
            <a:spLocks noGrp="1"/>
          </p:cNvSpPr>
          <p:nvPr>
            <p:ph type="sldNum" sz="quarter" idx="10"/>
          </p:nvPr>
        </p:nvSpPr>
        <p:spPr/>
        <p:txBody>
          <a:bodyPr/>
          <a:lstStyle/>
          <a:p>
            <a:fld id="{A6F8110F-5CB8-4B7A-89C2-96B671E6053B}" type="slidenum">
              <a:rPr lang="en-US" smtClean="0"/>
              <a:t>6</a:t>
            </a:fld>
            <a:endParaRPr lang="en-US"/>
          </a:p>
        </p:txBody>
      </p:sp>
    </p:spTree>
    <p:extLst>
      <p:ext uri="{BB962C8B-B14F-4D97-AF65-F5344CB8AC3E}">
        <p14:creationId xmlns:p14="http://schemas.microsoft.com/office/powerpoint/2010/main" val="34830778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a:solidFill>
                  <a:schemeClr val="tx1"/>
                </a:solidFill>
                <a:effectLst/>
                <a:latin typeface="+mn-lt"/>
                <a:ea typeface="+mn-ea"/>
                <a:cs typeface="+mn-cs"/>
              </a:rPr>
              <a:t>Present a getting tutorial;</a:t>
            </a:r>
            <a:r>
              <a:rPr lang="en-US" sz="1200" kern="1200" baseline="0" dirty="0">
                <a:solidFill>
                  <a:schemeClr val="tx1"/>
                </a:solidFill>
                <a:effectLst/>
                <a:latin typeface="+mn-lt"/>
                <a:ea typeface="+mn-ea"/>
                <a:cs typeface="+mn-cs"/>
              </a:rPr>
              <a:t> this should cover the basic activities for someone to start using the technology and solving a basic problem using this technology (This might need more that one slides)</a:t>
            </a:r>
            <a:endParaRPr lang="en-US" dirty="0"/>
          </a:p>
        </p:txBody>
      </p:sp>
      <p:sp>
        <p:nvSpPr>
          <p:cNvPr id="4" name="Slide Number Placeholder 3"/>
          <p:cNvSpPr>
            <a:spLocks noGrp="1"/>
          </p:cNvSpPr>
          <p:nvPr>
            <p:ph type="sldNum" sz="quarter" idx="10"/>
          </p:nvPr>
        </p:nvSpPr>
        <p:spPr/>
        <p:txBody>
          <a:bodyPr/>
          <a:lstStyle/>
          <a:p>
            <a:fld id="{A6F8110F-5CB8-4B7A-89C2-96B671E6053B}" type="slidenum">
              <a:rPr lang="en-US" smtClean="0"/>
              <a:t>7</a:t>
            </a:fld>
            <a:endParaRPr lang="en-US"/>
          </a:p>
        </p:txBody>
      </p:sp>
    </p:spTree>
    <p:extLst>
      <p:ext uri="{BB962C8B-B14F-4D97-AF65-F5344CB8AC3E}">
        <p14:creationId xmlns:p14="http://schemas.microsoft.com/office/powerpoint/2010/main" val="12897672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Demonstrate a </a:t>
            </a:r>
            <a:r>
              <a:rPr lang="en-US" sz="1200" b="1" kern="1200" dirty="0">
                <a:solidFill>
                  <a:schemeClr val="tx1"/>
                </a:solidFill>
                <a:effectLst/>
                <a:latin typeface="+mn-lt"/>
                <a:ea typeface="+mn-ea"/>
                <a:cs typeface="+mn-cs"/>
              </a:rPr>
              <a:t>non-trivial use case/application</a:t>
            </a:r>
            <a:r>
              <a:rPr lang="en-US" sz="1200" kern="1200" dirty="0">
                <a:solidFill>
                  <a:schemeClr val="tx1"/>
                </a:solidFill>
                <a:effectLst/>
                <a:latin typeface="+mn-lt"/>
                <a:ea typeface="+mn-ea"/>
                <a:cs typeface="+mn-cs"/>
              </a:rPr>
              <a:t> of the technology that you coded/prepared.</a:t>
            </a:r>
            <a:r>
              <a:rPr lang="en-US" sz="1200" kern="1200" baseline="0" dirty="0">
                <a:solidFill>
                  <a:schemeClr val="tx1"/>
                </a:solidFill>
                <a:effectLst/>
                <a:latin typeface="+mn-lt"/>
                <a:ea typeface="+mn-ea"/>
                <a:cs typeface="+mn-cs"/>
              </a:rPr>
              <a:t> This should be a custom example you coded yourself. Possibly this can be an example demonstrating how you could use this technology in your team’s project. You might need more that one slide for this section. </a:t>
            </a:r>
          </a:p>
          <a:p>
            <a:pPr marL="0" marR="0" lvl="0" indent="0" algn="l" defTabSz="914354"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a:p>
            <a:pPr marL="0" marR="0" lvl="0" indent="0" algn="l" defTabSz="914354"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6F8110F-5CB8-4B7A-89C2-96B671E6053B}" type="slidenum">
              <a:rPr lang="en-US" smtClean="0"/>
              <a:t>8</a:t>
            </a:fld>
            <a:endParaRPr lang="en-US"/>
          </a:p>
        </p:txBody>
      </p:sp>
    </p:spTree>
    <p:extLst>
      <p:ext uri="{BB962C8B-B14F-4D97-AF65-F5344CB8AC3E}">
        <p14:creationId xmlns:p14="http://schemas.microsoft.com/office/powerpoint/2010/main" val="14044000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Resources for further reading.</a:t>
            </a:r>
            <a:r>
              <a:rPr lang="en-US" sz="1200" kern="1200" baseline="0" dirty="0">
                <a:solidFill>
                  <a:schemeClr val="tx1"/>
                </a:solidFill>
                <a:effectLst/>
                <a:latin typeface="+mn-lt"/>
                <a:ea typeface="+mn-ea"/>
                <a:cs typeface="+mn-cs"/>
              </a:rPr>
              <a:t> Provide a list of resources to help your classmates to learn more about this </a:t>
            </a:r>
            <a:r>
              <a:rPr lang="en-US" sz="1200" kern="1200" baseline="0" dirty="0" err="1">
                <a:solidFill>
                  <a:schemeClr val="tx1"/>
                </a:solidFill>
                <a:effectLst/>
                <a:latin typeface="+mn-lt"/>
                <a:ea typeface="+mn-ea"/>
                <a:cs typeface="+mn-cs"/>
              </a:rPr>
              <a:t>technolgy</a:t>
            </a:r>
            <a:r>
              <a:rPr lang="en-US" sz="1200" kern="1200" baseline="0" dirty="0">
                <a:solidFill>
                  <a:schemeClr val="tx1"/>
                </a:solidFill>
                <a:effectLst/>
                <a:latin typeface="+mn-lt"/>
                <a:ea typeface="+mn-ea"/>
                <a:cs typeface="+mn-cs"/>
              </a:rPr>
              <a:t>. </a:t>
            </a:r>
          </a:p>
          <a:p>
            <a:pPr marL="0" marR="0" lvl="0" indent="0" algn="l" defTabSz="914354"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6F8110F-5CB8-4B7A-89C2-96B671E6053B}" type="slidenum">
              <a:rPr lang="en-US" smtClean="0"/>
              <a:t>9</a:t>
            </a:fld>
            <a:endParaRPr lang="en-US"/>
          </a:p>
        </p:txBody>
      </p:sp>
    </p:spTree>
    <p:extLst>
      <p:ext uri="{BB962C8B-B14F-4D97-AF65-F5344CB8AC3E}">
        <p14:creationId xmlns:p14="http://schemas.microsoft.com/office/powerpoint/2010/main" val="5048782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3" name="Rectangle 2"/>
          <p:cNvSpPr/>
          <p:nvPr userDrawn="1"/>
        </p:nvSpPr>
        <p:spPr>
          <a:xfrm>
            <a:off x="0" y="0"/>
            <a:ext cx="12192000" cy="935665"/>
          </a:xfrm>
          <a:prstGeom prst="rect">
            <a:avLst/>
          </a:prstGeom>
          <a:solidFill>
            <a:srgbClr val="0070C0">
              <a:alpha val="82000"/>
            </a:srgbClr>
          </a:solidFill>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solidFill>
                <a:srgbClr val="0070C0"/>
              </a:solidFill>
            </a:endParaRPr>
          </a:p>
        </p:txBody>
      </p:sp>
      <p:sp>
        <p:nvSpPr>
          <p:cNvPr id="4" name="Title 3"/>
          <p:cNvSpPr>
            <a:spLocks noGrp="1"/>
          </p:cNvSpPr>
          <p:nvPr>
            <p:ph type="title"/>
          </p:nvPr>
        </p:nvSpPr>
        <p:spPr>
          <a:xfrm>
            <a:off x="411018" y="1103093"/>
            <a:ext cx="11369963" cy="673979"/>
          </a:xfrm>
        </p:spPr>
        <p:txBody>
          <a:bodyPr/>
          <a:lstStyle>
            <a:lvl1pPr>
              <a:defRPr>
                <a:latin typeface="+mn-lt"/>
              </a:defRPr>
            </a:lvl1pPr>
          </a:lstStyle>
          <a:p>
            <a:r>
              <a:rPr lang="en-US" dirty="0"/>
              <a:t>Click to edit Master title style</a:t>
            </a:r>
          </a:p>
        </p:txBody>
      </p:sp>
      <p:sp>
        <p:nvSpPr>
          <p:cNvPr id="7" name="TextBox 6"/>
          <p:cNvSpPr txBox="1"/>
          <p:nvPr userDrawn="1"/>
        </p:nvSpPr>
        <p:spPr>
          <a:xfrm>
            <a:off x="7247467" y="270866"/>
            <a:ext cx="4788589" cy="461665"/>
          </a:xfrm>
          <a:prstGeom prst="rect">
            <a:avLst/>
          </a:prstGeom>
          <a:noFill/>
        </p:spPr>
        <p:txBody>
          <a:bodyPr wrap="square" rtlCol="0">
            <a:spAutoFit/>
          </a:bodyPr>
          <a:lstStyle/>
          <a:p>
            <a:pPr algn="r"/>
            <a:r>
              <a:rPr lang="en-US" sz="2400" dirty="0">
                <a:solidFill>
                  <a:schemeClr val="bg1"/>
                </a:solidFill>
              </a:rPr>
              <a:t>CUS1166</a:t>
            </a:r>
            <a:r>
              <a:rPr lang="en-US" sz="2400" baseline="0" dirty="0">
                <a:solidFill>
                  <a:schemeClr val="bg1"/>
                </a:solidFill>
              </a:rPr>
              <a:t> </a:t>
            </a:r>
            <a:r>
              <a:rPr lang="mr-IN" sz="2400" baseline="0" dirty="0">
                <a:solidFill>
                  <a:schemeClr val="bg1"/>
                </a:solidFill>
              </a:rPr>
              <a:t>–</a:t>
            </a:r>
            <a:r>
              <a:rPr lang="en-US" sz="2400" baseline="0" dirty="0">
                <a:solidFill>
                  <a:schemeClr val="bg1"/>
                </a:solidFill>
              </a:rPr>
              <a:t> Technology Presentation</a:t>
            </a:r>
            <a:endParaRPr lang="en-US" sz="2400" dirty="0">
              <a:solidFill>
                <a:schemeClr val="bg1"/>
              </a:solidFill>
            </a:endParaRPr>
          </a:p>
        </p:txBody>
      </p:sp>
      <p:sp>
        <p:nvSpPr>
          <p:cNvPr id="9" name="Rectangle 8"/>
          <p:cNvSpPr/>
          <p:nvPr userDrawn="1"/>
        </p:nvSpPr>
        <p:spPr>
          <a:xfrm>
            <a:off x="-1" y="6390167"/>
            <a:ext cx="12192000" cy="935665"/>
          </a:xfrm>
          <a:prstGeom prst="rect">
            <a:avLst/>
          </a:prstGeom>
          <a:solidFill>
            <a:srgbClr val="0070C0">
              <a:alpha val="82000"/>
            </a:srgbClr>
          </a:solidFill>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solidFill>
                <a:srgbClr val="0070C0"/>
              </a:solidFill>
            </a:endParaRPr>
          </a:p>
        </p:txBody>
      </p:sp>
      <p:sp>
        <p:nvSpPr>
          <p:cNvPr id="6" name="TextBox 5"/>
          <p:cNvSpPr txBox="1"/>
          <p:nvPr userDrawn="1"/>
        </p:nvSpPr>
        <p:spPr>
          <a:xfrm>
            <a:off x="7506586" y="6390167"/>
            <a:ext cx="4529470" cy="461665"/>
          </a:xfrm>
          <a:prstGeom prst="rect">
            <a:avLst/>
          </a:prstGeom>
          <a:noFill/>
        </p:spPr>
        <p:txBody>
          <a:bodyPr wrap="square" rtlCol="0">
            <a:spAutoFit/>
          </a:bodyPr>
          <a:lstStyle/>
          <a:p>
            <a:pPr algn="r"/>
            <a:r>
              <a:rPr lang="en-US" sz="2400" dirty="0">
                <a:solidFill>
                  <a:schemeClr val="bg1"/>
                </a:solidFill>
              </a:rPr>
              <a:t>Dr. Christoforos</a:t>
            </a:r>
            <a:r>
              <a:rPr lang="en-US" sz="2400" baseline="0" dirty="0">
                <a:solidFill>
                  <a:schemeClr val="bg1"/>
                </a:solidFill>
              </a:rPr>
              <a:t> Christoforou</a:t>
            </a:r>
            <a:endParaRPr lang="en-US" sz="2400" dirty="0">
              <a:solidFill>
                <a:schemeClr val="bg1"/>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0985" y="286607"/>
            <a:ext cx="11369963" cy="673979"/>
          </a:xfrm>
          <a:prstGeom prst="rect">
            <a:avLst/>
          </a:prstGeom>
        </p:spPr>
        <p:txBody>
          <a:bodyPr vert="horz" lIns="91436" tIns="45718" rIns="91436" bIns="45718" rtlCol="0" anchor="b">
            <a:normAutofit/>
          </a:bodyPr>
          <a:lstStyle/>
          <a:p>
            <a:r>
              <a:rPr lang="en-US" dirty="0"/>
              <a:t>Click to edit Master title style</a:t>
            </a:r>
          </a:p>
        </p:txBody>
      </p:sp>
      <p:sp>
        <p:nvSpPr>
          <p:cNvPr id="3" name="Text Placeholder 2"/>
          <p:cNvSpPr>
            <a:spLocks noGrp="1"/>
          </p:cNvSpPr>
          <p:nvPr>
            <p:ph type="body" idx="1"/>
          </p:nvPr>
        </p:nvSpPr>
        <p:spPr>
          <a:xfrm>
            <a:off x="350983" y="1219203"/>
            <a:ext cx="11406908" cy="5209309"/>
          </a:xfrm>
          <a:prstGeom prst="rect">
            <a:avLst/>
          </a:prstGeom>
        </p:spPr>
        <p:txBody>
          <a:bodyPr vert="horz" lIns="91436" tIns="45718" rIns="91436" bIns="45718" rtlCol="0">
            <a:noAutofit/>
          </a:bodyPr>
          <a:lstStyle/>
          <a:p>
            <a:pPr lvl="0"/>
            <a:r>
              <a:rPr lang="en-US" dirty="0"/>
              <a:t> Click to edit Master text styles</a:t>
            </a:r>
          </a:p>
          <a:p>
            <a:pPr lvl="1"/>
            <a:r>
              <a:rPr lang="en-US" dirty="0"/>
              <a:t> Second level</a:t>
            </a:r>
          </a:p>
          <a:p>
            <a:pPr lvl="2"/>
            <a:r>
              <a:rPr lang="en-US" dirty="0"/>
              <a:t> Third level</a:t>
            </a:r>
          </a:p>
          <a:p>
            <a:pPr lvl="3"/>
            <a:r>
              <a:rPr lang="en-US" dirty="0"/>
              <a:t> Fourth level</a:t>
            </a:r>
          </a:p>
          <a:p>
            <a:pPr lvl="4"/>
            <a:r>
              <a:rPr lang="en-US" dirty="0"/>
              <a:t> Fifth level</a:t>
            </a:r>
          </a:p>
        </p:txBody>
      </p:sp>
      <p:sp>
        <p:nvSpPr>
          <p:cNvPr id="12" name="Slide Number Placeholder 5"/>
          <p:cNvSpPr txBox="1">
            <a:spLocks/>
          </p:cNvSpPr>
          <p:nvPr userDrawn="1"/>
        </p:nvSpPr>
        <p:spPr>
          <a:xfrm>
            <a:off x="0" y="6565686"/>
            <a:ext cx="1066800" cy="273844"/>
          </a:xfrm>
          <a:prstGeom prst="rect">
            <a:avLst/>
          </a:prstGeom>
        </p:spPr>
        <p:txBody>
          <a:bodyPr lIns="91436" tIns="45718" rIns="91436" bIns="45718"/>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F4F2234-F0AC-4578-99CD-21C2B01FA7D4}" type="slidenum">
              <a:rPr lang="en-US" sz="1600" b="0" smtClean="0"/>
              <a:pPr/>
              <a:t>‹#›</a:t>
            </a:fld>
            <a:endParaRPr lang="en-US" sz="1600" b="0" dirty="0"/>
          </a:p>
        </p:txBody>
      </p:sp>
    </p:spTree>
  </p:cSld>
  <p:clrMap bg1="lt1" tx1="dk1" bg2="lt2" tx2="dk2" accent1="accent1" accent2="accent2" accent3="accent3" accent4="accent4" accent5="accent5" accent6="accent6" hlink="hlink" folHlink="folHlink"/>
  <p:sldLayoutIdLst>
    <p:sldLayoutId id="2147483686" r:id="rId1"/>
  </p:sldLayoutIdLst>
  <p:hf hdr="0" ftr="0" dt="0"/>
  <p:txStyles>
    <p:titleStyle>
      <a:lvl1pPr algn="ctr" defTabSz="914354" rtl="0" eaLnBrk="1" latinLnBrk="0" hangingPunct="1">
        <a:lnSpc>
          <a:spcPct val="85000"/>
        </a:lnSpc>
        <a:spcBef>
          <a:spcPct val="0"/>
        </a:spcBef>
        <a:buNone/>
        <a:defRPr sz="4400" kern="1200" spc="-51" baseline="0">
          <a:solidFill>
            <a:schemeClr val="tx1"/>
          </a:solidFill>
          <a:effectLst>
            <a:outerShdw blurRad="50800" dist="38100" dir="2700000" algn="tl" rotWithShape="0">
              <a:prstClr val="black">
                <a:alpha val="40000"/>
              </a:prstClr>
            </a:outerShdw>
          </a:effectLst>
          <a:latin typeface="Berlin Sans FB Demi" panose="020E0802020502020306" pitchFamily="34" charset="0"/>
          <a:ea typeface="+mj-ea"/>
          <a:cs typeface="+mj-cs"/>
        </a:defRPr>
      </a:lvl1pPr>
    </p:titleStyle>
    <p:bodyStyle>
      <a:lvl1pPr marL="341305" indent="-341305" algn="l" defTabSz="914354" rtl="0" eaLnBrk="1" latinLnBrk="0" hangingPunct="1">
        <a:lnSpc>
          <a:spcPct val="100000"/>
        </a:lnSpc>
        <a:spcBef>
          <a:spcPts val="600"/>
        </a:spcBef>
        <a:spcAft>
          <a:spcPts val="0"/>
        </a:spcAft>
        <a:buClr>
          <a:srgbClr val="0000CC"/>
        </a:buClr>
        <a:buSzPct val="80000"/>
        <a:buFont typeface="Wingdings" panose="05000000000000000000" pitchFamily="2" charset="2"/>
        <a:buChar char="q"/>
        <a:defRPr sz="2400" kern="1200">
          <a:solidFill>
            <a:schemeClr val="tx1"/>
          </a:solidFill>
          <a:latin typeface="+mn-lt"/>
          <a:ea typeface="+mn-ea"/>
          <a:cs typeface="+mn-cs"/>
        </a:defRPr>
      </a:lvl1pPr>
      <a:lvl2pPr marL="573074" indent="-373053" algn="l" defTabSz="914354" rtl="0" eaLnBrk="1" latinLnBrk="0" hangingPunct="1">
        <a:lnSpc>
          <a:spcPct val="100000"/>
        </a:lnSpc>
        <a:spcBef>
          <a:spcPts val="600"/>
        </a:spcBef>
        <a:spcAft>
          <a:spcPts val="0"/>
        </a:spcAft>
        <a:buClr>
          <a:srgbClr val="BD582C"/>
        </a:buClr>
        <a:buSzPct val="80000"/>
        <a:buFont typeface="Wingdings" panose="05000000000000000000" pitchFamily="2" charset="2"/>
        <a:buChar char="q"/>
        <a:defRPr sz="2400" kern="1200">
          <a:solidFill>
            <a:schemeClr val="tx1"/>
          </a:solidFill>
          <a:latin typeface="+mn-lt"/>
          <a:ea typeface="+mn-ea"/>
          <a:cs typeface="+mn-cs"/>
        </a:defRPr>
      </a:lvl2pPr>
      <a:lvl3pPr marL="684179" indent="-300023" algn="l" defTabSz="914354" rtl="0" eaLnBrk="1" latinLnBrk="0" hangingPunct="1">
        <a:lnSpc>
          <a:spcPct val="100000"/>
        </a:lnSpc>
        <a:spcBef>
          <a:spcPts val="600"/>
        </a:spcBef>
        <a:spcAft>
          <a:spcPts val="0"/>
        </a:spcAft>
        <a:buClr>
          <a:srgbClr val="008080"/>
        </a:buClr>
        <a:buSzPct val="80000"/>
        <a:buFont typeface="Wingdings" panose="05000000000000000000" pitchFamily="2" charset="2"/>
        <a:buChar char="q"/>
        <a:defRPr sz="2400" kern="1200">
          <a:solidFill>
            <a:schemeClr val="tx1"/>
          </a:solidFill>
          <a:latin typeface="+mn-lt"/>
          <a:ea typeface="+mn-ea"/>
          <a:cs typeface="+mn-cs"/>
        </a:defRPr>
      </a:lvl3pPr>
      <a:lvl4pPr marL="912791" indent="-290506" algn="l" defTabSz="914354" rtl="0" eaLnBrk="1" latinLnBrk="0" hangingPunct="1">
        <a:lnSpc>
          <a:spcPct val="100000"/>
        </a:lnSpc>
        <a:spcBef>
          <a:spcPts val="600"/>
        </a:spcBef>
        <a:spcAft>
          <a:spcPts val="0"/>
        </a:spcAft>
        <a:buClr>
          <a:srgbClr val="FF0000"/>
        </a:buClr>
        <a:buSzPct val="80000"/>
        <a:buFont typeface="Wingdings" panose="05000000000000000000" pitchFamily="2" charset="2"/>
        <a:buChar char="q"/>
        <a:defRPr sz="2400" kern="1200">
          <a:solidFill>
            <a:schemeClr val="tx1"/>
          </a:solidFill>
          <a:latin typeface="+mn-lt"/>
          <a:ea typeface="+mn-ea"/>
          <a:cs typeface="+mn-cs"/>
        </a:defRPr>
      </a:lvl4pPr>
      <a:lvl5pPr marL="1142971" indent="-274632" algn="l" defTabSz="914354" rtl="0" eaLnBrk="1" latinLnBrk="0" hangingPunct="1">
        <a:lnSpc>
          <a:spcPct val="100000"/>
        </a:lnSpc>
        <a:spcBef>
          <a:spcPts val="600"/>
        </a:spcBef>
        <a:spcAft>
          <a:spcPts val="0"/>
        </a:spcAft>
        <a:buClr>
          <a:srgbClr val="7030A0"/>
        </a:buClr>
        <a:buSzPct val="80000"/>
        <a:buFont typeface="Wingdings" panose="05000000000000000000" pitchFamily="2" charset="2"/>
        <a:buChar char="q"/>
        <a:defRPr sz="2400" kern="1200">
          <a:solidFill>
            <a:schemeClr val="tx1"/>
          </a:solidFill>
          <a:latin typeface="+mn-lt"/>
          <a:ea typeface="+mn-ea"/>
          <a:cs typeface="+mn-cs"/>
        </a:defRPr>
      </a:lvl5pPr>
      <a:lvl6pPr marL="1099946"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6pPr>
      <a:lvl7pPr marL="1299936"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7pPr>
      <a:lvl8pPr marL="1499925"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8pPr>
      <a:lvl9pPr marL="1699916"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9pPr>
    </p:bodyStyle>
    <p:otherStyle>
      <a:defPPr>
        <a:defRPr lang="en-US"/>
      </a:defPPr>
      <a:lvl1pPr marL="0" algn="l" defTabSz="914354" rtl="0" eaLnBrk="1" latinLnBrk="0" hangingPunct="1">
        <a:defRPr sz="1900" kern="1200">
          <a:solidFill>
            <a:schemeClr val="tx1"/>
          </a:solidFill>
          <a:latin typeface="+mn-lt"/>
          <a:ea typeface="+mn-ea"/>
          <a:cs typeface="+mn-cs"/>
        </a:defRPr>
      </a:lvl1pPr>
      <a:lvl2pPr marL="457178" algn="l" defTabSz="914354" rtl="0" eaLnBrk="1" latinLnBrk="0" hangingPunct="1">
        <a:defRPr sz="1900" kern="1200">
          <a:solidFill>
            <a:schemeClr val="tx1"/>
          </a:solidFill>
          <a:latin typeface="+mn-lt"/>
          <a:ea typeface="+mn-ea"/>
          <a:cs typeface="+mn-cs"/>
        </a:defRPr>
      </a:lvl2pPr>
      <a:lvl3pPr marL="914354" algn="l" defTabSz="914354" rtl="0" eaLnBrk="1" latinLnBrk="0" hangingPunct="1">
        <a:defRPr sz="1900" kern="1200">
          <a:solidFill>
            <a:schemeClr val="tx1"/>
          </a:solidFill>
          <a:latin typeface="+mn-lt"/>
          <a:ea typeface="+mn-ea"/>
          <a:cs typeface="+mn-cs"/>
        </a:defRPr>
      </a:lvl3pPr>
      <a:lvl4pPr marL="1371532" algn="l" defTabSz="914354" rtl="0" eaLnBrk="1" latinLnBrk="0" hangingPunct="1">
        <a:defRPr sz="1900" kern="1200">
          <a:solidFill>
            <a:schemeClr val="tx1"/>
          </a:solidFill>
          <a:latin typeface="+mn-lt"/>
          <a:ea typeface="+mn-ea"/>
          <a:cs typeface="+mn-cs"/>
        </a:defRPr>
      </a:lvl4pPr>
      <a:lvl5pPr marL="1828709" algn="l" defTabSz="914354" rtl="0" eaLnBrk="1" latinLnBrk="0" hangingPunct="1">
        <a:defRPr sz="1900" kern="1200">
          <a:solidFill>
            <a:schemeClr val="tx1"/>
          </a:solidFill>
          <a:latin typeface="+mn-lt"/>
          <a:ea typeface="+mn-ea"/>
          <a:cs typeface="+mn-cs"/>
        </a:defRPr>
      </a:lvl5pPr>
      <a:lvl6pPr marL="2285886" algn="l" defTabSz="914354" rtl="0" eaLnBrk="1" latinLnBrk="0" hangingPunct="1">
        <a:defRPr sz="1900" kern="1200">
          <a:solidFill>
            <a:schemeClr val="tx1"/>
          </a:solidFill>
          <a:latin typeface="+mn-lt"/>
          <a:ea typeface="+mn-ea"/>
          <a:cs typeface="+mn-cs"/>
        </a:defRPr>
      </a:lvl6pPr>
      <a:lvl7pPr marL="2743062" algn="l" defTabSz="914354" rtl="0" eaLnBrk="1" latinLnBrk="0" hangingPunct="1">
        <a:defRPr sz="1900" kern="1200">
          <a:solidFill>
            <a:schemeClr val="tx1"/>
          </a:solidFill>
          <a:latin typeface="+mn-lt"/>
          <a:ea typeface="+mn-ea"/>
          <a:cs typeface="+mn-cs"/>
        </a:defRPr>
      </a:lvl7pPr>
      <a:lvl8pPr marL="3200240" algn="l" defTabSz="914354" rtl="0" eaLnBrk="1" latinLnBrk="0" hangingPunct="1">
        <a:defRPr sz="1900" kern="1200">
          <a:solidFill>
            <a:schemeClr val="tx1"/>
          </a:solidFill>
          <a:latin typeface="+mn-lt"/>
          <a:ea typeface="+mn-ea"/>
          <a:cs typeface="+mn-cs"/>
        </a:defRPr>
      </a:lvl8pPr>
      <a:lvl9pPr marL="3657418" algn="l" defTabSz="914354"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honmaple/flask-msearch"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hyperlink" Target="https://www.lifewire.com/how-does-search-engine-work-3482032" TargetMode="External"/><Relationship Id="rId4" Type="http://schemas.openxmlformats.org/officeDocument/2006/relationships/hyperlink" Target="https://whoosh.readthedocs.io/en/latest/intro.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947" y="2378204"/>
            <a:ext cx="11369963" cy="673979"/>
          </a:xfrm>
        </p:spPr>
        <p:txBody>
          <a:bodyPr>
            <a:normAutofit fontScale="90000"/>
          </a:bodyPr>
          <a:lstStyle/>
          <a:p>
            <a:r>
              <a:rPr lang="en-US" altLang="en-US" dirty="0"/>
              <a:t>CUS1166 </a:t>
            </a:r>
            <a:r>
              <a:rPr lang="mr-IN" altLang="en-US" dirty="0"/>
              <a:t>–</a:t>
            </a:r>
            <a:r>
              <a:rPr lang="en-US" altLang="en-US" dirty="0"/>
              <a:t> Software Engineering </a:t>
            </a:r>
            <a:br>
              <a:rPr lang="en-US" altLang="en-US" dirty="0"/>
            </a:br>
            <a:br>
              <a:rPr lang="en-US" altLang="en-US" dirty="0"/>
            </a:br>
            <a:r>
              <a:rPr lang="en-US" altLang="en-US" dirty="0"/>
              <a:t>Technology Presentation </a:t>
            </a:r>
            <a:endParaRPr lang="en-US" dirty="0"/>
          </a:p>
        </p:txBody>
      </p:sp>
      <p:sp>
        <p:nvSpPr>
          <p:cNvPr id="23" name="Content Placeholder 2"/>
          <p:cNvSpPr txBox="1">
            <a:spLocks/>
          </p:cNvSpPr>
          <p:nvPr/>
        </p:nvSpPr>
        <p:spPr>
          <a:xfrm>
            <a:off x="428947" y="3526365"/>
            <a:ext cx="11369963" cy="2462059"/>
          </a:xfrm>
          <a:prstGeom prst="rect">
            <a:avLst/>
          </a:prstGeom>
        </p:spPr>
        <p:txBody>
          <a:bodyPr/>
          <a:lstStyle>
            <a:lvl1pPr marL="341305" indent="-341305" algn="l" defTabSz="914354" rtl="0" eaLnBrk="1" latinLnBrk="0" hangingPunct="1">
              <a:lnSpc>
                <a:spcPct val="100000"/>
              </a:lnSpc>
              <a:spcBef>
                <a:spcPts val="600"/>
              </a:spcBef>
              <a:spcAft>
                <a:spcPts val="0"/>
              </a:spcAft>
              <a:buClr>
                <a:srgbClr val="0000CC"/>
              </a:buClr>
              <a:buSzPct val="80000"/>
              <a:buFont typeface="Wingdings" panose="05000000000000000000" pitchFamily="2" charset="2"/>
              <a:buChar char="q"/>
              <a:defRPr sz="2400" kern="1200">
                <a:solidFill>
                  <a:schemeClr val="tx1"/>
                </a:solidFill>
                <a:latin typeface="+mn-lt"/>
                <a:ea typeface="+mn-ea"/>
                <a:cs typeface="+mn-cs"/>
              </a:defRPr>
            </a:lvl1pPr>
            <a:lvl2pPr marL="573074" indent="-373053" algn="l" defTabSz="914354" rtl="0" eaLnBrk="1" latinLnBrk="0" hangingPunct="1">
              <a:lnSpc>
                <a:spcPct val="100000"/>
              </a:lnSpc>
              <a:spcBef>
                <a:spcPts val="600"/>
              </a:spcBef>
              <a:spcAft>
                <a:spcPts val="0"/>
              </a:spcAft>
              <a:buClr>
                <a:srgbClr val="BD582C"/>
              </a:buClr>
              <a:buSzPct val="80000"/>
              <a:buFont typeface="Wingdings" panose="05000000000000000000" pitchFamily="2" charset="2"/>
              <a:buChar char="q"/>
              <a:defRPr sz="2400" kern="1200">
                <a:solidFill>
                  <a:schemeClr val="tx1"/>
                </a:solidFill>
                <a:latin typeface="+mn-lt"/>
                <a:ea typeface="+mn-ea"/>
                <a:cs typeface="+mn-cs"/>
              </a:defRPr>
            </a:lvl2pPr>
            <a:lvl3pPr marL="684179" indent="-300023" algn="l" defTabSz="914354" rtl="0" eaLnBrk="1" latinLnBrk="0" hangingPunct="1">
              <a:lnSpc>
                <a:spcPct val="100000"/>
              </a:lnSpc>
              <a:spcBef>
                <a:spcPts val="600"/>
              </a:spcBef>
              <a:spcAft>
                <a:spcPts val="0"/>
              </a:spcAft>
              <a:buClr>
                <a:srgbClr val="008080"/>
              </a:buClr>
              <a:buSzPct val="80000"/>
              <a:buFont typeface="Wingdings" panose="05000000000000000000" pitchFamily="2" charset="2"/>
              <a:buChar char="q"/>
              <a:defRPr sz="2400" kern="1200">
                <a:solidFill>
                  <a:schemeClr val="tx1"/>
                </a:solidFill>
                <a:latin typeface="+mn-lt"/>
                <a:ea typeface="+mn-ea"/>
                <a:cs typeface="+mn-cs"/>
              </a:defRPr>
            </a:lvl3pPr>
            <a:lvl4pPr marL="912791" indent="-290506" algn="l" defTabSz="914354" rtl="0" eaLnBrk="1" latinLnBrk="0" hangingPunct="1">
              <a:lnSpc>
                <a:spcPct val="100000"/>
              </a:lnSpc>
              <a:spcBef>
                <a:spcPts val="600"/>
              </a:spcBef>
              <a:spcAft>
                <a:spcPts val="0"/>
              </a:spcAft>
              <a:buClr>
                <a:srgbClr val="FF0000"/>
              </a:buClr>
              <a:buSzPct val="80000"/>
              <a:buFont typeface="Wingdings" panose="05000000000000000000" pitchFamily="2" charset="2"/>
              <a:buChar char="q"/>
              <a:defRPr sz="2400" kern="1200">
                <a:solidFill>
                  <a:schemeClr val="tx1"/>
                </a:solidFill>
                <a:latin typeface="+mn-lt"/>
                <a:ea typeface="+mn-ea"/>
                <a:cs typeface="+mn-cs"/>
              </a:defRPr>
            </a:lvl4pPr>
            <a:lvl5pPr marL="1142971" indent="-274632" algn="l" defTabSz="914354" rtl="0" eaLnBrk="1" latinLnBrk="0" hangingPunct="1">
              <a:lnSpc>
                <a:spcPct val="100000"/>
              </a:lnSpc>
              <a:spcBef>
                <a:spcPts val="600"/>
              </a:spcBef>
              <a:spcAft>
                <a:spcPts val="0"/>
              </a:spcAft>
              <a:buClr>
                <a:srgbClr val="7030A0"/>
              </a:buClr>
              <a:buSzPct val="80000"/>
              <a:buFont typeface="Wingdings" panose="05000000000000000000" pitchFamily="2" charset="2"/>
              <a:buChar char="q"/>
              <a:defRPr sz="2400" kern="1200">
                <a:solidFill>
                  <a:schemeClr val="tx1"/>
                </a:solidFill>
                <a:latin typeface="+mn-lt"/>
                <a:ea typeface="+mn-ea"/>
                <a:cs typeface="+mn-cs"/>
              </a:defRPr>
            </a:lvl5pPr>
            <a:lvl6pPr marL="1099946"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6pPr>
            <a:lvl7pPr marL="1299936"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7pPr>
            <a:lvl8pPr marL="1499925"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8pPr>
            <a:lvl9pPr marL="1699916"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9pPr>
          </a:lstStyle>
          <a:p>
            <a:pPr marL="0" indent="0" algn="ctr">
              <a:buFont typeface="Wingdings" panose="05000000000000000000" pitchFamily="2" charset="2"/>
              <a:buNone/>
            </a:pPr>
            <a:r>
              <a:rPr lang="en-US" sz="2800" b="1" dirty="0" err="1"/>
              <a:t>Flask_msearch</a:t>
            </a:r>
            <a:endParaRPr lang="en-US" sz="2800" b="1" dirty="0"/>
          </a:p>
          <a:p>
            <a:pPr marL="0" indent="0" algn="ctr">
              <a:buFont typeface="Wingdings" panose="05000000000000000000" pitchFamily="2" charset="2"/>
              <a:buNone/>
            </a:pPr>
            <a:r>
              <a:rPr lang="en-US" sz="2800" dirty="0"/>
              <a:t>Jonella Wong</a:t>
            </a:r>
          </a:p>
          <a:p>
            <a:pPr marL="0" indent="0" algn="ctr">
              <a:buFont typeface="Wingdings" panose="05000000000000000000" pitchFamily="2" charset="2"/>
              <a:buNone/>
            </a:pPr>
            <a:r>
              <a:rPr lang="en-US" sz="2800" dirty="0"/>
              <a:t>April 1, 2019</a:t>
            </a:r>
          </a:p>
          <a:p>
            <a:pPr marL="0" indent="0">
              <a:buFont typeface="Wingdings" panose="05000000000000000000" pitchFamily="2" charset="2"/>
              <a:buNone/>
            </a:pPr>
            <a:endParaRPr lang="en-US" sz="2800" dirty="0"/>
          </a:p>
        </p:txBody>
      </p:sp>
    </p:spTree>
    <p:extLst>
      <p:ext uri="{BB962C8B-B14F-4D97-AF65-F5344CB8AC3E}">
        <p14:creationId xmlns:p14="http://schemas.microsoft.com/office/powerpoint/2010/main" val="4470126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51012" y="254929"/>
            <a:ext cx="7853082" cy="461665"/>
          </a:xfrm>
          <a:prstGeom prst="rect">
            <a:avLst/>
          </a:prstGeom>
          <a:noFill/>
        </p:spPr>
        <p:txBody>
          <a:bodyPr wrap="square" rtlCol="0">
            <a:spAutoFit/>
          </a:bodyPr>
          <a:lstStyle/>
          <a:p>
            <a:r>
              <a:rPr lang="en-US" sz="2400" dirty="0">
                <a:solidFill>
                  <a:schemeClr val="bg1"/>
                </a:solidFill>
              </a:rPr>
              <a:t>Q&amp;A</a:t>
            </a:r>
          </a:p>
        </p:txBody>
      </p:sp>
      <p:sp>
        <p:nvSpPr>
          <p:cNvPr id="2" name="TextBox 1">
            <a:extLst>
              <a:ext uri="{FF2B5EF4-FFF2-40B4-BE49-F238E27FC236}">
                <a16:creationId xmlns:a16="http://schemas.microsoft.com/office/drawing/2014/main" id="{7C70A7E2-DB48-4640-83C5-D6E91A24EDD4}"/>
              </a:ext>
            </a:extLst>
          </p:cNvPr>
          <p:cNvSpPr txBox="1"/>
          <p:nvPr/>
        </p:nvSpPr>
        <p:spPr>
          <a:xfrm>
            <a:off x="1650380" y="3105834"/>
            <a:ext cx="3992137" cy="646331"/>
          </a:xfrm>
          <a:prstGeom prst="rect">
            <a:avLst/>
          </a:prstGeom>
          <a:noFill/>
        </p:spPr>
        <p:txBody>
          <a:bodyPr wrap="square" rtlCol="0">
            <a:spAutoFit/>
          </a:bodyPr>
          <a:lstStyle/>
          <a:p>
            <a:r>
              <a:rPr lang="en-US" sz="3600" dirty="0"/>
              <a:t>Any Questions?</a:t>
            </a:r>
          </a:p>
        </p:txBody>
      </p:sp>
    </p:spTree>
    <p:extLst>
      <p:ext uri="{BB962C8B-B14F-4D97-AF65-F5344CB8AC3E}">
        <p14:creationId xmlns:p14="http://schemas.microsoft.com/office/powerpoint/2010/main" val="18871930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txBox="1">
            <a:spLocks/>
          </p:cNvSpPr>
          <p:nvPr/>
        </p:nvSpPr>
        <p:spPr>
          <a:xfrm>
            <a:off x="3991285" y="2859736"/>
            <a:ext cx="4428565" cy="894497"/>
          </a:xfrm>
          <a:prstGeom prst="rect">
            <a:avLst/>
          </a:prstGeom>
        </p:spPr>
        <p:txBody>
          <a:bodyPr/>
          <a:lstStyle>
            <a:lvl1pPr marL="341305" indent="-341305" algn="l" defTabSz="914354" rtl="0" eaLnBrk="1" latinLnBrk="0" hangingPunct="1">
              <a:lnSpc>
                <a:spcPct val="100000"/>
              </a:lnSpc>
              <a:spcBef>
                <a:spcPts val="600"/>
              </a:spcBef>
              <a:spcAft>
                <a:spcPts val="0"/>
              </a:spcAft>
              <a:buClr>
                <a:srgbClr val="0000CC"/>
              </a:buClr>
              <a:buSzPct val="80000"/>
              <a:buFont typeface="Wingdings" panose="05000000000000000000" pitchFamily="2" charset="2"/>
              <a:buChar char="q"/>
              <a:defRPr sz="2400" kern="1200">
                <a:solidFill>
                  <a:schemeClr val="tx1"/>
                </a:solidFill>
                <a:latin typeface="+mn-lt"/>
                <a:ea typeface="+mn-ea"/>
                <a:cs typeface="+mn-cs"/>
              </a:defRPr>
            </a:lvl1pPr>
            <a:lvl2pPr marL="573074" indent="-373053" algn="l" defTabSz="914354" rtl="0" eaLnBrk="1" latinLnBrk="0" hangingPunct="1">
              <a:lnSpc>
                <a:spcPct val="100000"/>
              </a:lnSpc>
              <a:spcBef>
                <a:spcPts val="600"/>
              </a:spcBef>
              <a:spcAft>
                <a:spcPts val="0"/>
              </a:spcAft>
              <a:buClr>
                <a:srgbClr val="BD582C"/>
              </a:buClr>
              <a:buSzPct val="80000"/>
              <a:buFont typeface="Wingdings" panose="05000000000000000000" pitchFamily="2" charset="2"/>
              <a:buChar char="q"/>
              <a:defRPr sz="2400" kern="1200">
                <a:solidFill>
                  <a:schemeClr val="tx1"/>
                </a:solidFill>
                <a:latin typeface="+mn-lt"/>
                <a:ea typeface="+mn-ea"/>
                <a:cs typeface="+mn-cs"/>
              </a:defRPr>
            </a:lvl2pPr>
            <a:lvl3pPr marL="684179" indent="-300023" algn="l" defTabSz="914354" rtl="0" eaLnBrk="1" latinLnBrk="0" hangingPunct="1">
              <a:lnSpc>
                <a:spcPct val="100000"/>
              </a:lnSpc>
              <a:spcBef>
                <a:spcPts val="600"/>
              </a:spcBef>
              <a:spcAft>
                <a:spcPts val="0"/>
              </a:spcAft>
              <a:buClr>
                <a:srgbClr val="008080"/>
              </a:buClr>
              <a:buSzPct val="80000"/>
              <a:buFont typeface="Wingdings" panose="05000000000000000000" pitchFamily="2" charset="2"/>
              <a:buChar char="q"/>
              <a:defRPr sz="2400" kern="1200">
                <a:solidFill>
                  <a:schemeClr val="tx1"/>
                </a:solidFill>
                <a:latin typeface="+mn-lt"/>
                <a:ea typeface="+mn-ea"/>
                <a:cs typeface="+mn-cs"/>
              </a:defRPr>
            </a:lvl3pPr>
            <a:lvl4pPr marL="912791" indent="-290506" algn="l" defTabSz="914354" rtl="0" eaLnBrk="1" latinLnBrk="0" hangingPunct="1">
              <a:lnSpc>
                <a:spcPct val="100000"/>
              </a:lnSpc>
              <a:spcBef>
                <a:spcPts val="600"/>
              </a:spcBef>
              <a:spcAft>
                <a:spcPts val="0"/>
              </a:spcAft>
              <a:buClr>
                <a:srgbClr val="FF0000"/>
              </a:buClr>
              <a:buSzPct val="80000"/>
              <a:buFont typeface="Wingdings" panose="05000000000000000000" pitchFamily="2" charset="2"/>
              <a:buChar char="q"/>
              <a:defRPr sz="2400" kern="1200">
                <a:solidFill>
                  <a:schemeClr val="tx1"/>
                </a:solidFill>
                <a:latin typeface="+mn-lt"/>
                <a:ea typeface="+mn-ea"/>
                <a:cs typeface="+mn-cs"/>
              </a:defRPr>
            </a:lvl4pPr>
            <a:lvl5pPr marL="1142971" indent="-274632" algn="l" defTabSz="914354" rtl="0" eaLnBrk="1" latinLnBrk="0" hangingPunct="1">
              <a:lnSpc>
                <a:spcPct val="100000"/>
              </a:lnSpc>
              <a:spcBef>
                <a:spcPts val="600"/>
              </a:spcBef>
              <a:spcAft>
                <a:spcPts val="0"/>
              </a:spcAft>
              <a:buClr>
                <a:srgbClr val="7030A0"/>
              </a:buClr>
              <a:buSzPct val="80000"/>
              <a:buFont typeface="Wingdings" panose="05000000000000000000" pitchFamily="2" charset="2"/>
              <a:buChar char="q"/>
              <a:defRPr sz="2400" kern="1200">
                <a:solidFill>
                  <a:schemeClr val="tx1"/>
                </a:solidFill>
                <a:latin typeface="+mn-lt"/>
                <a:ea typeface="+mn-ea"/>
                <a:cs typeface="+mn-cs"/>
              </a:defRPr>
            </a:lvl5pPr>
            <a:lvl6pPr marL="1099946"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6pPr>
            <a:lvl7pPr marL="1299936"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7pPr>
            <a:lvl8pPr marL="1499925"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8pPr>
            <a:lvl9pPr marL="1699916"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9pPr>
          </a:lstStyle>
          <a:p>
            <a:endParaRPr lang="en-US" dirty="0"/>
          </a:p>
        </p:txBody>
      </p:sp>
      <p:sp>
        <p:nvSpPr>
          <p:cNvPr id="7" name="Content Placeholder 2"/>
          <p:cNvSpPr txBox="1">
            <a:spLocks/>
          </p:cNvSpPr>
          <p:nvPr/>
        </p:nvSpPr>
        <p:spPr>
          <a:xfrm>
            <a:off x="5091953" y="3438439"/>
            <a:ext cx="4428565" cy="894497"/>
          </a:xfrm>
          <a:prstGeom prst="rect">
            <a:avLst/>
          </a:prstGeom>
        </p:spPr>
        <p:txBody>
          <a:bodyPr/>
          <a:lstStyle>
            <a:lvl1pPr marL="341305" indent="-341305" algn="l" defTabSz="914354" rtl="0" eaLnBrk="1" latinLnBrk="0" hangingPunct="1">
              <a:lnSpc>
                <a:spcPct val="100000"/>
              </a:lnSpc>
              <a:spcBef>
                <a:spcPts val="600"/>
              </a:spcBef>
              <a:spcAft>
                <a:spcPts val="0"/>
              </a:spcAft>
              <a:buClr>
                <a:srgbClr val="0000CC"/>
              </a:buClr>
              <a:buSzPct val="80000"/>
              <a:buFont typeface="Wingdings" panose="05000000000000000000" pitchFamily="2" charset="2"/>
              <a:buChar char="q"/>
              <a:defRPr sz="2400" kern="1200">
                <a:solidFill>
                  <a:schemeClr val="tx1"/>
                </a:solidFill>
                <a:latin typeface="+mn-lt"/>
                <a:ea typeface="+mn-ea"/>
                <a:cs typeface="+mn-cs"/>
              </a:defRPr>
            </a:lvl1pPr>
            <a:lvl2pPr marL="573074" indent="-373053" algn="l" defTabSz="914354" rtl="0" eaLnBrk="1" latinLnBrk="0" hangingPunct="1">
              <a:lnSpc>
                <a:spcPct val="100000"/>
              </a:lnSpc>
              <a:spcBef>
                <a:spcPts val="600"/>
              </a:spcBef>
              <a:spcAft>
                <a:spcPts val="0"/>
              </a:spcAft>
              <a:buClr>
                <a:srgbClr val="BD582C"/>
              </a:buClr>
              <a:buSzPct val="80000"/>
              <a:buFont typeface="Wingdings" panose="05000000000000000000" pitchFamily="2" charset="2"/>
              <a:buChar char="q"/>
              <a:defRPr sz="2400" kern="1200">
                <a:solidFill>
                  <a:schemeClr val="tx1"/>
                </a:solidFill>
                <a:latin typeface="+mn-lt"/>
                <a:ea typeface="+mn-ea"/>
                <a:cs typeface="+mn-cs"/>
              </a:defRPr>
            </a:lvl2pPr>
            <a:lvl3pPr marL="684179" indent="-300023" algn="l" defTabSz="914354" rtl="0" eaLnBrk="1" latinLnBrk="0" hangingPunct="1">
              <a:lnSpc>
                <a:spcPct val="100000"/>
              </a:lnSpc>
              <a:spcBef>
                <a:spcPts val="600"/>
              </a:spcBef>
              <a:spcAft>
                <a:spcPts val="0"/>
              </a:spcAft>
              <a:buClr>
                <a:srgbClr val="008080"/>
              </a:buClr>
              <a:buSzPct val="80000"/>
              <a:buFont typeface="Wingdings" panose="05000000000000000000" pitchFamily="2" charset="2"/>
              <a:buChar char="q"/>
              <a:defRPr sz="2400" kern="1200">
                <a:solidFill>
                  <a:schemeClr val="tx1"/>
                </a:solidFill>
                <a:latin typeface="+mn-lt"/>
                <a:ea typeface="+mn-ea"/>
                <a:cs typeface="+mn-cs"/>
              </a:defRPr>
            </a:lvl3pPr>
            <a:lvl4pPr marL="912791" indent="-290506" algn="l" defTabSz="914354" rtl="0" eaLnBrk="1" latinLnBrk="0" hangingPunct="1">
              <a:lnSpc>
                <a:spcPct val="100000"/>
              </a:lnSpc>
              <a:spcBef>
                <a:spcPts val="600"/>
              </a:spcBef>
              <a:spcAft>
                <a:spcPts val="0"/>
              </a:spcAft>
              <a:buClr>
                <a:srgbClr val="FF0000"/>
              </a:buClr>
              <a:buSzPct val="80000"/>
              <a:buFont typeface="Wingdings" panose="05000000000000000000" pitchFamily="2" charset="2"/>
              <a:buChar char="q"/>
              <a:defRPr sz="2400" kern="1200">
                <a:solidFill>
                  <a:schemeClr val="tx1"/>
                </a:solidFill>
                <a:latin typeface="+mn-lt"/>
                <a:ea typeface="+mn-ea"/>
                <a:cs typeface="+mn-cs"/>
              </a:defRPr>
            </a:lvl4pPr>
            <a:lvl5pPr marL="1142971" indent="-274632" algn="l" defTabSz="914354" rtl="0" eaLnBrk="1" latinLnBrk="0" hangingPunct="1">
              <a:lnSpc>
                <a:spcPct val="100000"/>
              </a:lnSpc>
              <a:spcBef>
                <a:spcPts val="600"/>
              </a:spcBef>
              <a:spcAft>
                <a:spcPts val="0"/>
              </a:spcAft>
              <a:buClr>
                <a:srgbClr val="7030A0"/>
              </a:buClr>
              <a:buSzPct val="80000"/>
              <a:buFont typeface="Wingdings" panose="05000000000000000000" pitchFamily="2" charset="2"/>
              <a:buChar char="q"/>
              <a:defRPr sz="2400" kern="1200">
                <a:solidFill>
                  <a:schemeClr val="tx1"/>
                </a:solidFill>
                <a:latin typeface="+mn-lt"/>
                <a:ea typeface="+mn-ea"/>
                <a:cs typeface="+mn-cs"/>
              </a:defRPr>
            </a:lvl5pPr>
            <a:lvl6pPr marL="1099946"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6pPr>
            <a:lvl7pPr marL="1299936"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7pPr>
            <a:lvl8pPr marL="1499925"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8pPr>
            <a:lvl9pPr marL="1699916"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9pPr>
          </a:lstStyle>
          <a:p>
            <a:pPr marL="0" indent="0">
              <a:buFont typeface="Wingdings" panose="05000000000000000000" pitchFamily="2" charset="2"/>
              <a:buNone/>
            </a:pPr>
            <a:r>
              <a:rPr lang="en-US" b="1"/>
              <a:t>Thank you!!!</a:t>
            </a:r>
            <a:endParaRPr lang="en-US" b="1" dirty="0"/>
          </a:p>
        </p:txBody>
      </p:sp>
    </p:spTree>
    <p:extLst>
      <p:ext uri="{BB962C8B-B14F-4D97-AF65-F5344CB8AC3E}">
        <p14:creationId xmlns:p14="http://schemas.microsoft.com/office/powerpoint/2010/main" val="2886048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51012" y="254929"/>
            <a:ext cx="7853082" cy="461665"/>
          </a:xfrm>
          <a:prstGeom prst="rect">
            <a:avLst/>
          </a:prstGeom>
          <a:noFill/>
        </p:spPr>
        <p:txBody>
          <a:bodyPr wrap="square" rtlCol="0">
            <a:spAutoFit/>
          </a:bodyPr>
          <a:lstStyle/>
          <a:p>
            <a:r>
              <a:rPr lang="en-US" sz="2400" dirty="0">
                <a:solidFill>
                  <a:schemeClr val="bg1"/>
                </a:solidFill>
              </a:rPr>
              <a:t>Overview</a:t>
            </a:r>
          </a:p>
        </p:txBody>
      </p:sp>
      <p:sp>
        <p:nvSpPr>
          <p:cNvPr id="2" name="TextBox 1">
            <a:extLst>
              <a:ext uri="{FF2B5EF4-FFF2-40B4-BE49-F238E27FC236}">
                <a16:creationId xmlns:a16="http://schemas.microsoft.com/office/drawing/2014/main" id="{9CAB600F-483D-413A-85F7-756D2E66A967}"/>
              </a:ext>
            </a:extLst>
          </p:cNvPr>
          <p:cNvSpPr txBox="1"/>
          <p:nvPr/>
        </p:nvSpPr>
        <p:spPr>
          <a:xfrm>
            <a:off x="531541" y="1636087"/>
            <a:ext cx="11660459" cy="4031873"/>
          </a:xfrm>
          <a:prstGeom prst="rect">
            <a:avLst/>
          </a:prstGeom>
          <a:noFill/>
        </p:spPr>
        <p:txBody>
          <a:bodyPr wrap="square" rtlCol="0">
            <a:spAutoFit/>
          </a:bodyPr>
          <a:lstStyle/>
          <a:p>
            <a:r>
              <a:rPr lang="en-US" sz="3200" dirty="0"/>
              <a:t>In order to implement a search feature in our program, we will be using Whoosh.</a:t>
            </a:r>
          </a:p>
          <a:p>
            <a:endParaRPr lang="en-US" sz="3200" dirty="0"/>
          </a:p>
          <a:p>
            <a:r>
              <a:rPr lang="en-US" sz="3200" dirty="0"/>
              <a:t>What is Whoosh?</a:t>
            </a:r>
          </a:p>
          <a:p>
            <a:endParaRPr lang="en-US" sz="3200" dirty="0"/>
          </a:p>
          <a:p>
            <a:r>
              <a:rPr lang="en-US" sz="3200" dirty="0"/>
              <a:t>It is a full-text indexing and searching library feature that is implemented with Python.</a:t>
            </a:r>
          </a:p>
          <a:p>
            <a:r>
              <a:rPr lang="en-US" sz="3200" dirty="0"/>
              <a:t>It adds a search functionality to applications and websites.</a:t>
            </a:r>
          </a:p>
        </p:txBody>
      </p:sp>
    </p:spTree>
    <p:extLst>
      <p:ext uri="{BB962C8B-B14F-4D97-AF65-F5344CB8AC3E}">
        <p14:creationId xmlns:p14="http://schemas.microsoft.com/office/powerpoint/2010/main" val="21088210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51012" y="254929"/>
            <a:ext cx="7853082" cy="461665"/>
          </a:xfrm>
          <a:prstGeom prst="rect">
            <a:avLst/>
          </a:prstGeom>
          <a:noFill/>
        </p:spPr>
        <p:txBody>
          <a:bodyPr wrap="square" rtlCol="0">
            <a:spAutoFit/>
          </a:bodyPr>
          <a:lstStyle/>
          <a:p>
            <a:r>
              <a:rPr lang="en-US" sz="2400" dirty="0">
                <a:solidFill>
                  <a:schemeClr val="bg1"/>
                </a:solidFill>
              </a:rPr>
              <a:t>Purpose/Goal of Technology</a:t>
            </a:r>
          </a:p>
        </p:txBody>
      </p:sp>
      <p:sp>
        <p:nvSpPr>
          <p:cNvPr id="2" name="TextBox 1">
            <a:extLst>
              <a:ext uri="{FF2B5EF4-FFF2-40B4-BE49-F238E27FC236}">
                <a16:creationId xmlns:a16="http://schemas.microsoft.com/office/drawing/2014/main" id="{E30BA5A0-8871-4A35-B3E0-F707018580FD}"/>
              </a:ext>
            </a:extLst>
          </p:cNvPr>
          <p:cNvSpPr txBox="1"/>
          <p:nvPr/>
        </p:nvSpPr>
        <p:spPr>
          <a:xfrm>
            <a:off x="251012" y="1137424"/>
            <a:ext cx="11279349" cy="5016758"/>
          </a:xfrm>
          <a:prstGeom prst="rect">
            <a:avLst/>
          </a:prstGeom>
          <a:noFill/>
        </p:spPr>
        <p:txBody>
          <a:bodyPr wrap="square" rtlCol="0">
            <a:spAutoFit/>
          </a:bodyPr>
          <a:lstStyle/>
          <a:p>
            <a:r>
              <a:rPr lang="en-US" sz="3200" dirty="0"/>
              <a:t>Some functions Whoosh's features:</a:t>
            </a:r>
          </a:p>
          <a:p>
            <a:r>
              <a:rPr lang="en-US" sz="3200" dirty="0"/>
              <a:t>	-Pythonic API</a:t>
            </a:r>
          </a:p>
          <a:p>
            <a:r>
              <a:rPr lang="en-US" sz="3200" dirty="0"/>
              <a:t>	-Fielded and fast indexing, retrieval, and search</a:t>
            </a:r>
          </a:p>
          <a:p>
            <a:r>
              <a:rPr lang="en-US" sz="3200" dirty="0"/>
              <a:t>	-Pluggable scoring algorithm, text analysis, storage, posting format, etc.</a:t>
            </a:r>
          </a:p>
          <a:p>
            <a:endParaRPr lang="en-US" sz="3200" dirty="0"/>
          </a:p>
          <a:p>
            <a:r>
              <a:rPr lang="en-US" sz="3200" dirty="0"/>
              <a:t>Useful in the following circumstances:</a:t>
            </a:r>
          </a:p>
          <a:p>
            <a:r>
              <a:rPr lang="en-US" sz="3200" dirty="0"/>
              <a:t>	- Where a Python solution is desirable to avoid having to build/compile native libraries</a:t>
            </a:r>
          </a:p>
          <a:p>
            <a:r>
              <a:rPr lang="en-US" sz="3200" dirty="0"/>
              <a:t>	- As a research platform</a:t>
            </a:r>
          </a:p>
        </p:txBody>
      </p:sp>
    </p:spTree>
    <p:extLst>
      <p:ext uri="{BB962C8B-B14F-4D97-AF65-F5344CB8AC3E}">
        <p14:creationId xmlns:p14="http://schemas.microsoft.com/office/powerpoint/2010/main" val="8514337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66346" y="271862"/>
            <a:ext cx="7853082" cy="461665"/>
          </a:xfrm>
          <a:prstGeom prst="rect">
            <a:avLst/>
          </a:prstGeom>
          <a:noFill/>
        </p:spPr>
        <p:txBody>
          <a:bodyPr wrap="square" rtlCol="0">
            <a:spAutoFit/>
          </a:bodyPr>
          <a:lstStyle/>
          <a:p>
            <a:r>
              <a:rPr lang="en-US" sz="2400" dirty="0">
                <a:solidFill>
                  <a:schemeClr val="bg1"/>
                </a:solidFill>
              </a:rPr>
              <a:t>Use Cases/Examples/ Applications</a:t>
            </a:r>
          </a:p>
        </p:txBody>
      </p:sp>
      <p:sp>
        <p:nvSpPr>
          <p:cNvPr id="2" name="TextBox 1">
            <a:extLst>
              <a:ext uri="{FF2B5EF4-FFF2-40B4-BE49-F238E27FC236}">
                <a16:creationId xmlns:a16="http://schemas.microsoft.com/office/drawing/2014/main" id="{B8D62AEA-21A9-440A-9D57-81F2BCA7DC37}"/>
              </a:ext>
            </a:extLst>
          </p:cNvPr>
          <p:cNvSpPr txBox="1"/>
          <p:nvPr/>
        </p:nvSpPr>
        <p:spPr>
          <a:xfrm>
            <a:off x="1204331" y="1905506"/>
            <a:ext cx="10415239" cy="3046988"/>
          </a:xfrm>
          <a:prstGeom prst="rect">
            <a:avLst/>
          </a:prstGeom>
          <a:noFill/>
        </p:spPr>
        <p:txBody>
          <a:bodyPr wrap="square" rtlCol="0">
            <a:spAutoFit/>
          </a:bodyPr>
          <a:lstStyle/>
          <a:p>
            <a:r>
              <a:rPr lang="en-US" sz="2400" dirty="0"/>
              <a:t>User Cases and Examples:</a:t>
            </a:r>
          </a:p>
          <a:p>
            <a:endParaRPr lang="en-US" sz="2400" dirty="0"/>
          </a:p>
          <a:p>
            <a:pPr marL="342900" indent="-342900">
              <a:buFontTx/>
              <a:buChar char="-"/>
            </a:pPr>
            <a:r>
              <a:rPr lang="en-US" sz="2400" dirty="0"/>
              <a:t>Want to perform a quick search based on a keyword or ID so that the user can delete the file from the database</a:t>
            </a:r>
          </a:p>
          <a:p>
            <a:pPr marL="342900" indent="-342900">
              <a:buFontTx/>
              <a:buChar char="-"/>
            </a:pPr>
            <a:r>
              <a:rPr lang="en-US" sz="2400" dirty="0"/>
              <a:t>Want to perform a quick search to see if a file is already on the database</a:t>
            </a:r>
          </a:p>
          <a:p>
            <a:pPr marL="342900" indent="-342900">
              <a:buFontTx/>
              <a:buChar char="-"/>
            </a:pPr>
            <a:r>
              <a:rPr lang="en-US" sz="2400" dirty="0"/>
              <a:t>Want to perform a quick search and duplicate the result.</a:t>
            </a:r>
          </a:p>
          <a:p>
            <a:pPr marL="342900" indent="-342900">
              <a:buFontTx/>
              <a:buChar char="-"/>
            </a:pPr>
            <a:r>
              <a:rPr lang="en-US" sz="2400" dirty="0"/>
              <a:t>Large database, and need to implement a system that is efficient when it comes to retrieving and sorting data.</a:t>
            </a:r>
          </a:p>
        </p:txBody>
      </p:sp>
    </p:spTree>
    <p:extLst>
      <p:ext uri="{BB962C8B-B14F-4D97-AF65-F5344CB8AC3E}">
        <p14:creationId xmlns:p14="http://schemas.microsoft.com/office/powerpoint/2010/main" val="13049763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51012" y="254929"/>
            <a:ext cx="7853082" cy="461665"/>
          </a:xfrm>
          <a:prstGeom prst="rect">
            <a:avLst/>
          </a:prstGeom>
          <a:noFill/>
        </p:spPr>
        <p:txBody>
          <a:bodyPr wrap="square" rtlCol="0">
            <a:spAutoFit/>
          </a:bodyPr>
          <a:lstStyle/>
          <a:p>
            <a:r>
              <a:rPr lang="en-US" sz="2400" dirty="0">
                <a:solidFill>
                  <a:schemeClr val="bg1"/>
                </a:solidFill>
              </a:rPr>
              <a:t>Background </a:t>
            </a:r>
            <a:r>
              <a:rPr lang="mr-IN" sz="2400" dirty="0">
                <a:solidFill>
                  <a:schemeClr val="bg1"/>
                </a:solidFill>
              </a:rPr>
              <a:t>–</a:t>
            </a:r>
            <a:r>
              <a:rPr lang="en-US" sz="2400" dirty="0">
                <a:solidFill>
                  <a:schemeClr val="bg1"/>
                </a:solidFill>
              </a:rPr>
              <a:t> Key Concepts</a:t>
            </a:r>
          </a:p>
        </p:txBody>
      </p:sp>
      <p:sp>
        <p:nvSpPr>
          <p:cNvPr id="4" name="TextBox 3">
            <a:extLst>
              <a:ext uri="{FF2B5EF4-FFF2-40B4-BE49-F238E27FC236}">
                <a16:creationId xmlns:a16="http://schemas.microsoft.com/office/drawing/2014/main" id="{DF9F32CC-8232-4FC7-9E5F-171E327C7A9F}"/>
              </a:ext>
            </a:extLst>
          </p:cNvPr>
          <p:cNvSpPr txBox="1"/>
          <p:nvPr/>
        </p:nvSpPr>
        <p:spPr>
          <a:xfrm>
            <a:off x="687658" y="1659285"/>
            <a:ext cx="10816683" cy="3539430"/>
          </a:xfrm>
          <a:prstGeom prst="rect">
            <a:avLst/>
          </a:prstGeom>
          <a:noFill/>
        </p:spPr>
        <p:txBody>
          <a:bodyPr wrap="square" rtlCol="0">
            <a:spAutoFit/>
          </a:bodyPr>
          <a:lstStyle/>
          <a:p>
            <a:r>
              <a:rPr lang="en-US" sz="2800" u="sng" dirty="0"/>
              <a:t>Search Engines</a:t>
            </a:r>
          </a:p>
          <a:p>
            <a:endParaRPr lang="en-US" sz="2800" dirty="0"/>
          </a:p>
          <a:p>
            <a:r>
              <a:rPr lang="en-US" sz="2800" dirty="0"/>
              <a:t>A search engine is a software program that searches through websites based on the word you wish to search for.</a:t>
            </a:r>
          </a:p>
          <a:p>
            <a:r>
              <a:rPr lang="en-US" sz="2800" dirty="0"/>
              <a:t>They automatically create website listings and index their information.</a:t>
            </a:r>
          </a:p>
          <a:p>
            <a:endParaRPr lang="en-US" sz="2800" dirty="0"/>
          </a:p>
          <a:p>
            <a:r>
              <a:rPr lang="en-US" sz="2800" dirty="0"/>
              <a:t>This is similar to what we are trying to accomplish with the use of Whoosh.</a:t>
            </a:r>
          </a:p>
        </p:txBody>
      </p:sp>
    </p:spTree>
    <p:extLst>
      <p:ext uri="{BB962C8B-B14F-4D97-AF65-F5344CB8AC3E}">
        <p14:creationId xmlns:p14="http://schemas.microsoft.com/office/powerpoint/2010/main" val="20783879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51012" y="254929"/>
            <a:ext cx="7853082" cy="461665"/>
          </a:xfrm>
          <a:prstGeom prst="rect">
            <a:avLst/>
          </a:prstGeom>
          <a:noFill/>
        </p:spPr>
        <p:txBody>
          <a:bodyPr wrap="square" rtlCol="0">
            <a:spAutoFit/>
          </a:bodyPr>
          <a:lstStyle/>
          <a:p>
            <a:r>
              <a:rPr lang="en-US" sz="2400" dirty="0">
                <a:solidFill>
                  <a:schemeClr val="bg1"/>
                </a:solidFill>
              </a:rPr>
              <a:t>Getting Started Tutorial</a:t>
            </a:r>
          </a:p>
        </p:txBody>
      </p:sp>
      <p:sp>
        <p:nvSpPr>
          <p:cNvPr id="4" name="TextBox 3">
            <a:extLst>
              <a:ext uri="{FF2B5EF4-FFF2-40B4-BE49-F238E27FC236}">
                <a16:creationId xmlns:a16="http://schemas.microsoft.com/office/drawing/2014/main" id="{2FF8F92F-90B3-4225-ABF5-40BBF97142D5}"/>
              </a:ext>
            </a:extLst>
          </p:cNvPr>
          <p:cNvSpPr txBox="1"/>
          <p:nvPr/>
        </p:nvSpPr>
        <p:spPr>
          <a:xfrm>
            <a:off x="676070" y="1470953"/>
            <a:ext cx="3501483" cy="523220"/>
          </a:xfrm>
          <a:prstGeom prst="rect">
            <a:avLst/>
          </a:prstGeom>
          <a:noFill/>
        </p:spPr>
        <p:txBody>
          <a:bodyPr wrap="square" rtlCol="0">
            <a:spAutoFit/>
          </a:bodyPr>
          <a:lstStyle/>
          <a:p>
            <a:r>
              <a:rPr lang="en-US" sz="2800" dirty="0"/>
              <a:t>To begin, first install:</a:t>
            </a:r>
          </a:p>
        </p:txBody>
      </p:sp>
      <p:sp>
        <p:nvSpPr>
          <p:cNvPr id="2" name="Rectangle 1">
            <a:extLst>
              <a:ext uri="{FF2B5EF4-FFF2-40B4-BE49-F238E27FC236}">
                <a16:creationId xmlns:a16="http://schemas.microsoft.com/office/drawing/2014/main" id="{067B7184-7E51-44A1-893D-1E66A3963B6C}"/>
              </a:ext>
            </a:extLst>
          </p:cNvPr>
          <p:cNvSpPr>
            <a:spLocks noChangeArrowheads="1"/>
          </p:cNvSpPr>
          <p:nvPr/>
        </p:nvSpPr>
        <p:spPr bwMode="auto">
          <a:xfrm>
            <a:off x="2125233" y="2302484"/>
            <a:ext cx="7941533" cy="2462213"/>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24292E"/>
                </a:solidFill>
                <a:effectLst/>
                <a:latin typeface="SFMono-Regular"/>
              </a:rPr>
              <a:t>pip install flask-</a:t>
            </a:r>
            <a:r>
              <a:rPr kumimoji="0" lang="en-US" altLang="en-US" sz="3200" b="0" i="0" u="none" strike="noStrike" cap="none" normalizeH="0" baseline="0" dirty="0" err="1">
                <a:ln>
                  <a:noFill/>
                </a:ln>
                <a:solidFill>
                  <a:srgbClr val="24292E"/>
                </a:solidFill>
                <a:effectLst/>
                <a:latin typeface="SFMono-Regular"/>
              </a:rPr>
              <a:t>msearch</a:t>
            </a:r>
            <a:endParaRPr kumimoji="0" lang="en-US" altLang="en-US" sz="3200" b="0" i="0" u="none" strike="noStrike" cap="none" normalizeH="0" baseline="0" dirty="0">
              <a:ln>
                <a:noFill/>
              </a:ln>
              <a:solidFill>
                <a:srgbClr val="24292E"/>
              </a:solidFill>
              <a:effectLst/>
              <a:latin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6A737D"/>
                </a:solidFill>
                <a:effectLst/>
                <a:latin typeface="SFMono-Regular"/>
              </a:rPr>
              <a:t># when MSEARCH_BACKEND = "whoosh"</a:t>
            </a:r>
            <a:r>
              <a:rPr kumimoji="0" lang="en-US" altLang="en-US" sz="3200" b="0" i="0" u="none" strike="noStrike" cap="none" normalizeH="0" baseline="0" dirty="0">
                <a:ln>
                  <a:noFill/>
                </a:ln>
                <a:solidFill>
                  <a:srgbClr val="24292E"/>
                </a:solidFill>
                <a:effectLst/>
                <a:latin typeface="SFMono-Regular"/>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24292E"/>
                </a:solidFill>
                <a:effectLst/>
                <a:latin typeface="SFMono-Regular"/>
              </a:rPr>
              <a:t>pip install whoosh blinker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6A737D"/>
                </a:solidFill>
                <a:effectLst/>
                <a:latin typeface="SFMono-Regular"/>
              </a:rPr>
              <a:t># when MSEARCH_BACKEND = "</a:t>
            </a:r>
            <a:r>
              <a:rPr kumimoji="0" lang="en-US" altLang="en-US" sz="3200" b="0" i="0" u="none" strike="noStrike" cap="none" normalizeH="0" baseline="0" dirty="0" err="1">
                <a:ln>
                  <a:noFill/>
                </a:ln>
                <a:solidFill>
                  <a:srgbClr val="6A737D"/>
                </a:solidFill>
                <a:effectLst/>
                <a:latin typeface="SFMono-Regular"/>
              </a:rPr>
              <a:t>elasticsearch</a:t>
            </a:r>
            <a:r>
              <a:rPr kumimoji="0" lang="en-US" altLang="en-US" sz="3200" b="0" i="0" u="none" strike="noStrike" cap="none" normalizeH="0" baseline="0" dirty="0">
                <a:ln>
                  <a:noFill/>
                </a:ln>
                <a:solidFill>
                  <a:srgbClr val="6A737D"/>
                </a:solidFill>
                <a:effectLst/>
                <a:latin typeface="SFMono-Regular"/>
              </a:rPr>
              <a:t>"</a:t>
            </a:r>
            <a:r>
              <a:rPr kumimoji="0" lang="en-US" altLang="en-US" sz="3200" b="0" i="0" u="none" strike="noStrike" cap="none" normalizeH="0" baseline="0" dirty="0">
                <a:ln>
                  <a:noFill/>
                </a:ln>
                <a:solidFill>
                  <a:srgbClr val="24292E"/>
                </a:solidFill>
                <a:effectLst/>
                <a:latin typeface="SFMono-Regular"/>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24292E"/>
                </a:solidFill>
                <a:effectLst/>
                <a:latin typeface="SFMono-Regular"/>
              </a:rPr>
              <a:t>pip install </a:t>
            </a:r>
            <a:r>
              <a:rPr kumimoji="0" lang="en-US" altLang="en-US" sz="3200" b="0" i="0" u="none" strike="noStrike" cap="none" normalizeH="0" baseline="0" dirty="0" err="1">
                <a:ln>
                  <a:noFill/>
                </a:ln>
                <a:solidFill>
                  <a:srgbClr val="24292E"/>
                </a:solidFill>
                <a:effectLst/>
                <a:latin typeface="SFMono-Regular"/>
              </a:rPr>
              <a:t>elasticsearch</a:t>
            </a:r>
            <a:r>
              <a:rPr kumimoji="0" lang="en-US" altLang="en-US" sz="3200" b="0" i="0" u="none" strike="noStrike" cap="none" normalizeH="0" baseline="0" dirty="0">
                <a:ln>
                  <a:noFill/>
                </a:ln>
                <a:solidFill>
                  <a:schemeClr val="tx1"/>
                </a:solidFill>
                <a:effectLst/>
              </a:rPr>
              <a:t> </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297208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51012" y="254929"/>
            <a:ext cx="7853082" cy="461665"/>
          </a:xfrm>
          <a:prstGeom prst="rect">
            <a:avLst/>
          </a:prstGeom>
          <a:noFill/>
        </p:spPr>
        <p:txBody>
          <a:bodyPr wrap="square" rtlCol="0">
            <a:spAutoFit/>
          </a:bodyPr>
          <a:lstStyle/>
          <a:p>
            <a:r>
              <a:rPr lang="en-US" sz="2400" dirty="0">
                <a:solidFill>
                  <a:schemeClr val="bg1"/>
                </a:solidFill>
              </a:rPr>
              <a:t>Getting Started Tutorial</a:t>
            </a:r>
          </a:p>
        </p:txBody>
      </p:sp>
      <p:sp>
        <p:nvSpPr>
          <p:cNvPr id="3" name="Rectangle 1">
            <a:extLst>
              <a:ext uri="{FF2B5EF4-FFF2-40B4-BE49-F238E27FC236}">
                <a16:creationId xmlns:a16="http://schemas.microsoft.com/office/drawing/2014/main" id="{D36B82B0-415D-4685-9A5F-F20BA5EDEFC0}"/>
              </a:ext>
            </a:extLst>
          </p:cNvPr>
          <p:cNvSpPr>
            <a:spLocks noChangeArrowheads="1"/>
          </p:cNvSpPr>
          <p:nvPr/>
        </p:nvSpPr>
        <p:spPr bwMode="auto">
          <a:xfrm>
            <a:off x="704094" y="1889001"/>
            <a:ext cx="6109301" cy="1846659"/>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5CC5"/>
                </a:solidFill>
                <a:effectLst/>
                <a:latin typeface="SFMono-Regular"/>
              </a:rPr>
              <a:t>MSEARCH_INDEX_NAME</a:t>
            </a:r>
            <a:r>
              <a:rPr kumimoji="0" lang="en-US" altLang="en-US" sz="2400" b="0" i="0" u="none" strike="noStrike" cap="none" normalizeH="0" baseline="0" dirty="0">
                <a:ln>
                  <a:noFill/>
                </a:ln>
                <a:solidFill>
                  <a:srgbClr val="24292E"/>
                </a:solidFill>
                <a:effectLst/>
                <a:latin typeface="SFMono-Regular"/>
              </a:rPr>
              <a:t> </a:t>
            </a:r>
            <a:r>
              <a:rPr kumimoji="0" lang="en-US" altLang="en-US" sz="2400" b="0" i="0" u="none" strike="noStrike" cap="none" normalizeH="0" baseline="0" dirty="0">
                <a:ln>
                  <a:noFill/>
                </a:ln>
                <a:solidFill>
                  <a:srgbClr val="D73A49"/>
                </a:solidFill>
                <a:effectLst/>
                <a:latin typeface="SFMono-Regular"/>
              </a:rPr>
              <a:t>=</a:t>
            </a:r>
            <a:r>
              <a:rPr kumimoji="0" lang="en-US" altLang="en-US" sz="2400" b="0" i="0" u="none" strike="noStrike" cap="none" normalizeH="0" baseline="0" dirty="0">
                <a:ln>
                  <a:noFill/>
                </a:ln>
                <a:solidFill>
                  <a:srgbClr val="24292E"/>
                </a:solidFill>
                <a:effectLst/>
                <a:latin typeface="SFMono-Regular"/>
              </a:rPr>
              <a:t> </a:t>
            </a:r>
            <a:r>
              <a:rPr kumimoji="0" lang="en-US" altLang="en-US" sz="2400" b="0" i="0" u="none" strike="noStrike" cap="none" normalizeH="0" baseline="0" dirty="0">
                <a:ln>
                  <a:noFill/>
                </a:ln>
                <a:solidFill>
                  <a:srgbClr val="032F62"/>
                </a:solidFill>
                <a:effectLst/>
                <a:latin typeface="SFMono-Regular"/>
              </a:rPr>
              <a:t>'</a:t>
            </a:r>
            <a:r>
              <a:rPr kumimoji="0" lang="en-US" altLang="en-US" sz="2400" b="0" i="0" u="none" strike="noStrike" cap="none" normalizeH="0" baseline="0" dirty="0" err="1">
                <a:ln>
                  <a:noFill/>
                </a:ln>
                <a:solidFill>
                  <a:srgbClr val="032F62"/>
                </a:solidFill>
                <a:effectLst/>
                <a:latin typeface="SFMono-Regular"/>
              </a:rPr>
              <a:t>msearch</a:t>
            </a:r>
            <a:r>
              <a:rPr kumimoji="0" lang="en-US" altLang="en-US" sz="2400" b="0" i="0" u="none" strike="noStrike" cap="none" normalizeH="0" baseline="0" dirty="0">
                <a:ln>
                  <a:noFill/>
                </a:ln>
                <a:solidFill>
                  <a:srgbClr val="032F62"/>
                </a:solidFill>
                <a:effectLst/>
                <a:latin typeface="SFMono-Regular"/>
              </a:rPr>
              <a:t>’</a:t>
            </a:r>
            <a:r>
              <a:rPr kumimoji="0" lang="en-US" altLang="en-US" sz="2400" b="0" i="0" u="none" strike="noStrike" cap="none" normalizeH="0" baseline="0" dirty="0">
                <a:ln>
                  <a:noFill/>
                </a:ln>
                <a:solidFill>
                  <a:srgbClr val="24292E"/>
                </a:solidFill>
                <a:effectLst/>
                <a:latin typeface="SFMono-Regular"/>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6A737D"/>
                </a:solidFill>
                <a:effectLst/>
                <a:latin typeface="SFMono-Regular"/>
              </a:rPr>
              <a:t># </a:t>
            </a:r>
            <a:r>
              <a:rPr kumimoji="0" lang="en-US" altLang="en-US" sz="2400" b="0" i="0" u="none" strike="noStrike" cap="none" normalizeH="0" baseline="0" dirty="0" err="1">
                <a:ln>
                  <a:noFill/>
                </a:ln>
                <a:solidFill>
                  <a:srgbClr val="6A737D"/>
                </a:solidFill>
                <a:effectLst/>
                <a:latin typeface="SFMono-Regular"/>
              </a:rPr>
              <a:t>simple,whoosh,elaticsearch</a:t>
            </a:r>
            <a:r>
              <a:rPr kumimoji="0" lang="en-US" altLang="en-US" sz="2400" b="0" i="0" u="none" strike="noStrike" cap="none" normalizeH="0" baseline="0" dirty="0">
                <a:ln>
                  <a:noFill/>
                </a:ln>
                <a:solidFill>
                  <a:srgbClr val="6A737D"/>
                </a:solidFill>
                <a:effectLst/>
                <a:latin typeface="SFMono-Regular"/>
              </a:rPr>
              <a:t>, default is simple</a:t>
            </a:r>
            <a:r>
              <a:rPr kumimoji="0" lang="en-US" altLang="en-US" sz="2400" b="0" i="0" u="none" strike="noStrike" cap="none" normalizeH="0" baseline="0" dirty="0">
                <a:ln>
                  <a:noFill/>
                </a:ln>
                <a:solidFill>
                  <a:srgbClr val="24292E"/>
                </a:solidFill>
                <a:effectLst/>
                <a:latin typeface="SFMono-Regular"/>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5CC5"/>
                </a:solidFill>
                <a:effectLst/>
                <a:latin typeface="SFMono-Regular"/>
              </a:rPr>
              <a:t>MSEARCH_BACKEND</a:t>
            </a:r>
            <a:r>
              <a:rPr kumimoji="0" lang="en-US" altLang="en-US" sz="2400" b="0" i="0" u="none" strike="noStrike" cap="none" normalizeH="0" baseline="0" dirty="0">
                <a:ln>
                  <a:noFill/>
                </a:ln>
                <a:solidFill>
                  <a:srgbClr val="24292E"/>
                </a:solidFill>
                <a:effectLst/>
                <a:latin typeface="SFMono-Regular"/>
              </a:rPr>
              <a:t> </a:t>
            </a:r>
            <a:r>
              <a:rPr kumimoji="0" lang="en-US" altLang="en-US" sz="2400" b="0" i="0" u="none" strike="noStrike" cap="none" normalizeH="0" baseline="0" dirty="0">
                <a:ln>
                  <a:noFill/>
                </a:ln>
                <a:solidFill>
                  <a:srgbClr val="D73A49"/>
                </a:solidFill>
                <a:effectLst/>
                <a:latin typeface="SFMono-Regular"/>
              </a:rPr>
              <a:t>=</a:t>
            </a:r>
            <a:r>
              <a:rPr kumimoji="0" lang="en-US" altLang="en-US" sz="2400" b="0" i="0" u="none" strike="noStrike" cap="none" normalizeH="0" baseline="0" dirty="0">
                <a:ln>
                  <a:noFill/>
                </a:ln>
                <a:solidFill>
                  <a:srgbClr val="24292E"/>
                </a:solidFill>
                <a:effectLst/>
                <a:latin typeface="SFMono-Regular"/>
              </a:rPr>
              <a:t> </a:t>
            </a:r>
            <a:r>
              <a:rPr kumimoji="0" lang="en-US" altLang="en-US" sz="2400" b="0" i="0" u="none" strike="noStrike" cap="none" normalizeH="0" baseline="0" dirty="0">
                <a:ln>
                  <a:noFill/>
                </a:ln>
                <a:solidFill>
                  <a:srgbClr val="032F62"/>
                </a:solidFill>
                <a:effectLst/>
                <a:latin typeface="SFMono-Regular"/>
              </a:rPr>
              <a:t>'whoosh’</a:t>
            </a:r>
            <a:r>
              <a:rPr kumimoji="0" lang="en-US" altLang="en-US" sz="2400" b="0" i="0" u="none" strike="noStrike" cap="none" normalizeH="0" baseline="0" dirty="0">
                <a:ln>
                  <a:noFill/>
                </a:ln>
                <a:solidFill>
                  <a:srgbClr val="24292E"/>
                </a:solidFill>
                <a:effectLst/>
                <a:latin typeface="SFMono-Regular"/>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6A737D"/>
                </a:solidFill>
                <a:effectLst/>
                <a:latin typeface="SFMono-Regular"/>
              </a:rPr>
              <a:t># auto create or update index</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4292E"/>
                </a:solidFill>
                <a:effectLst/>
                <a:latin typeface="SFMono-Regular"/>
              </a:rPr>
              <a:t> </a:t>
            </a:r>
            <a:r>
              <a:rPr kumimoji="0" lang="en-US" altLang="en-US" sz="2400" b="0" i="0" u="none" strike="noStrike" cap="none" normalizeH="0" baseline="0" dirty="0">
                <a:ln>
                  <a:noFill/>
                </a:ln>
                <a:solidFill>
                  <a:srgbClr val="005CC5"/>
                </a:solidFill>
                <a:effectLst/>
                <a:latin typeface="SFMono-Regular"/>
              </a:rPr>
              <a:t>MSEARCH_ENABLE</a:t>
            </a:r>
            <a:r>
              <a:rPr kumimoji="0" lang="en-US" altLang="en-US" sz="2400" b="0" i="0" u="none" strike="noStrike" cap="none" normalizeH="0" baseline="0" dirty="0">
                <a:ln>
                  <a:noFill/>
                </a:ln>
                <a:solidFill>
                  <a:srgbClr val="24292E"/>
                </a:solidFill>
                <a:effectLst/>
                <a:latin typeface="SFMono-Regular"/>
              </a:rPr>
              <a:t> </a:t>
            </a:r>
            <a:r>
              <a:rPr kumimoji="0" lang="en-US" altLang="en-US" sz="2400" b="0" i="0" u="none" strike="noStrike" cap="none" normalizeH="0" baseline="0" dirty="0">
                <a:ln>
                  <a:noFill/>
                </a:ln>
                <a:solidFill>
                  <a:srgbClr val="D73A49"/>
                </a:solidFill>
                <a:effectLst/>
                <a:latin typeface="SFMono-Regular"/>
              </a:rPr>
              <a:t>=</a:t>
            </a:r>
            <a:r>
              <a:rPr kumimoji="0" lang="en-US" altLang="en-US" sz="2400" b="0" i="0" u="none" strike="noStrike" cap="none" normalizeH="0" baseline="0" dirty="0">
                <a:ln>
                  <a:noFill/>
                </a:ln>
                <a:solidFill>
                  <a:srgbClr val="24292E"/>
                </a:solidFill>
                <a:effectLst/>
                <a:latin typeface="SFMono-Regular"/>
              </a:rPr>
              <a:t> </a:t>
            </a:r>
            <a:r>
              <a:rPr kumimoji="0" lang="en-US" altLang="en-US" sz="2400" b="0" i="0" u="none" strike="noStrike" cap="none" normalizeH="0" baseline="0" dirty="0">
                <a:ln>
                  <a:noFill/>
                </a:ln>
                <a:solidFill>
                  <a:srgbClr val="005CC5"/>
                </a:solidFill>
                <a:effectLst/>
                <a:latin typeface="SFMono-Regular"/>
              </a:rPr>
              <a:t>True</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4" name="TextBox 3">
            <a:extLst>
              <a:ext uri="{FF2B5EF4-FFF2-40B4-BE49-F238E27FC236}">
                <a16:creationId xmlns:a16="http://schemas.microsoft.com/office/drawing/2014/main" id="{2FF8F92F-90B3-4225-ABF5-40BBF97142D5}"/>
              </a:ext>
            </a:extLst>
          </p:cNvPr>
          <p:cNvSpPr txBox="1"/>
          <p:nvPr/>
        </p:nvSpPr>
        <p:spPr>
          <a:xfrm>
            <a:off x="704094" y="1247929"/>
            <a:ext cx="3501483" cy="523220"/>
          </a:xfrm>
          <a:prstGeom prst="rect">
            <a:avLst/>
          </a:prstGeom>
          <a:noFill/>
        </p:spPr>
        <p:txBody>
          <a:bodyPr wrap="square" rtlCol="0">
            <a:spAutoFit/>
          </a:bodyPr>
          <a:lstStyle/>
          <a:p>
            <a:r>
              <a:rPr lang="en-US" sz="2800" dirty="0"/>
              <a:t>Config:</a:t>
            </a:r>
          </a:p>
        </p:txBody>
      </p:sp>
      <p:sp>
        <p:nvSpPr>
          <p:cNvPr id="5" name="Rectangle 2">
            <a:extLst>
              <a:ext uri="{FF2B5EF4-FFF2-40B4-BE49-F238E27FC236}">
                <a16:creationId xmlns:a16="http://schemas.microsoft.com/office/drawing/2014/main" id="{9E5AE0A2-9112-4978-94DB-A891FE8C26EB}"/>
              </a:ext>
            </a:extLst>
          </p:cNvPr>
          <p:cNvSpPr>
            <a:spLocks noChangeArrowheads="1"/>
          </p:cNvSpPr>
          <p:nvPr/>
        </p:nvSpPr>
        <p:spPr bwMode="auto">
          <a:xfrm>
            <a:off x="704094" y="4362572"/>
            <a:ext cx="5269135" cy="1723549"/>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D73A49"/>
                </a:solidFill>
                <a:effectLst/>
                <a:latin typeface="SFMono-Regular"/>
              </a:rPr>
              <a:t>from</a:t>
            </a:r>
            <a:r>
              <a:rPr kumimoji="0" lang="en-US" altLang="en-US" sz="2800" b="0" i="0" u="none" strike="noStrike" cap="none" normalizeH="0" baseline="0" dirty="0">
                <a:ln>
                  <a:noFill/>
                </a:ln>
                <a:solidFill>
                  <a:srgbClr val="24292E"/>
                </a:solidFill>
                <a:effectLst/>
                <a:latin typeface="SFMono-Regular"/>
              </a:rPr>
              <a:t> </a:t>
            </a:r>
            <a:r>
              <a:rPr kumimoji="0" lang="en-US" altLang="en-US" sz="2800" b="0" i="0" u="none" strike="noStrike" cap="none" normalizeH="0" baseline="0" dirty="0" err="1">
                <a:ln>
                  <a:noFill/>
                </a:ln>
                <a:solidFill>
                  <a:srgbClr val="24292E"/>
                </a:solidFill>
                <a:effectLst/>
                <a:latin typeface="SFMono-Regular"/>
              </a:rPr>
              <a:t>flask_msearch</a:t>
            </a:r>
            <a:r>
              <a:rPr lang="en-US" altLang="en-US" sz="2800" dirty="0">
                <a:solidFill>
                  <a:srgbClr val="24292E"/>
                </a:solidFill>
                <a:latin typeface="SFMono-Regular"/>
              </a:rPr>
              <a:t> </a:t>
            </a:r>
            <a:r>
              <a:rPr kumimoji="0" lang="en-US" altLang="en-US" sz="2800" b="0" i="0" u="none" strike="noStrike" cap="none" normalizeH="0" baseline="0" dirty="0">
                <a:ln>
                  <a:noFill/>
                </a:ln>
                <a:solidFill>
                  <a:srgbClr val="D73A49"/>
                </a:solidFill>
                <a:effectLst/>
                <a:latin typeface="SFMono-Regular"/>
              </a:rPr>
              <a:t>import</a:t>
            </a:r>
            <a:r>
              <a:rPr kumimoji="0" lang="en-US" altLang="en-US" sz="2800" b="0" i="0" u="none" strike="noStrike" cap="none" normalizeH="0" baseline="0" dirty="0">
                <a:ln>
                  <a:noFill/>
                </a:ln>
                <a:solidFill>
                  <a:srgbClr val="24292E"/>
                </a:solidFill>
                <a:effectLst/>
                <a:latin typeface="SFMono-Regular"/>
              </a:rPr>
              <a:t> Search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4292E"/>
                </a:solidFill>
                <a:effectLst/>
                <a:latin typeface="SFMono-Regular"/>
              </a:rPr>
              <a:t>[</a:t>
            </a:r>
            <a:r>
              <a:rPr kumimoji="0" lang="en-US" altLang="en-US" sz="2800" b="0" i="0" u="none" strike="noStrike" cap="none" normalizeH="0" baseline="0" dirty="0">
                <a:ln>
                  <a:noFill/>
                </a:ln>
                <a:solidFill>
                  <a:srgbClr val="005CC5"/>
                </a:solidFill>
                <a:effectLst/>
                <a:latin typeface="SFMono-Regular"/>
              </a:rPr>
              <a:t>...</a:t>
            </a:r>
            <a:r>
              <a:rPr kumimoji="0" lang="en-US" altLang="en-US" sz="2800" b="0" i="0" u="none" strike="noStrike" cap="none" normalizeH="0" baseline="0" dirty="0">
                <a:ln>
                  <a:noFill/>
                </a:ln>
                <a:solidFill>
                  <a:srgbClr val="24292E"/>
                </a:solidFill>
                <a:effectLst/>
                <a:latin typeface="SFMono-Regular"/>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4292E"/>
                </a:solidFill>
                <a:effectLst/>
                <a:latin typeface="SFMono-Regular"/>
              </a:rPr>
              <a:t>search </a:t>
            </a:r>
            <a:r>
              <a:rPr kumimoji="0" lang="en-US" altLang="en-US" sz="2800" b="0" i="0" u="none" strike="noStrike" cap="none" normalizeH="0" baseline="0" dirty="0">
                <a:ln>
                  <a:noFill/>
                </a:ln>
                <a:solidFill>
                  <a:srgbClr val="D73A49"/>
                </a:solidFill>
                <a:effectLst/>
                <a:latin typeface="SFMono-Regular"/>
              </a:rPr>
              <a:t>=</a:t>
            </a:r>
            <a:r>
              <a:rPr kumimoji="0" lang="en-US" altLang="en-US" sz="2800" b="0" i="0" u="none" strike="noStrike" cap="none" normalizeH="0" baseline="0" dirty="0">
                <a:ln>
                  <a:noFill/>
                </a:ln>
                <a:solidFill>
                  <a:srgbClr val="24292E"/>
                </a:solidFill>
                <a:effectLst/>
                <a:latin typeface="SFMono-Regular"/>
              </a:rPr>
              <a:t> Search()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a:ln>
                  <a:noFill/>
                </a:ln>
                <a:solidFill>
                  <a:srgbClr val="24292E"/>
                </a:solidFill>
                <a:effectLst/>
                <a:latin typeface="SFMono-Regular"/>
              </a:rPr>
              <a:t>search.init_app</a:t>
            </a:r>
            <a:r>
              <a:rPr kumimoji="0" lang="en-US" altLang="en-US" sz="2800" b="0" i="0" u="none" strike="noStrike" cap="none" normalizeH="0" baseline="0" dirty="0">
                <a:ln>
                  <a:noFill/>
                </a:ln>
                <a:solidFill>
                  <a:srgbClr val="24292E"/>
                </a:solidFill>
                <a:effectLst/>
                <a:latin typeface="SFMono-Regular"/>
              </a:rPr>
              <a:t>(app)</a:t>
            </a:r>
            <a:r>
              <a:rPr kumimoji="0" lang="en-US" altLang="en-US" sz="2800" b="0" i="0" u="none" strike="noStrike" cap="none" normalizeH="0" baseline="0" dirty="0">
                <a:ln>
                  <a:noFill/>
                </a:ln>
                <a:solidFill>
                  <a:schemeClr val="tx1"/>
                </a:solidFill>
                <a:effectLst/>
              </a:rPr>
              <a:t> </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962665E3-A306-45BB-A118-613ED19CC332}"/>
              </a:ext>
            </a:extLst>
          </p:cNvPr>
          <p:cNvSpPr txBox="1"/>
          <p:nvPr/>
        </p:nvSpPr>
        <p:spPr>
          <a:xfrm>
            <a:off x="251012" y="3853512"/>
            <a:ext cx="6967944" cy="523220"/>
          </a:xfrm>
          <a:prstGeom prst="rect">
            <a:avLst/>
          </a:prstGeom>
          <a:noFill/>
        </p:spPr>
        <p:txBody>
          <a:bodyPr wrap="square" rtlCol="0">
            <a:spAutoFit/>
          </a:bodyPr>
          <a:lstStyle/>
          <a:p>
            <a:r>
              <a:rPr lang="en-US" sz="2800" dirty="0"/>
              <a:t>To Search, initialize the search object and app:</a:t>
            </a:r>
          </a:p>
        </p:txBody>
      </p:sp>
      <p:sp>
        <p:nvSpPr>
          <p:cNvPr id="8" name="TextBox 7">
            <a:extLst>
              <a:ext uri="{FF2B5EF4-FFF2-40B4-BE49-F238E27FC236}">
                <a16:creationId xmlns:a16="http://schemas.microsoft.com/office/drawing/2014/main" id="{211CE10E-BAB2-4F5F-80E5-66F498AD0EE7}"/>
              </a:ext>
            </a:extLst>
          </p:cNvPr>
          <p:cNvSpPr txBox="1"/>
          <p:nvPr/>
        </p:nvSpPr>
        <p:spPr>
          <a:xfrm>
            <a:off x="7986425" y="1719723"/>
            <a:ext cx="3020412" cy="4031873"/>
          </a:xfrm>
          <a:prstGeom prst="rect">
            <a:avLst/>
          </a:prstGeom>
          <a:noFill/>
        </p:spPr>
        <p:txBody>
          <a:bodyPr wrap="square" rtlCol="0">
            <a:spAutoFit/>
          </a:bodyPr>
          <a:lstStyle/>
          <a:p>
            <a:r>
              <a:rPr lang="en-US" sz="3200" dirty="0"/>
              <a:t>You will also need to implement a database model into your program as well as a search method.</a:t>
            </a:r>
          </a:p>
        </p:txBody>
      </p:sp>
    </p:spTree>
    <p:extLst>
      <p:ext uri="{BB962C8B-B14F-4D97-AF65-F5344CB8AC3E}">
        <p14:creationId xmlns:p14="http://schemas.microsoft.com/office/powerpoint/2010/main" val="15176386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51012" y="254929"/>
            <a:ext cx="7853082" cy="461665"/>
          </a:xfrm>
          <a:prstGeom prst="rect">
            <a:avLst/>
          </a:prstGeom>
          <a:noFill/>
        </p:spPr>
        <p:txBody>
          <a:bodyPr wrap="square" rtlCol="0">
            <a:spAutoFit/>
          </a:bodyPr>
          <a:lstStyle/>
          <a:p>
            <a:r>
              <a:rPr lang="en-US" sz="2400" dirty="0">
                <a:solidFill>
                  <a:schemeClr val="bg1"/>
                </a:solidFill>
              </a:rPr>
              <a:t>Non-Trivial Application </a:t>
            </a:r>
          </a:p>
        </p:txBody>
      </p:sp>
    </p:spTree>
    <p:extLst>
      <p:ext uri="{BB962C8B-B14F-4D97-AF65-F5344CB8AC3E}">
        <p14:creationId xmlns:p14="http://schemas.microsoft.com/office/powerpoint/2010/main" val="7547118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51012" y="254929"/>
            <a:ext cx="7853082" cy="461665"/>
          </a:xfrm>
          <a:prstGeom prst="rect">
            <a:avLst/>
          </a:prstGeom>
          <a:noFill/>
        </p:spPr>
        <p:txBody>
          <a:bodyPr wrap="square" rtlCol="0">
            <a:spAutoFit/>
          </a:bodyPr>
          <a:lstStyle/>
          <a:p>
            <a:r>
              <a:rPr lang="en-US" sz="2400" dirty="0">
                <a:solidFill>
                  <a:schemeClr val="bg1"/>
                </a:solidFill>
              </a:rPr>
              <a:t>Resources</a:t>
            </a:r>
          </a:p>
        </p:txBody>
      </p:sp>
      <p:sp>
        <p:nvSpPr>
          <p:cNvPr id="2" name="TextBox 1">
            <a:extLst>
              <a:ext uri="{FF2B5EF4-FFF2-40B4-BE49-F238E27FC236}">
                <a16:creationId xmlns:a16="http://schemas.microsoft.com/office/drawing/2014/main" id="{C95660D1-2A6E-4C03-9037-7D90585331E2}"/>
              </a:ext>
            </a:extLst>
          </p:cNvPr>
          <p:cNvSpPr txBox="1"/>
          <p:nvPr/>
        </p:nvSpPr>
        <p:spPr>
          <a:xfrm>
            <a:off x="602166" y="1628078"/>
            <a:ext cx="9634654" cy="2231380"/>
          </a:xfrm>
          <a:prstGeom prst="rect">
            <a:avLst/>
          </a:prstGeom>
          <a:noFill/>
        </p:spPr>
        <p:txBody>
          <a:bodyPr wrap="square" rtlCol="0">
            <a:spAutoFit/>
          </a:bodyPr>
          <a:lstStyle/>
          <a:p>
            <a:r>
              <a:rPr lang="en-US" sz="2400" dirty="0">
                <a:hlinkClick r:id="rId3"/>
              </a:rPr>
              <a:t>https://github.com/honmaple/flask-msearch</a:t>
            </a:r>
            <a:endParaRPr lang="en-US" sz="2400" dirty="0"/>
          </a:p>
          <a:p>
            <a:endParaRPr lang="en-US" sz="2400" dirty="0"/>
          </a:p>
          <a:p>
            <a:r>
              <a:rPr lang="en-US" sz="2400" dirty="0">
                <a:hlinkClick r:id="rId4"/>
              </a:rPr>
              <a:t>https://whoosh.readthedocs.io/en/latest/intro.html</a:t>
            </a:r>
            <a:endParaRPr lang="en-US" sz="2400" dirty="0"/>
          </a:p>
          <a:p>
            <a:endParaRPr lang="en-US" sz="2400" dirty="0"/>
          </a:p>
          <a:p>
            <a:r>
              <a:rPr lang="en-US" sz="2400" dirty="0">
                <a:hlinkClick r:id="rId5"/>
              </a:rPr>
              <a:t>https://www.lifewire.com/how-does-search-engine-work-3482032</a:t>
            </a:r>
            <a:endParaRPr lang="en-US" sz="2400" dirty="0"/>
          </a:p>
          <a:p>
            <a:endParaRPr lang="en-US" dirty="0"/>
          </a:p>
        </p:txBody>
      </p:sp>
    </p:spTree>
    <p:extLst>
      <p:ext uri="{BB962C8B-B14F-4D97-AF65-F5344CB8AC3E}">
        <p14:creationId xmlns:p14="http://schemas.microsoft.com/office/powerpoint/2010/main" val="785451708"/>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50833</TotalTime>
  <Words>615</Words>
  <Application>Microsoft Office PowerPoint</Application>
  <PresentationFormat>Widescreen</PresentationFormat>
  <Paragraphs>84</Paragraphs>
  <Slides>11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Berlin Sans FB Demi</vt:lpstr>
      <vt:lpstr>Calibri</vt:lpstr>
      <vt:lpstr>SFMono-Regular</vt:lpstr>
      <vt:lpstr>Wingdings</vt:lpstr>
      <vt:lpstr>Retrospect</vt:lpstr>
      <vt:lpstr>CUS1166 – Software Engineering   Technology Presentation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UIUC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Mining Latent Entity Structures</dc:title>
  <dc:creator>Jiawei Han</dc:creator>
  <cp:lastModifiedBy>Jonella Wong</cp:lastModifiedBy>
  <cp:revision>1340</cp:revision>
  <cp:lastPrinted>2018-03-01T23:16:58Z</cp:lastPrinted>
  <dcterms:created xsi:type="dcterms:W3CDTF">2014-06-02T15:06:14Z</dcterms:created>
  <dcterms:modified xsi:type="dcterms:W3CDTF">2019-04-01T18:47:35Z</dcterms:modified>
</cp:coreProperties>
</file>