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19F11-ABE2-485A-B5C5-1BB516A258CD}" v="9" dt="2025-10-21T19:15:41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83" autoAdjust="0"/>
  </p:normalViewPr>
  <p:slideViewPr>
    <p:cSldViewPr snapToGrid="0">
      <p:cViewPr varScale="1">
        <p:scale>
          <a:sx n="48" d="100"/>
          <a:sy n="48" d="100"/>
        </p:scale>
        <p:origin x="1364" y="28"/>
      </p:cViewPr>
      <p:guideLst/>
    </p:cSldViewPr>
  </p:slideViewPr>
  <p:notesTextViewPr>
    <p:cViewPr>
      <p:scale>
        <a:sx n="1" d="1"/>
        <a:sy n="1" d="1"/>
      </p:scale>
      <p:origin x="0" y="-2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 Paesmans" userId="045d1a64-8aa4-42e5-8a80-d0c56bddd508" providerId="ADAL" clId="{E51D17E5-2523-4B20-AFF9-7AC0C37A6E70}"/>
    <pc:docChg chg="custSel modSld">
      <pc:chgData name="Jone Paesmans" userId="045d1a64-8aa4-42e5-8a80-d0c56bddd508" providerId="ADAL" clId="{E51D17E5-2523-4B20-AFF9-7AC0C37A6E70}" dt="2025-10-21T19:15:58.569" v="1179" actId="20577"/>
      <pc:docMkLst>
        <pc:docMk/>
      </pc:docMkLst>
      <pc:sldChg chg="modSp mod modNotesTx">
        <pc:chgData name="Jone Paesmans" userId="045d1a64-8aa4-42e5-8a80-d0c56bddd508" providerId="ADAL" clId="{E51D17E5-2523-4B20-AFF9-7AC0C37A6E70}" dt="2025-10-21T19:06:21.503" v="920" actId="20577"/>
        <pc:sldMkLst>
          <pc:docMk/>
          <pc:sldMk cId="571832030" sldId="257"/>
        </pc:sldMkLst>
        <pc:spChg chg="mod">
          <ac:chgData name="Jone Paesmans" userId="045d1a64-8aa4-42e5-8a80-d0c56bddd508" providerId="ADAL" clId="{E51D17E5-2523-4B20-AFF9-7AC0C37A6E70}" dt="2025-10-21T14:58:24.946" v="103" actId="20577"/>
          <ac:spMkLst>
            <pc:docMk/>
            <pc:sldMk cId="571832030" sldId="257"/>
            <ac:spMk id="3" creationId="{CF053B0A-A42A-DF17-68D3-61DCEF29AFB4}"/>
          </ac:spMkLst>
        </pc:spChg>
      </pc:sldChg>
      <pc:sldChg chg="addSp modSp mod modNotesTx">
        <pc:chgData name="Jone Paesmans" userId="045d1a64-8aa4-42e5-8a80-d0c56bddd508" providerId="ADAL" clId="{E51D17E5-2523-4B20-AFF9-7AC0C37A6E70}" dt="2025-10-21T19:14:34.024" v="1171" actId="20577"/>
        <pc:sldMkLst>
          <pc:docMk/>
          <pc:sldMk cId="2957675602" sldId="258"/>
        </pc:sldMkLst>
        <pc:spChg chg="mod">
          <ac:chgData name="Jone Paesmans" userId="045d1a64-8aa4-42e5-8a80-d0c56bddd508" providerId="ADAL" clId="{E51D17E5-2523-4B20-AFF9-7AC0C37A6E70}" dt="2025-10-21T19:11:52.968" v="1162" actId="20577"/>
          <ac:spMkLst>
            <pc:docMk/>
            <pc:sldMk cId="2957675602" sldId="258"/>
            <ac:spMk id="3" creationId="{B0CB5D6D-58B5-A83D-3B4A-FFA249EDF260}"/>
          </ac:spMkLst>
        </pc:spChg>
        <pc:spChg chg="add">
          <ac:chgData name="Jone Paesmans" userId="045d1a64-8aa4-42e5-8a80-d0c56bddd508" providerId="ADAL" clId="{E51D17E5-2523-4B20-AFF9-7AC0C37A6E70}" dt="2025-10-21T19:10:48.318" v="1127"/>
          <ac:spMkLst>
            <pc:docMk/>
            <pc:sldMk cId="2957675602" sldId="258"/>
            <ac:spMk id="4" creationId="{8A7A1B4C-4067-E239-274E-9103EEFCA075}"/>
          </ac:spMkLst>
        </pc:spChg>
      </pc:sldChg>
      <pc:sldChg chg="modSp mod modNotesTx">
        <pc:chgData name="Jone Paesmans" userId="045d1a64-8aa4-42e5-8a80-d0c56bddd508" providerId="ADAL" clId="{E51D17E5-2523-4B20-AFF9-7AC0C37A6E70}" dt="2025-10-21T19:15:58.569" v="1179" actId="20577"/>
        <pc:sldMkLst>
          <pc:docMk/>
          <pc:sldMk cId="3139243565" sldId="259"/>
        </pc:sldMkLst>
        <pc:spChg chg="mod">
          <ac:chgData name="Jone Paesmans" userId="045d1a64-8aa4-42e5-8a80-d0c56bddd508" providerId="ADAL" clId="{E51D17E5-2523-4B20-AFF9-7AC0C37A6E70}" dt="2025-10-21T19:10:07.081" v="1114" actId="20577"/>
          <ac:spMkLst>
            <pc:docMk/>
            <pc:sldMk cId="3139243565" sldId="259"/>
            <ac:spMk id="2" creationId="{6D1E993C-EA44-3E2C-AED4-4A9741E0EC22}"/>
          </ac:spMkLst>
        </pc:spChg>
        <pc:spChg chg="mod">
          <ac:chgData name="Jone Paesmans" userId="045d1a64-8aa4-42e5-8a80-d0c56bddd508" providerId="ADAL" clId="{E51D17E5-2523-4B20-AFF9-7AC0C37A6E70}" dt="2025-10-21T19:13:00.481" v="1167" actId="20577"/>
          <ac:spMkLst>
            <pc:docMk/>
            <pc:sldMk cId="3139243565" sldId="259"/>
            <ac:spMk id="3" creationId="{166A9DB6-A281-BAD7-C0A2-5B40CC332B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F04F1-BEC5-4EE2-B1AF-F1559D088B00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A67FF-A235-47BB-9917-62C445B8843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71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 </a:t>
            </a:r>
            <a:r>
              <a:rPr lang="nl-BE" dirty="0" err="1"/>
              <a:t>everybody</a:t>
            </a:r>
            <a:r>
              <a:rPr lang="nl-BE" dirty="0"/>
              <a:t>,</a:t>
            </a:r>
          </a:p>
          <a:p>
            <a:r>
              <a:rPr lang="nl-BE" dirty="0" err="1"/>
              <a:t>Today</a:t>
            </a:r>
            <a:r>
              <a:rPr lang="nl-BE" dirty="0"/>
              <a:t> I </a:t>
            </a:r>
            <a:r>
              <a:rPr lang="nl-BE" dirty="0" err="1"/>
              <a:t>would</a:t>
            </a:r>
            <a:r>
              <a:rPr lang="nl-BE" dirty="0"/>
              <a:t> like </a:t>
            </a:r>
            <a:r>
              <a:rPr lang="nl-BE" dirty="0" err="1"/>
              <a:t>to</a:t>
            </a:r>
            <a:r>
              <a:rPr lang="nl-BE" dirty="0"/>
              <a:t> introduce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a Data Management Plan, or </a:t>
            </a:r>
            <a:r>
              <a:rPr lang="nl-BE" dirty="0" err="1"/>
              <a:t>shortly</a:t>
            </a:r>
            <a:r>
              <a:rPr lang="nl-BE" dirty="0"/>
              <a:t> DMP, is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is important.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977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start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a DMP is.</a:t>
            </a:r>
          </a:p>
          <a:p>
            <a:r>
              <a:rPr lang="nl-BE" dirty="0"/>
              <a:t>A DMP is </a:t>
            </a:r>
            <a:r>
              <a:rPr lang="nl-BE" dirty="0" err="1"/>
              <a:t>typically</a:t>
            </a:r>
            <a:r>
              <a:rPr lang="nl-BE" dirty="0"/>
              <a:t> </a:t>
            </a:r>
            <a:r>
              <a:rPr lang="nl-BE" dirty="0" err="1"/>
              <a:t>written</a:t>
            </a:r>
            <a:r>
              <a:rPr lang="nl-BE" dirty="0"/>
              <a:t> at </a:t>
            </a:r>
            <a:r>
              <a:rPr lang="nl-BE" dirty="0" err="1"/>
              <a:t>the</a:t>
            </a:r>
            <a:r>
              <a:rPr lang="nl-BE" dirty="0"/>
              <a:t> start of a research project. </a:t>
            </a:r>
            <a:r>
              <a:rPr lang="nl-BE" dirty="0" err="1"/>
              <a:t>However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a living document, </a:t>
            </a:r>
            <a:r>
              <a:rPr lang="nl-BE" dirty="0" err="1"/>
              <a:t>meaning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</a:t>
            </a:r>
            <a:r>
              <a:rPr lang="nl-BE" dirty="0" err="1"/>
              <a:t>because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project </a:t>
            </a:r>
            <a:r>
              <a:rPr lang="nl-BE" dirty="0" err="1"/>
              <a:t>might</a:t>
            </a:r>
            <a:r>
              <a:rPr lang="nl-BE" dirty="0"/>
              <a:t> take a turn.</a:t>
            </a:r>
          </a:p>
          <a:p>
            <a:r>
              <a:rPr lang="nl-BE" dirty="0"/>
              <a:t>In </a:t>
            </a:r>
            <a:r>
              <a:rPr lang="nl-BE" dirty="0" err="1"/>
              <a:t>the</a:t>
            </a:r>
            <a:r>
              <a:rPr lang="nl-BE" dirty="0"/>
              <a:t> DMP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: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Describe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data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document </a:t>
            </a:r>
            <a:r>
              <a:rPr lang="nl-BE" dirty="0" err="1"/>
              <a:t>your</a:t>
            </a:r>
            <a:r>
              <a:rPr lang="nl-BE" dirty="0"/>
              <a:t> data</a:t>
            </a:r>
          </a:p>
          <a:p>
            <a:pPr marL="171450" indent="-171450">
              <a:buFontTx/>
              <a:buChar char="-"/>
            </a:pPr>
            <a:r>
              <a:rPr lang="nl-BE" dirty="0"/>
              <a:t>In case </a:t>
            </a:r>
            <a:r>
              <a:rPr lang="nl-BE" dirty="0" err="1"/>
              <a:t>your</a:t>
            </a:r>
            <a:r>
              <a:rPr lang="nl-BE" dirty="0"/>
              <a:t> data </a:t>
            </a:r>
            <a:r>
              <a:rPr lang="nl-BE" dirty="0" err="1"/>
              <a:t>contains</a:t>
            </a:r>
            <a:r>
              <a:rPr lang="nl-BE" dirty="0"/>
              <a:t> </a:t>
            </a:r>
            <a:r>
              <a:rPr lang="nl-BE" dirty="0" err="1"/>
              <a:t>legal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ethical</a:t>
            </a:r>
            <a:r>
              <a:rPr lang="nl-BE" dirty="0"/>
              <a:t> </a:t>
            </a:r>
            <a:r>
              <a:rPr lang="nl-BE" dirty="0" err="1"/>
              <a:t>obligations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descrobe</a:t>
            </a:r>
            <a:r>
              <a:rPr lang="nl-BE" dirty="0"/>
              <a:t> </a:t>
            </a:r>
            <a:r>
              <a:rPr lang="nl-BE" dirty="0" err="1"/>
              <a:t>them</a:t>
            </a:r>
            <a:endParaRPr lang="nl-BE" dirty="0"/>
          </a:p>
          <a:p>
            <a:pPr marL="171450" indent="-171450">
              <a:buFontTx/>
              <a:buChar char="-"/>
            </a:pPr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store </a:t>
            </a:r>
            <a:r>
              <a:rPr lang="nl-BE" dirty="0" err="1"/>
              <a:t>your</a:t>
            </a:r>
            <a:r>
              <a:rPr lang="nl-BE" dirty="0"/>
              <a:t> research data </a:t>
            </a:r>
            <a:r>
              <a:rPr lang="nl-BE" dirty="0" err="1"/>
              <a:t>during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research project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has </a:t>
            </a:r>
            <a:r>
              <a:rPr lang="nl-BE" dirty="0" err="1"/>
              <a:t>finished</a:t>
            </a:r>
            <a:r>
              <a:rPr lang="nl-BE" dirty="0"/>
              <a:t>. Ensure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corresponds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policy of VUB.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project is </a:t>
            </a:r>
            <a:r>
              <a:rPr lang="nl-BE" dirty="0" err="1"/>
              <a:t>finished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share </a:t>
            </a:r>
            <a:r>
              <a:rPr lang="nl-BE" dirty="0" err="1"/>
              <a:t>your</a:t>
            </a:r>
            <a:r>
              <a:rPr lang="nl-BE" dirty="0"/>
              <a:t> data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reuse</a:t>
            </a:r>
            <a:r>
              <a:rPr lang="nl-BE" dirty="0"/>
              <a:t> it.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openly</a:t>
            </a:r>
            <a:r>
              <a:rPr lang="nl-BE" dirty="0"/>
              <a:t>,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possible</a:t>
            </a:r>
            <a:r>
              <a:rPr lang="nl-BE" dirty="0"/>
              <a:t>, but in case </a:t>
            </a:r>
            <a:r>
              <a:rPr lang="nl-BE" dirty="0" err="1"/>
              <a:t>you</a:t>
            </a:r>
            <a:r>
              <a:rPr lang="nl-BE" dirty="0"/>
              <a:t> are </a:t>
            </a:r>
            <a:r>
              <a:rPr lang="nl-BE" dirty="0" err="1"/>
              <a:t>working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sensitive</a:t>
            </a:r>
            <a:r>
              <a:rPr lang="nl-BE" dirty="0"/>
              <a:t> or </a:t>
            </a:r>
            <a:r>
              <a:rPr lang="nl-BE" dirty="0" err="1"/>
              <a:t>confidential</a:t>
            </a:r>
            <a:r>
              <a:rPr lang="nl-BE" dirty="0"/>
              <a:t> data, </a:t>
            </a:r>
            <a:r>
              <a:rPr lang="nl-BE" dirty="0" err="1"/>
              <a:t>retsricted</a:t>
            </a:r>
            <a:r>
              <a:rPr lang="nl-BE" dirty="0"/>
              <a:t> or </a:t>
            </a:r>
            <a:r>
              <a:rPr lang="nl-BE" dirty="0" err="1"/>
              <a:t>closed</a:t>
            </a:r>
            <a:r>
              <a:rPr lang="nl-BE" dirty="0"/>
              <a:t> access is </a:t>
            </a:r>
            <a:r>
              <a:rPr lang="nl-BE" dirty="0" err="1"/>
              <a:t>also</a:t>
            </a:r>
            <a:r>
              <a:rPr lang="nl-BE" dirty="0"/>
              <a:t> a </a:t>
            </a:r>
            <a:r>
              <a:rPr lang="nl-BE" dirty="0" err="1"/>
              <a:t>possibility</a:t>
            </a:r>
            <a:r>
              <a:rPr lang="nl-BE" dirty="0"/>
              <a:t>.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Finally</a:t>
            </a:r>
            <a:r>
              <a:rPr lang="nl-BE" dirty="0"/>
              <a:t>,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discuss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these storage </a:t>
            </a:r>
            <a:r>
              <a:rPr lang="nl-BE" dirty="0" err="1"/>
              <a:t>locations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cost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who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responsible</a:t>
            </a:r>
            <a:r>
              <a:rPr lang="nl-BE" dirty="0"/>
              <a:t> for it.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46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many funders — like FWO and Horizon Europe — a DMP isn’t optional anymore. It’s a mandatory requirement that shows your project takes data management seriously. But it’s not just a box to tick. It’s a way to demonstrate that public or grant money is used responsibly — that the data you produce will be accessible, reusable, and ethically handled.</a:t>
            </a:r>
          </a:p>
          <a:p>
            <a:endParaRPr lang="en-US" dirty="0"/>
          </a:p>
          <a:p>
            <a:r>
              <a:rPr lang="en-US" dirty="0"/>
              <a:t>For us as researchers, the DMP is really a planning tool — a way to think ahead before problems appear. If you decide early how you’ll collect, store, and share data, you save yourself a lot of time later on when results need to be published or shared with collaborators.</a:t>
            </a:r>
          </a:p>
          <a:p>
            <a:r>
              <a:rPr lang="en-US" dirty="0"/>
              <a:t>It helps avoid disasters like data loss or privacy breaches, and it keeps data findable — for yourself, for your colleagues, and even for future reuse. A clear plan also makes team collaboration easier, especially in interdisciplinary or multi-institutional projects.</a:t>
            </a:r>
          </a:p>
          <a:p>
            <a:r>
              <a:rPr lang="en-US" dirty="0"/>
              <a:t>So, for the funder it’s proof of responsibility, and for the researcher it’s good self-defense — a bit of structure that keeps your data, and your sanity, intact.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769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wrap up — a Data Management Plan really means planning for your data’s full life cycle. From the moment you collect it, through analysis and publication, to long-term preservation and possible reuse.</a:t>
            </a:r>
          </a:p>
          <a:p>
            <a:r>
              <a:rPr lang="en-US" dirty="0"/>
              <a:t>Funders ask for it because it’s part of responsible, transparent science. But for researchers, it’s more than compliance — it’s a tool that actually makes your work easier and more robust.</a:t>
            </a:r>
          </a:p>
          <a:p>
            <a:r>
              <a:rPr lang="en-US" dirty="0"/>
              <a:t>By thinking ahead, you save time later, you avoid losing valuable data, and you make your results easier to share and cite. In short, good data management isn’t extra work — it’s what good research looks like.</a:t>
            </a:r>
          </a:p>
          <a:p>
            <a:r>
              <a:rPr lang="en-US"/>
              <a:t>If </a:t>
            </a:r>
            <a:r>
              <a:rPr lang="en-US" dirty="0"/>
              <a:t>you remember one thing from this talk, let it be this: a DMP isn’t paperwork, it’s a habit of thinking </a:t>
            </a:r>
            <a:r>
              <a:rPr lang="en-US"/>
              <a:t>ahead.</a:t>
            </a:r>
            <a:endParaRPr lang="en-US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A67FF-A235-47BB-9917-62C445B8843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EDA-21B4-E26D-7C45-80955DC90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B3626AC-CCC4-25BF-3DBD-D54A531C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E19F1-1582-6599-80AD-340DC636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A6078C-1EC0-35D7-9D29-DF666A7F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4BD4FB-B50F-553D-5602-EA481E49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07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8E70-E633-AFF9-5DE2-793E46C4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964920-8C4C-F590-5E29-BDF2D7A9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7E60F7-DC2E-7614-0FD8-F14A0541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EB525BE-940D-F84E-CEDD-B5CE5CD1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D89CE8-D3CA-392F-D711-F68391D8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49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084BC38-8CE4-0396-7320-1D1C7DC25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5E4810-650D-2180-F0EE-E3A149B8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D13890-A68F-FE81-570C-44E8AEDE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F18C0C-A661-F311-2BB2-C145B3E0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93780D-1C8F-92E0-0CBE-0A16581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2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4CE1-9EB2-3364-0EC5-21E5561C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D19D57-D531-DB6B-AAFB-2F2B8DE4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82BBD9-066F-5FC9-7D9C-2EA5D09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DD317-924B-0C10-0CCD-ECD498AF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DBD15A-0DB1-57D5-D41D-E07A9B3B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08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B5970-64FE-1FEE-4AC8-4BBECE34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C6769D-E325-8171-6A0A-393DD989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4B6545-8EDC-35A7-4568-59E5DDEC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7A2B71-E2D0-A53D-BA73-E06902F7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336AD6-7BB6-79F5-96A4-F81F6081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063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7F11-0593-8311-2C3B-8B51E6D1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799085-CC8D-0B79-C5A5-C571408B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5835D0A-782A-51BD-4987-6BECDD31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71EEB7-FB21-6FB5-8DED-DF9C2ED5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2F3A5F-117F-B095-D6C9-9CF4E339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F59406-7E61-2C05-0FA4-F90CAEFA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32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54CE8-6F0E-496D-5F7A-D32B1932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FA23E57-7AC5-F93C-1B85-6400A3E7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C34A0C-BD7A-ACD3-8C27-04A3FCDA0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1DB1D9-D7BB-ABEE-729D-A658580A8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51C8A1-5758-A62B-F4B3-1DB1F252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E5AE19-E119-D91E-7860-114BC575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02FA666-80CE-268F-804D-0A0F0310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A147B0A-78CA-4D21-3FA3-FDCD19F2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8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C702D-E6C4-4423-1FDB-246B3099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30C52F3-001B-6E30-B086-1912EA40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406517-0437-741A-F80D-12A1B872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A49942-225C-084D-D5D0-4A796EFF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4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ECD6D40-0BF9-51E2-5DDA-A51429CE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C722D07-FE0C-27AC-D963-30B2D5F2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2C77B5-32F8-E90D-5FD7-4C4AE4FC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142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977AE-88DA-4025-D1E8-A40A7DA9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D058A2-B756-F958-C598-99D6CEAE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FA6CE9-26EE-39AC-ED95-BBE6AF3B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C8E4BE-8DD8-8F23-234A-72EF9407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6F3C05-C166-D361-58E0-348470A4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6EA187-912A-2F82-1F7F-9C5DB5DE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62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4ECD2-5305-1A21-BDE1-7E762938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11773C5-9450-CBFA-FDEB-14F41EC7A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2BAAD9-2C10-C549-5152-426955B3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0CE527C-BB53-EA37-A377-B863B780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841561-91AE-0C74-C2A4-0D42B22D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947E67-54A5-50D3-5956-94B0BBD8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02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5F9B4D-8973-A5A2-9CA9-90A98B71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B5B86F-95FB-8614-A65B-B42EFA50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103099-C436-E68E-FA69-1CE7695A9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A4771-69FA-4662-9643-87F34C8D509C}" type="datetimeFigureOut">
              <a:rPr lang="nl-BE" smtClean="0"/>
              <a:t>21/10/2025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516C55-732F-B897-BA01-532D104C1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C8C07-542A-9CFA-3281-F9CDB9CC9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89A7D-443A-45CE-9429-A62A3D2BE75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10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7D97B-7C12-0CC5-05DB-C8913B2D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quick</a:t>
            </a:r>
            <a:r>
              <a:rPr lang="nl-BE" dirty="0"/>
              <a:t> guide </a:t>
            </a:r>
            <a:r>
              <a:rPr lang="nl-BE" dirty="0" err="1"/>
              <a:t>to</a:t>
            </a:r>
            <a:r>
              <a:rPr lang="nl-BE" dirty="0"/>
              <a:t> DMP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24A00C-5B28-41EE-BF1C-0AB8AE9B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1371" y="5366657"/>
            <a:ext cx="3592286" cy="936171"/>
          </a:xfrm>
        </p:spPr>
        <p:txBody>
          <a:bodyPr/>
          <a:lstStyle/>
          <a:p>
            <a:pPr algn="r"/>
            <a:r>
              <a:rPr lang="nl-BE" dirty="0"/>
              <a:t>Jone Paesmans</a:t>
            </a:r>
          </a:p>
          <a:p>
            <a:pPr algn="r"/>
            <a:r>
              <a:rPr lang="nl-BE" dirty="0"/>
              <a:t>jone.paesmans@vub.be</a:t>
            </a:r>
          </a:p>
        </p:txBody>
      </p:sp>
    </p:spTree>
    <p:extLst>
      <p:ext uri="{BB962C8B-B14F-4D97-AF65-F5344CB8AC3E}">
        <p14:creationId xmlns:p14="http://schemas.microsoft.com/office/powerpoint/2010/main" val="17625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3763F-400E-0436-A504-31E1F208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a DMP?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53B0A-A42A-DF17-68D3-61DCEF29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nl-NL" dirty="0" err="1">
                <a:solidFill>
                  <a:schemeClr val="tx1"/>
                </a:solidFill>
              </a:rPr>
              <a:t>Needs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to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written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before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you</a:t>
            </a:r>
            <a:r>
              <a:rPr lang="nl-NL" dirty="0">
                <a:solidFill>
                  <a:schemeClr val="tx1"/>
                </a:solidFill>
              </a:rPr>
              <a:t> start </a:t>
            </a:r>
            <a:r>
              <a:rPr lang="nl-NL" dirty="0" err="1">
                <a:solidFill>
                  <a:schemeClr val="tx1"/>
                </a:solidFill>
              </a:rPr>
              <a:t>your</a:t>
            </a:r>
            <a:r>
              <a:rPr lang="nl-NL" dirty="0">
                <a:solidFill>
                  <a:schemeClr val="tx1"/>
                </a:solidFill>
              </a:rPr>
              <a:t> project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nl-NL" dirty="0">
                <a:solidFill>
                  <a:schemeClr val="tx1"/>
                </a:solidFill>
              </a:rPr>
              <a:t>“Living” document</a:t>
            </a:r>
            <a:endParaRPr lang="nl-BE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endParaRPr lang="nl-BE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1"/>
                </a:solidFill>
              </a:rPr>
              <a:t>Content</a:t>
            </a:r>
          </a:p>
          <a:p>
            <a:pPr marL="554038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data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data </a:t>
            </a:r>
            <a:r>
              <a:rPr lang="nl-BE" dirty="0" err="1">
                <a:solidFill>
                  <a:schemeClr val="tx1"/>
                </a:solidFill>
              </a:rPr>
              <a:t>documentation</a:t>
            </a:r>
            <a:endParaRPr lang="nl-BE" dirty="0">
              <a:solidFill>
                <a:schemeClr val="tx1"/>
              </a:solidFill>
            </a:endParaRPr>
          </a:p>
          <a:p>
            <a:pPr marL="554038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1"/>
                </a:solidFill>
              </a:rPr>
              <a:t>Legal &amp; </a:t>
            </a:r>
            <a:r>
              <a:rPr lang="nl-BE" dirty="0" err="1">
                <a:solidFill>
                  <a:schemeClr val="tx1"/>
                </a:solidFill>
              </a:rPr>
              <a:t>ethical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obligations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related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to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data</a:t>
            </a:r>
          </a:p>
          <a:p>
            <a:pPr marL="554038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1"/>
                </a:solidFill>
              </a:rPr>
              <a:t>Data storage </a:t>
            </a:r>
            <a:r>
              <a:rPr lang="nl-BE" dirty="0" err="1">
                <a:solidFill>
                  <a:schemeClr val="tx1"/>
                </a:solidFill>
              </a:rPr>
              <a:t>during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after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research project</a:t>
            </a:r>
          </a:p>
          <a:p>
            <a:pPr marL="554038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>
                <a:solidFill>
                  <a:schemeClr val="tx1"/>
                </a:solidFill>
              </a:rPr>
              <a:t>Data </a:t>
            </a:r>
            <a:r>
              <a:rPr lang="nl-BE" dirty="0" err="1">
                <a:solidFill>
                  <a:schemeClr val="tx1"/>
                </a:solidFill>
              </a:rPr>
              <a:t>sharing</a:t>
            </a:r>
            <a:r>
              <a:rPr lang="nl-BE" dirty="0">
                <a:solidFill>
                  <a:schemeClr val="tx1"/>
                </a:solidFill>
              </a:rPr>
              <a:t> &amp; </a:t>
            </a:r>
            <a:r>
              <a:rPr lang="nl-BE" dirty="0" err="1">
                <a:solidFill>
                  <a:schemeClr val="tx1"/>
                </a:solidFill>
              </a:rPr>
              <a:t>reuse</a:t>
            </a:r>
            <a:r>
              <a:rPr lang="nl-BE" dirty="0">
                <a:solidFill>
                  <a:schemeClr val="tx1"/>
                </a:solidFill>
              </a:rPr>
              <a:t> of </a:t>
            </a:r>
            <a:r>
              <a:rPr lang="nl-BE" dirty="0" err="1">
                <a:solidFill>
                  <a:schemeClr val="tx1"/>
                </a:solidFill>
              </a:rPr>
              <a:t>your</a:t>
            </a:r>
            <a:r>
              <a:rPr lang="nl-BE" dirty="0">
                <a:solidFill>
                  <a:schemeClr val="tx1"/>
                </a:solidFill>
              </a:rPr>
              <a:t> data</a:t>
            </a:r>
          </a:p>
          <a:p>
            <a:pPr marL="554038" lvl="1" indent="-285750">
              <a:spcBef>
                <a:spcPts val="300"/>
              </a:spcBef>
              <a:spcAft>
                <a:spcPts val="300"/>
              </a:spcAft>
            </a:pPr>
            <a:r>
              <a:rPr lang="nl-BE" dirty="0" err="1">
                <a:solidFill>
                  <a:schemeClr val="tx1"/>
                </a:solidFill>
              </a:rPr>
              <a:t>Responsibilities</a:t>
            </a:r>
            <a:r>
              <a:rPr lang="nl-BE" dirty="0">
                <a:solidFill>
                  <a:schemeClr val="tx1"/>
                </a:solidFill>
              </a:rPr>
              <a:t> &amp; budgets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7183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1F65F-BD2B-8CEA-5BB2-D218B1F8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is a DMP important?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CB5D6D-58B5-A83D-3B4A-FFA249ED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For </a:t>
            </a:r>
            <a:r>
              <a:rPr lang="nl-BE" dirty="0" err="1"/>
              <a:t>funders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Mandatory</a:t>
            </a:r>
            <a:r>
              <a:rPr lang="nl-BE" dirty="0"/>
              <a:t> </a:t>
            </a:r>
            <a:r>
              <a:rPr lang="nl-BE" dirty="0" err="1"/>
              <a:t>requirement</a:t>
            </a:r>
            <a:r>
              <a:rPr lang="nl-BE" dirty="0"/>
              <a:t> for </a:t>
            </a:r>
            <a:r>
              <a:rPr lang="nl-BE" dirty="0" err="1"/>
              <a:t>certain</a:t>
            </a:r>
            <a:r>
              <a:rPr lang="nl-BE" dirty="0"/>
              <a:t> </a:t>
            </a:r>
            <a:r>
              <a:rPr lang="nl-BE" dirty="0" err="1"/>
              <a:t>funders</a:t>
            </a:r>
            <a:r>
              <a:rPr lang="nl-BE" dirty="0"/>
              <a:t>, e.g. FWO &amp; HE</a:t>
            </a:r>
          </a:p>
          <a:p>
            <a:pPr lvl="1"/>
            <a:r>
              <a:rPr lang="nl-BE" dirty="0" err="1"/>
              <a:t>Demonstrates</a:t>
            </a:r>
            <a:r>
              <a:rPr lang="nl-BE" dirty="0"/>
              <a:t> </a:t>
            </a:r>
            <a:r>
              <a:rPr lang="nl-BE" dirty="0" err="1"/>
              <a:t>responsible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funding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For </a:t>
            </a:r>
            <a:r>
              <a:rPr lang="nl-BE" dirty="0" err="1"/>
              <a:t>researchers</a:t>
            </a:r>
            <a:r>
              <a:rPr lang="nl-BE" dirty="0"/>
              <a:t> = </a:t>
            </a:r>
            <a:r>
              <a:rPr lang="nl-BE" dirty="0" err="1"/>
              <a:t>plannings</a:t>
            </a:r>
            <a:r>
              <a:rPr lang="nl-BE" dirty="0"/>
              <a:t> tool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saves</a:t>
            </a:r>
            <a:r>
              <a:rPr lang="nl-BE" dirty="0"/>
              <a:t> </a:t>
            </a:r>
            <a:r>
              <a:rPr lang="nl-BE" dirty="0" err="1"/>
              <a:t>headache</a:t>
            </a:r>
            <a:r>
              <a:rPr lang="nl-BE" dirty="0"/>
              <a:t> later</a:t>
            </a:r>
          </a:p>
          <a:p>
            <a:pPr lvl="1"/>
            <a:r>
              <a:rPr lang="en-US" dirty="0"/>
              <a:t>Saves time later by organizing data handling early in the project</a:t>
            </a:r>
          </a:p>
          <a:p>
            <a:pPr lvl="1"/>
            <a:r>
              <a:rPr lang="en-US" dirty="0"/>
              <a:t>Reduces the risk of data loss, corruption, or privacy breaches</a:t>
            </a:r>
          </a:p>
          <a:p>
            <a:pPr lvl="1"/>
            <a:r>
              <a:rPr lang="en-US" dirty="0"/>
              <a:t>Makes your data easier to find and reuse </a:t>
            </a:r>
          </a:p>
          <a:p>
            <a:pPr lvl="1"/>
            <a:r>
              <a:rPr lang="en-US" dirty="0"/>
              <a:t>Simplifies sharing within teams and with external partners</a:t>
            </a:r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767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E993C-EA44-3E2C-AED4-4A9741E0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Conclusion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6A9DB6-A281-BAD7-C0A2-5B40CC33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DMP = planning for your data’s full life cycle</a:t>
            </a:r>
          </a:p>
          <a:p>
            <a:r>
              <a:rPr lang="en-US" dirty="0"/>
              <a:t>Required by funders, useful for researchers</a:t>
            </a:r>
          </a:p>
          <a:p>
            <a:r>
              <a:rPr lang="en-US" dirty="0"/>
              <a:t>Saves time, prevents loss, increases impact</a:t>
            </a:r>
          </a:p>
          <a:p>
            <a:r>
              <a:rPr lang="en-US" dirty="0"/>
              <a:t>Good data management = good research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2435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Breedbeeld</PresentationFormat>
  <Paragraphs>52</Paragraphs>
  <Slides>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A quick guide to DMP</vt:lpstr>
      <vt:lpstr>What is a DMP?</vt:lpstr>
      <vt:lpstr>Why is a DMP important?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Jone Paesmans</dc:creator>
  <cp:lastModifiedBy>Jone Paesmans</cp:lastModifiedBy>
  <cp:revision>1</cp:revision>
  <dcterms:created xsi:type="dcterms:W3CDTF">2025-10-21T14:43:46Z</dcterms:created>
  <dcterms:modified xsi:type="dcterms:W3CDTF">2025-10-21T19:15:59Z</dcterms:modified>
</cp:coreProperties>
</file>