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00" r:id="rId3"/>
    <p:sldId id="258" r:id="rId4"/>
    <p:sldId id="286" r:id="rId5"/>
    <p:sldId id="289" r:id="rId6"/>
    <p:sldId id="269" r:id="rId7"/>
    <p:sldId id="273" r:id="rId8"/>
    <p:sldId id="281" r:id="rId9"/>
    <p:sldId id="282" r:id="rId10"/>
    <p:sldId id="280" r:id="rId11"/>
    <p:sldId id="283" r:id="rId12"/>
    <p:sldId id="285" r:id="rId13"/>
    <p:sldId id="284" r:id="rId14"/>
    <p:sldId id="293" r:id="rId15"/>
    <p:sldId id="294" r:id="rId16"/>
    <p:sldId id="295" r:id="rId17"/>
    <p:sldId id="296" r:id="rId18"/>
    <p:sldId id="298" r:id="rId19"/>
    <p:sldId id="275" r:id="rId20"/>
    <p:sldId id="299" r:id="rId21"/>
    <p:sldId id="301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EEFE"/>
    <a:srgbClr val="E09F90"/>
    <a:srgbClr val="CD644B"/>
    <a:srgbClr val="E13A3C"/>
    <a:srgbClr val="D8343D"/>
    <a:srgbClr val="FFD725"/>
    <a:srgbClr val="B0BCDE"/>
    <a:srgbClr val="8D97B2"/>
    <a:srgbClr val="A4C9F5"/>
    <a:srgbClr val="9C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280" autoAdjust="0"/>
  </p:normalViewPr>
  <p:slideViewPr>
    <p:cSldViewPr snapToGrid="0" showGuides="1">
      <p:cViewPr varScale="1">
        <p:scale>
          <a:sx n="65" d="100"/>
          <a:sy n="65" d="100"/>
        </p:scale>
        <p:origin x="816" y="6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C7AD6-19D1-43AB-9749-26170EA579D8}" type="doc">
      <dgm:prSet loTypeId="urn:microsoft.com/office/officeart/2005/8/layout/cycle2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1B48607F-DC3F-413D-B0BC-186C4FEA2D2C}">
      <dgm:prSet phldrT="[Text]" custT="1"/>
      <dgm:spPr/>
      <dgm:t>
        <a:bodyPr/>
        <a:lstStyle/>
        <a:p>
          <a:r>
            <a:rPr lang="es-ES" sz="1400" dirty="0" smtClean="0"/>
            <a:t>Descriptiva general </a:t>
          </a:r>
          <a:endParaRPr lang="es-ES" sz="1400" dirty="0"/>
        </a:p>
      </dgm:t>
    </dgm:pt>
    <dgm:pt modelId="{A5C0D12B-5CEB-437E-9475-811D6E1E2ECD}" type="parTrans" cxnId="{791B556A-7C9C-4459-BE7F-30D87A66063B}">
      <dgm:prSet/>
      <dgm:spPr/>
      <dgm:t>
        <a:bodyPr/>
        <a:lstStyle/>
        <a:p>
          <a:endParaRPr lang="es-ES"/>
        </a:p>
      </dgm:t>
    </dgm:pt>
    <dgm:pt modelId="{330E9ADB-2226-4835-93A2-8E8EEE86364D}" type="sibTrans" cxnId="{791B556A-7C9C-4459-BE7F-30D87A66063B}">
      <dgm:prSet/>
      <dgm:spPr/>
      <dgm:t>
        <a:bodyPr/>
        <a:lstStyle/>
        <a:p>
          <a:endParaRPr lang="es-ES"/>
        </a:p>
      </dgm:t>
    </dgm:pt>
    <dgm:pt modelId="{B20ADA2E-6B79-499C-938F-A59B1A00BC0C}">
      <dgm:prSet phldrT="[Text]" custT="1"/>
      <dgm:spPr/>
      <dgm:t>
        <a:bodyPr/>
        <a:lstStyle/>
        <a:p>
          <a:r>
            <a:rPr lang="es-ES" sz="1400" dirty="0" smtClean="0"/>
            <a:t>Planteamiento de los modelos</a:t>
          </a:r>
          <a:endParaRPr lang="es-ES" sz="1400" dirty="0"/>
        </a:p>
      </dgm:t>
    </dgm:pt>
    <dgm:pt modelId="{40C457A5-A425-41E0-AFA9-FFD29F65C9D2}" type="parTrans" cxnId="{DBFC1B30-0885-4FDB-87EE-701A6F32EAD2}">
      <dgm:prSet/>
      <dgm:spPr/>
      <dgm:t>
        <a:bodyPr/>
        <a:lstStyle/>
        <a:p>
          <a:endParaRPr lang="es-ES"/>
        </a:p>
      </dgm:t>
    </dgm:pt>
    <dgm:pt modelId="{EE585BDD-0304-4003-9251-9002E1D781F7}" type="sibTrans" cxnId="{DBFC1B30-0885-4FDB-87EE-701A6F32EAD2}">
      <dgm:prSet/>
      <dgm:spPr/>
      <dgm:t>
        <a:bodyPr/>
        <a:lstStyle/>
        <a:p>
          <a:endParaRPr lang="es-ES"/>
        </a:p>
      </dgm:t>
    </dgm:pt>
    <dgm:pt modelId="{6E8733AD-C0DC-478D-92D1-3BB5CF6DD24F}">
      <dgm:prSet phldrT="[Text]" custT="1"/>
      <dgm:spPr/>
      <dgm:t>
        <a:bodyPr/>
        <a:lstStyle/>
        <a:p>
          <a:r>
            <a:rPr lang="es-ES" sz="1400" dirty="0" smtClean="0"/>
            <a:t>Análisis de los residuos y significatividad de las variables</a:t>
          </a:r>
          <a:endParaRPr lang="es-ES" sz="1400" dirty="0"/>
        </a:p>
      </dgm:t>
    </dgm:pt>
    <dgm:pt modelId="{E2DFCBDD-05E8-421A-B1A0-36BD88A2AED6}" type="parTrans" cxnId="{C261C229-5733-4149-9C11-87338A2ADC65}">
      <dgm:prSet/>
      <dgm:spPr/>
      <dgm:t>
        <a:bodyPr/>
        <a:lstStyle/>
        <a:p>
          <a:endParaRPr lang="es-ES"/>
        </a:p>
      </dgm:t>
    </dgm:pt>
    <dgm:pt modelId="{53B285B0-F761-4F00-93E8-BFCFD77B8409}" type="sibTrans" cxnId="{C261C229-5733-4149-9C11-87338A2ADC65}">
      <dgm:prSet/>
      <dgm:spPr/>
      <dgm:t>
        <a:bodyPr/>
        <a:lstStyle/>
        <a:p>
          <a:endParaRPr lang="es-ES"/>
        </a:p>
      </dgm:t>
    </dgm:pt>
    <dgm:pt modelId="{735DBE1E-2A6A-489E-9BE0-DF8B6D3F38CF}">
      <dgm:prSet phldrT="[Text]" custT="1"/>
      <dgm:spPr/>
      <dgm:t>
        <a:bodyPr/>
        <a:lstStyle/>
        <a:p>
          <a:r>
            <a:rPr lang="es-ES" sz="1400" dirty="0" smtClean="0"/>
            <a:t>Definición del modelo </a:t>
          </a:r>
          <a:endParaRPr lang="es-ES" sz="1400" dirty="0"/>
        </a:p>
      </dgm:t>
    </dgm:pt>
    <dgm:pt modelId="{E6521C71-B555-4589-8D25-5428F0D9A37B}" type="parTrans" cxnId="{9EE5CB86-E7D9-4937-8AC9-1061814A24E8}">
      <dgm:prSet/>
      <dgm:spPr/>
      <dgm:t>
        <a:bodyPr/>
        <a:lstStyle/>
        <a:p>
          <a:endParaRPr lang="es-ES"/>
        </a:p>
      </dgm:t>
    </dgm:pt>
    <dgm:pt modelId="{51655673-D0E2-4EA1-9895-890FEC1C7E7E}" type="sibTrans" cxnId="{9EE5CB86-E7D9-4937-8AC9-1061814A24E8}">
      <dgm:prSet/>
      <dgm:spPr/>
      <dgm:t>
        <a:bodyPr/>
        <a:lstStyle/>
        <a:p>
          <a:endParaRPr lang="es-ES"/>
        </a:p>
      </dgm:t>
    </dgm:pt>
    <dgm:pt modelId="{85AD0C6E-8704-40D1-A27E-88745522CA62}">
      <dgm:prSet phldrT="[Text]" custT="1"/>
      <dgm:spPr/>
      <dgm:t>
        <a:bodyPr/>
        <a:lstStyle/>
        <a:p>
          <a:r>
            <a:rPr lang="es-ES" sz="1400" dirty="0" smtClean="0"/>
            <a:t>Incorporación variable etnia al modelo</a:t>
          </a:r>
          <a:endParaRPr lang="es-ES" sz="1400" dirty="0"/>
        </a:p>
      </dgm:t>
    </dgm:pt>
    <dgm:pt modelId="{A9236234-E1DC-42B2-9B40-389FA654585E}" type="parTrans" cxnId="{CFD00972-2055-4B1E-93DE-E9C151D8D1C5}">
      <dgm:prSet/>
      <dgm:spPr/>
      <dgm:t>
        <a:bodyPr/>
        <a:lstStyle/>
        <a:p>
          <a:endParaRPr lang="es-ES"/>
        </a:p>
      </dgm:t>
    </dgm:pt>
    <dgm:pt modelId="{4DF24C86-5332-49D3-8586-DB42BB7DAF3C}" type="sibTrans" cxnId="{CFD00972-2055-4B1E-93DE-E9C151D8D1C5}">
      <dgm:prSet/>
      <dgm:spPr>
        <a:solidFill>
          <a:schemeClr val="bg1"/>
        </a:solidFill>
      </dgm:spPr>
      <dgm:t>
        <a:bodyPr/>
        <a:lstStyle/>
        <a:p>
          <a:endParaRPr lang="es-ES" dirty="0"/>
        </a:p>
      </dgm:t>
    </dgm:pt>
    <dgm:pt modelId="{21765B00-6812-4A9F-8EBB-56925829CACD}">
      <dgm:prSet custT="1"/>
      <dgm:spPr/>
      <dgm:t>
        <a:bodyPr/>
        <a:lstStyle/>
        <a:p>
          <a:r>
            <a:rPr lang="es-ES" sz="1400" dirty="0" smtClean="0"/>
            <a:t>Preparación de los datos</a:t>
          </a:r>
          <a:r>
            <a:rPr lang="es-ES" sz="1400" baseline="50000" dirty="0" smtClean="0"/>
            <a:t>1,2</a:t>
          </a:r>
          <a:endParaRPr lang="es-ES" sz="1400" baseline="50000" dirty="0"/>
        </a:p>
      </dgm:t>
    </dgm:pt>
    <dgm:pt modelId="{3B98C3E1-77C3-4723-8DAA-00F55F00185C}" type="parTrans" cxnId="{DFBC5588-6FEB-4401-9A71-04AE2DC64BE4}">
      <dgm:prSet/>
      <dgm:spPr/>
      <dgm:t>
        <a:bodyPr/>
        <a:lstStyle/>
        <a:p>
          <a:endParaRPr lang="es-ES"/>
        </a:p>
      </dgm:t>
    </dgm:pt>
    <dgm:pt modelId="{68955698-37AD-4069-9CD0-78C4888B78D7}" type="sibTrans" cxnId="{DFBC5588-6FEB-4401-9A71-04AE2DC64BE4}">
      <dgm:prSet/>
      <dgm:spPr/>
      <dgm:t>
        <a:bodyPr/>
        <a:lstStyle/>
        <a:p>
          <a:endParaRPr lang="es-ES"/>
        </a:p>
      </dgm:t>
    </dgm:pt>
    <dgm:pt modelId="{EC68DA2F-F822-47FA-B66B-D89FBF050127}" type="pres">
      <dgm:prSet presAssocID="{D38C7AD6-19D1-43AB-9749-26170EA579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206D11-5FBA-4D9A-AB78-72B46368C36D}" type="pres">
      <dgm:prSet presAssocID="{21765B00-6812-4A9F-8EBB-56925829CACD}" presName="node" presStyleLbl="node1" presStyleIdx="0" presStyleCnt="6" custScaleX="1111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866BA1-9971-4116-A041-CEA0F60434AE}" type="pres">
      <dgm:prSet presAssocID="{68955698-37AD-4069-9CD0-78C4888B78D7}" presName="sibTrans" presStyleLbl="sibTrans2D1" presStyleIdx="0" presStyleCnt="6"/>
      <dgm:spPr/>
      <dgm:t>
        <a:bodyPr/>
        <a:lstStyle/>
        <a:p>
          <a:endParaRPr lang="es-ES"/>
        </a:p>
      </dgm:t>
    </dgm:pt>
    <dgm:pt modelId="{C9C990D4-4C1C-497E-8651-2B6C2D1F5825}" type="pres">
      <dgm:prSet presAssocID="{68955698-37AD-4069-9CD0-78C4888B78D7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FE3219CC-66E3-457E-861A-551968FA4D33}" type="pres">
      <dgm:prSet presAssocID="{1B48607F-DC3F-413D-B0BC-186C4FEA2D2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C02197-853F-4C7F-9B6B-916339CE860E}" type="pres">
      <dgm:prSet presAssocID="{330E9ADB-2226-4835-93A2-8E8EEE86364D}" presName="sibTrans" presStyleLbl="sibTrans2D1" presStyleIdx="1" presStyleCnt="6"/>
      <dgm:spPr/>
      <dgm:t>
        <a:bodyPr/>
        <a:lstStyle/>
        <a:p>
          <a:endParaRPr lang="es-ES"/>
        </a:p>
      </dgm:t>
    </dgm:pt>
    <dgm:pt modelId="{CBEB2EA7-4751-463F-A338-7C631478B1C2}" type="pres">
      <dgm:prSet presAssocID="{330E9ADB-2226-4835-93A2-8E8EEE86364D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9DB2ECDC-33C1-4983-A422-F01E1F3FEC53}" type="pres">
      <dgm:prSet presAssocID="{B20ADA2E-6B79-499C-938F-A59B1A00BC0C}" presName="node" presStyleLbl="node1" presStyleIdx="2" presStyleCnt="6" custScaleX="1094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BAD5AE-7D38-4921-8FE8-D05D678BCABA}" type="pres">
      <dgm:prSet presAssocID="{EE585BDD-0304-4003-9251-9002E1D781F7}" presName="sibTrans" presStyleLbl="sibTrans2D1" presStyleIdx="2" presStyleCnt="6"/>
      <dgm:spPr/>
      <dgm:t>
        <a:bodyPr/>
        <a:lstStyle/>
        <a:p>
          <a:endParaRPr lang="es-ES"/>
        </a:p>
      </dgm:t>
    </dgm:pt>
    <dgm:pt modelId="{4ADD7982-8D41-41FE-82B5-5A1D2215CCC5}" type="pres">
      <dgm:prSet presAssocID="{EE585BDD-0304-4003-9251-9002E1D781F7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B8F2B1AD-08C9-4452-8CC6-A92351910897}" type="pres">
      <dgm:prSet presAssocID="{6E8733AD-C0DC-478D-92D1-3BB5CF6DD24F}" presName="node" presStyleLbl="node1" presStyleIdx="3" presStyleCnt="6" custScaleX="1089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016EF3-1166-4492-B6EB-6A0EA7525F74}" type="pres">
      <dgm:prSet presAssocID="{53B285B0-F761-4F00-93E8-BFCFD77B8409}" presName="sibTrans" presStyleLbl="sibTrans2D1" presStyleIdx="3" presStyleCnt="6"/>
      <dgm:spPr/>
      <dgm:t>
        <a:bodyPr/>
        <a:lstStyle/>
        <a:p>
          <a:endParaRPr lang="es-ES"/>
        </a:p>
      </dgm:t>
    </dgm:pt>
    <dgm:pt modelId="{F2868207-DBC5-4011-8B72-0DAA5A4E2919}" type="pres">
      <dgm:prSet presAssocID="{53B285B0-F761-4F00-93E8-BFCFD77B8409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74DF6F75-570B-4F34-9FD1-4BA1F022AF15}" type="pres">
      <dgm:prSet presAssocID="{735DBE1E-2A6A-489E-9BE0-DF8B6D3F38C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112E7F-CB5D-4432-B914-052B977E6163}" type="pres">
      <dgm:prSet presAssocID="{51655673-D0E2-4EA1-9895-890FEC1C7E7E}" presName="sibTrans" presStyleLbl="sibTrans2D1" presStyleIdx="4" presStyleCnt="6"/>
      <dgm:spPr/>
      <dgm:t>
        <a:bodyPr/>
        <a:lstStyle/>
        <a:p>
          <a:endParaRPr lang="es-ES"/>
        </a:p>
      </dgm:t>
    </dgm:pt>
    <dgm:pt modelId="{54075A03-96DB-44F6-B945-43928D8AAC41}" type="pres">
      <dgm:prSet presAssocID="{51655673-D0E2-4EA1-9895-890FEC1C7E7E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0F1C9CE9-11B2-4B9B-9FF1-289AF8D9105D}" type="pres">
      <dgm:prSet presAssocID="{85AD0C6E-8704-40D1-A27E-88745522CA62}" presName="node" presStyleLbl="node1" presStyleIdx="5" presStyleCnt="6" custScaleX="113684" custScaleY="1018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FBE5E-CC41-4806-8DC8-D152DB39238C}" type="pres">
      <dgm:prSet presAssocID="{4DF24C86-5332-49D3-8586-DB42BB7DAF3C}" presName="sibTrans" presStyleLbl="sibTrans2D1" presStyleIdx="5" presStyleCnt="6"/>
      <dgm:spPr/>
      <dgm:t>
        <a:bodyPr/>
        <a:lstStyle/>
        <a:p>
          <a:endParaRPr lang="es-ES"/>
        </a:p>
      </dgm:t>
    </dgm:pt>
    <dgm:pt modelId="{F02630C8-0754-45A1-A9E7-B5FBE6FD2EC2}" type="pres">
      <dgm:prSet presAssocID="{4DF24C86-5332-49D3-8586-DB42BB7DAF3C}" presName="connectorText" presStyleLbl="sibTrans2D1" presStyleIdx="5" presStyleCnt="6"/>
      <dgm:spPr/>
      <dgm:t>
        <a:bodyPr/>
        <a:lstStyle/>
        <a:p>
          <a:endParaRPr lang="es-ES"/>
        </a:p>
      </dgm:t>
    </dgm:pt>
  </dgm:ptLst>
  <dgm:cxnLst>
    <dgm:cxn modelId="{2B7D2FC4-C368-44B8-9C2D-D959B3CCE8EA}" type="presOf" srcId="{6E8733AD-C0DC-478D-92D1-3BB5CF6DD24F}" destId="{B8F2B1AD-08C9-4452-8CC6-A92351910897}" srcOrd="0" destOrd="0" presId="urn:microsoft.com/office/officeart/2005/8/layout/cycle2"/>
    <dgm:cxn modelId="{796E2353-AC59-4DD3-8F34-E90FD9F8D965}" type="presOf" srcId="{53B285B0-F761-4F00-93E8-BFCFD77B8409}" destId="{40016EF3-1166-4492-B6EB-6A0EA7525F74}" srcOrd="0" destOrd="0" presId="urn:microsoft.com/office/officeart/2005/8/layout/cycle2"/>
    <dgm:cxn modelId="{6EA41182-5FB5-4B37-9C98-6116B388B166}" type="presOf" srcId="{735DBE1E-2A6A-489E-9BE0-DF8B6D3F38CF}" destId="{74DF6F75-570B-4F34-9FD1-4BA1F022AF15}" srcOrd="0" destOrd="0" presId="urn:microsoft.com/office/officeart/2005/8/layout/cycle2"/>
    <dgm:cxn modelId="{5F632BC2-65A5-48FD-AC38-5019CF0C28F2}" type="presOf" srcId="{68955698-37AD-4069-9CD0-78C4888B78D7}" destId="{C9C990D4-4C1C-497E-8651-2B6C2D1F5825}" srcOrd="1" destOrd="0" presId="urn:microsoft.com/office/officeart/2005/8/layout/cycle2"/>
    <dgm:cxn modelId="{CFD00972-2055-4B1E-93DE-E9C151D8D1C5}" srcId="{D38C7AD6-19D1-43AB-9749-26170EA579D8}" destId="{85AD0C6E-8704-40D1-A27E-88745522CA62}" srcOrd="5" destOrd="0" parTransId="{A9236234-E1DC-42B2-9B40-389FA654585E}" sibTransId="{4DF24C86-5332-49D3-8586-DB42BB7DAF3C}"/>
    <dgm:cxn modelId="{A88314DC-058D-46A8-8224-A26738D44F5F}" type="presOf" srcId="{21765B00-6812-4A9F-8EBB-56925829CACD}" destId="{94206D11-5FBA-4D9A-AB78-72B46368C36D}" srcOrd="0" destOrd="0" presId="urn:microsoft.com/office/officeart/2005/8/layout/cycle2"/>
    <dgm:cxn modelId="{DAAC6717-CD0A-462E-872F-7317A883A6C4}" type="presOf" srcId="{D38C7AD6-19D1-43AB-9749-26170EA579D8}" destId="{EC68DA2F-F822-47FA-B66B-D89FBF050127}" srcOrd="0" destOrd="0" presId="urn:microsoft.com/office/officeart/2005/8/layout/cycle2"/>
    <dgm:cxn modelId="{268E8E1D-AD7F-44AA-B396-90E2B85778F6}" type="presOf" srcId="{4DF24C86-5332-49D3-8586-DB42BB7DAF3C}" destId="{F02630C8-0754-45A1-A9E7-B5FBE6FD2EC2}" srcOrd="1" destOrd="0" presId="urn:microsoft.com/office/officeart/2005/8/layout/cycle2"/>
    <dgm:cxn modelId="{DFBC5588-6FEB-4401-9A71-04AE2DC64BE4}" srcId="{D38C7AD6-19D1-43AB-9749-26170EA579D8}" destId="{21765B00-6812-4A9F-8EBB-56925829CACD}" srcOrd="0" destOrd="0" parTransId="{3B98C3E1-77C3-4723-8DAA-00F55F00185C}" sibTransId="{68955698-37AD-4069-9CD0-78C4888B78D7}"/>
    <dgm:cxn modelId="{403F64AA-6CAF-4CD2-BA38-438759AEF95E}" type="presOf" srcId="{1B48607F-DC3F-413D-B0BC-186C4FEA2D2C}" destId="{FE3219CC-66E3-457E-861A-551968FA4D33}" srcOrd="0" destOrd="0" presId="urn:microsoft.com/office/officeart/2005/8/layout/cycle2"/>
    <dgm:cxn modelId="{9453858D-D565-45F9-9503-5D8F670EC5EC}" type="presOf" srcId="{4DF24C86-5332-49D3-8586-DB42BB7DAF3C}" destId="{5FDFBE5E-CC41-4806-8DC8-D152DB39238C}" srcOrd="0" destOrd="0" presId="urn:microsoft.com/office/officeart/2005/8/layout/cycle2"/>
    <dgm:cxn modelId="{C693B8D7-0868-49A6-94D2-484A82C4A323}" type="presOf" srcId="{51655673-D0E2-4EA1-9895-890FEC1C7E7E}" destId="{4A112E7F-CB5D-4432-B914-052B977E6163}" srcOrd="0" destOrd="0" presId="urn:microsoft.com/office/officeart/2005/8/layout/cycle2"/>
    <dgm:cxn modelId="{5DC219F8-3A1D-4E75-9A44-C1124D7265C5}" type="presOf" srcId="{EE585BDD-0304-4003-9251-9002E1D781F7}" destId="{4ADD7982-8D41-41FE-82B5-5A1D2215CCC5}" srcOrd="1" destOrd="0" presId="urn:microsoft.com/office/officeart/2005/8/layout/cycle2"/>
    <dgm:cxn modelId="{717FE50E-E2D0-4BE8-905D-C4A7895FBE25}" type="presOf" srcId="{330E9ADB-2226-4835-93A2-8E8EEE86364D}" destId="{CBEB2EA7-4751-463F-A338-7C631478B1C2}" srcOrd="1" destOrd="0" presId="urn:microsoft.com/office/officeart/2005/8/layout/cycle2"/>
    <dgm:cxn modelId="{791B556A-7C9C-4459-BE7F-30D87A66063B}" srcId="{D38C7AD6-19D1-43AB-9749-26170EA579D8}" destId="{1B48607F-DC3F-413D-B0BC-186C4FEA2D2C}" srcOrd="1" destOrd="0" parTransId="{A5C0D12B-5CEB-437E-9475-811D6E1E2ECD}" sibTransId="{330E9ADB-2226-4835-93A2-8E8EEE86364D}"/>
    <dgm:cxn modelId="{DBFC1B30-0885-4FDB-87EE-701A6F32EAD2}" srcId="{D38C7AD6-19D1-43AB-9749-26170EA579D8}" destId="{B20ADA2E-6B79-499C-938F-A59B1A00BC0C}" srcOrd="2" destOrd="0" parTransId="{40C457A5-A425-41E0-AFA9-FFD29F65C9D2}" sibTransId="{EE585BDD-0304-4003-9251-9002E1D781F7}"/>
    <dgm:cxn modelId="{9EBA882A-93B2-4E65-B2E5-50AC56CEE6FC}" type="presOf" srcId="{330E9ADB-2226-4835-93A2-8E8EEE86364D}" destId="{7DC02197-853F-4C7F-9B6B-916339CE860E}" srcOrd="0" destOrd="0" presId="urn:microsoft.com/office/officeart/2005/8/layout/cycle2"/>
    <dgm:cxn modelId="{9EE5CB86-E7D9-4937-8AC9-1061814A24E8}" srcId="{D38C7AD6-19D1-43AB-9749-26170EA579D8}" destId="{735DBE1E-2A6A-489E-9BE0-DF8B6D3F38CF}" srcOrd="4" destOrd="0" parTransId="{E6521C71-B555-4589-8D25-5428F0D9A37B}" sibTransId="{51655673-D0E2-4EA1-9895-890FEC1C7E7E}"/>
    <dgm:cxn modelId="{23F76EE3-3047-413D-880C-FC04F0CE736B}" type="presOf" srcId="{53B285B0-F761-4F00-93E8-BFCFD77B8409}" destId="{F2868207-DBC5-4011-8B72-0DAA5A4E2919}" srcOrd="1" destOrd="0" presId="urn:microsoft.com/office/officeart/2005/8/layout/cycle2"/>
    <dgm:cxn modelId="{EBF3F3DD-367D-4DD9-870C-4B15ECD80E1F}" type="presOf" srcId="{85AD0C6E-8704-40D1-A27E-88745522CA62}" destId="{0F1C9CE9-11B2-4B9B-9FF1-289AF8D9105D}" srcOrd="0" destOrd="0" presId="urn:microsoft.com/office/officeart/2005/8/layout/cycle2"/>
    <dgm:cxn modelId="{7641C019-1BB7-4481-BF88-20771E4A073F}" type="presOf" srcId="{B20ADA2E-6B79-499C-938F-A59B1A00BC0C}" destId="{9DB2ECDC-33C1-4983-A422-F01E1F3FEC53}" srcOrd="0" destOrd="0" presId="urn:microsoft.com/office/officeart/2005/8/layout/cycle2"/>
    <dgm:cxn modelId="{57968E1B-D09D-4DA9-9413-A104E042E4A4}" type="presOf" srcId="{51655673-D0E2-4EA1-9895-890FEC1C7E7E}" destId="{54075A03-96DB-44F6-B945-43928D8AAC41}" srcOrd="1" destOrd="0" presId="urn:microsoft.com/office/officeart/2005/8/layout/cycle2"/>
    <dgm:cxn modelId="{1D1455B9-54D5-489A-9B93-55CC89AA0600}" type="presOf" srcId="{68955698-37AD-4069-9CD0-78C4888B78D7}" destId="{AA866BA1-9971-4116-A041-CEA0F60434AE}" srcOrd="0" destOrd="0" presId="urn:microsoft.com/office/officeart/2005/8/layout/cycle2"/>
    <dgm:cxn modelId="{C261C229-5733-4149-9C11-87338A2ADC65}" srcId="{D38C7AD6-19D1-43AB-9749-26170EA579D8}" destId="{6E8733AD-C0DC-478D-92D1-3BB5CF6DD24F}" srcOrd="3" destOrd="0" parTransId="{E2DFCBDD-05E8-421A-B1A0-36BD88A2AED6}" sibTransId="{53B285B0-F761-4F00-93E8-BFCFD77B8409}"/>
    <dgm:cxn modelId="{8C737AD5-0C68-4E20-8CC7-3E469C078B93}" type="presOf" srcId="{EE585BDD-0304-4003-9251-9002E1D781F7}" destId="{03BAD5AE-7D38-4921-8FE8-D05D678BCABA}" srcOrd="0" destOrd="0" presId="urn:microsoft.com/office/officeart/2005/8/layout/cycle2"/>
    <dgm:cxn modelId="{BD376284-7239-4976-B9C4-0317B9B6BFBF}" type="presParOf" srcId="{EC68DA2F-F822-47FA-B66B-D89FBF050127}" destId="{94206D11-5FBA-4D9A-AB78-72B46368C36D}" srcOrd="0" destOrd="0" presId="urn:microsoft.com/office/officeart/2005/8/layout/cycle2"/>
    <dgm:cxn modelId="{AA679318-1072-4F6B-B2A9-1DEFFDDFE391}" type="presParOf" srcId="{EC68DA2F-F822-47FA-B66B-D89FBF050127}" destId="{AA866BA1-9971-4116-A041-CEA0F60434AE}" srcOrd="1" destOrd="0" presId="urn:microsoft.com/office/officeart/2005/8/layout/cycle2"/>
    <dgm:cxn modelId="{54932E71-1F5E-4BC3-9153-85BAC2A6A13A}" type="presParOf" srcId="{AA866BA1-9971-4116-A041-CEA0F60434AE}" destId="{C9C990D4-4C1C-497E-8651-2B6C2D1F5825}" srcOrd="0" destOrd="0" presId="urn:microsoft.com/office/officeart/2005/8/layout/cycle2"/>
    <dgm:cxn modelId="{37D68ED1-78EE-46DC-98ED-5805BFEF7787}" type="presParOf" srcId="{EC68DA2F-F822-47FA-B66B-D89FBF050127}" destId="{FE3219CC-66E3-457E-861A-551968FA4D33}" srcOrd="2" destOrd="0" presId="urn:microsoft.com/office/officeart/2005/8/layout/cycle2"/>
    <dgm:cxn modelId="{B8683007-6413-4C23-B3A7-491F3B409450}" type="presParOf" srcId="{EC68DA2F-F822-47FA-B66B-D89FBF050127}" destId="{7DC02197-853F-4C7F-9B6B-916339CE860E}" srcOrd="3" destOrd="0" presId="urn:microsoft.com/office/officeart/2005/8/layout/cycle2"/>
    <dgm:cxn modelId="{3C1B0A7D-8883-434E-A147-685886C19286}" type="presParOf" srcId="{7DC02197-853F-4C7F-9B6B-916339CE860E}" destId="{CBEB2EA7-4751-463F-A338-7C631478B1C2}" srcOrd="0" destOrd="0" presId="urn:microsoft.com/office/officeart/2005/8/layout/cycle2"/>
    <dgm:cxn modelId="{FD745F18-DFE4-46E1-A161-655A90404977}" type="presParOf" srcId="{EC68DA2F-F822-47FA-B66B-D89FBF050127}" destId="{9DB2ECDC-33C1-4983-A422-F01E1F3FEC53}" srcOrd="4" destOrd="0" presId="urn:microsoft.com/office/officeart/2005/8/layout/cycle2"/>
    <dgm:cxn modelId="{FB3F77BC-C4CF-4BF4-8958-3D352BB5E21B}" type="presParOf" srcId="{EC68DA2F-F822-47FA-B66B-D89FBF050127}" destId="{03BAD5AE-7D38-4921-8FE8-D05D678BCABA}" srcOrd="5" destOrd="0" presId="urn:microsoft.com/office/officeart/2005/8/layout/cycle2"/>
    <dgm:cxn modelId="{43F6C8B0-F04D-472A-9041-09AA740E910B}" type="presParOf" srcId="{03BAD5AE-7D38-4921-8FE8-D05D678BCABA}" destId="{4ADD7982-8D41-41FE-82B5-5A1D2215CCC5}" srcOrd="0" destOrd="0" presId="urn:microsoft.com/office/officeart/2005/8/layout/cycle2"/>
    <dgm:cxn modelId="{AA6A3C72-B650-41CB-B384-67E42B879E51}" type="presParOf" srcId="{EC68DA2F-F822-47FA-B66B-D89FBF050127}" destId="{B8F2B1AD-08C9-4452-8CC6-A92351910897}" srcOrd="6" destOrd="0" presId="urn:microsoft.com/office/officeart/2005/8/layout/cycle2"/>
    <dgm:cxn modelId="{E9362D3E-71FA-4A62-8FAD-1DFE3B1C2ECD}" type="presParOf" srcId="{EC68DA2F-F822-47FA-B66B-D89FBF050127}" destId="{40016EF3-1166-4492-B6EB-6A0EA7525F74}" srcOrd="7" destOrd="0" presId="urn:microsoft.com/office/officeart/2005/8/layout/cycle2"/>
    <dgm:cxn modelId="{FC4F8B8B-3D96-4610-A60C-41FE0CA0808A}" type="presParOf" srcId="{40016EF3-1166-4492-B6EB-6A0EA7525F74}" destId="{F2868207-DBC5-4011-8B72-0DAA5A4E2919}" srcOrd="0" destOrd="0" presId="urn:microsoft.com/office/officeart/2005/8/layout/cycle2"/>
    <dgm:cxn modelId="{A12E04E5-CF76-451D-A543-0C5B0982C849}" type="presParOf" srcId="{EC68DA2F-F822-47FA-B66B-D89FBF050127}" destId="{74DF6F75-570B-4F34-9FD1-4BA1F022AF15}" srcOrd="8" destOrd="0" presId="urn:microsoft.com/office/officeart/2005/8/layout/cycle2"/>
    <dgm:cxn modelId="{2AEA8429-74EE-4DE4-8DB2-C82EAB720E43}" type="presParOf" srcId="{EC68DA2F-F822-47FA-B66B-D89FBF050127}" destId="{4A112E7F-CB5D-4432-B914-052B977E6163}" srcOrd="9" destOrd="0" presId="urn:microsoft.com/office/officeart/2005/8/layout/cycle2"/>
    <dgm:cxn modelId="{36432822-FE06-45E4-85CB-D7C38C49DB36}" type="presParOf" srcId="{4A112E7F-CB5D-4432-B914-052B977E6163}" destId="{54075A03-96DB-44F6-B945-43928D8AAC41}" srcOrd="0" destOrd="0" presId="urn:microsoft.com/office/officeart/2005/8/layout/cycle2"/>
    <dgm:cxn modelId="{15F2D858-B2E3-43E8-A11D-23FF4BC03E2D}" type="presParOf" srcId="{EC68DA2F-F822-47FA-B66B-D89FBF050127}" destId="{0F1C9CE9-11B2-4B9B-9FF1-289AF8D9105D}" srcOrd="10" destOrd="0" presId="urn:microsoft.com/office/officeart/2005/8/layout/cycle2"/>
    <dgm:cxn modelId="{B3B4F6A8-E01F-4677-A33C-2EC96F30909A}" type="presParOf" srcId="{EC68DA2F-F822-47FA-B66B-D89FBF050127}" destId="{5FDFBE5E-CC41-4806-8DC8-D152DB39238C}" srcOrd="11" destOrd="0" presId="urn:microsoft.com/office/officeart/2005/8/layout/cycle2"/>
    <dgm:cxn modelId="{505B4469-B521-4FDF-AD33-4D46B94727F1}" type="presParOf" srcId="{5FDFBE5E-CC41-4806-8DC8-D152DB39238C}" destId="{F02630C8-0754-45A1-A9E7-B5FBE6FD2EC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06D11-5FBA-4D9A-AB78-72B46368C36D}">
      <dsp:nvSpPr>
        <dsp:cNvPr id="0" name=""/>
        <dsp:cNvSpPr/>
      </dsp:nvSpPr>
      <dsp:spPr>
        <a:xfrm>
          <a:off x="4670115" y="1211"/>
          <a:ext cx="1619329" cy="1456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Preparación de los datos</a:t>
          </a:r>
          <a:r>
            <a:rPr lang="es-ES" sz="1400" kern="1200" baseline="50000" dirty="0" smtClean="0"/>
            <a:t>1,2</a:t>
          </a:r>
          <a:endParaRPr lang="es-ES" sz="1400" kern="1200" baseline="50000" dirty="0"/>
        </a:p>
      </dsp:txBody>
      <dsp:txXfrm>
        <a:off x="4907260" y="214552"/>
        <a:ext cx="1145039" cy="1030099"/>
      </dsp:txXfrm>
    </dsp:sp>
    <dsp:sp modelId="{AA866BA1-9971-4116-A041-CEA0F60434AE}">
      <dsp:nvSpPr>
        <dsp:cNvPr id="0" name=""/>
        <dsp:cNvSpPr/>
      </dsp:nvSpPr>
      <dsp:spPr>
        <a:xfrm rot="1800000">
          <a:off x="6265499" y="1040354"/>
          <a:ext cx="356622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6272666" y="1111940"/>
        <a:ext cx="249635" cy="294997"/>
      </dsp:txXfrm>
    </dsp:sp>
    <dsp:sp modelId="{FE3219CC-66E3-457E-861A-551968FA4D33}">
      <dsp:nvSpPr>
        <dsp:cNvPr id="0" name=""/>
        <dsp:cNvSpPr/>
      </dsp:nvSpPr>
      <dsp:spPr>
        <a:xfrm>
          <a:off x="6646328" y="1095255"/>
          <a:ext cx="1456781" cy="1456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Descriptiva general </a:t>
          </a:r>
          <a:endParaRPr lang="es-ES" sz="1400" kern="1200" dirty="0"/>
        </a:p>
      </dsp:txBody>
      <dsp:txXfrm>
        <a:off x="6859669" y="1308596"/>
        <a:ext cx="1030099" cy="1030099"/>
      </dsp:txXfrm>
    </dsp:sp>
    <dsp:sp modelId="{7DC02197-853F-4C7F-9B6B-916339CE860E}">
      <dsp:nvSpPr>
        <dsp:cNvPr id="0" name=""/>
        <dsp:cNvSpPr/>
      </dsp:nvSpPr>
      <dsp:spPr>
        <a:xfrm rot="5400000">
          <a:off x="7180923" y="2660888"/>
          <a:ext cx="387592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7239062" y="2701082"/>
        <a:ext cx="271314" cy="294997"/>
      </dsp:txXfrm>
    </dsp:sp>
    <dsp:sp modelId="{9DB2ECDC-33C1-4983-A422-F01E1F3FEC53}">
      <dsp:nvSpPr>
        <dsp:cNvPr id="0" name=""/>
        <dsp:cNvSpPr/>
      </dsp:nvSpPr>
      <dsp:spPr>
        <a:xfrm>
          <a:off x="6577685" y="3283342"/>
          <a:ext cx="1594068" cy="1456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Planteamiento de los modelos</a:t>
          </a:r>
          <a:endParaRPr lang="es-ES" sz="1400" kern="1200" dirty="0"/>
        </a:p>
      </dsp:txBody>
      <dsp:txXfrm>
        <a:off x="6811131" y="3496683"/>
        <a:ext cx="1127176" cy="1030099"/>
      </dsp:txXfrm>
    </dsp:sp>
    <dsp:sp modelId="{03BAD5AE-7D38-4921-8FE8-D05D678BCABA}">
      <dsp:nvSpPr>
        <dsp:cNvPr id="0" name=""/>
        <dsp:cNvSpPr/>
      </dsp:nvSpPr>
      <dsp:spPr>
        <a:xfrm rot="9000000">
          <a:off x="6266483" y="4308718"/>
          <a:ext cx="336100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 rot="10800000">
        <a:off x="6360559" y="4381844"/>
        <a:ext cx="235270" cy="294997"/>
      </dsp:txXfrm>
    </dsp:sp>
    <dsp:sp modelId="{B8F2B1AD-08C9-4452-8CC6-A92351910897}">
      <dsp:nvSpPr>
        <dsp:cNvPr id="0" name=""/>
        <dsp:cNvSpPr/>
      </dsp:nvSpPr>
      <dsp:spPr>
        <a:xfrm>
          <a:off x="4685899" y="4377386"/>
          <a:ext cx="1587760" cy="1456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Análisis de los residuos y significatividad de las variables</a:t>
          </a:r>
          <a:endParaRPr lang="es-ES" sz="1400" kern="1200" dirty="0"/>
        </a:p>
      </dsp:txBody>
      <dsp:txXfrm>
        <a:off x="4918421" y="4590727"/>
        <a:ext cx="1122716" cy="1030099"/>
      </dsp:txXfrm>
    </dsp:sp>
    <dsp:sp modelId="{40016EF3-1166-4492-B6EB-6A0EA7525F74}">
      <dsp:nvSpPr>
        <dsp:cNvPr id="0" name=""/>
        <dsp:cNvSpPr/>
      </dsp:nvSpPr>
      <dsp:spPr>
        <a:xfrm rot="12600000">
          <a:off x="4339421" y="4306183"/>
          <a:ext cx="362430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 rot="10800000">
        <a:off x="4440867" y="4431698"/>
        <a:ext cx="253701" cy="294997"/>
      </dsp:txXfrm>
    </dsp:sp>
    <dsp:sp modelId="{74DF6F75-570B-4F34-9FD1-4BA1F022AF15}">
      <dsp:nvSpPr>
        <dsp:cNvPr id="0" name=""/>
        <dsp:cNvSpPr/>
      </dsp:nvSpPr>
      <dsp:spPr>
        <a:xfrm>
          <a:off x="2856449" y="3283342"/>
          <a:ext cx="1456781" cy="1456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Definición del modelo </a:t>
          </a:r>
          <a:endParaRPr lang="es-ES" sz="1400" kern="1200" dirty="0"/>
        </a:p>
      </dsp:txBody>
      <dsp:txXfrm>
        <a:off x="3069790" y="3496683"/>
        <a:ext cx="1030099" cy="1030099"/>
      </dsp:txXfrm>
    </dsp:sp>
    <dsp:sp modelId="{4A112E7F-CB5D-4432-B914-052B977E6163}">
      <dsp:nvSpPr>
        <dsp:cNvPr id="0" name=""/>
        <dsp:cNvSpPr/>
      </dsp:nvSpPr>
      <dsp:spPr>
        <a:xfrm rot="16200000">
          <a:off x="3394586" y="2689310"/>
          <a:ext cx="380508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/>
        </a:p>
      </dsp:txBody>
      <dsp:txXfrm>
        <a:off x="3451662" y="2844719"/>
        <a:ext cx="266356" cy="294997"/>
      </dsp:txXfrm>
    </dsp:sp>
    <dsp:sp modelId="{0F1C9CE9-11B2-4B9B-9FF1-289AF8D9105D}">
      <dsp:nvSpPr>
        <dsp:cNvPr id="0" name=""/>
        <dsp:cNvSpPr/>
      </dsp:nvSpPr>
      <dsp:spPr>
        <a:xfrm>
          <a:off x="2756776" y="1081889"/>
          <a:ext cx="1656127" cy="1483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Incorporación variable etnia al modelo</a:t>
          </a:r>
          <a:endParaRPr lang="es-ES" sz="1400" kern="1200" dirty="0"/>
        </a:p>
      </dsp:txBody>
      <dsp:txXfrm>
        <a:off x="2999310" y="1299144"/>
        <a:ext cx="1171059" cy="1049003"/>
      </dsp:txXfrm>
    </dsp:sp>
    <dsp:sp modelId="{5FDFBE5E-CC41-4806-8DC8-D152DB39238C}">
      <dsp:nvSpPr>
        <dsp:cNvPr id="0" name=""/>
        <dsp:cNvSpPr/>
      </dsp:nvSpPr>
      <dsp:spPr>
        <a:xfrm rot="19800000">
          <a:off x="4373497" y="1031056"/>
          <a:ext cx="316711" cy="4916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100" kern="1200" dirty="0"/>
        </a:p>
      </dsp:txBody>
      <dsp:txXfrm>
        <a:off x="4379862" y="1153142"/>
        <a:ext cx="221698" cy="294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A3F81-968A-4574-BA27-EC7B5CA3D149}" type="datetimeFigureOut">
              <a:rPr lang="es-ES" smtClean="0"/>
              <a:t>12/01/2021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39F5-6B91-4EDE-8880-BBA431A911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03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02A3-2088-47A0-9FA0-DCCF37AFC051}" type="datetimeFigureOut">
              <a:rPr lang="es-ES" smtClean="0"/>
              <a:t>12/01/2021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8512-F659-4C8C-96E2-9ECD47FC2A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410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6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97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59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63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61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94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0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5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27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728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92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87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005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4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75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0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2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8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66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512-F659-4C8C-96E2-9ECD47FC2A0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10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6D4-AB8F-48AC-93C0-D8C84F742323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14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3BD7-B28F-4606-8F56-1CB1459D2E18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9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111-5E91-4D9E-82A9-9E1D76FEC310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345-CB3A-406B-91D4-B8A46F774BD9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0C64-97AB-4521-9778-DB69A2B4D104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C68-54FE-47F2-B1CF-05D479C72D43}" type="datetime1">
              <a:rPr lang="es-ES" smtClean="0"/>
              <a:t>12/01/2021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C4B6-13C6-4F37-AF70-922709E12994}" type="datetime1">
              <a:rPr lang="es-ES" smtClean="0"/>
              <a:t>12/01/2021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1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1C40-D31B-4964-AD36-DC4573ADFEAB}" type="datetime1">
              <a:rPr lang="es-ES" smtClean="0"/>
              <a:t>12/01/2021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18E5-7A3E-40A4-8296-65B38F288CEA}" type="datetime1">
              <a:rPr lang="es-ES" smtClean="0"/>
              <a:t>12/01/2021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3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9000-3A45-46E9-8704-EF9C50591444}" type="datetime1">
              <a:rPr lang="es-ES" smtClean="0"/>
              <a:t>12/01/2021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3684-0466-4C53-B107-78A82F8FEFAA}" type="datetime1">
              <a:rPr lang="es-ES" smtClean="0"/>
              <a:t>12/01/2021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1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C1F87-B066-48FE-AFB7-EFC35983D6A9}" type="datetime1">
              <a:rPr lang="es-ES" smtClean="0"/>
              <a:t>12/01/2021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E642-4874-4964-BF6D-6E6D71C6D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9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2.jpe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2.jpeg"/><Relationship Id="rId9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2" y="1253331"/>
            <a:ext cx="11068595" cy="4781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sz="3600" b="1" dirty="0" smtClean="0"/>
              <a:t>Análisis </a:t>
            </a:r>
            <a:r>
              <a:rPr lang="es-ES" sz="3600" b="1" dirty="0"/>
              <a:t>de la relación entre los biomarcadores asociados al estrés y variables sociodemográficas para analizar las diferencias entre grupos étnicos </a:t>
            </a:r>
            <a:endParaRPr lang="es-ES" sz="3600" b="1" dirty="0" smtClean="0"/>
          </a:p>
          <a:p>
            <a:pPr marL="0" indent="0" algn="ctr">
              <a:buNone/>
            </a:pPr>
            <a:r>
              <a:rPr lang="es-ES" sz="2400" dirty="0" smtClean="0"/>
              <a:t>Jone Renteria Aguirregabiria</a:t>
            </a:r>
          </a:p>
          <a:p>
            <a:pPr marL="0" indent="0" algn="ctr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839199" y="5120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8557661" y="5628471"/>
            <a:ext cx="307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Dr</a:t>
            </a:r>
            <a:r>
              <a:rPr lang="es-ES" dirty="0"/>
              <a:t>. Daniel Fernández Martínez </a:t>
            </a:r>
          </a:p>
          <a:p>
            <a:r>
              <a:rPr lang="es-ES" dirty="0"/>
              <a:t>Dr. Marc </a:t>
            </a:r>
            <a:r>
              <a:rPr lang="es-ES" dirty="0" err="1"/>
              <a:t>Maceira</a:t>
            </a:r>
            <a:r>
              <a:rPr lang="es-ES" dirty="0"/>
              <a:t> </a:t>
            </a:r>
            <a:r>
              <a:rPr lang="es-ES" dirty="0" err="1"/>
              <a:t>Duch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561702" y="5628471"/>
            <a:ext cx="4586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Máster en Bioinformática y Bioestadística </a:t>
            </a:r>
          </a:p>
          <a:p>
            <a:r>
              <a:rPr lang="es-ES" i="1" dirty="0"/>
              <a:t>Análisis de datos y técnicas de </a:t>
            </a:r>
            <a:r>
              <a:rPr lang="es-ES" i="1" dirty="0" err="1" smtClean="0"/>
              <a:t>clustering</a:t>
            </a:r>
            <a:endParaRPr lang="es-ES" i="1" dirty="0" smtClean="0"/>
          </a:p>
          <a:p>
            <a:r>
              <a:rPr lang="es-ES" dirty="0" smtClean="0"/>
              <a:t>Enero 2021</a:t>
            </a:r>
            <a:endParaRPr lang="es-E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34"/>
    </mc:Choice>
    <mc:Fallback xmlns="">
      <p:transition spd="slow" advTm="194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9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8" y="3108379"/>
            <a:ext cx="5567949" cy="32479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58630" y="1894969"/>
            <a:ext cx="4474740" cy="369332"/>
          </a:xfrm>
          <a:prstGeom prst="rect">
            <a:avLst/>
          </a:prstGeom>
          <a:solidFill>
            <a:srgbClr val="FFD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VARIABLES PREDICTORAS NUMÉRICAS</a:t>
            </a:r>
            <a:endParaRPr lang="es-ES" b="1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63" y="2916940"/>
            <a:ext cx="3200407" cy="32004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1764" y="2610545"/>
            <a:ext cx="12259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/>
              <a:t>Ritmo cardiaco pre- estímulo</a:t>
            </a:r>
            <a:endParaRPr lang="es-E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83242" y="2610545"/>
            <a:ext cx="12259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/>
              <a:t>Ritmo cardiaco post- estímulo</a:t>
            </a:r>
            <a:endParaRPr lang="es-E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71689" y="2610545"/>
            <a:ext cx="132431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/>
              <a:t>Nivel de oxitocina pre-estímulo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2563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36"/>
    </mc:Choice>
    <mc:Fallback xmlns="">
      <p:transition spd="slow" advTm="410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10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3858630" y="1982910"/>
            <a:ext cx="4474740" cy="369332"/>
          </a:xfrm>
          <a:prstGeom prst="rect">
            <a:avLst/>
          </a:prstGeom>
          <a:solidFill>
            <a:srgbClr val="01EE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CORRELACIÓN VARIABLES</a:t>
            </a:r>
            <a:endParaRPr lang="es-ES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25941"/>
              </p:ext>
            </p:extLst>
          </p:nvPr>
        </p:nvGraphicFramePr>
        <p:xfrm>
          <a:off x="838200" y="2908716"/>
          <a:ext cx="5637354" cy="14590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2874"/>
                <a:gridCol w="678233"/>
                <a:gridCol w="1042211"/>
                <a:gridCol w="719338"/>
                <a:gridCol w="745857"/>
                <a:gridCol w="692818"/>
                <a:gridCol w="716023"/>
              </a:tblGrid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age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stimulus.type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oxt.pre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oxt.post</a:t>
                      </a:r>
                      <a:endParaRPr lang="es-E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hr.bas</a:t>
                      </a:r>
                      <a:endParaRPr lang="es-E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hr.post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age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stimulus.type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oxt.pre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oxt.post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-0.146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0.885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hr.bas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-0.084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hr.post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0.054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0.141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0.877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666605" y="3736553"/>
            <a:ext cx="603838" cy="203149"/>
          </a:xfrm>
          <a:prstGeom prst="ellipse">
            <a:avLst/>
          </a:prstGeom>
          <a:noFill/>
          <a:ln w="28575">
            <a:solidFill>
              <a:srgbClr val="01E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/>
          <p:cNvSpPr/>
          <p:nvPr/>
        </p:nvSpPr>
        <p:spPr>
          <a:xfrm>
            <a:off x="5103056" y="4164570"/>
            <a:ext cx="603838" cy="203149"/>
          </a:xfrm>
          <a:prstGeom prst="ellipse">
            <a:avLst/>
          </a:prstGeom>
          <a:noFill/>
          <a:ln w="28575">
            <a:solidFill>
              <a:srgbClr val="01E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250382" y="2837559"/>
            <a:ext cx="3179618" cy="28571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195556"/>
            <a:ext cx="7495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Coeficiente</a:t>
            </a:r>
            <a:r>
              <a:rPr lang="en-US" dirty="0" smtClean="0"/>
              <a:t> </a:t>
            </a:r>
            <a:r>
              <a:rPr lang="es-ES" dirty="0" smtClean="0"/>
              <a:t>de correlación elevado en los pares: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Oxitocina post-estímulo (</a:t>
            </a:r>
            <a:r>
              <a:rPr lang="es-ES" sz="1600" dirty="0" err="1" smtClean="0"/>
              <a:t>oxt.post</a:t>
            </a:r>
            <a:r>
              <a:rPr lang="es-ES" sz="1600" dirty="0" smtClean="0"/>
              <a:t>) – oxitocina pre-estímulo (</a:t>
            </a:r>
            <a:r>
              <a:rPr lang="es-ES" sz="1600" dirty="0" err="1" smtClean="0"/>
              <a:t>oxt.pre</a:t>
            </a:r>
            <a:r>
              <a:rPr lang="es-ES" sz="1600" dirty="0" smtClean="0"/>
              <a:t>): </a:t>
            </a:r>
            <a:r>
              <a:rPr lang="en-US" sz="1600" b="1" dirty="0" err="1" smtClean="0">
                <a:sym typeface="Wingdings" panose="05000000000000000000" pitchFamily="2" charset="2"/>
              </a:rPr>
              <a:t>adecuada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Ritmo cardiaco post estímulo (</a:t>
            </a:r>
            <a:r>
              <a:rPr lang="es-ES" sz="1600" dirty="0" err="1" smtClean="0"/>
              <a:t>hr.post</a:t>
            </a:r>
            <a:r>
              <a:rPr lang="es-ES" sz="1600" dirty="0" smtClean="0"/>
              <a:t>) – Ritmo cardiaco pre-estímulo (</a:t>
            </a:r>
            <a:r>
              <a:rPr lang="es-ES" sz="1600" dirty="0" err="1" smtClean="0"/>
              <a:t>hr.bas</a:t>
            </a:r>
            <a:r>
              <a:rPr lang="es-ES" sz="1600" dirty="0" smtClean="0"/>
              <a:t>):</a:t>
            </a:r>
            <a:r>
              <a:rPr lang="es-ES" sz="1600" dirty="0" smtClean="0">
                <a:sym typeface="Wingdings" panose="05000000000000000000" pitchFamily="2" charset="2"/>
              </a:rPr>
              <a:t> </a:t>
            </a:r>
            <a:r>
              <a:rPr lang="es-ES" sz="1600" b="1" dirty="0" smtClean="0">
                <a:sym typeface="Wingdings" panose="05000000000000000000" pitchFamily="2" charset="2"/>
              </a:rPr>
              <a:t>no adecuada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96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51"/>
    </mc:Choice>
    <mc:Fallback xmlns="">
      <p:transition spd="slow" advTm="9195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118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11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3858629" y="1973613"/>
            <a:ext cx="4474740" cy="369332"/>
          </a:xfrm>
          <a:prstGeom prst="rect">
            <a:avLst/>
          </a:prstGeom>
          <a:solidFill>
            <a:srgbClr val="CD64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OXITOCINA</a:t>
            </a:r>
            <a:endParaRPr lang="es-ES" b="1" i="1" dirty="0"/>
          </a:p>
        </p:txBody>
      </p:sp>
      <p:pic>
        <p:nvPicPr>
          <p:cNvPr id="9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73952" y="2421589"/>
            <a:ext cx="4656138" cy="4299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578607"/>
            <a:ext cx="3157728" cy="2075689"/>
          </a:xfrm>
        </p:spPr>
        <p:txBody>
          <a:bodyPr>
            <a:normAutofit/>
          </a:bodyPr>
          <a:lstStyle/>
          <a:p>
            <a:r>
              <a:rPr lang="es-ES" dirty="0" smtClean="0"/>
              <a:t>Normalidad </a:t>
            </a:r>
          </a:p>
          <a:p>
            <a:r>
              <a:rPr lang="es-ES" dirty="0" smtClean="0"/>
              <a:t>Homocedasticidad</a:t>
            </a:r>
          </a:p>
          <a:p>
            <a:r>
              <a:rPr lang="es-ES" dirty="0" smtClean="0"/>
              <a:t>Linealidad </a:t>
            </a:r>
          </a:p>
          <a:p>
            <a:r>
              <a:rPr lang="es-ES" dirty="0"/>
              <a:t>Valores </a:t>
            </a:r>
            <a:r>
              <a:rPr lang="es-ES" i="1" dirty="0" err="1" smtClean="0"/>
              <a:t>outliers</a:t>
            </a:r>
            <a:endParaRPr lang="es-E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573363"/>
            <a:ext cx="317652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s-ES" sz="2800" dirty="0"/>
              <a:t>Autocorrelación</a:t>
            </a:r>
          </a:p>
          <a:p>
            <a:endParaRPr lang="es-ES" dirty="0"/>
          </a:p>
        </p:txBody>
      </p:sp>
      <p:sp>
        <p:nvSpPr>
          <p:cNvPr id="4" name="Right Arrow 3"/>
          <p:cNvSpPr/>
          <p:nvPr/>
        </p:nvSpPr>
        <p:spPr>
          <a:xfrm>
            <a:off x="2968752" y="2723111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ight Arrow 12"/>
          <p:cNvSpPr/>
          <p:nvPr/>
        </p:nvSpPr>
        <p:spPr>
          <a:xfrm>
            <a:off x="3995928" y="3243072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3453384" y="2648173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Shapiro-Wilk test</a:t>
            </a:r>
            <a:endParaRPr lang="es-E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147965"/>
            <a:ext cx="26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ncVs</a:t>
            </a:r>
            <a:r>
              <a:rPr lang="es-ES" i="1" dirty="0" smtClean="0"/>
              <a:t> test</a:t>
            </a:r>
          </a:p>
          <a:p>
            <a:r>
              <a:rPr lang="es-ES" i="1" dirty="0" err="1" smtClean="0"/>
              <a:t>Breusch</a:t>
            </a:r>
            <a:r>
              <a:rPr lang="es-ES" i="1" dirty="0" smtClean="0"/>
              <a:t>-Pagan test</a:t>
            </a:r>
            <a:endParaRPr lang="es-ES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845" y="5082040"/>
            <a:ext cx="4800154" cy="856241"/>
            <a:chOff x="1404317" y="5082040"/>
            <a:chExt cx="4800154" cy="856241"/>
          </a:xfrm>
        </p:grpSpPr>
        <p:sp>
          <p:nvSpPr>
            <p:cNvPr id="8" name="Oval 7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3085" y="5078429"/>
            <a:ext cx="4800154" cy="856241"/>
            <a:chOff x="1404317" y="5082040"/>
            <a:chExt cx="4800154" cy="856241"/>
          </a:xfrm>
        </p:grpSpPr>
        <p:sp>
          <p:nvSpPr>
            <p:cNvPr id="21" name="Oval 20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3578352" y="4713455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/>
          <p:cNvSpPr txBox="1"/>
          <p:nvPr/>
        </p:nvSpPr>
        <p:spPr>
          <a:xfrm>
            <a:off x="4062984" y="4638517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Durbin</a:t>
            </a:r>
            <a:r>
              <a:rPr lang="es-ES" i="1" dirty="0" smtClean="0"/>
              <a:t> Watson test</a:t>
            </a:r>
            <a:endParaRPr lang="es-E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5440" y="5053660"/>
            <a:ext cx="317652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s-ES" sz="2800" dirty="0" smtClean="0"/>
              <a:t>Multicolinealidad</a:t>
            </a:r>
            <a:endParaRPr lang="es-ES" sz="2800" dirty="0"/>
          </a:p>
          <a:p>
            <a:endParaRPr lang="es-E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03085" y="5075298"/>
            <a:ext cx="4800154" cy="856241"/>
            <a:chOff x="1404317" y="5082040"/>
            <a:chExt cx="4800154" cy="856241"/>
          </a:xfrm>
        </p:grpSpPr>
        <p:sp>
          <p:nvSpPr>
            <p:cNvPr id="30" name="Oval 29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02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77"/>
    </mc:Choice>
    <mc:Fallback xmlns="">
      <p:transition spd="slow" advTm="191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  <p:bldP spid="14" grpId="0"/>
      <p:bldP spid="15" grpId="0"/>
      <p:bldP spid="25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12</a:t>
            </a:fld>
            <a:endParaRPr lang="es-E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31653"/>
              </p:ext>
            </p:extLst>
          </p:nvPr>
        </p:nvGraphicFramePr>
        <p:xfrm>
          <a:off x="3061939" y="3683681"/>
          <a:ext cx="6068119" cy="2506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643"/>
                <a:gridCol w="1330214"/>
                <a:gridCol w="1230198"/>
                <a:gridCol w="797985"/>
                <a:gridCol w="1378079"/>
              </a:tblGrid>
              <a:tr h="200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Coeficiente</a:t>
                      </a:r>
                      <a:r>
                        <a:rPr lang="en-US" sz="1100" b="1" kern="100" dirty="0">
                          <a:effectLst/>
                        </a:rPr>
                        <a:t> B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Std.Err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Sig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Predictores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Constante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kern="100" dirty="0">
                          <a:effectLst/>
                        </a:rPr>
                        <a:t>-1.32512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0.92076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-1.439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0.157696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>
                          <a:effectLst/>
                        </a:rPr>
                        <a:t>log(age)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kern="100" dirty="0">
                          <a:effectLst/>
                        </a:rPr>
                        <a:t>-0.60697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0.23595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-2.572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0.013816 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>
                          <a:effectLst/>
                        </a:rPr>
                        <a:t>stimulus.type2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kern="100" dirty="0">
                          <a:effectLst/>
                        </a:rPr>
                        <a:t>-0.16758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0.05731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-2.924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0.005604 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5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>
                          <a:effectLst/>
                        </a:rPr>
                        <a:t>log(</a:t>
                      </a:r>
                      <a:r>
                        <a:rPr lang="en-US" sz="1100" b="1" i="1" kern="100" dirty="0" err="1">
                          <a:effectLst/>
                        </a:rPr>
                        <a:t>oxt.pre</a:t>
                      </a:r>
                      <a:r>
                        <a:rPr lang="en-US" sz="1100" b="1" i="1" kern="100" dirty="0">
                          <a:effectLst/>
                        </a:rPr>
                        <a:t>)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1.00019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0.06243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16.022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&lt; 2e-16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los</a:t>
                      </a:r>
                      <a:r>
                        <a:rPr lang="en-US" sz="1100" b="1" i="1" kern="100" dirty="0">
                          <a:effectLst/>
                        </a:rPr>
                        <a:t>(</a:t>
                      </a:r>
                      <a:r>
                        <a:rPr lang="en-US" sz="1100" b="1" i="1" kern="100" dirty="0" err="1">
                          <a:effectLst/>
                        </a:rPr>
                        <a:t>hr.bas</a:t>
                      </a:r>
                      <a:r>
                        <a:rPr lang="en-US" sz="1100" b="1" i="1" kern="100" dirty="0">
                          <a:effectLst/>
                        </a:rPr>
                        <a:t>)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0.84390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0.20285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4.160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0.000158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b="1" i="1" kern="100" dirty="0" err="1">
                          <a:effectLst/>
                        </a:rPr>
                        <a:t>Signif</a:t>
                      </a:r>
                      <a:r>
                        <a:rPr lang="en-US" sz="1100" b="1" i="1" kern="100" dirty="0">
                          <a:effectLst/>
                        </a:rPr>
                        <a:t>. codes:  0 ‘***’ 0.001 ‘**’ 0.01 ‘*’ 0.05 ‘.’ 0.1 ‘ ’ 1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766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69.56 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R</a:t>
                      </a:r>
                      <a:r>
                        <a:rPr lang="en-US" sz="1100" b="1" kern="100" baseline="30000" dirty="0">
                          <a:effectLst/>
                        </a:rPr>
                        <a:t>2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 smtClean="0">
                          <a:effectLst/>
                        </a:rPr>
                        <a:t>0.859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p-valor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&lt; </a:t>
                      </a:r>
                      <a:r>
                        <a:rPr lang="es-ES" sz="1100" kern="100" dirty="0" smtClean="0">
                          <a:effectLst/>
                        </a:rPr>
                        <a:t>2.2e-16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8629" y="1973613"/>
            <a:ext cx="4474740" cy="369332"/>
          </a:xfrm>
          <a:prstGeom prst="rect">
            <a:avLst/>
          </a:prstGeom>
          <a:solidFill>
            <a:srgbClr val="CD64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OXITOCINA</a:t>
            </a:r>
            <a:endParaRPr lang="es-E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87184" y="2817362"/>
                <a:ext cx="10363200" cy="39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)=−1.325−0.607 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)−0.168 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𝑠𝑡𝑖𝑚𝑢𝑙𝑢𝑠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𝑡𝑦𝑝𝑒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𝑜𝑥𝑡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)+0.844 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h𝑟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𝑏𝑎𝑠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84" y="2817362"/>
                <a:ext cx="10363200" cy="391902"/>
              </a:xfrm>
              <a:prstGeom prst="rect">
                <a:avLst/>
              </a:prstGeom>
              <a:blipFill rotWithShape="0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6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99"/>
    </mc:Choice>
    <mc:Fallback xmlns="">
      <p:transition spd="slow" advTm="220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</a:t>
            </a:r>
            <a:r>
              <a:rPr lang="es-ES" dirty="0" smtClean="0"/>
              <a:t>II: Cortisol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13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838200" y="2007846"/>
            <a:ext cx="102770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s-ES" sz="2800" dirty="0"/>
              <a:t>Conjunto de datos: </a:t>
            </a:r>
            <a:r>
              <a:rPr lang="es-ES" sz="2800" i="1" dirty="0" smtClean="0"/>
              <a:t>84 </a:t>
            </a:r>
            <a:r>
              <a:rPr lang="es-ES" sz="2800" i="1" dirty="0"/>
              <a:t>observaciones y </a:t>
            </a:r>
            <a:r>
              <a:rPr lang="es-ES" sz="2800" i="1" dirty="0" smtClean="0"/>
              <a:t>15 </a:t>
            </a:r>
            <a:r>
              <a:rPr lang="es-ES" sz="2800" i="1" dirty="0"/>
              <a:t>variables</a:t>
            </a:r>
            <a:endParaRPr lang="es-ES" sz="2800" dirty="0"/>
          </a:p>
          <a:p>
            <a:endParaRPr lang="es-ES" dirty="0"/>
          </a:p>
        </p:txBody>
      </p:sp>
      <p:pic>
        <p:nvPicPr>
          <p:cNvPr id="14" name="Picture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7" y="2920943"/>
            <a:ext cx="4990931" cy="27966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29999" y="2920943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SALIVA</a:t>
            </a:r>
            <a:endParaRPr lang="es-E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63884" y="2920943"/>
            <a:ext cx="123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SANGRE</a:t>
            </a:r>
            <a:endParaRPr lang="es-E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94547" y="3600808"/>
            <a:ext cx="2801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s-ES" sz="2800" i="1" dirty="0" smtClean="0"/>
              <a:t>56 </a:t>
            </a:r>
            <a:r>
              <a:rPr lang="es-ES" sz="2800" i="1" dirty="0" err="1" smtClean="0"/>
              <a:t>obs</a:t>
            </a:r>
            <a:r>
              <a:rPr lang="es-ES" sz="2800" i="1" dirty="0" smtClean="0"/>
              <a:t>. </a:t>
            </a:r>
            <a:r>
              <a:rPr lang="es-ES" sz="2800" i="1" dirty="0"/>
              <a:t>y </a:t>
            </a:r>
            <a:r>
              <a:rPr lang="es-ES" sz="2800" i="1" dirty="0" smtClean="0"/>
              <a:t>8 </a:t>
            </a:r>
            <a:r>
              <a:rPr lang="es-ES" sz="2800" i="1" dirty="0"/>
              <a:t>variables</a:t>
            </a:r>
            <a:endParaRPr lang="es-ES" sz="2800" dirty="0"/>
          </a:p>
          <a:p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733304" y="3608284"/>
            <a:ext cx="32148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s-ES" sz="2800" i="1" dirty="0" smtClean="0"/>
              <a:t>32 </a:t>
            </a:r>
            <a:r>
              <a:rPr lang="es-ES" sz="2800" i="1" dirty="0" err="1" smtClean="0"/>
              <a:t>obs</a:t>
            </a:r>
            <a:r>
              <a:rPr lang="es-ES" sz="2800" i="1" dirty="0" smtClean="0"/>
              <a:t>. </a:t>
            </a:r>
            <a:r>
              <a:rPr lang="es-ES" sz="2800" i="1" dirty="0"/>
              <a:t>y </a:t>
            </a:r>
            <a:r>
              <a:rPr lang="es-ES" sz="2800" i="1" dirty="0" smtClean="0"/>
              <a:t>7 variables</a:t>
            </a:r>
            <a:endParaRPr lang="es-ES" sz="2800" dirty="0"/>
          </a:p>
          <a:p>
            <a:endParaRPr lang="es-ES" dirty="0"/>
          </a:p>
        </p:txBody>
      </p:sp>
      <p:sp>
        <p:nvSpPr>
          <p:cNvPr id="5" name="Oval 4"/>
          <p:cNvSpPr/>
          <p:nvPr/>
        </p:nvSpPr>
        <p:spPr>
          <a:xfrm>
            <a:off x="501205" y="2808065"/>
            <a:ext cx="2557202" cy="22454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501205" y="5394439"/>
            <a:ext cx="2044275" cy="646331"/>
          </a:xfrm>
          <a:prstGeom prst="rect">
            <a:avLst/>
          </a:prstGeom>
          <a:solidFill>
            <a:srgbClr val="EEA2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 RESPUESTA</a:t>
            </a:r>
            <a:endParaRPr lang="es-E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4702" y="5394439"/>
            <a:ext cx="394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 smtClean="0"/>
              <a:t>Co.post</a:t>
            </a:r>
            <a:r>
              <a:rPr lang="en-US" b="1" dirty="0" smtClean="0"/>
              <a:t>:</a:t>
            </a:r>
            <a:r>
              <a:rPr lang="en-US" dirty="0" smtClean="0"/>
              <a:t> valor del cortisol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estímulo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endParaRPr lang="es-ES" dirty="0"/>
          </a:p>
          <a:p>
            <a:endParaRPr lang="es-E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204" y="5394439"/>
            <a:ext cx="2044275" cy="646331"/>
          </a:xfrm>
          <a:prstGeom prst="rect">
            <a:avLst/>
          </a:prstGeom>
          <a:solidFill>
            <a:srgbClr val="FFD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VARIABLES PREDICTORAS</a:t>
            </a:r>
            <a:endParaRPr lang="es-E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86009" y="5397916"/>
            <a:ext cx="5126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NUMÉRICAS: </a:t>
            </a:r>
            <a:r>
              <a:rPr lang="en-US" i="1" dirty="0"/>
              <a:t>age, </a:t>
            </a:r>
            <a:r>
              <a:rPr lang="en-US" i="1" dirty="0" err="1" smtClean="0"/>
              <a:t>co.pre</a:t>
            </a:r>
            <a:r>
              <a:rPr lang="en-US" i="1" dirty="0"/>
              <a:t>,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                   </a:t>
            </a:r>
            <a:r>
              <a:rPr lang="en-US" i="1" dirty="0" err="1" smtClean="0"/>
              <a:t>co.reac</a:t>
            </a:r>
            <a:r>
              <a:rPr lang="en-US" i="1" dirty="0" smtClean="0"/>
              <a:t>, </a:t>
            </a:r>
            <a:r>
              <a:rPr lang="en-US" i="1" dirty="0" err="1" smtClean="0"/>
              <a:t>med.dos</a:t>
            </a:r>
            <a:endParaRPr lang="en-US" i="1" dirty="0" smtClean="0"/>
          </a:p>
          <a:p>
            <a:r>
              <a:rPr lang="en-US" b="1" dirty="0" smtClean="0"/>
              <a:t>CATEGÓRICAS: </a:t>
            </a:r>
            <a:r>
              <a:rPr lang="en-US" i="1" dirty="0" smtClean="0"/>
              <a:t>co.res, gender </a:t>
            </a:r>
            <a:endParaRPr lang="en-US" i="1" dirty="0"/>
          </a:p>
          <a:p>
            <a:pPr marL="285750" indent="-285750">
              <a:buFontTx/>
              <a:buChar char="-"/>
            </a:pPr>
            <a:endParaRPr lang="es-ES" b="1" dirty="0"/>
          </a:p>
          <a:p>
            <a:endParaRPr lang="es-E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7452339" y="2621818"/>
            <a:ext cx="3313777" cy="3415159"/>
            <a:chOff x="7384937" y="2636576"/>
            <a:chExt cx="3313777" cy="3415159"/>
          </a:xfrm>
        </p:grpSpPr>
        <p:pic>
          <p:nvPicPr>
            <p:cNvPr id="23" name="Picture 2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4937" y="2731362"/>
              <a:ext cx="3313776" cy="3320373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7384938" y="2636576"/>
              <a:ext cx="33137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/>
                <a:t>Cortisol post-estímulo (</a:t>
              </a:r>
              <a:r>
                <a:rPr lang="es-ES" sz="1600" b="1" i="1" dirty="0" err="1" smtClean="0"/>
                <a:t>co.post</a:t>
              </a:r>
              <a:r>
                <a:rPr lang="es-ES" sz="1600" b="1" dirty="0" smtClean="0"/>
                <a:t>)</a:t>
              </a:r>
              <a:endParaRPr lang="es-ES" sz="16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9549" y="2556498"/>
            <a:ext cx="6742451" cy="3262886"/>
            <a:chOff x="857930" y="2946401"/>
            <a:chExt cx="6742451" cy="3262886"/>
          </a:xfrm>
        </p:grpSpPr>
        <p:pic>
          <p:nvPicPr>
            <p:cNvPr id="29" name="Picture 28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54" y="2946401"/>
              <a:ext cx="3934346" cy="326288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6148639" y="3570143"/>
              <a:ext cx="1451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Nivel de cortisol pre-estímulo</a:t>
              </a:r>
              <a:endParaRPr lang="es-ES" sz="14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8639" y="5185771"/>
              <a:ext cx="1451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Dosis de medicamento </a:t>
              </a:r>
              <a:endParaRPr lang="es-ES" sz="14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930" y="3571797"/>
              <a:ext cx="1451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Edad del participante</a:t>
              </a:r>
              <a:endParaRPr lang="es-ES" sz="14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7930" y="5180706"/>
              <a:ext cx="13418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Índice de reacción del cortisol</a:t>
              </a:r>
              <a:endParaRPr lang="es-ES" sz="1400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92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58"/>
    </mc:Choice>
    <mc:Fallback xmlns="">
      <p:transition spd="slow" advTm="72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5" grpId="0" animBg="1"/>
      <p:bldP spid="15" grpId="0" animBg="1"/>
      <p:bldP spid="15" grpId="2" animBg="1"/>
      <p:bldP spid="16" grpId="0"/>
      <p:bldP spid="16" grpId="2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</a:t>
            </a:r>
            <a:r>
              <a:rPr lang="es-ES" dirty="0" smtClean="0"/>
              <a:t>II: Cortisol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14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3858630" y="1982910"/>
            <a:ext cx="4474740" cy="369332"/>
          </a:xfrm>
          <a:prstGeom prst="rect">
            <a:avLst/>
          </a:prstGeom>
          <a:solidFill>
            <a:srgbClr val="01EE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CORRELACIÓN VARIABLES</a:t>
            </a:r>
            <a:endParaRPr lang="es-E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4992624"/>
            <a:ext cx="7142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Coeficiente</a:t>
            </a:r>
            <a:r>
              <a:rPr lang="en-US" sz="1600" dirty="0" smtClean="0"/>
              <a:t> </a:t>
            </a:r>
            <a:r>
              <a:rPr lang="es-ES" sz="1600" dirty="0" smtClean="0"/>
              <a:t>de correlación elevado en los pares: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Cortisol post-estímulo (</a:t>
            </a:r>
            <a:r>
              <a:rPr lang="es-ES" sz="1600" dirty="0" err="1" smtClean="0"/>
              <a:t>co.post</a:t>
            </a:r>
            <a:r>
              <a:rPr lang="es-ES" sz="1600" dirty="0" smtClean="0"/>
              <a:t>) – cortisol pre-estímulo (</a:t>
            </a:r>
            <a:r>
              <a:rPr lang="es-ES" sz="1600" dirty="0" err="1" smtClean="0"/>
              <a:t>co.pre</a:t>
            </a:r>
            <a:r>
              <a:rPr lang="es-ES" sz="1600" dirty="0" smtClean="0"/>
              <a:t>): </a:t>
            </a:r>
            <a:r>
              <a:rPr lang="en-US" sz="1600" b="1" dirty="0" err="1" smtClean="0">
                <a:sym typeface="Wingdings" panose="05000000000000000000" pitchFamily="2" charset="2"/>
              </a:rPr>
              <a:t>adecuada</a:t>
            </a: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endParaRPr lang="es-ES" sz="16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Índice de reacción al cortisol (</a:t>
            </a:r>
            <a:r>
              <a:rPr lang="es-ES" sz="1600" dirty="0" err="1" smtClean="0"/>
              <a:t>co.reac</a:t>
            </a:r>
            <a:r>
              <a:rPr lang="es-ES" sz="1600" dirty="0"/>
              <a:t>)</a:t>
            </a:r>
            <a:r>
              <a:rPr lang="es-ES" sz="1600" dirty="0" smtClean="0"/>
              <a:t> – Respondedor o no al cambio del cortisol (co.res): </a:t>
            </a:r>
            <a:r>
              <a:rPr lang="es-ES" sz="1600" b="1" dirty="0" smtClean="0">
                <a:sym typeface="Wingdings" panose="05000000000000000000" pitchFamily="2" charset="2"/>
              </a:rPr>
              <a:t>no adecuada</a:t>
            </a:r>
            <a:endParaRPr lang="es-ES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63122"/>
              </p:ext>
            </p:extLst>
          </p:nvPr>
        </p:nvGraphicFramePr>
        <p:xfrm>
          <a:off x="838200" y="2910433"/>
          <a:ext cx="5027930" cy="1524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5165"/>
                <a:gridCol w="609600"/>
                <a:gridCol w="609600"/>
                <a:gridCol w="685165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age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gender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med.dos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co.pre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</a:rPr>
                        <a:t>co.post</a:t>
                      </a:r>
                      <a:endParaRPr lang="es-E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</a:rPr>
                        <a:t>co.reac</a:t>
                      </a:r>
                      <a:endParaRPr lang="es-E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effectLst/>
                        </a:rPr>
                        <a:t>co.res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age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gender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0.19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med.dos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0.20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co.pre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-0.09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co.post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-0.18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0.80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 err="1">
                          <a:effectLst/>
                        </a:rPr>
                        <a:t>co.reac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-0.31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-0.14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0.34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effectLst/>
                        </a:rPr>
                        <a:t>co.res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-0.42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-0.22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0.19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0.82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72" y="2650082"/>
            <a:ext cx="3437328" cy="3445918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3511496" y="3860800"/>
            <a:ext cx="465667" cy="186266"/>
          </a:xfrm>
          <a:prstGeom prst="ellipse">
            <a:avLst/>
          </a:prstGeom>
          <a:noFill/>
          <a:ln w="28575">
            <a:solidFill>
              <a:srgbClr val="01E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/>
          <p:cNvSpPr/>
          <p:nvPr/>
        </p:nvSpPr>
        <p:spPr>
          <a:xfrm>
            <a:off x="4723768" y="4248167"/>
            <a:ext cx="465667" cy="186266"/>
          </a:xfrm>
          <a:prstGeom prst="ellipse">
            <a:avLst/>
          </a:prstGeom>
          <a:noFill/>
          <a:ln w="28575">
            <a:solidFill>
              <a:srgbClr val="01E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7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66"/>
    </mc:Choice>
    <mc:Fallback xmlns="">
      <p:transition spd="slow" advTm="4446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118"/>
            <a:ext cx="10515600" cy="1325563"/>
          </a:xfrm>
        </p:spPr>
        <p:txBody>
          <a:bodyPr/>
          <a:lstStyle/>
          <a:p>
            <a:r>
              <a:rPr lang="es-ES" dirty="0"/>
              <a:t>Biomarcador </a:t>
            </a:r>
            <a:r>
              <a:rPr lang="es-ES" dirty="0" smtClean="0"/>
              <a:t>II</a:t>
            </a:r>
            <a:r>
              <a:rPr lang="es-ES" dirty="0"/>
              <a:t>: </a:t>
            </a:r>
            <a:r>
              <a:rPr lang="es-ES" dirty="0" smtClean="0"/>
              <a:t>Cortisol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15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3858629" y="1973613"/>
            <a:ext cx="4474740" cy="369332"/>
          </a:xfrm>
          <a:prstGeom prst="rect">
            <a:avLst/>
          </a:prstGeom>
          <a:solidFill>
            <a:srgbClr val="CD64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CORTISOL</a:t>
            </a:r>
            <a:endParaRPr lang="es-ES" b="1" i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578607"/>
            <a:ext cx="3157728" cy="2075689"/>
          </a:xfrm>
        </p:spPr>
        <p:txBody>
          <a:bodyPr>
            <a:normAutofit/>
          </a:bodyPr>
          <a:lstStyle/>
          <a:p>
            <a:r>
              <a:rPr lang="es-ES" dirty="0" smtClean="0"/>
              <a:t>Normalidad </a:t>
            </a:r>
          </a:p>
          <a:p>
            <a:r>
              <a:rPr lang="es-ES" dirty="0" smtClean="0"/>
              <a:t>Homocedasticidad</a:t>
            </a:r>
          </a:p>
          <a:p>
            <a:r>
              <a:rPr lang="es-ES" dirty="0" smtClean="0"/>
              <a:t>Linealidad </a:t>
            </a:r>
          </a:p>
          <a:p>
            <a:r>
              <a:rPr lang="es-ES" dirty="0"/>
              <a:t>Valores </a:t>
            </a:r>
            <a:r>
              <a:rPr lang="es-ES" i="1" dirty="0" err="1" smtClean="0"/>
              <a:t>outliers</a:t>
            </a:r>
            <a:endParaRPr lang="es-E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573363"/>
            <a:ext cx="317652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s-ES" sz="2800" dirty="0"/>
              <a:t>Autocorrelación</a:t>
            </a:r>
          </a:p>
          <a:p>
            <a:endParaRPr lang="es-ES" dirty="0"/>
          </a:p>
        </p:txBody>
      </p:sp>
      <p:sp>
        <p:nvSpPr>
          <p:cNvPr id="4" name="Right Arrow 3"/>
          <p:cNvSpPr/>
          <p:nvPr/>
        </p:nvSpPr>
        <p:spPr>
          <a:xfrm>
            <a:off x="2968752" y="2723111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ight Arrow 12"/>
          <p:cNvSpPr/>
          <p:nvPr/>
        </p:nvSpPr>
        <p:spPr>
          <a:xfrm>
            <a:off x="3995928" y="3243072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3453384" y="2648173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Shapiro-Wilk test</a:t>
            </a:r>
            <a:endParaRPr lang="es-E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147965"/>
            <a:ext cx="26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ncVs</a:t>
            </a:r>
            <a:r>
              <a:rPr lang="es-ES" i="1" dirty="0" smtClean="0"/>
              <a:t> test</a:t>
            </a:r>
          </a:p>
          <a:p>
            <a:r>
              <a:rPr lang="es-ES" i="1" dirty="0" err="1" smtClean="0"/>
              <a:t>Breusch</a:t>
            </a:r>
            <a:r>
              <a:rPr lang="es-ES" i="1" dirty="0" smtClean="0"/>
              <a:t>-Pagan test</a:t>
            </a:r>
            <a:endParaRPr lang="es-ES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845" y="5082040"/>
            <a:ext cx="4800154" cy="856241"/>
            <a:chOff x="1404317" y="5082040"/>
            <a:chExt cx="4800154" cy="856241"/>
          </a:xfrm>
        </p:grpSpPr>
        <p:sp>
          <p:nvSpPr>
            <p:cNvPr id="8" name="Oval 7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3085" y="5078429"/>
            <a:ext cx="4800154" cy="856241"/>
            <a:chOff x="1404317" y="5082040"/>
            <a:chExt cx="4800154" cy="856241"/>
          </a:xfrm>
        </p:grpSpPr>
        <p:sp>
          <p:nvSpPr>
            <p:cNvPr id="21" name="Oval 20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3578352" y="4713455"/>
            <a:ext cx="347472" cy="219456"/>
          </a:xfrm>
          <a:prstGeom prst="rightArrow">
            <a:avLst/>
          </a:prstGeom>
          <a:solidFill>
            <a:srgbClr val="CD644B"/>
          </a:solidFill>
          <a:ln>
            <a:solidFill>
              <a:srgbClr val="CD6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/>
          <p:cNvSpPr txBox="1"/>
          <p:nvPr/>
        </p:nvSpPr>
        <p:spPr>
          <a:xfrm>
            <a:off x="4062984" y="4638517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Durbin</a:t>
            </a:r>
            <a:r>
              <a:rPr lang="es-ES" i="1" dirty="0" smtClean="0"/>
              <a:t> Watson test</a:t>
            </a:r>
            <a:endParaRPr lang="es-E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5440" y="5053660"/>
            <a:ext cx="317652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s-ES" sz="2800" dirty="0" smtClean="0"/>
              <a:t>Multicolinealidad</a:t>
            </a:r>
            <a:endParaRPr lang="es-ES" sz="2800" dirty="0"/>
          </a:p>
          <a:p>
            <a:endParaRPr lang="es-E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03085" y="5075298"/>
            <a:ext cx="4800154" cy="856241"/>
            <a:chOff x="1404317" y="5082040"/>
            <a:chExt cx="4800154" cy="856241"/>
          </a:xfrm>
        </p:grpSpPr>
        <p:sp>
          <p:nvSpPr>
            <p:cNvPr id="30" name="Oval 29"/>
            <p:cNvSpPr/>
            <p:nvPr/>
          </p:nvSpPr>
          <p:spPr>
            <a:xfrm>
              <a:off x="1404317" y="5082040"/>
              <a:ext cx="1655203" cy="856241"/>
            </a:xfrm>
            <a:prstGeom prst="ellipse">
              <a:avLst/>
            </a:prstGeom>
            <a:solidFill>
              <a:srgbClr val="E09F90"/>
            </a:solidFill>
            <a:ln>
              <a:solidFill>
                <a:srgbClr val="E09F9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4119" y="5325494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p-valor </a:t>
              </a:r>
              <a:r>
                <a:rPr lang="en-US" b="1" dirty="0" smtClean="0"/>
                <a:t>&gt; 0.05</a:t>
              </a:r>
              <a:endParaRPr lang="es-E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80817" y="5186994"/>
              <a:ext cx="282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No hay </a:t>
              </a:r>
              <a:r>
                <a:rPr lang="en-US" dirty="0" err="1" smtClean="0">
                  <a:sym typeface="Wingdings" panose="05000000000000000000" pitchFamily="2" charset="2"/>
                </a:rPr>
                <a:t>evidencia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ym typeface="Wingdings" panose="05000000000000000000" pitchFamily="2" charset="2"/>
                </a:rPr>
                <a:t>suficiente</a:t>
              </a:r>
              <a:r>
                <a:rPr lang="en-US" dirty="0" smtClean="0">
                  <a:sym typeface="Wingdings" panose="05000000000000000000" pitchFamily="2" charset="2"/>
                </a:rPr>
                <a:t> para </a:t>
              </a:r>
              <a:r>
                <a:rPr lang="en-US" dirty="0" err="1" smtClean="0">
                  <a:sym typeface="Wingdings" panose="05000000000000000000" pitchFamily="2" charset="2"/>
                </a:rPr>
                <a:t>rechazar</a:t>
              </a:r>
              <a:r>
                <a:rPr lang="en-US" dirty="0" smtClean="0">
                  <a:sym typeface="Wingdings" panose="05000000000000000000" pitchFamily="2" charset="2"/>
                </a:rPr>
                <a:t> H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endParaRPr lang="es-E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9520" y="5325494"/>
              <a:ext cx="37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baseline="-25000" dirty="0"/>
            </a:p>
          </p:txBody>
        </p:sp>
      </p:grpSp>
      <p:pic>
        <p:nvPicPr>
          <p:cNvPr id="34" name="Picture 3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58" y="2578607"/>
            <a:ext cx="4044950" cy="404495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>
          <a:xfrm flipV="1">
            <a:off x="914400" y="3610768"/>
            <a:ext cx="1819656" cy="462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19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8"/>
    </mc:Choice>
    <mc:Fallback xmlns="">
      <p:transition spd="slow" advTm="126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  <p:bldP spid="14" grpId="0"/>
      <p:bldP spid="15" grpId="0"/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</a:t>
            </a:r>
            <a:r>
              <a:rPr lang="es-ES" dirty="0" smtClean="0"/>
              <a:t>II: Cortisol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3858629" y="1973613"/>
            <a:ext cx="4474740" cy="369332"/>
          </a:xfrm>
          <a:prstGeom prst="rect">
            <a:avLst/>
          </a:prstGeom>
          <a:solidFill>
            <a:srgbClr val="CD64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CORTISOL</a:t>
            </a:r>
            <a:endParaRPr lang="es-E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57528" y="2735677"/>
                <a:ext cx="9424416" cy="395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)=6.745+0.00039 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pre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+0.00493 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age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+0.00539 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reac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−0.00024 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med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dos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2735677"/>
                <a:ext cx="9424416" cy="395493"/>
              </a:xfrm>
              <a:prstGeom prst="rect">
                <a:avLst/>
              </a:prstGeom>
              <a:blipFill rotWithShape="0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65068"/>
              </p:ext>
            </p:extLst>
          </p:nvPr>
        </p:nvGraphicFramePr>
        <p:xfrm>
          <a:off x="3201823" y="3722252"/>
          <a:ext cx="6135826" cy="250478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46501"/>
                <a:gridCol w="1345057"/>
                <a:gridCol w="1243925"/>
                <a:gridCol w="806888"/>
                <a:gridCol w="1393455"/>
              </a:tblGrid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Coeficiente</a:t>
                      </a:r>
                      <a:r>
                        <a:rPr lang="en-US" sz="1100" b="1" kern="100" dirty="0">
                          <a:effectLst/>
                        </a:rPr>
                        <a:t> B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Std.Err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t</a:t>
                      </a:r>
                      <a:endParaRPr lang="es-ES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Sig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</a:rPr>
                        <a:t>Predictores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Constante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6.745e+00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8.432e-02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79.985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&lt; 2e-16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co.pre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3.852e-04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1.843e-05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20.904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&lt; 2e-16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>
                          <a:effectLst/>
                        </a:rPr>
                        <a:t>age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4.926e-03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2.071e-03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2.379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0.024691 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co.reac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5.388e-03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4.816e-04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11.189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1.21e-11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15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med.dos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-2.408e-04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6.244e-05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 dirty="0">
                          <a:effectLst/>
                        </a:rPr>
                        <a:t>-3.857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0.000645 ***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745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100" dirty="0" err="1">
                          <a:effectLst/>
                        </a:rPr>
                        <a:t>Signif</a:t>
                      </a:r>
                      <a:r>
                        <a:rPr lang="en-US" sz="1100" b="1" i="1" kern="100" dirty="0">
                          <a:effectLst/>
                        </a:rPr>
                        <a:t>. codes:  0 ‘***’ 0.001 ‘**’ 0.01 ‘*’ 0.05 ‘.’ 0.1 ‘ ’ 1</a:t>
                      </a:r>
                      <a:endParaRPr lang="es-ES" sz="1100" b="1" i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57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57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kern="100">
                          <a:effectLst/>
                        </a:rPr>
                        <a:t>125.5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57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R</a:t>
                      </a:r>
                      <a:r>
                        <a:rPr lang="en-US" sz="1100" b="1" kern="100" baseline="30000" dirty="0">
                          <a:effectLst/>
                        </a:rPr>
                        <a:t>2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100" b="1" kern="100" dirty="0">
                          <a:effectLst/>
                        </a:rPr>
                        <a:t>0.9414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57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p-valor</a:t>
                      </a:r>
                      <a:endParaRPr lang="es-ES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100">
                          <a:effectLst/>
                        </a:rPr>
                        <a:t>&lt; 2.2e-16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1"/>
    </mc:Choice>
    <mc:Fallback xmlns="">
      <p:transition spd="slow" advTm="2767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Conclusiones I: análisis de las variables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Variables significativas: </a:t>
            </a:r>
          </a:p>
          <a:p>
            <a:pPr lvl="1"/>
            <a:r>
              <a:rPr lang="es-ES" dirty="0" smtClean="0"/>
              <a:t>Numéricas: biomarcador previo en cada caso, dosis de la medicación, edad, ritmo cardiaco</a:t>
            </a:r>
          </a:p>
          <a:p>
            <a:pPr lvl="1"/>
            <a:r>
              <a:rPr lang="es-ES" dirty="0" smtClean="0"/>
              <a:t>Categóricas: estímulo estresante añadido </a:t>
            </a:r>
            <a:endParaRPr lang="en-US" dirty="0" smtClean="0"/>
          </a:p>
          <a:p>
            <a:r>
              <a:rPr lang="en-US" dirty="0" smtClean="0"/>
              <a:t>Cortisol: </a:t>
            </a:r>
            <a:r>
              <a:rPr lang="en-US" dirty="0" err="1" smtClean="0"/>
              <a:t>análisis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observaciones</a:t>
            </a:r>
            <a:r>
              <a:rPr lang="en-US" dirty="0" smtClean="0"/>
              <a:t>,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saliva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sangre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variables </a:t>
            </a:r>
            <a:r>
              <a:rPr lang="en-US" dirty="0" err="1" smtClean="0"/>
              <a:t>observadas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b="1" dirty="0" err="1"/>
              <a:t>rítmo</a:t>
            </a:r>
            <a:r>
              <a:rPr lang="en-US" b="1" dirty="0"/>
              <a:t> </a:t>
            </a:r>
            <a:r>
              <a:rPr lang="en-US" b="1" dirty="0" err="1"/>
              <a:t>cardiaco</a:t>
            </a:r>
            <a:r>
              <a:rPr lang="en-US" b="1" dirty="0"/>
              <a:t> </a:t>
            </a:r>
            <a:r>
              <a:rPr lang="en-US" dirty="0" smtClean="0"/>
              <a:t>que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protocol actual.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68"/>
    </mc:Choice>
    <mc:Fallback xmlns="">
      <p:transition spd="slow" advTm="605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Conclusiones II: significatividad de la etnia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Hipótesis de la significatividad de la etnia:</a:t>
            </a:r>
          </a:p>
          <a:p>
            <a:pPr lvl="1"/>
            <a:r>
              <a:rPr lang="es-ES" dirty="0" smtClean="0"/>
              <a:t>Sig. para modelo OXT = tolerancia ante situaciones de estrés diferente según la etnia (vínculos sociales). </a:t>
            </a:r>
          </a:p>
          <a:p>
            <a:pPr lvl="1"/>
            <a:r>
              <a:rPr lang="es-ES" dirty="0" smtClean="0"/>
              <a:t>Sig. para modelo CO = respuesta al estrés diferente según etnia.</a:t>
            </a:r>
          </a:p>
          <a:p>
            <a:r>
              <a:rPr lang="es-ES" dirty="0" smtClean="0"/>
              <a:t>Conjunto de datos UMD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smtClean="0"/>
              <a:t> Afectado por pandemia </a:t>
            </a:r>
            <a:r>
              <a:rPr lang="es-ES" dirty="0"/>
              <a:t>SARS-CoV-2/COVID-19 </a:t>
            </a:r>
            <a:endParaRPr lang="es-ES" dirty="0" smtClean="0"/>
          </a:p>
          <a:p>
            <a:pPr lvl="1"/>
            <a:r>
              <a:rPr lang="en-US" dirty="0" err="1" smtClean="0"/>
              <a:t>Niveles</a:t>
            </a:r>
            <a:r>
              <a:rPr lang="en-US" dirty="0" smtClean="0"/>
              <a:t> del CO no </a:t>
            </a:r>
            <a:r>
              <a:rPr lang="en-US" dirty="0" err="1" smtClean="0"/>
              <a:t>medidos</a:t>
            </a:r>
            <a:r>
              <a:rPr lang="en-US" dirty="0" smtClean="0"/>
              <a:t>. </a:t>
            </a:r>
            <a:endParaRPr lang="es-ES" dirty="0" smtClean="0"/>
          </a:p>
          <a:p>
            <a:r>
              <a:rPr lang="es-ES" dirty="0" smtClean="0"/>
              <a:t>Simulación </a:t>
            </a:r>
            <a:r>
              <a:rPr lang="es-ES" dirty="0"/>
              <a:t>de la </a:t>
            </a:r>
            <a:r>
              <a:rPr lang="es-ES" dirty="0" smtClean="0"/>
              <a:t>variable etnia – </a:t>
            </a:r>
            <a:r>
              <a:rPr lang="es-ES" i="1" dirty="0" smtClean="0"/>
              <a:t>US </a:t>
            </a:r>
            <a:r>
              <a:rPr lang="es-ES" i="1" dirty="0" err="1" smtClean="0"/>
              <a:t>Census</a:t>
            </a:r>
            <a:r>
              <a:rPr lang="es-ES" i="1" dirty="0" smtClean="0"/>
              <a:t> Bureau </a:t>
            </a:r>
            <a:r>
              <a:rPr lang="es-ES" dirty="0" smtClean="0"/>
              <a:t>estado de Maryland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2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73"/>
    </mc:Choice>
    <mc:Fallback xmlns="">
      <p:transition spd="slow" advTm="132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>
                <a:hlinkClick r:id="rId3" action="ppaction://hlinksldjump"/>
              </a:rPr>
              <a:t>Introducción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4" action="ppaction://hlinksldjump"/>
              </a:rPr>
              <a:t>Preguntas de investigación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5" action="ppaction://hlinksldjump"/>
              </a:rPr>
              <a:t>Objetivos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6" action="ppaction://hlinksldjump"/>
              </a:rPr>
              <a:t>Metodología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7" action="ppaction://hlinksldjump"/>
              </a:rPr>
              <a:t>Biomarcador I: oxitocina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8" action="ppaction://hlinksldjump"/>
              </a:rPr>
              <a:t>Biomarcador II: cortisol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9" action="ppaction://hlinksldjump"/>
              </a:rPr>
              <a:t>Conclusiones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10" action="ppaction://hlinksldjump"/>
              </a:rPr>
              <a:t>Líneas futuras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11" action="ppaction://hlinksldjump"/>
              </a:rPr>
              <a:t>Bibliografía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21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81"/>
    </mc:Choice>
    <mc:Fallback xmlns="">
      <p:transition spd="slow" advTm="1838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Líneas futuras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19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0" y="4171225"/>
            <a:ext cx="4533572" cy="2266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41" y="3978275"/>
            <a:ext cx="2363652" cy="2459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80" y="4670841"/>
            <a:ext cx="3202120" cy="115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88" y="1807247"/>
            <a:ext cx="1348156" cy="2018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71" y="1807247"/>
            <a:ext cx="2655133" cy="177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17" y="1843147"/>
            <a:ext cx="2973788" cy="19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81"/>
    </mc:Choice>
    <mc:Fallback xmlns="">
      <p:transition spd="slow" advTm="4898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1800" i="1" dirty="0" smtClean="0"/>
              <a:t>Tas</a:t>
            </a:r>
            <a:r>
              <a:rPr lang="es-ES" sz="1800" i="1" dirty="0"/>
              <a:t>, </a:t>
            </a:r>
            <a:r>
              <a:rPr lang="es-ES" sz="1800" i="1" dirty="0" err="1"/>
              <a:t>Cumhur</a:t>
            </a:r>
            <a:r>
              <a:rPr lang="es-ES" sz="1800" i="1" dirty="0"/>
              <a:t>, </a:t>
            </a:r>
            <a:r>
              <a:rPr lang="es-ES" sz="1800" i="1" dirty="0" err="1"/>
              <a:t>Elliot</a:t>
            </a:r>
            <a:r>
              <a:rPr lang="es-ES" sz="1800" i="1" dirty="0"/>
              <a:t> C Brown, </a:t>
            </a:r>
            <a:r>
              <a:rPr lang="es-ES" sz="1800" i="1" dirty="0" err="1"/>
              <a:t>Gokcer</a:t>
            </a:r>
            <a:r>
              <a:rPr lang="es-ES" sz="1800" i="1" dirty="0"/>
              <a:t> </a:t>
            </a:r>
            <a:r>
              <a:rPr lang="es-ES" sz="1800" i="1" dirty="0" err="1"/>
              <a:t>Eskikurt</a:t>
            </a:r>
            <a:r>
              <a:rPr lang="es-ES" sz="1800" i="1" dirty="0"/>
              <a:t>, </a:t>
            </a:r>
            <a:r>
              <a:rPr lang="es-ES" sz="1800" i="1" dirty="0" err="1"/>
              <a:t>Sezen</a:t>
            </a:r>
            <a:r>
              <a:rPr lang="es-ES" sz="1800" i="1" dirty="0"/>
              <a:t> </a:t>
            </a:r>
            <a:r>
              <a:rPr lang="es-ES" sz="1800" i="1" dirty="0" err="1"/>
              <a:t>Irmak</a:t>
            </a:r>
            <a:r>
              <a:rPr lang="es-ES" sz="1800" i="1" dirty="0"/>
              <a:t>, </a:t>
            </a:r>
            <a:r>
              <a:rPr lang="es-ES" sz="1800" i="1" dirty="0" err="1"/>
              <a:t>Orkun</a:t>
            </a:r>
            <a:r>
              <a:rPr lang="es-ES" sz="1800" i="1" dirty="0"/>
              <a:t> Aydın, </a:t>
            </a:r>
            <a:r>
              <a:rPr lang="es-ES" sz="1800" i="1" dirty="0" err="1"/>
              <a:t>Aysen</a:t>
            </a:r>
            <a:r>
              <a:rPr lang="es-ES" sz="1800" i="1" dirty="0"/>
              <a:t> </a:t>
            </a:r>
            <a:r>
              <a:rPr lang="es-ES" sz="1800" i="1" dirty="0" err="1"/>
              <a:t>Esen-Danaci</a:t>
            </a:r>
            <a:r>
              <a:rPr lang="es-ES" sz="1800" i="1" dirty="0"/>
              <a:t>, y Martin </a:t>
            </a:r>
            <a:r>
              <a:rPr lang="es-ES" sz="1800" i="1" dirty="0" err="1"/>
              <a:t>Brüne</a:t>
            </a:r>
            <a:r>
              <a:rPr lang="es-ES" sz="1800" i="1" dirty="0"/>
              <a:t>. 2018. «Cortisol response to stress in </a:t>
            </a:r>
            <a:r>
              <a:rPr lang="es-ES" sz="1800" i="1" dirty="0" err="1"/>
              <a:t>schizophrenia</a:t>
            </a:r>
            <a:r>
              <a:rPr lang="es-ES" sz="1800" i="1" dirty="0"/>
              <a:t>: </a:t>
            </a:r>
            <a:r>
              <a:rPr lang="es-ES" sz="1800" i="1" dirty="0" err="1"/>
              <a:t>associations</a:t>
            </a:r>
            <a:r>
              <a:rPr lang="es-ES" sz="1800" i="1" dirty="0"/>
              <a:t> </a:t>
            </a:r>
            <a:r>
              <a:rPr lang="es-ES" sz="1800" i="1" dirty="0" err="1"/>
              <a:t>with</a:t>
            </a:r>
            <a:r>
              <a:rPr lang="es-ES" sz="1800" i="1" dirty="0"/>
              <a:t> </a:t>
            </a:r>
            <a:r>
              <a:rPr lang="es-ES" sz="1800" i="1" dirty="0" err="1"/>
              <a:t>oxytocin</a:t>
            </a:r>
            <a:r>
              <a:rPr lang="es-ES" sz="1800" i="1" dirty="0"/>
              <a:t>, social </a:t>
            </a:r>
            <a:r>
              <a:rPr lang="es-ES" sz="1800" i="1" dirty="0" err="1"/>
              <a:t>support</a:t>
            </a:r>
            <a:r>
              <a:rPr lang="es-ES" sz="1800" i="1" dirty="0"/>
              <a:t> and social </a:t>
            </a:r>
            <a:r>
              <a:rPr lang="es-ES" sz="1800" i="1" dirty="0" err="1"/>
              <a:t>functioning</a:t>
            </a:r>
            <a:r>
              <a:rPr lang="es-ES" sz="1800" i="1" dirty="0"/>
              <a:t>». </a:t>
            </a:r>
            <a:r>
              <a:rPr lang="es-ES" sz="1800" i="1" dirty="0" err="1"/>
              <a:t>Psychiatry</a:t>
            </a:r>
            <a:r>
              <a:rPr lang="es-ES" sz="1800" i="1" dirty="0"/>
              <a:t> </a:t>
            </a:r>
            <a:r>
              <a:rPr lang="es-ES" sz="1800" i="1" dirty="0" err="1"/>
              <a:t>research</a:t>
            </a:r>
            <a:r>
              <a:rPr lang="es-ES" sz="1800" i="1" dirty="0"/>
              <a:t> 270: 1047-52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1800" i="1" dirty="0" err="1" smtClean="0"/>
              <a:t>Ooishi</a:t>
            </a:r>
            <a:r>
              <a:rPr lang="es-ES" sz="1800" i="1" dirty="0"/>
              <a:t>, </a:t>
            </a:r>
            <a:r>
              <a:rPr lang="es-ES" sz="1800" i="1" dirty="0" err="1"/>
              <a:t>Yuuki</a:t>
            </a:r>
            <a:r>
              <a:rPr lang="es-ES" sz="1800" i="1" dirty="0"/>
              <a:t>, </a:t>
            </a:r>
            <a:r>
              <a:rPr lang="es-ES" sz="1800" i="1" dirty="0" err="1"/>
              <a:t>Hideo</a:t>
            </a:r>
            <a:r>
              <a:rPr lang="es-ES" sz="1800" i="1" dirty="0"/>
              <a:t> </a:t>
            </a:r>
            <a:r>
              <a:rPr lang="es-ES" sz="1800" i="1" dirty="0" err="1"/>
              <a:t>Mukai</a:t>
            </a:r>
            <a:r>
              <a:rPr lang="es-ES" sz="1800" i="1" dirty="0"/>
              <a:t>, Ken </a:t>
            </a:r>
            <a:r>
              <a:rPr lang="es-ES" sz="1800" i="1" dirty="0" err="1"/>
              <a:t>Watanabe</a:t>
            </a:r>
            <a:r>
              <a:rPr lang="es-ES" sz="1800" i="1" dirty="0"/>
              <a:t>, </a:t>
            </a:r>
            <a:r>
              <a:rPr lang="es-ES" sz="1800" i="1" dirty="0" err="1"/>
              <a:t>Suguru</a:t>
            </a:r>
            <a:r>
              <a:rPr lang="es-ES" sz="1800" i="1" dirty="0"/>
              <a:t> </a:t>
            </a:r>
            <a:r>
              <a:rPr lang="es-ES" sz="1800" i="1" dirty="0" err="1"/>
              <a:t>Kawato</a:t>
            </a:r>
            <a:r>
              <a:rPr lang="es-ES" sz="1800" i="1" dirty="0"/>
              <a:t>, y </a:t>
            </a:r>
            <a:r>
              <a:rPr lang="es-ES" sz="1800" i="1" dirty="0" err="1"/>
              <a:t>Makio</a:t>
            </a:r>
            <a:r>
              <a:rPr lang="es-ES" sz="1800" i="1" dirty="0"/>
              <a:t> </a:t>
            </a:r>
            <a:r>
              <a:rPr lang="es-ES" sz="1800" i="1" dirty="0" err="1"/>
              <a:t>Kashino</a:t>
            </a:r>
            <a:r>
              <a:rPr lang="es-ES" sz="1800" i="1" dirty="0"/>
              <a:t>. 2017. «</a:t>
            </a:r>
            <a:r>
              <a:rPr lang="es-ES" sz="1800" i="1" dirty="0" err="1"/>
              <a:t>Increase</a:t>
            </a:r>
            <a:r>
              <a:rPr lang="es-ES" sz="1800" i="1" dirty="0"/>
              <a:t> in </a:t>
            </a:r>
            <a:r>
              <a:rPr lang="es-ES" sz="1800" i="1" dirty="0" err="1"/>
              <a:t>salivary</a:t>
            </a:r>
            <a:r>
              <a:rPr lang="es-ES" sz="1800" i="1" dirty="0"/>
              <a:t> </a:t>
            </a:r>
            <a:r>
              <a:rPr lang="es-ES" sz="1800" i="1" dirty="0" err="1"/>
              <a:t>oxytocin</a:t>
            </a:r>
            <a:r>
              <a:rPr lang="es-ES" sz="1800" i="1" dirty="0"/>
              <a:t> and </a:t>
            </a:r>
            <a:r>
              <a:rPr lang="es-ES" sz="1800" i="1" dirty="0" err="1"/>
              <a:t>decrease</a:t>
            </a:r>
            <a:r>
              <a:rPr lang="es-ES" sz="1800" i="1" dirty="0"/>
              <a:t> in </a:t>
            </a:r>
            <a:r>
              <a:rPr lang="es-ES" sz="1800" i="1" dirty="0" err="1"/>
              <a:t>salivary</a:t>
            </a:r>
            <a:r>
              <a:rPr lang="es-ES" sz="1800" i="1" dirty="0"/>
              <a:t> cortisol </a:t>
            </a:r>
            <a:r>
              <a:rPr lang="es-ES" sz="1800" i="1" dirty="0" err="1"/>
              <a:t>after</a:t>
            </a:r>
            <a:r>
              <a:rPr lang="es-ES" sz="1800" i="1" dirty="0"/>
              <a:t> </a:t>
            </a:r>
            <a:r>
              <a:rPr lang="es-ES" sz="1800" i="1" dirty="0" err="1"/>
              <a:t>listening</a:t>
            </a:r>
            <a:r>
              <a:rPr lang="es-ES" sz="1800" i="1" dirty="0"/>
              <a:t> to </a:t>
            </a:r>
            <a:r>
              <a:rPr lang="es-ES" sz="1800" i="1" dirty="0" err="1"/>
              <a:t>relaxing</a:t>
            </a:r>
            <a:r>
              <a:rPr lang="es-ES" sz="1800" i="1" dirty="0"/>
              <a:t> </a:t>
            </a:r>
            <a:r>
              <a:rPr lang="es-ES" sz="1800" i="1" dirty="0" err="1"/>
              <a:t>slow</a:t>
            </a:r>
            <a:r>
              <a:rPr lang="es-ES" sz="1800" i="1" dirty="0"/>
              <a:t>-tempo and </a:t>
            </a:r>
            <a:r>
              <a:rPr lang="es-ES" sz="1800" i="1" dirty="0" err="1"/>
              <a:t>exciting</a:t>
            </a:r>
            <a:r>
              <a:rPr lang="es-ES" sz="1800" i="1" dirty="0"/>
              <a:t> </a:t>
            </a:r>
            <a:r>
              <a:rPr lang="es-ES" sz="1800" i="1" dirty="0" err="1"/>
              <a:t>fast</a:t>
            </a:r>
            <a:r>
              <a:rPr lang="es-ES" sz="1800" i="1" dirty="0"/>
              <a:t>-tempo </a:t>
            </a:r>
            <a:r>
              <a:rPr lang="es-ES" sz="1800" i="1" dirty="0" err="1"/>
              <a:t>music</a:t>
            </a:r>
            <a:r>
              <a:rPr lang="es-ES" sz="1800" i="1" dirty="0"/>
              <a:t>». </a:t>
            </a:r>
            <a:r>
              <a:rPr lang="es-ES" sz="1800" i="1" dirty="0" err="1"/>
              <a:t>PloS</a:t>
            </a:r>
            <a:r>
              <a:rPr lang="es-ES" sz="1800" i="1" dirty="0"/>
              <a:t> </a:t>
            </a:r>
            <a:r>
              <a:rPr lang="es-ES" sz="1800" i="1" dirty="0" err="1"/>
              <a:t>one</a:t>
            </a:r>
            <a:r>
              <a:rPr lang="es-ES" sz="1800" i="1" dirty="0"/>
              <a:t> 12 (12): e0189075</a:t>
            </a:r>
            <a:r>
              <a:rPr lang="es-ES" sz="1800" i="1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ca-ES" sz="1800" dirty="0"/>
              <a:t>Boileau, Kayla, Kheana Barbeau, Rupali Sharma, y Catherine Bielajew. 2019. «Ethnic Differences in Diurnal Cortisol Profiles in Healthy Adults: A Meta-Analysis». </a:t>
            </a:r>
            <a:r>
              <a:rPr lang="ca-ES" sz="1800" i="1" dirty="0"/>
              <a:t>British Journal of Health Psychology</a:t>
            </a:r>
            <a:r>
              <a:rPr lang="ca-ES" sz="1800" dirty="0"/>
              <a:t> 24 (4): 806-27. https://doi.org/10.1111/bjhp.12380.</a:t>
            </a:r>
            <a:endParaRPr lang="es-ES" sz="18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1800" i="1" dirty="0" smtClean="0"/>
              <a:t>Cabrera</a:t>
            </a:r>
            <a:r>
              <a:rPr lang="en-US" sz="1800" i="1" dirty="0"/>
              <a:t>, Natasha, Lina Guzman, Kimberly Turner, </a:t>
            </a:r>
            <a:r>
              <a:rPr lang="en-US" sz="1800" i="1" dirty="0" err="1"/>
              <a:t>Jenessa</a:t>
            </a:r>
            <a:r>
              <a:rPr lang="en-US" sz="1800" i="1" dirty="0"/>
              <a:t> </a:t>
            </a:r>
            <a:r>
              <a:rPr lang="en-US" sz="1800" i="1" dirty="0" err="1"/>
              <a:t>Malin</a:t>
            </a:r>
            <a:r>
              <a:rPr lang="en-US" sz="1800" i="1" dirty="0"/>
              <a:t>, y P Mae Cooper. 2016. «A national portrait of the health and education of Hispanic boys and young </a:t>
            </a:r>
            <a:r>
              <a:rPr lang="en-US" sz="1800" i="1" dirty="0" smtClean="0"/>
              <a:t>men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ca-ES" sz="1800" dirty="0" smtClean="0"/>
              <a:t>Halloran</a:t>
            </a:r>
            <a:r>
              <a:rPr lang="ca-ES" sz="1800" dirty="0"/>
              <a:t>, Michael J. 2019. «African American Health and Posttraumatic Slave Syndrome: A Terror Management Theory Account». </a:t>
            </a:r>
            <a:r>
              <a:rPr lang="ca-ES" sz="1800" i="1" dirty="0"/>
              <a:t>Journal of Black Studies</a:t>
            </a:r>
            <a:r>
              <a:rPr lang="ca-ES" sz="1800" dirty="0"/>
              <a:t> 50 (1): 45-65. https://</a:t>
            </a:r>
            <a:r>
              <a:rPr lang="ca-ES" sz="1800" dirty="0" smtClean="0"/>
              <a:t>doi.org/10.1177/0021934718803737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ca-ES" sz="1800" dirty="0"/>
              <a:t>Panchang, Sarita, Hilary Dowdy, Rachel Kimbro, y Bridget Gorman. 2016. «Self-Rated Health, Gender, and Acculturative Stress among Immigrants in the U.S.: New Roles for Social Support». </a:t>
            </a:r>
            <a:r>
              <a:rPr lang="ca-ES" sz="1800" i="1" dirty="0"/>
              <a:t>International Journal of Intercultural Relations</a:t>
            </a:r>
            <a:r>
              <a:rPr lang="ca-ES" sz="1800" dirty="0"/>
              <a:t> 55 (noviembre): 120-32. https://doi.org/10.1016/j.ijintrel.2016.10.001.</a:t>
            </a:r>
            <a:endParaRPr lang="es-ES" sz="1800" dirty="0"/>
          </a:p>
          <a:p>
            <a:pPr marL="514350" indent="-514350" algn="just">
              <a:buFont typeface="+mj-lt"/>
              <a:buAutoNum type="arabicPeriod"/>
            </a:pPr>
            <a:endParaRPr lang="es-ES" sz="1800" dirty="0"/>
          </a:p>
          <a:p>
            <a:pPr marL="0" indent="0" algn="just">
              <a:buNone/>
            </a:pPr>
            <a:endParaRPr lang="en-US" sz="1800" i="1" dirty="0" smtClean="0"/>
          </a:p>
          <a:p>
            <a:pPr marL="514350" indent="-514350" algn="just">
              <a:buFont typeface="+mj-lt"/>
              <a:buAutoNum type="arabicPeriod"/>
            </a:pPr>
            <a:endParaRPr lang="es-ES" sz="1800" i="1" dirty="0"/>
          </a:p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20</a:t>
            </a:fld>
            <a:endParaRPr lang="es-E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2182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1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4"/>
    </mc:Choice>
    <mc:Fallback xmlns="">
      <p:transition spd="slow" advTm="226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estrés</a:t>
            </a:r>
            <a:r>
              <a:rPr lang="es-ES" dirty="0"/>
              <a:t> </a:t>
            </a:r>
            <a:r>
              <a:rPr lang="es-ES" dirty="0" smtClean="0"/>
              <a:t>afecta de </a:t>
            </a:r>
            <a:r>
              <a:rPr lang="es-ES" dirty="0"/>
              <a:t>manera negativa en la vida cotidiana de las personas. </a:t>
            </a:r>
          </a:p>
          <a:p>
            <a:r>
              <a:rPr lang="es-ES" dirty="0" smtClean="0"/>
              <a:t>Cuanto mayor capacidad de generar </a:t>
            </a:r>
            <a:r>
              <a:rPr lang="es-ES" b="1" dirty="0" smtClean="0"/>
              <a:t>vínculos sociales, </a:t>
            </a:r>
            <a:r>
              <a:rPr lang="es-ES" dirty="0" smtClean="0"/>
              <a:t>más tolerante a situaciones de estrés. </a:t>
            </a:r>
          </a:p>
          <a:p>
            <a:r>
              <a:rPr lang="es-ES" dirty="0" smtClean="0"/>
              <a:t>Se necesita combinar dos biomarcadores para entender su influencia en una persona: </a:t>
            </a:r>
            <a:r>
              <a:rPr lang="es-ES" b="1" dirty="0" smtClean="0"/>
              <a:t>cortisol </a:t>
            </a:r>
            <a:r>
              <a:rPr lang="es-ES" dirty="0" smtClean="0"/>
              <a:t>y </a:t>
            </a:r>
            <a:r>
              <a:rPr lang="es-ES" b="1" dirty="0" smtClean="0"/>
              <a:t>oxitocina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El </a:t>
            </a:r>
            <a:r>
              <a:rPr lang="es-ES" b="1" dirty="0" smtClean="0"/>
              <a:t>estrés</a:t>
            </a:r>
            <a:r>
              <a:rPr lang="es-ES" dirty="0" smtClean="0"/>
              <a:t> podría tener una influencia diferente en las personas según su </a:t>
            </a:r>
            <a:r>
              <a:rPr lang="es-ES" b="1" dirty="0" smtClean="0"/>
              <a:t>etnia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Estudio </a:t>
            </a:r>
            <a:r>
              <a:rPr lang="es-ES" dirty="0"/>
              <a:t>piloto comenzado en la Universidad de Maryland (UMD), por la Dr. </a:t>
            </a:r>
            <a:r>
              <a:rPr lang="es-ES" dirty="0" err="1"/>
              <a:t>Natasha</a:t>
            </a:r>
            <a:r>
              <a:rPr lang="es-ES" dirty="0"/>
              <a:t> </a:t>
            </a:r>
            <a:r>
              <a:rPr lang="es-ES" dirty="0" smtClean="0"/>
              <a:t>Cabrera, en visitas </a:t>
            </a:r>
            <a:r>
              <a:rPr lang="es-ES" dirty="0"/>
              <a:t>a hogares de </a:t>
            </a:r>
            <a:r>
              <a:rPr lang="es-ES" dirty="0" smtClean="0"/>
              <a:t>EEUU.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6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86"/>
    </mc:Choice>
    <mc:Fallback xmlns="">
      <p:transition spd="slow" advTm="914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676" y="162850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/>
              <a:t>¿Es el efecto de la </a:t>
            </a:r>
            <a:r>
              <a:rPr lang="es-ES" sz="6600" dirty="0" smtClean="0"/>
              <a:t>etnia </a:t>
            </a:r>
            <a:r>
              <a:rPr lang="es-ES" sz="5400" dirty="0" smtClean="0"/>
              <a:t>significativo para medir el estrés?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531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5"/>
    </mc:Choice>
    <mc:Fallback xmlns="">
      <p:transition spd="slow" advTm="1655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256425" y="348917"/>
            <a:ext cx="6404821" cy="6372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7304185" y="1411537"/>
            <a:ext cx="430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/>
              <a:t>¿Cuáles son los principales </a:t>
            </a:r>
            <a:r>
              <a:rPr lang="es-ES" sz="5400" b="1" dirty="0" smtClean="0"/>
              <a:t>factores </a:t>
            </a:r>
            <a:r>
              <a:rPr lang="es-ES" sz="5400" dirty="0" smtClean="0"/>
              <a:t>que afectan al </a:t>
            </a:r>
            <a:r>
              <a:rPr lang="es-ES" sz="5400" b="1" dirty="0" smtClean="0"/>
              <a:t>estrés</a:t>
            </a:r>
            <a:r>
              <a:rPr lang="es-ES" sz="5400" dirty="0" smtClean="0"/>
              <a:t>?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4332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6"/>
    </mc:Choice>
    <mc:Fallback xmlns="">
      <p:transition spd="slow" advTm="216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los factores que afectan al estrés</a:t>
            </a:r>
            <a:endParaRPr lang="es-ES" dirty="0"/>
          </a:p>
          <a:p>
            <a:pPr lvl="1"/>
            <a:r>
              <a:rPr lang="es-ES" dirty="0" smtClean="0"/>
              <a:t>Generar un </a:t>
            </a:r>
            <a:r>
              <a:rPr lang="es-ES" b="1" dirty="0" smtClean="0"/>
              <a:t>modelo de regresión </a:t>
            </a:r>
            <a:r>
              <a:rPr lang="es-ES" dirty="0" smtClean="0"/>
              <a:t>para cada biomarcador, con factores sociodemográficos, socioeconómicos y variables biológicas como variables predictoras. Utilizar conjuntos de datos de la literatura. </a:t>
            </a:r>
          </a:p>
          <a:p>
            <a:pPr lvl="1"/>
            <a:r>
              <a:rPr lang="es-ES" dirty="0" smtClean="0"/>
              <a:t>Modificar </a:t>
            </a:r>
            <a:r>
              <a:rPr lang="es-ES" dirty="0"/>
              <a:t>el </a:t>
            </a:r>
            <a:r>
              <a:rPr lang="es-ES" b="1" dirty="0"/>
              <a:t>protocolo</a:t>
            </a:r>
            <a:r>
              <a:rPr lang="es-ES" dirty="0"/>
              <a:t> de las visitas a los hogares. 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Análisis de la significatividad de la variable etnia</a:t>
            </a:r>
            <a:endParaRPr lang="es-ES" dirty="0"/>
          </a:p>
          <a:p>
            <a:pPr lvl="1"/>
            <a:r>
              <a:rPr lang="es-ES" dirty="0" smtClean="0"/>
              <a:t>Aplicar el modelo de regresión generado a partir de la literatura sobre el conjunto de datos de la UMD añadiendo la </a:t>
            </a:r>
            <a:r>
              <a:rPr lang="es-ES" b="1" dirty="0" smtClean="0"/>
              <a:t>covariable etnia</a:t>
            </a:r>
            <a:r>
              <a:rPr lang="es-ES" dirty="0"/>
              <a:t> </a:t>
            </a:r>
            <a:r>
              <a:rPr lang="es-ES" dirty="0" smtClean="0"/>
              <a:t>y otras variables que pudieran ser de interés. </a:t>
            </a:r>
          </a:p>
          <a:p>
            <a:pPr lvl="1"/>
            <a:r>
              <a:rPr lang="es-ES" dirty="0" smtClean="0"/>
              <a:t>Analizar </a:t>
            </a:r>
            <a:r>
              <a:rPr lang="es-ES" b="1" dirty="0" smtClean="0"/>
              <a:t>significatividad</a:t>
            </a:r>
            <a:r>
              <a:rPr lang="es-ES" dirty="0" smtClean="0"/>
              <a:t> de la variable predictora etnia.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3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51"/>
    </mc:Choice>
    <mc:Fallback xmlns="">
      <p:transition spd="slow" advTm="524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 smtClean="0"/>
              <a:t>Metodología 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6393927"/>
              </p:ext>
            </p:extLst>
          </p:nvPr>
        </p:nvGraphicFramePr>
        <p:xfrm>
          <a:off x="631734" y="870220"/>
          <a:ext cx="10928531" cy="583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928607" y="2498470"/>
            <a:ext cx="3730941" cy="4207129"/>
            <a:chOff x="6816773" y="2263245"/>
            <a:chExt cx="3730941" cy="4207129"/>
          </a:xfrm>
        </p:grpSpPr>
        <p:sp>
          <p:nvSpPr>
            <p:cNvPr id="20" name="Bent Arrow 19"/>
            <p:cNvSpPr/>
            <p:nvPr/>
          </p:nvSpPr>
          <p:spPr>
            <a:xfrm flipH="1">
              <a:off x="8856136" y="2263245"/>
              <a:ext cx="1691578" cy="2429673"/>
            </a:xfrm>
            <a:prstGeom prst="bentArrow">
              <a:avLst/>
            </a:prstGeom>
            <a:solidFill>
              <a:srgbClr val="B0BCDE"/>
            </a:solidFill>
            <a:ln>
              <a:solidFill>
                <a:srgbClr val="B0B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Bent Arrow 20"/>
            <p:cNvSpPr/>
            <p:nvPr/>
          </p:nvSpPr>
          <p:spPr>
            <a:xfrm rot="10800000">
              <a:off x="6816773" y="4692918"/>
              <a:ext cx="3730941" cy="1663432"/>
            </a:xfrm>
            <a:prstGeom prst="bentArrow">
              <a:avLst/>
            </a:prstGeom>
            <a:solidFill>
              <a:srgbClr val="B0BCDE"/>
            </a:solidFill>
            <a:ln>
              <a:solidFill>
                <a:srgbClr val="B0B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16773" y="5456583"/>
              <a:ext cx="427384" cy="1013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42" t="61132" r="24709" b="12798"/>
            <a:stretch/>
          </p:blipFill>
          <p:spPr>
            <a:xfrm>
              <a:off x="6816774" y="5726509"/>
              <a:ext cx="468105" cy="437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0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96"/>
    </mc:Choice>
    <mc:Fallback xmlns="">
      <p:transition spd="slow" advTm="949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906"/>
            <a:ext cx="10515600" cy="4351338"/>
          </a:xfrm>
        </p:spPr>
        <p:txBody>
          <a:bodyPr/>
          <a:lstStyle/>
          <a:p>
            <a:r>
              <a:rPr lang="es-ES" dirty="0" smtClean="0"/>
              <a:t>Conjunto de datos: </a:t>
            </a:r>
            <a:r>
              <a:rPr lang="es-ES" i="1" dirty="0" smtClean="0"/>
              <a:t>84 observaciones y 13 variables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990288" y="2892445"/>
            <a:ext cx="5126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 smtClean="0"/>
              <a:t>Oxt.post</a:t>
            </a:r>
            <a:r>
              <a:rPr lang="en-US" b="1" dirty="0" smtClean="0"/>
              <a:t>:</a:t>
            </a:r>
            <a:r>
              <a:rPr lang="en-US" dirty="0" smtClean="0"/>
              <a:t> valor de la oxitocina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estímulo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endParaRPr lang="es-ES" dirty="0"/>
          </a:p>
          <a:p>
            <a:endParaRPr lang="es-ES" baseline="-25000" dirty="0"/>
          </a:p>
        </p:txBody>
      </p:sp>
      <p:sp>
        <p:nvSpPr>
          <p:cNvPr id="13" name="Multiply 12"/>
          <p:cNvSpPr/>
          <p:nvPr/>
        </p:nvSpPr>
        <p:spPr>
          <a:xfrm>
            <a:off x="3866602" y="1728008"/>
            <a:ext cx="583660" cy="1032897"/>
          </a:xfrm>
          <a:prstGeom prst="mathMultiply">
            <a:avLst/>
          </a:prstGeom>
          <a:solidFill>
            <a:srgbClr val="F8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ultiply 13"/>
          <p:cNvSpPr/>
          <p:nvPr/>
        </p:nvSpPr>
        <p:spPr>
          <a:xfrm>
            <a:off x="6712089" y="1728008"/>
            <a:ext cx="583660" cy="1032897"/>
          </a:xfrm>
          <a:prstGeom prst="mathMultiply">
            <a:avLst/>
          </a:prstGeom>
          <a:solidFill>
            <a:srgbClr val="F8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1352128" y="3105173"/>
            <a:ext cx="3200407" cy="369332"/>
          </a:xfrm>
          <a:prstGeom prst="rect">
            <a:avLst/>
          </a:prstGeom>
          <a:solidFill>
            <a:srgbClr val="EEA2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 RESPUESTA</a:t>
            </a:r>
            <a:endParaRPr lang="es-E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52128" y="4590587"/>
            <a:ext cx="3200407" cy="369332"/>
          </a:xfrm>
          <a:prstGeom prst="rect">
            <a:avLst/>
          </a:prstGeom>
          <a:solidFill>
            <a:srgbClr val="FFD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VARIABLES PREDICTORAS</a:t>
            </a:r>
            <a:endParaRPr lang="es-E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90288" y="3904099"/>
            <a:ext cx="51264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 smtClean="0"/>
              <a:t>Oxt.pre</a:t>
            </a:r>
            <a:r>
              <a:rPr lang="en-US" b="1" dirty="0" smtClean="0"/>
              <a:t>:</a:t>
            </a:r>
            <a:r>
              <a:rPr lang="en-US" dirty="0" smtClean="0"/>
              <a:t> valor de la oxitocina antes de </a:t>
            </a:r>
            <a:r>
              <a:rPr lang="en-US" dirty="0" err="1" smtClean="0"/>
              <a:t>aplicar</a:t>
            </a:r>
            <a:r>
              <a:rPr lang="en-US" dirty="0" smtClean="0"/>
              <a:t>     un </a:t>
            </a:r>
            <a:r>
              <a:rPr lang="en-US" dirty="0" err="1" smtClean="0"/>
              <a:t>estímulo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Hr.bas</a:t>
            </a:r>
            <a:r>
              <a:rPr lang="en-US" b="1" dirty="0" smtClean="0"/>
              <a:t>: </a:t>
            </a:r>
            <a:r>
              <a:rPr lang="en-US" dirty="0" err="1" smtClean="0"/>
              <a:t>ritmo</a:t>
            </a:r>
            <a:r>
              <a:rPr lang="en-US" dirty="0" smtClean="0"/>
              <a:t> </a:t>
            </a:r>
            <a:r>
              <a:rPr lang="en-US" dirty="0" err="1" smtClean="0"/>
              <a:t>cardiaco</a:t>
            </a:r>
            <a:r>
              <a:rPr lang="en-US" dirty="0" smtClean="0"/>
              <a:t> pre-</a:t>
            </a:r>
            <a:r>
              <a:rPr lang="en-US" dirty="0" err="1" smtClean="0"/>
              <a:t>estímulo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Hr.post</a:t>
            </a:r>
            <a:r>
              <a:rPr lang="en-US" b="1" dirty="0" smtClean="0"/>
              <a:t>: </a:t>
            </a:r>
            <a:r>
              <a:rPr lang="en-US" dirty="0" err="1" smtClean="0"/>
              <a:t>ritmo</a:t>
            </a:r>
            <a:r>
              <a:rPr lang="en-US" dirty="0" smtClean="0"/>
              <a:t> </a:t>
            </a:r>
            <a:r>
              <a:rPr lang="en-US" dirty="0" err="1"/>
              <a:t>cardiaco</a:t>
            </a:r>
            <a:r>
              <a:rPr lang="en-US" dirty="0"/>
              <a:t> </a:t>
            </a:r>
            <a:r>
              <a:rPr lang="en-US" dirty="0" smtClean="0"/>
              <a:t>post-</a:t>
            </a:r>
            <a:r>
              <a:rPr lang="en-US" dirty="0" err="1" smtClean="0"/>
              <a:t>estímulo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Age: </a:t>
            </a:r>
            <a:r>
              <a:rPr lang="en-US" dirty="0" err="1" smtClean="0"/>
              <a:t>edad</a:t>
            </a:r>
            <a:r>
              <a:rPr lang="en-US" dirty="0" smtClean="0"/>
              <a:t> del </a:t>
            </a:r>
            <a:r>
              <a:rPr lang="en-US" dirty="0" err="1" smtClean="0"/>
              <a:t>participante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Stimulus.type</a:t>
            </a:r>
            <a:r>
              <a:rPr lang="en-US" b="1" dirty="0" smtClean="0"/>
              <a:t>: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estímulo</a:t>
            </a:r>
            <a:r>
              <a:rPr lang="en-US" dirty="0" smtClean="0"/>
              <a:t> </a:t>
            </a:r>
            <a:r>
              <a:rPr lang="en-US" dirty="0" err="1" smtClean="0"/>
              <a:t>aplicado</a:t>
            </a:r>
            <a:endParaRPr lang="en-US" dirty="0"/>
          </a:p>
          <a:p>
            <a:pPr marL="285750" indent="-285750">
              <a:buFontTx/>
              <a:buChar char="-"/>
            </a:pPr>
            <a:endParaRPr lang="es-ES" b="1" dirty="0"/>
          </a:p>
          <a:p>
            <a:endParaRPr lang="es-ES" baseline="-25000" dirty="0"/>
          </a:p>
        </p:txBody>
      </p:sp>
      <p:sp>
        <p:nvSpPr>
          <p:cNvPr id="19" name="Right Brace 18"/>
          <p:cNvSpPr/>
          <p:nvPr/>
        </p:nvSpPr>
        <p:spPr>
          <a:xfrm>
            <a:off x="9630384" y="3965383"/>
            <a:ext cx="389106" cy="1284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ight Brace 19"/>
          <p:cNvSpPr/>
          <p:nvPr/>
        </p:nvSpPr>
        <p:spPr>
          <a:xfrm>
            <a:off x="9630381" y="5356438"/>
            <a:ext cx="330741" cy="202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Box 20"/>
          <p:cNvSpPr txBox="1"/>
          <p:nvPr/>
        </p:nvSpPr>
        <p:spPr>
          <a:xfrm>
            <a:off x="10291864" y="4461494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Numéricas</a:t>
            </a:r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10291864" y="5272776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Categórica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615593" y="1986750"/>
            <a:ext cx="98506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s-ES" sz="2800" dirty="0"/>
              <a:t>Conjunto de datos: </a:t>
            </a:r>
            <a:r>
              <a:rPr lang="es-ES" sz="2800" i="1" dirty="0" smtClean="0"/>
              <a:t>46 </a:t>
            </a:r>
            <a:r>
              <a:rPr lang="es-ES" sz="2800" i="1" dirty="0"/>
              <a:t>observaciones y 6 variables</a:t>
            </a:r>
            <a:endParaRPr lang="es-ES" sz="2800" dirty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6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72"/>
    </mc:Choice>
    <mc:Fallback xmlns="">
      <p:transition spd="slow" advTm="54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/>
      <p:bldP spid="19" grpId="0" animBg="1"/>
      <p:bldP spid="20" grpId="0" animBg="1"/>
      <p:bldP spid="21" grpId="0"/>
      <p:bldP spid="2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406"/>
            <a:ext cx="10515600" cy="1325563"/>
          </a:xfrm>
        </p:spPr>
        <p:txBody>
          <a:bodyPr/>
          <a:lstStyle/>
          <a:p>
            <a:r>
              <a:rPr lang="es-ES" dirty="0"/>
              <a:t>Biomarcador I: Oxitocina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21430"/>
            <a:ext cx="1530230" cy="55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99" y="112133"/>
            <a:ext cx="1769834" cy="590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E642-4874-4964-BF6D-6E6D71C6DC3C}" type="slidenum">
              <a:rPr lang="es-ES" smtClean="0"/>
              <a:t>8</a:t>
            </a:fld>
            <a:endParaRPr lang="es-E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8" y="2701007"/>
            <a:ext cx="3200407" cy="3200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851" y="3375248"/>
            <a:ext cx="5127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Distribución sesgada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Transformación logarítmica, distribución normal p-valor </a:t>
            </a:r>
            <a:r>
              <a:rPr lang="en-US" dirty="0" smtClean="0"/>
              <a:t>&gt; 0.05. Se </a:t>
            </a:r>
            <a:r>
              <a:rPr lang="en-US" dirty="0" err="1" smtClean="0"/>
              <a:t>acepta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  <a:r>
              <a:rPr lang="en-US" dirty="0" smtClean="0"/>
              <a:t> test Shapiro-Wilk</a:t>
            </a:r>
          </a:p>
          <a:p>
            <a:pPr marL="285750" indent="-285750">
              <a:buFontTx/>
              <a:buChar char="-"/>
            </a:pPr>
            <a:r>
              <a:rPr lang="es-ES" dirty="0"/>
              <a:t>38% valores NA.  </a:t>
            </a:r>
          </a:p>
          <a:p>
            <a:endParaRPr lang="es-E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0473" y="1928656"/>
            <a:ext cx="5551054" cy="369332"/>
          </a:xfrm>
          <a:prstGeom prst="rect">
            <a:avLst/>
          </a:prstGeom>
          <a:solidFill>
            <a:srgbClr val="EEA2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 RESPUESTA: oxitocina post-estímulo (</a:t>
            </a:r>
            <a:r>
              <a:rPr lang="es-ES" b="1" i="1" dirty="0" err="1" smtClean="0"/>
              <a:t>oxt.post</a:t>
            </a:r>
            <a:r>
              <a:rPr lang="es-ES" b="1" i="1" dirty="0" smtClean="0"/>
              <a:t>)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9310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0"/>
    </mc:Choice>
    <mc:Fallback xmlns="">
      <p:transition spd="slow" advTm="3723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6.3|4.1|8.3|5.9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8.9|28.6|21.9|9.2|39.6|8.8|1.4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4.6|1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7|8.2|4.9|8.9|0.5|40.3|0.8|5|1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1388</Words>
  <Application>Microsoft Office PowerPoint</Application>
  <PresentationFormat>Widescreen</PresentationFormat>
  <Paragraphs>413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Índice</vt:lpstr>
      <vt:lpstr>Introducción </vt:lpstr>
      <vt:lpstr>PowerPoint Presentation</vt:lpstr>
      <vt:lpstr>PowerPoint Presentation</vt:lpstr>
      <vt:lpstr>Objetivos</vt:lpstr>
      <vt:lpstr>Metodología </vt:lpstr>
      <vt:lpstr>Biomarcador I: Oxitocina</vt:lpstr>
      <vt:lpstr>Biomarcador I: Oxitocina</vt:lpstr>
      <vt:lpstr>Biomarcador I: Oxitocina</vt:lpstr>
      <vt:lpstr>Biomarcador I: Oxitocina</vt:lpstr>
      <vt:lpstr>Biomarcador I: Oxitocina</vt:lpstr>
      <vt:lpstr>Biomarcador I: Oxitocina</vt:lpstr>
      <vt:lpstr>Biomarcador II: Cortisol</vt:lpstr>
      <vt:lpstr>Biomarcador II: Cortisol</vt:lpstr>
      <vt:lpstr>Biomarcador II: Cortisol</vt:lpstr>
      <vt:lpstr>Biomarcador II: Cortisol</vt:lpstr>
      <vt:lpstr>Conclusiones I: análisis de las variables</vt:lpstr>
      <vt:lpstr>Conclusiones II: significatividad de la etnia</vt:lpstr>
      <vt:lpstr>Líneas futuras</vt:lpstr>
      <vt:lpstr>Bibliografía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 renteria</dc:creator>
  <cp:lastModifiedBy>jone renteria</cp:lastModifiedBy>
  <cp:revision>206</cp:revision>
  <dcterms:created xsi:type="dcterms:W3CDTF">2021-01-07T01:43:37Z</dcterms:created>
  <dcterms:modified xsi:type="dcterms:W3CDTF">2021-01-12T22:08:58Z</dcterms:modified>
</cp:coreProperties>
</file>