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623840"/>
            <a:ext cx="907128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32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8840" y="1764000"/>
            <a:ext cx="6861600" cy="54748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08840" y="1764000"/>
            <a:ext cx="6861600" cy="5474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280" cy="54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2400"/>
            <a:ext cx="9071280" cy="584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280" cy="54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623840"/>
            <a:ext cx="907128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623840"/>
            <a:ext cx="907128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32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8840" y="1764000"/>
            <a:ext cx="6861600" cy="54748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08840" y="1764000"/>
            <a:ext cx="6861600" cy="5474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2400"/>
            <a:ext cx="9071280" cy="584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5474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62384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4000"/>
            <a:ext cx="442656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623840"/>
            <a:ext cx="9071280" cy="261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1703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5139000"/>
            <a:ext cx="1007928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0079280" cy="16891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657440"/>
            <a:ext cx="1007928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04000" y="302400"/>
            <a:ext cx="9071280" cy="126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280" cy="5474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6000" y="2745000"/>
            <a:ext cx="8567280" cy="24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7200">
                <a:solidFill>
                  <a:srgbClr val="ffffff"/>
                </a:solidFill>
                <a:latin typeface="Arial"/>
                <a:ea typeface="Arial"/>
              </a:rPr>
              <a:t>HDMS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56000" y="5330520"/>
            <a:ext cx="8567280" cy="113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2388db"/>
                </a:solidFill>
                <a:latin typeface="Arial"/>
                <a:ea typeface="Arial"/>
              </a:rPr>
              <a:t>Hartlepool Aspire Trust Document Management System Overview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4720"/>
            <a:ext cx="9071280" cy="12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Document Management System Concepts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4000"/>
            <a:ext cx="9071280" cy="547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This document describes the electronic Document Management System used by Hartlepool Aspire Trust.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The following concepts are important to understanding the system: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</a:rPr>
              <a:t>Document: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the basic record describing a document - title, document number, document type etc.   A document can have multiple revisions, which are different version s of the document.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</a:rPr>
              <a:t>Document Type: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 High level type of document - Policy, Procedure, Form, Record.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</a:rPr>
              <a:t>Document Sub-Type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: second level of document type - could be Finance, HR etc.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</a:rPr>
              <a:t>Revision: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A record describing a particular version of a document - it has a major revision number, which is the revision number of the issued document.   It can also have a minor revision number, which is used for draft versions between major revisions.    A revision is approved by associating it with an approval route list.   Only one Revision of a document can be at ‘Approved’ status.   If a new revision is approved, the previous one goes to ‘ Superseded’ status.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</a:rPr>
              <a:t>Route List: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 A route list describes the review and approval of a document revision by a number of people.   Each reviewer can either approve or reject the revision.    The revision is approved for issue once all of the reviewers on the route list have approved it.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2400"/>
            <a:ext cx="9071280" cy="12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Work Flow - New Document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74320" y="1909440"/>
            <a:ext cx="2064240" cy="762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document record for new document.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697480" y="1909440"/>
            <a:ext cx="2064240" cy="762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major revision for new document.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5168880" y="1909440"/>
            <a:ext cx="2064240" cy="762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Attaches new document file to the revision.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118800" y="5026680"/>
            <a:ext cx="2064240" cy="8899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a Route List for review and approval of the document.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2538720" y="5034600"/>
            <a:ext cx="2064240" cy="89100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Submits Route List for Approval.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5010120" y="5035680"/>
            <a:ext cx="2064240" cy="8899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Reviewers read the document, and either approve or reject it.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7828200" y="5035680"/>
            <a:ext cx="2064240" cy="8899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minor revision for document.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5049000" y="3597840"/>
            <a:ext cx="2064240" cy="11635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Cheks-Out document and edits it to address reviewers comments, then checks it into hdms.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5010120" y="6406920"/>
            <a:ext cx="2064240" cy="9583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Document Approved, and appears to all users as the latest issued version.</a:t>
            </a:r>
            <a:endParaRPr/>
          </a:p>
        </p:txBody>
      </p:sp>
      <p:sp>
        <p:nvSpPr>
          <p:cNvPr id="90" name="CustomShape 11"/>
          <p:cNvSpPr/>
          <p:nvPr/>
        </p:nvSpPr>
        <p:spPr>
          <a:xfrm>
            <a:off x="7023960" y="5485680"/>
            <a:ext cx="872640" cy="38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Rejected</a:t>
            </a:r>
            <a:endParaRPr/>
          </a:p>
        </p:txBody>
      </p:sp>
      <p:sp>
        <p:nvSpPr>
          <p:cNvPr id="91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3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4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5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6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8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9" name="CustomShape 20"/>
          <p:cNvSpPr/>
          <p:nvPr/>
        </p:nvSpPr>
        <p:spPr>
          <a:xfrm>
            <a:off x="6031800" y="5909400"/>
            <a:ext cx="952200" cy="38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Approved</a:t>
            </a:r>
            <a:endParaRPr/>
          </a:p>
        </p:txBody>
      </p:sp>
      <p:sp>
        <p:nvSpPr>
          <p:cNvPr id="100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2400"/>
            <a:ext cx="9071280" cy="12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Work Flow - Existing Document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261360" y="2063160"/>
            <a:ext cx="2064240" cy="8737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major revision for new document.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2856240" y="1904760"/>
            <a:ext cx="2064240" cy="116388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Cheks-Out document and edits it to make required changes, then checks it into hdms.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119160" y="5027040"/>
            <a:ext cx="2064240" cy="8899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a Route List for review and approval of the document.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2539080" y="5034960"/>
            <a:ext cx="2064240" cy="89100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Submits Route List for Approval.</a:t>
            </a:r>
            <a:endParaRPr/>
          </a:p>
        </p:txBody>
      </p:sp>
      <p:sp>
        <p:nvSpPr>
          <p:cNvPr id="106" name="CustomShape 6"/>
          <p:cNvSpPr/>
          <p:nvPr/>
        </p:nvSpPr>
        <p:spPr>
          <a:xfrm>
            <a:off x="5010840" y="5036040"/>
            <a:ext cx="2064240" cy="8899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Reviewers read the document, and either approve or reject it.</a:t>
            </a:r>
            <a:endParaRPr/>
          </a:p>
        </p:txBody>
      </p:sp>
      <p:sp>
        <p:nvSpPr>
          <p:cNvPr id="107" name="CustomShape 7"/>
          <p:cNvSpPr/>
          <p:nvPr/>
        </p:nvSpPr>
        <p:spPr>
          <a:xfrm>
            <a:off x="7828920" y="5036040"/>
            <a:ext cx="2064240" cy="8899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minor revision for document.</a:t>
            </a:r>
            <a:endParaRPr/>
          </a:p>
        </p:txBody>
      </p:sp>
      <p:sp>
        <p:nvSpPr>
          <p:cNvPr id="108" name="CustomShape 8"/>
          <p:cNvSpPr/>
          <p:nvPr/>
        </p:nvSpPr>
        <p:spPr>
          <a:xfrm>
            <a:off x="5049360" y="3598560"/>
            <a:ext cx="2064240" cy="11635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Cheks-Out document and edits it to address reviewers comments, then checks it into hdms.</a:t>
            </a:r>
            <a:endParaRPr/>
          </a:p>
        </p:txBody>
      </p:sp>
      <p:sp>
        <p:nvSpPr>
          <p:cNvPr id="109" name="CustomShape 9"/>
          <p:cNvSpPr/>
          <p:nvPr/>
        </p:nvSpPr>
        <p:spPr>
          <a:xfrm>
            <a:off x="5010840" y="6407280"/>
            <a:ext cx="2064240" cy="95832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Document Approved, and appears to all users as the latest issued version.</a:t>
            </a:r>
            <a:endParaRPr/>
          </a:p>
        </p:txBody>
      </p:sp>
      <p:sp>
        <p:nvSpPr>
          <p:cNvPr id="110" name="CustomShape 10"/>
          <p:cNvSpPr/>
          <p:nvPr/>
        </p:nvSpPr>
        <p:spPr>
          <a:xfrm>
            <a:off x="7024320" y="5486400"/>
            <a:ext cx="872640" cy="38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Rejected</a:t>
            </a:r>
            <a:endParaRPr/>
          </a:p>
        </p:txBody>
      </p:sp>
      <p:sp>
        <p:nvSpPr>
          <p:cNvPr id="111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2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3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4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6" name="CustomShape 16"/>
          <p:cNvSpPr/>
          <p:nvPr/>
        </p:nvSpPr>
        <p:spPr>
          <a:xfrm>
            <a:off x="6032520" y="5946120"/>
            <a:ext cx="952200" cy="38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Approved</a:t>
            </a:r>
            <a:endParaRPr/>
          </a:p>
        </p:txBody>
      </p:sp>
      <p:sp>
        <p:nvSpPr>
          <p:cNvPr id="117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8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9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cxnSp>
        <p:nvCxnSpPr>
          <p:cNvPr id="120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2400"/>
            <a:ext cx="9071280" cy="12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Work Flow - Route Lists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297000" y="1909440"/>
            <a:ext cx="2064240" cy="122220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Identifies required reviewers and approvers based on document type.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2768760" y="1909440"/>
            <a:ext cx="2064240" cy="122220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Creates a new route list which includes all of the required reviewers and approvers.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5445720" y="1910160"/>
            <a:ext cx="2064240" cy="122220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Submits route list - this notifies the reviewers that the document is ready for review.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297000" y="4589640"/>
            <a:ext cx="2064240" cy="160488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Reviewer reads document, and either approves or rejects change.   Reviewer adds notes to route list entry to explain reasons for approval or rejection.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2768760" y="4589640"/>
            <a:ext cx="2064240" cy="160488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Author is notified of review/approval status.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5445720" y="3805560"/>
            <a:ext cx="2064240" cy="160488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If all entries on route list are set to Approved, the document revision is approved.</a:t>
            </a:r>
            <a:endParaRPr/>
          </a:p>
        </p:txBody>
      </p:sp>
      <p:sp>
        <p:nvSpPr>
          <p:cNvPr id="128" name="CustomShape 8"/>
          <p:cNvSpPr/>
          <p:nvPr/>
        </p:nvSpPr>
        <p:spPr>
          <a:xfrm>
            <a:off x="5445720" y="5780520"/>
            <a:ext cx="2064240" cy="160488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</a:rPr>
              <a:t>If any of the entries on the rout list are set to Rejected, the document revision is rejected, and the author must create a new minor revision to address the issues.</a:t>
            </a:r>
            <a:endParaRPr/>
          </a:p>
        </p:txBody>
      </p:sp>
      <p:sp>
        <p:nvSpPr>
          <p:cNvPr id="129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0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1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2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3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4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2400"/>
            <a:ext cx="9071280" cy="12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Data Structure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70080" y="1956240"/>
            <a:ext cx="1915920" cy="521496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</a:rPr>
              <a:t>Documents List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Document 1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Document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Document n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814840" y="1964520"/>
            <a:ext cx="2708640" cy="519768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</a:rPr>
              <a:t>Revisions List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Document 1,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Revision 1_1 - Superseded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Document 1,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Revision 2_1 - Rejected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Revision 2_2 - Approved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Document 1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Revision 3_1 - Draft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4"/>
          <p:cNvSpPr/>
          <p:nvPr/>
        </p:nvSpPr>
        <p:spPr>
          <a:xfrm flipH="1" flipV="1" rot="10800000">
            <a:off x="1728000" y="2392560"/>
            <a:ext cx="1086480" cy="547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139" name="CustomShape 5"/>
          <p:cNvSpPr/>
          <p:nvPr/>
        </p:nvSpPr>
        <p:spPr>
          <a:xfrm>
            <a:off x="6264360" y="2237760"/>
            <a:ext cx="2338920" cy="65160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Route List 1 - Approved</a:t>
            </a:r>
            <a:endParaRPr/>
          </a:p>
        </p:txBody>
      </p:sp>
      <p:sp>
        <p:nvSpPr>
          <p:cNvPr id="140" name="CustomShape 6"/>
          <p:cNvSpPr/>
          <p:nvPr/>
        </p:nvSpPr>
        <p:spPr>
          <a:xfrm flipH="1" rot="10800000">
            <a:off x="5184000" y="2564640"/>
            <a:ext cx="1080000" cy="99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141" name="CustomShape 7"/>
          <p:cNvSpPr/>
          <p:nvPr/>
        </p:nvSpPr>
        <p:spPr>
          <a:xfrm>
            <a:off x="6264360" y="3043080"/>
            <a:ext cx="2338920" cy="65160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Route List 2 - Rejected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6264360" y="3848400"/>
            <a:ext cx="2338920" cy="65160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Route List 3 - Approved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 flipH="1" flipV="1" rot="10800000">
            <a:off x="4823640" y="3311640"/>
            <a:ext cx="1439640" cy="5724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144" name="CustomShape 10"/>
          <p:cNvSpPr/>
          <p:nvPr/>
        </p:nvSpPr>
        <p:spPr>
          <a:xfrm>
            <a:off x="4824000" y="3456000"/>
            <a:ext cx="1439640" cy="71784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145" name="CustomShape 11"/>
          <p:cNvSpPr/>
          <p:nvPr/>
        </p:nvSpPr>
        <p:spPr>
          <a:xfrm>
            <a:off x="6366240" y="5176080"/>
            <a:ext cx="3571920" cy="651600"/>
          </a:xfrm>
          <a:prstGeom prst="rect">
            <a:avLst/>
          </a:prstGeom>
          <a:solidFill>
            <a:srgbClr val="00ffff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Current Approved Version is Rev 2_2</a:t>
            </a:r>
            <a:endParaRPr/>
          </a:p>
        </p:txBody>
      </p:sp>
      <p:sp>
        <p:nvSpPr>
          <p:cNvPr id="146" name="CustomShape 12"/>
          <p:cNvSpPr/>
          <p:nvPr/>
        </p:nvSpPr>
        <p:spPr>
          <a:xfrm>
            <a:off x="6111720" y="6351120"/>
            <a:ext cx="3826440" cy="651600"/>
          </a:xfrm>
          <a:prstGeom prst="rect">
            <a:avLst/>
          </a:prstGeom>
          <a:solidFill>
            <a:srgbClr val="00ffff"/>
          </a:solidFill>
          <a:ln w="9360">
            <a:solidFill>
              <a:srgbClr val="666666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Latest Draft in Preparation is Rev 3_1</a:t>
            </a:r>
            <a:endParaRPr/>
          </a:p>
        </p:txBody>
      </p:sp>
      <p:sp>
        <p:nvSpPr>
          <p:cNvPr id="147" name="CustomShape 13"/>
          <p:cNvSpPr/>
          <p:nvPr/>
        </p:nvSpPr>
        <p:spPr>
          <a:xfrm rot="10800000">
            <a:off x="4752360" y="3528360"/>
            <a:ext cx="1614240" cy="1973520"/>
          </a:xfrm>
          <a:prstGeom prst="straightConnector1">
            <a:avLst/>
          </a:prstGeom>
          <a:noFill/>
          <a:ln w="19080">
            <a:solidFill>
              <a:srgbClr val="ff0000"/>
            </a:solidFill>
            <a:round/>
            <a:tailEnd len="lg" type="triangle" w="lg"/>
          </a:ln>
        </p:spPr>
      </p:sp>
      <p:sp>
        <p:nvSpPr>
          <p:cNvPr id="148" name="CustomShape 14"/>
          <p:cNvSpPr/>
          <p:nvPr/>
        </p:nvSpPr>
        <p:spPr>
          <a:xfrm rot="10800000">
            <a:off x="4320360" y="4247640"/>
            <a:ext cx="1791360" cy="2429280"/>
          </a:xfrm>
          <a:prstGeom prst="straightConnector1">
            <a:avLst/>
          </a:prstGeom>
          <a:noFill/>
          <a:ln w="19080">
            <a:solidFill>
              <a:srgbClr val="ff0000"/>
            </a:solidFill>
            <a:round/>
            <a:tailEnd len="lg" type="triangle" w="lg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2400"/>
            <a:ext cx="9071280" cy="12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File Structure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730320" y="1797120"/>
            <a:ext cx="1942200" cy="58068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 Files Folder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871920" y="2648160"/>
            <a:ext cx="2298960" cy="9331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Data_files_folder/1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= Document 1 data.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3502440" y="2648160"/>
            <a:ext cx="2424600" cy="9331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Data_files_folder/2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= Document 2 data.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6419160" y="2648160"/>
            <a:ext cx="2298960" cy="9331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Data_files_folder/3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= Document 3 data.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951480" y="3921120"/>
            <a:ext cx="3686760" cy="9331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Data_files_folder/2/1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= Document 2 Major Revision 1 data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4777560" y="3921120"/>
            <a:ext cx="3627720" cy="9331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Data_files_folder/2/2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= Document 2 Major Revision 2 data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 flipH="1">
            <a:off x="2021040" y="2378880"/>
            <a:ext cx="2679480" cy="26820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57" name="CustomShape 9"/>
          <p:cNvSpPr/>
          <p:nvPr/>
        </p:nvSpPr>
        <p:spPr>
          <a:xfrm>
            <a:off x="4702320" y="2378880"/>
            <a:ext cx="11880" cy="26820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58" name="CustomShape 10"/>
          <p:cNvSpPr/>
          <p:nvPr/>
        </p:nvSpPr>
        <p:spPr>
          <a:xfrm>
            <a:off x="4702320" y="2378880"/>
            <a:ext cx="2865960" cy="26820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59" name="CustomShape 11"/>
          <p:cNvSpPr/>
          <p:nvPr/>
        </p:nvSpPr>
        <p:spPr>
          <a:xfrm flipH="1">
            <a:off x="2795040" y="3582000"/>
            <a:ext cx="1918800" cy="33768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60" name="CustomShape 12"/>
          <p:cNvSpPr/>
          <p:nvPr/>
        </p:nvSpPr>
        <p:spPr>
          <a:xfrm>
            <a:off x="4714920" y="3582000"/>
            <a:ext cx="1875960" cy="33768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61" name="CustomShape 13"/>
          <p:cNvSpPr/>
          <p:nvPr/>
        </p:nvSpPr>
        <p:spPr>
          <a:xfrm>
            <a:off x="370080" y="5193720"/>
            <a:ext cx="5106240" cy="207504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Data_files_folder/2/1/1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= Document 2 Revision 1_1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Contents: 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&lt;filename&gt; - native format file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&lt;filename.pdf&gt; - issued format file (pdf)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&lt;filename.zip&gt; - extra files associated with document.</a:t>
            </a:r>
            <a:endParaRPr/>
          </a:p>
        </p:txBody>
      </p:sp>
      <p:sp>
        <p:nvSpPr>
          <p:cNvPr id="162" name="CustomShape 14"/>
          <p:cNvSpPr/>
          <p:nvPr/>
        </p:nvSpPr>
        <p:spPr>
          <a:xfrm flipH="1">
            <a:off x="2792880" y="4854960"/>
            <a:ext cx="720" cy="33768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