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Hartlepool Aspire Trust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Document Management System Overview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821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Document Management System Concepts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This document describes the electronic Document Management System used by Hartlepool Aspire Trust.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The following concepts are important to understanding the system:</a:t>
            </a:r>
          </a:p>
          <a:p>
            <a:pPr rtl="0" lvl="1" indent="-3048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200" lang="en-GB"/>
              <a:t>Document: </a:t>
            </a:r>
            <a:r>
              <a:rPr sz="1200" lang="en-GB"/>
              <a:t> the basic record describing a document - title, document number, document type etc.   A document can have multiple revisions, which are different version s of the document.</a:t>
            </a:r>
          </a:p>
          <a:p>
            <a:pPr rtl="0" lvl="1" indent="-3048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200" lang="en-GB"/>
              <a:t>Document Type:</a:t>
            </a:r>
            <a:r>
              <a:rPr sz="1200" lang="en-GB"/>
              <a:t>  High level type of document - Policy, Procedure, Form, Record.</a:t>
            </a:r>
          </a:p>
          <a:p>
            <a:pPr rtl="0" lvl="1" indent="-3048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200" lang="en-GB"/>
              <a:t>Document Sub-Type</a:t>
            </a:r>
            <a:r>
              <a:rPr sz="1200" lang="en-GB"/>
              <a:t>: second level of document type - could be Finance, HR etc.</a:t>
            </a:r>
          </a:p>
          <a:p>
            <a:pPr rtl="0" lvl="1" indent="-3048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200" lang="en-GB"/>
              <a:t>Revision: </a:t>
            </a:r>
            <a:r>
              <a:rPr sz="1200" lang="en-GB"/>
              <a:t> A record describing a particular version of a document - it has a major revision number, which is the revision number of the issued document.   It can also have a minor revision number, which is used for draft versions between major revisions.    A revision is approved by associating it with an approval route list.   Only one Revision of a document can be at ‘Approved’ status.   If a new revision is approved, the previous one goes to ‘ Superseded’ status.</a:t>
            </a:r>
          </a:p>
          <a:p>
            <a:pPr lvl="1" indent="-3048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200" lang="en-GB"/>
              <a:t>Route List:</a:t>
            </a:r>
            <a:r>
              <a:rPr sz="1200" lang="en-GB"/>
              <a:t>  A route list describes the review and approval of a document revision by a number of people.   Each reviewer can either approve or reject the revision.    The revision is approved for issue once all of the reviewers on the route list have approved 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Document Types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MSM - High Level Management System documentation - Articles of Association, Management System Manual etc.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Policy - High Level Policy statements.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Procedure - Working level documents describing how policies are implemented in practice.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Form - Forms used to record activities called for in procedures.</a:t>
            </a:r>
          </a:p>
          <a:p>
            <a:pPr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-GB"/>
              <a:t>Record - Filled in forms that record specific activities taking place.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 Structure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330825" x="335700"/>
            <a:ext cy="3548999" cx="17385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/>
              <a:t>Documents List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Document 1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Document 2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Document n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336825" x="2553775"/>
            <a:ext cy="3537000" cx="2457899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/>
              <a:t>Revisions List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Document 1, </a:t>
            </a:r>
            <a:br>
              <a:rPr lang="en-GB"/>
            </a:br>
            <a:r>
              <a:rPr lang="en-GB"/>
              <a:t>Revision 1_1 - Superseded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Document 1,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Revision 2_1 - Rejected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Revision 2_2 - Approved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….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Document 1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Revision 3_1 - Draft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 rot="10800000" flipH="1">
            <a:off y="1751249" x="1762450"/>
            <a:ext cy="12000" cx="8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" name="Shape 55"/>
          <p:cNvSpPr txBox="1"/>
          <p:nvPr/>
        </p:nvSpPr>
        <p:spPr>
          <a:xfrm>
            <a:off y="1522650" x="5683050"/>
            <a:ext cy="443700" cx="21222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Route List 1 - Approved</a:t>
            </a:r>
          </a:p>
        </p:txBody>
      </p:sp>
      <p:cxnSp>
        <p:nvCxnSpPr>
          <p:cNvPr id="56" name="Shape 56"/>
          <p:cNvCxnSpPr>
            <a:endCxn id="55" idx="1"/>
          </p:cNvCxnSpPr>
          <p:nvPr/>
        </p:nvCxnSpPr>
        <p:spPr>
          <a:xfrm rot="10800000" flipH="1">
            <a:off y="1744500" x="4927649"/>
            <a:ext cy="221699" cx="7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" name="Shape 57"/>
          <p:cNvSpPr txBox="1"/>
          <p:nvPr/>
        </p:nvSpPr>
        <p:spPr>
          <a:xfrm>
            <a:off y="2070700" x="5683050"/>
            <a:ext cy="443700" cx="21222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Route List 2 - Rejected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618750" x="5683050"/>
            <a:ext cy="443700" cx="21222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Route List 3 - Approved</a:t>
            </a:r>
          </a:p>
        </p:txBody>
      </p:sp>
      <p:cxnSp>
        <p:nvCxnSpPr>
          <p:cNvPr id="59" name="Shape 59"/>
          <p:cNvCxnSpPr>
            <a:endCxn id="57" idx="1"/>
          </p:cNvCxnSpPr>
          <p:nvPr/>
        </p:nvCxnSpPr>
        <p:spPr>
          <a:xfrm rot="10800000" flipH="1">
            <a:off y="2292550" x="4615950"/>
            <a:ext cy="273299" cx="10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" name="Shape 60"/>
          <p:cNvCxnSpPr>
            <a:endCxn id="58" idx="1"/>
          </p:cNvCxnSpPr>
          <p:nvPr/>
        </p:nvCxnSpPr>
        <p:spPr>
          <a:xfrm>
            <a:off y="2745499" x="4699950"/>
            <a:ext cy="95100" cx="98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" name="Shape 61"/>
          <p:cNvSpPr txBox="1"/>
          <p:nvPr/>
        </p:nvSpPr>
        <p:spPr>
          <a:xfrm>
            <a:off y="3521725" x="5775525"/>
            <a:ext cy="443700" cx="3240599"/>
          </a:xfrm>
          <a:prstGeom prst="rect">
            <a:avLst/>
          </a:prstGeom>
          <a:solidFill>
            <a:srgbClr val="00FFFF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Current Approved Version is Rev 2_2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4321550" x="5544250"/>
            <a:ext cy="443700" cx="3471899"/>
          </a:xfrm>
          <a:prstGeom prst="rect">
            <a:avLst/>
          </a:prstGeom>
          <a:solidFill>
            <a:srgbClr val="00FFFF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Latest Draft in Preparation is Rev 3_1</a:t>
            </a:r>
          </a:p>
        </p:txBody>
      </p:sp>
      <p:cxnSp>
        <p:nvCxnSpPr>
          <p:cNvPr id="63" name="Shape 63"/>
          <p:cNvCxnSpPr>
            <a:stCxn id="61" idx="1"/>
          </p:cNvCxnSpPr>
          <p:nvPr/>
        </p:nvCxnSpPr>
        <p:spPr>
          <a:xfrm rot="10800000">
            <a:off y="2925474" x="4688024"/>
            <a:ext cy="818100" cx="1087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4" name="Shape 64"/>
          <p:cNvCxnSpPr>
            <a:stCxn id="62" idx="1"/>
          </p:cNvCxnSpPr>
          <p:nvPr/>
        </p:nvCxnSpPr>
        <p:spPr>
          <a:xfrm rot="10800000">
            <a:off y="3536899" x="4328350"/>
            <a:ext cy="1006500" cx="12158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File Structure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1222950" x="3384525"/>
            <a:ext cy="395699" cx="1762499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 Files Folder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1801900" x="791300"/>
            <a:ext cy="635399" cx="2086199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Data_files_folder/1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= Document 1 data.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801900" x="3177225"/>
            <a:ext cy="635399" cx="2199899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Data_files_folder/2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= Document 2 data.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801900" x="5823475"/>
            <a:ext cy="635399" cx="2086199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Data_files_folder/3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= Document 3 data.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2667825" x="863250"/>
            <a:ext cy="635399" cx="3345000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Data_files_folder/2/1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= Document 2 Major Revision 1 data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2667825" x="4334100"/>
            <a:ext cy="635399" cx="3291300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Data_files_folder/2/2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= Document 2 Major Revision 2 data</a:t>
            </a:r>
          </a:p>
        </p:txBody>
      </p:sp>
      <p:cxnSp>
        <p:nvCxnSpPr>
          <p:cNvPr id="76" name="Shape 76"/>
          <p:cNvCxnSpPr>
            <a:stCxn id="70" idx="2"/>
            <a:endCxn id="71" idx="0"/>
          </p:cNvCxnSpPr>
          <p:nvPr/>
        </p:nvCxnSpPr>
        <p:spPr>
          <a:xfrm flipH="1">
            <a:off y="1618649" x="1834399"/>
            <a:ext cy="183250" cx="24313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7" name="Shape 77"/>
          <p:cNvCxnSpPr>
            <a:stCxn id="70" idx="2"/>
            <a:endCxn id="72" idx="0"/>
          </p:cNvCxnSpPr>
          <p:nvPr/>
        </p:nvCxnSpPr>
        <p:spPr>
          <a:xfrm>
            <a:off y="1618649" x="4265774"/>
            <a:ext cy="183250" cx="1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8" name="Shape 78"/>
          <p:cNvCxnSpPr>
            <a:stCxn id="70" idx="2"/>
            <a:endCxn id="73" idx="0"/>
          </p:cNvCxnSpPr>
          <p:nvPr/>
        </p:nvCxnSpPr>
        <p:spPr>
          <a:xfrm>
            <a:off y="1618649" x="4265774"/>
            <a:ext cy="183250" cx="260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9" name="Shape 79"/>
          <p:cNvCxnSpPr>
            <a:stCxn id="72" idx="2"/>
            <a:endCxn id="74" idx="0"/>
          </p:cNvCxnSpPr>
          <p:nvPr/>
        </p:nvCxnSpPr>
        <p:spPr>
          <a:xfrm flipH="1">
            <a:off y="2437299" x="2535750"/>
            <a:ext cy="230525" cx="17414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0" name="Shape 80"/>
          <p:cNvCxnSpPr>
            <a:stCxn id="72" idx="2"/>
            <a:endCxn id="75" idx="0"/>
          </p:cNvCxnSpPr>
          <p:nvPr/>
        </p:nvCxnSpPr>
        <p:spPr>
          <a:xfrm>
            <a:off y="2437299" x="4277174"/>
            <a:ext cy="230525" cx="17025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1" name="Shape 81"/>
          <p:cNvSpPr txBox="1"/>
          <p:nvPr/>
        </p:nvSpPr>
        <p:spPr>
          <a:xfrm>
            <a:off y="3533750" x="335700"/>
            <a:ext cy="1412400" cx="4397400"/>
          </a:xfrm>
          <a:prstGeom prst="rect">
            <a:avLst/>
          </a:prstGeom>
          <a:noFill/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Data_files_folder/2/1/1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= Document 2 Revision 1_1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Contents: 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meta.dat - text description of this record data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native.dat - native format file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issued.dat - issued format file (pdf)</a:t>
            </a:r>
          </a:p>
        </p:txBody>
      </p:sp>
      <p:cxnSp>
        <p:nvCxnSpPr>
          <p:cNvPr id="82" name="Shape 82"/>
          <p:cNvCxnSpPr>
            <a:stCxn id="74" idx="2"/>
            <a:endCxn id="81" idx="0"/>
          </p:cNvCxnSpPr>
          <p:nvPr/>
        </p:nvCxnSpPr>
        <p:spPr>
          <a:xfrm flipH="1">
            <a:off y="3303224" x="2534400"/>
            <a:ext cy="230525" cx="1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Work Flow - New Document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299400" x="24905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GB"/>
              <a:t>Author creates document record for new document.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1299400" x="24471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major revision for new document.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1299400" x="46893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Attaches new document file to the revision.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2921400" x="24905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a Route List for review and approval of the document.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2921400" x="24471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Submits Route List for Approval.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2921400" x="46893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Reviewers read the document, and either approve or reject it.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2921400" x="68136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minor revision for document.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2131525" x="49401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Edits document to address reviewers comments.</a:t>
            </a:r>
          </a:p>
        </p:txBody>
      </p:sp>
      <p:cxnSp>
        <p:nvCxnSpPr>
          <p:cNvPr id="96" name="Shape 96"/>
          <p:cNvCxnSpPr>
            <a:stCxn id="93" idx="3"/>
            <a:endCxn id="94" idx="1"/>
          </p:cNvCxnSpPr>
          <p:nvPr/>
        </p:nvCxnSpPr>
        <p:spPr>
          <a:xfrm>
            <a:off y="3181349" x="6562575"/>
            <a:ext cy="0" cx="2510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7" name="Shape 97"/>
          <p:cNvCxnSpPr>
            <a:stCxn id="94" idx="0"/>
            <a:endCxn id="95" idx="3"/>
          </p:cNvCxnSpPr>
          <p:nvPr/>
        </p:nvCxnSpPr>
        <p:spPr>
          <a:xfrm rot="10800000">
            <a:off y="2391474" x="6813375"/>
            <a:ext cy="529925" cx="936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8" name="Shape 98"/>
          <p:cNvCxnSpPr>
            <a:stCxn id="88" idx="3"/>
            <a:endCxn id="89" idx="1"/>
          </p:cNvCxnSpPr>
          <p:nvPr/>
        </p:nvCxnSpPr>
        <p:spPr>
          <a:xfrm>
            <a:off y="1559349" x="2122250"/>
            <a:ext cy="0" cx="3248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9" name="Shape 99"/>
          <p:cNvCxnSpPr>
            <a:stCxn id="89" idx="3"/>
            <a:endCxn id="90" idx="1"/>
          </p:cNvCxnSpPr>
          <p:nvPr/>
        </p:nvCxnSpPr>
        <p:spPr>
          <a:xfrm>
            <a:off y="1559349" x="4320300"/>
            <a:ext cy="0" cx="369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>
            <a:stCxn id="91" idx="3"/>
            <a:endCxn id="92" idx="1"/>
          </p:cNvCxnSpPr>
          <p:nvPr/>
        </p:nvCxnSpPr>
        <p:spPr>
          <a:xfrm>
            <a:off y="3181349" x="2122250"/>
            <a:ext cy="0" cx="3248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" name="Shape 101"/>
          <p:cNvCxnSpPr>
            <a:stCxn id="92" idx="3"/>
            <a:endCxn id="93" idx="1"/>
          </p:cNvCxnSpPr>
          <p:nvPr/>
        </p:nvCxnSpPr>
        <p:spPr>
          <a:xfrm>
            <a:off y="3181349" x="4320300"/>
            <a:ext cy="0" cx="369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" name="Shape 102"/>
          <p:cNvCxnSpPr>
            <a:stCxn id="90" idx="2"/>
            <a:endCxn id="91" idx="0"/>
          </p:cNvCxnSpPr>
          <p:nvPr/>
        </p:nvCxnSpPr>
        <p:spPr>
          <a:xfrm flipH="1">
            <a:off y="1819299" x="1185650"/>
            <a:ext cy="1102100" cx="44403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3" name="Shape 103"/>
          <p:cNvCxnSpPr>
            <a:stCxn id="95" idx="1"/>
            <a:endCxn id="92" idx="0"/>
          </p:cNvCxnSpPr>
          <p:nvPr/>
        </p:nvCxnSpPr>
        <p:spPr>
          <a:xfrm flipH="1">
            <a:off y="2391474" x="3383700"/>
            <a:ext cy="529925" cx="1556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y="3711275" x="4689375"/>
            <a:ext cy="652500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Document Approved, and appears to all users as the latest issued version.</a:t>
            </a:r>
          </a:p>
        </p:txBody>
      </p:sp>
      <p:cxnSp>
        <p:nvCxnSpPr>
          <p:cNvPr id="105" name="Shape 105"/>
          <p:cNvCxnSpPr>
            <a:stCxn id="93" idx="2"/>
            <a:endCxn id="104" idx="0"/>
          </p:cNvCxnSpPr>
          <p:nvPr/>
        </p:nvCxnSpPr>
        <p:spPr>
          <a:xfrm>
            <a:off y="3441299" x="5625975"/>
            <a:ext cy="2699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Work Flow - Existing Document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299400" x="2373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major revision for new document.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299400" x="24795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Edits document to make required changes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2921400" x="24905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a Route List for review and approval of the document.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2921400" x="24471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Submits Route List for Approval.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2921400" x="46893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Reviewers read the document, and either approve or reject it.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2921400" x="6813600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minor revision for document.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2131525" x="4940175"/>
            <a:ext cy="5198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Edits document to address reviewers comments.</a:t>
            </a:r>
          </a:p>
        </p:txBody>
      </p: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y="3181349" x="6562575"/>
            <a:ext cy="0" cx="2510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16" idx="0"/>
            <a:endCxn id="117" idx="3"/>
          </p:cNvCxnSpPr>
          <p:nvPr/>
        </p:nvCxnSpPr>
        <p:spPr>
          <a:xfrm rot="10800000">
            <a:off y="2391474" x="6813375"/>
            <a:ext cy="529925" cx="936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0" name="Shape 120"/>
          <p:cNvCxnSpPr>
            <a:stCxn id="111" idx="3"/>
            <a:endCxn id="112" idx="1"/>
          </p:cNvCxnSpPr>
          <p:nvPr/>
        </p:nvCxnSpPr>
        <p:spPr>
          <a:xfrm>
            <a:off y="1559349" x="2110500"/>
            <a:ext cy="0" cx="369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1" name="Shape 121"/>
          <p:cNvCxnSpPr>
            <a:stCxn id="113" idx="3"/>
            <a:endCxn id="114" idx="1"/>
          </p:cNvCxnSpPr>
          <p:nvPr/>
        </p:nvCxnSpPr>
        <p:spPr>
          <a:xfrm>
            <a:off y="3181349" x="2122250"/>
            <a:ext cy="0" cx="3248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2" name="Shape 122"/>
          <p:cNvCxnSpPr>
            <a:stCxn id="114" idx="3"/>
            <a:endCxn id="115" idx="1"/>
          </p:cNvCxnSpPr>
          <p:nvPr/>
        </p:nvCxnSpPr>
        <p:spPr>
          <a:xfrm>
            <a:off y="3181349" x="4320300"/>
            <a:ext cy="0" cx="369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3" name="Shape 123"/>
          <p:cNvCxnSpPr>
            <a:stCxn id="112" idx="2"/>
            <a:endCxn id="113" idx="0"/>
          </p:cNvCxnSpPr>
          <p:nvPr/>
        </p:nvCxnSpPr>
        <p:spPr>
          <a:xfrm flipH="1">
            <a:off y="1819299" x="1185650"/>
            <a:ext cy="1102100" cx="22305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4" name="Shape 124"/>
          <p:cNvCxnSpPr>
            <a:stCxn id="117" idx="1"/>
            <a:endCxn id="114" idx="0"/>
          </p:cNvCxnSpPr>
          <p:nvPr/>
        </p:nvCxnSpPr>
        <p:spPr>
          <a:xfrm flipH="1">
            <a:off y="2391474" x="3383700"/>
            <a:ext cy="529925" cx="1556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y="3711275" x="4689375"/>
            <a:ext cy="652500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Document Approved, and appears to all users as the latest issued version.</a:t>
            </a:r>
          </a:p>
        </p:txBody>
      </p:sp>
      <p:cxnSp>
        <p:nvCxnSpPr>
          <p:cNvPr id="126" name="Shape 126"/>
          <p:cNvCxnSpPr>
            <a:stCxn id="115" idx="2"/>
            <a:endCxn id="125" idx="0"/>
          </p:cNvCxnSpPr>
          <p:nvPr/>
        </p:nvCxnSpPr>
        <p:spPr>
          <a:xfrm>
            <a:off y="3441299" x="5625975"/>
            <a:ext cy="2699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Work Flow - Document Editing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1299400" x="2697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Checks Out document, and downloads it to her local computer - Creates a new minor revision.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299400" x="25120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Edits local version of document to make required changes.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1299700" x="49401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Checks in document, which uploads it to server ready for review and approval..</a:t>
            </a:r>
          </a:p>
        </p:txBody>
      </p:sp>
      <p:cxnSp>
        <p:nvCxnSpPr>
          <p:cNvPr id="135" name="Shape 135"/>
          <p:cNvCxnSpPr>
            <a:stCxn id="132" idx="3"/>
            <a:endCxn id="133" idx="1"/>
          </p:cNvCxnSpPr>
          <p:nvPr/>
        </p:nvCxnSpPr>
        <p:spPr>
          <a:xfrm>
            <a:off y="1715499" x="2142975"/>
            <a:ext cy="0" cx="36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6" name="Shape 136"/>
          <p:cNvCxnSpPr>
            <a:stCxn id="133" idx="3"/>
            <a:endCxn id="134" idx="1"/>
          </p:cNvCxnSpPr>
          <p:nvPr/>
        </p:nvCxnSpPr>
        <p:spPr>
          <a:xfrm>
            <a:off y="1715499" x="4385275"/>
            <a:ext cy="300" cx="55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Work Flow - Route Lists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1299400" x="2697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Identifies required reviewers and approvers based on document type.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299400" x="25120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Creates a new route list which includes all of the required reviewers and approvers.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1299700" x="4940175"/>
            <a:ext cy="8321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Submits route list - this notifies the reviewers that the document is ready for review.</a:t>
            </a:r>
          </a:p>
        </p:txBody>
      </p:sp>
      <p:cxnSp>
        <p:nvCxnSpPr>
          <p:cNvPr id="145" name="Shape 145"/>
          <p:cNvCxnSpPr>
            <a:stCxn id="142" idx="3"/>
            <a:endCxn id="143" idx="1"/>
          </p:cNvCxnSpPr>
          <p:nvPr/>
        </p:nvCxnSpPr>
        <p:spPr>
          <a:xfrm>
            <a:off y="1715499" x="2142975"/>
            <a:ext cy="0" cx="36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>
            <a:stCxn id="143" idx="3"/>
            <a:endCxn id="144" idx="1"/>
          </p:cNvCxnSpPr>
          <p:nvPr/>
        </p:nvCxnSpPr>
        <p:spPr>
          <a:xfrm>
            <a:off y="1715499" x="4385275"/>
            <a:ext cy="300" cx="55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y="3122500" x="269775"/>
            <a:ext cy="10925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Reviewer reads document, and either approves or rejects change.   Reviewer adds notes to route list entry to explain reasons for approval or rejection.</a:t>
            </a:r>
          </a:p>
        </p:txBody>
      </p:sp>
      <p:cxnSp>
        <p:nvCxnSpPr>
          <p:cNvPr id="148" name="Shape 148"/>
          <p:cNvCxnSpPr>
            <a:stCxn id="144" idx="2"/>
            <a:endCxn id="147" idx="0"/>
          </p:cNvCxnSpPr>
          <p:nvPr/>
        </p:nvCxnSpPr>
        <p:spPr>
          <a:xfrm flipH="1">
            <a:off y="2131899" x="1206375"/>
            <a:ext cy="990600" cx="467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y="3122800" x="2512075"/>
            <a:ext cy="10925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Author is notified of review/approval status.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2589400" x="4940175"/>
            <a:ext cy="10925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If all entries on route list are set to Approved, the document revision is approved.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3932925" x="4940175"/>
            <a:ext cy="1092599" cx="1873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-GB"/>
              <a:t>If any of the entries on the rout list are set to Rejected, the document revision is rejected, and the author must create a new minor revision to address the issues.</a:t>
            </a:r>
          </a:p>
        </p:txBody>
      </p:sp>
      <p:cxnSp>
        <p:nvCxnSpPr>
          <p:cNvPr id="152" name="Shape 152"/>
          <p:cNvCxnSpPr>
            <a:stCxn id="147" idx="3"/>
            <a:endCxn id="149" idx="1"/>
          </p:cNvCxnSpPr>
          <p:nvPr/>
        </p:nvCxnSpPr>
        <p:spPr>
          <a:xfrm>
            <a:off y="3668799" x="2142975"/>
            <a:ext cy="300" cx="36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3" name="Shape 153"/>
          <p:cNvCxnSpPr>
            <a:stCxn id="149" idx="3"/>
            <a:endCxn id="150" idx="1"/>
          </p:cNvCxnSpPr>
          <p:nvPr/>
        </p:nvCxnSpPr>
        <p:spPr>
          <a:xfrm rot="10800000" flipH="1">
            <a:off y="3135699" x="4385275"/>
            <a:ext cy="533400" cx="55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>
            <a:stCxn id="149" idx="3"/>
            <a:endCxn id="151" idx="1"/>
          </p:cNvCxnSpPr>
          <p:nvPr/>
        </p:nvCxnSpPr>
        <p:spPr>
          <a:xfrm>
            <a:off y="3669099" x="4385275"/>
            <a:ext cy="810125" cx="55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