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54A52-0D53-DA8C-F1ED-6806A06A0636}" v="1" dt="2022-11-21T10:13:04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16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Jalloh" userId="S::abdulj@justit.co.uk::f5ec9105-4e5c-4983-be13-3bad8b01ec99" providerId="AD" clId="Web-{E7F54A52-0D53-DA8C-F1ED-6806A06A0636}"/>
    <pc:docChg chg="modSld">
      <pc:chgData name="Abdul Jalloh" userId="S::abdulj@justit.co.uk::f5ec9105-4e5c-4983-be13-3bad8b01ec99" providerId="AD" clId="Web-{E7F54A52-0D53-DA8C-F1ED-6806A06A0636}" dt="2022-11-21T10:13:04.564" v="0" actId="1076"/>
      <pc:docMkLst>
        <pc:docMk/>
      </pc:docMkLst>
      <pc:sldChg chg="modSp">
        <pc:chgData name="Abdul Jalloh" userId="S::abdulj@justit.co.uk::f5ec9105-4e5c-4983-be13-3bad8b01ec99" providerId="AD" clId="Web-{E7F54A52-0D53-DA8C-F1ED-6806A06A0636}" dt="2022-11-21T10:13:04.564" v="0" actId="1076"/>
        <pc:sldMkLst>
          <pc:docMk/>
          <pc:sldMk cId="0" sldId="264"/>
        </pc:sldMkLst>
        <pc:spChg chg="mod">
          <ac:chgData name="Abdul Jalloh" userId="S::abdulj@justit.co.uk::f5ec9105-4e5c-4983-be13-3bad8b01ec99" providerId="AD" clId="Web-{E7F54A52-0D53-DA8C-F1ED-6806A06A0636}" dt="2022-11-21T10:13:04.564" v="0" actId="1076"/>
          <ac:spMkLst>
            <pc:docMk/>
            <pc:sldMk cId="0" sldId="264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2AC14-B0E8-40B8-A5DC-3F0C8A4F7866}" type="datetimeFigureOut">
              <a:rPr lang="en-US" smtClean="0"/>
              <a:pPr/>
              <a:t>7/16/2023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579E3-E543-4EFE-8E26-576BD1116A9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a66cff2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a66cff2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a66cff2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a66cff2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a66cff2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a66cff2d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a66cff2d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a66cff2d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8fb1ff7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8fb1ff7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9c6b86e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9c6b86e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c8662e6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c8662e6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fca9f9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fca9f9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Quicksand"/>
                <a:ea typeface="Quicksand"/>
                <a:cs typeface="Quicksand"/>
                <a:sym typeface="Quicksand"/>
              </a:rPr>
              <a:t>Integer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Quicksand"/>
                <a:ea typeface="Quicksand"/>
                <a:cs typeface="Quicksand"/>
                <a:sym typeface="Quicksand"/>
              </a:rPr>
              <a:t>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Quicksand"/>
                <a:ea typeface="Quicksand"/>
                <a:cs typeface="Quicksand"/>
                <a:sym typeface="Quicksand"/>
              </a:rPr>
              <a:t>Boolean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7/16/2023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7/16/2023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7/16/2023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ext or Images side by s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(no text under)">
  <p:cSld name="Large image (no text under)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10900" y="1356967"/>
            <a:ext cx="8521200" cy="508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26875" y="769033"/>
            <a:ext cx="8095800" cy="2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32725" y="3553867"/>
            <a:ext cx="8095800" cy="9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7/16/2023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7/16/2023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7/16/2023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7/16/2023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7/16/2023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7/16/2023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7/16/2023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7/16/2023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1B40-3A28-41A1-8F62-05774D4C6EA6}" type="datetimeFigureOut">
              <a:rPr lang="en-US" smtClean="0"/>
              <a:pPr/>
              <a:t>7/16/2023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310900" y="2285991"/>
            <a:ext cx="4096500" cy="4152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IDE</a:t>
            </a:r>
            <a:r>
              <a:rPr lang="en-GB" sz="2400" dirty="0"/>
              <a:t>s were created to give programmers all the tools they needed to write programs in </a:t>
            </a:r>
            <a:r>
              <a:rPr lang="en-GB" sz="2400" b="1" dirty="0"/>
              <a:t>one place</a:t>
            </a:r>
            <a:r>
              <a:rPr lang="en-GB" sz="2400" dirty="0"/>
              <a:t>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/>
              <a:t>They allow you to </a:t>
            </a:r>
            <a:r>
              <a:rPr lang="en-GB" sz="2400" b="1" dirty="0"/>
              <a:t>write</a:t>
            </a:r>
            <a:r>
              <a:rPr lang="en-GB" sz="2400" dirty="0"/>
              <a:t>, </a:t>
            </a:r>
            <a:r>
              <a:rPr lang="en-GB" sz="2400" b="1" dirty="0"/>
              <a:t>run, </a:t>
            </a:r>
            <a:r>
              <a:rPr lang="en-GB" sz="2400" dirty="0"/>
              <a:t>and </a:t>
            </a:r>
            <a:r>
              <a:rPr lang="en-GB" sz="2400" b="1" dirty="0"/>
              <a:t>debug </a:t>
            </a:r>
            <a:r>
              <a:rPr lang="en-GB" sz="2400" dirty="0"/>
              <a:t>code without having to switch programs. 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dirty="0"/>
              <a:t>They were designed to make programming easier!</a:t>
            </a:r>
            <a:endParaRPr sz="2400" dirty="0"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214282" y="1428736"/>
            <a:ext cx="5857916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Integrated development environments (IDEs)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00" y="879713"/>
            <a:ext cx="2073648" cy="2141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3218" y="3718319"/>
            <a:ext cx="3808550" cy="2259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71406" y="357166"/>
            <a:ext cx="8929750" cy="10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15000"/>
              </a:lnSpc>
              <a:spcBef>
                <a:spcPts val="1000"/>
              </a:spcBef>
              <a:buSzPts val="1800"/>
            </a:pPr>
            <a:r>
              <a:rPr lang="en-GB" sz="2400" b="1" dirty="0"/>
              <a:t>Sequence</a:t>
            </a:r>
            <a:r>
              <a:rPr lang="en-GB" sz="2400" dirty="0"/>
              <a:t> in programming is a set of instructions performed in order, 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SzPts val="1800"/>
            </a:pPr>
            <a:r>
              <a:rPr lang="en-GB" sz="2400" dirty="0"/>
              <a:t>with each executed in turn.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0630" y="447434"/>
            <a:ext cx="3383370" cy="2007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4549" y="3458090"/>
            <a:ext cx="2588922" cy="26733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1" y="1292941"/>
            <a:ext cx="6439711" cy="5003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/>
              <a:t>Python is a text-based programming language.</a:t>
            </a:r>
          </a:p>
          <a:p>
            <a:pPr lvl="0"/>
            <a:r>
              <a:rPr lang="en-GB" sz="2400" dirty="0"/>
              <a:t>A</a:t>
            </a:r>
            <a:r>
              <a:rPr lang="en-GB" sz="2400" dirty="0">
                <a:solidFill>
                  <a:srgbClr val="5B5BA5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  <a:highlight>
                  <a:schemeClr val="dk1"/>
                </a:highlight>
              </a:rPr>
              <a:t> program </a:t>
            </a:r>
            <a:r>
              <a:rPr lang="en-GB" sz="2400" dirty="0">
                <a:solidFill>
                  <a:srgbClr val="5B5BA5"/>
                </a:solidFill>
              </a:rPr>
              <a:t> </a:t>
            </a:r>
            <a:r>
              <a:rPr lang="en-GB" sz="2400" dirty="0"/>
              <a:t>is a set of precise instructions, </a:t>
            </a:r>
            <a:r>
              <a:rPr lang="en-GB" sz="2400" b="1" dirty="0"/>
              <a:t>expressed in </a:t>
            </a:r>
            <a:r>
              <a:rPr lang="en-GB" sz="2400" dirty="0"/>
              <a:t>a </a:t>
            </a:r>
            <a:r>
              <a:rPr lang="en-GB" sz="2400" b="1" dirty="0"/>
              <a:t>programming language</a:t>
            </a:r>
          </a:p>
          <a:p>
            <a:r>
              <a:rPr lang="en-GB" sz="2400" b="1" dirty="0"/>
              <a:t>Translating</a:t>
            </a:r>
            <a:r>
              <a:rPr lang="en-GB" sz="2400" dirty="0"/>
              <a:t> the programming language is necessary for a machine to be able to </a:t>
            </a:r>
            <a:r>
              <a:rPr lang="en-GB" sz="2400" b="1" dirty="0"/>
              <a:t>execute</a:t>
            </a:r>
            <a:r>
              <a:rPr lang="en-GB" sz="2400" dirty="0"/>
              <a:t> the instructions.</a:t>
            </a:r>
          </a:p>
          <a:p>
            <a:r>
              <a:rPr lang="en-GB" sz="2400" dirty="0"/>
              <a:t>To execute a Python program, you need a Python interpreter (This is a program that translates and executes your Python program)</a:t>
            </a:r>
          </a:p>
          <a:p>
            <a:endParaRPr lang="en-GB" sz="2400" dirty="0">
              <a:solidFill>
                <a:srgbClr val="5B5BA5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in Python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 dirty="0"/>
              <a:t>IDE</a:t>
            </a:r>
            <a:r>
              <a:rPr lang="en-GB" sz="2400" dirty="0"/>
              <a:t>s make it easier to write code because they provide useful tools, like syntax </a:t>
            </a:r>
            <a:r>
              <a:rPr lang="en-GB" sz="2400" b="1" dirty="0"/>
              <a:t>colour coding</a:t>
            </a:r>
            <a:r>
              <a:rPr lang="en-GB" sz="2400" dirty="0"/>
              <a:t>. </a:t>
            </a:r>
            <a:endParaRPr sz="2400"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Integrated development environments (IDEs)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IDE’s </a:t>
            </a:r>
            <a:r>
              <a:rPr lang="en-GB" dirty="0" err="1"/>
              <a:t>Intellisense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185456" y="1101604"/>
            <a:ext cx="2143800" cy="4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IDE example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169" y="1430607"/>
            <a:ext cx="3538504" cy="1642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Arrow Connector 12"/>
          <p:cNvCxnSpPr/>
          <p:nvPr/>
        </p:nvCxnSpPr>
        <p:spPr>
          <a:xfrm>
            <a:off x="3782863" y="2004166"/>
            <a:ext cx="2317312" cy="46763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Google Shape;99;p15"/>
          <p:cNvSpPr txBox="1">
            <a:spLocks/>
          </p:cNvSpPr>
          <p:nvPr/>
        </p:nvSpPr>
        <p:spPr>
          <a:xfrm>
            <a:off x="335952" y="3022949"/>
            <a:ext cx="4096500" cy="169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Quicksand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IDE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s can also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highlight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important syntax structures to remind you to include them.  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9996" y="3439905"/>
            <a:ext cx="4334005" cy="135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8" name="Straight Arrow Connector 17"/>
          <p:cNvCxnSpPr/>
          <p:nvPr/>
        </p:nvCxnSpPr>
        <p:spPr>
          <a:xfrm flipV="1">
            <a:off x="4133590" y="4025030"/>
            <a:ext cx="2091847" cy="13361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95803" y="3590795"/>
            <a:ext cx="3895594" cy="40083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8061" y="4947809"/>
            <a:ext cx="316230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88308" y="4425863"/>
            <a:ext cx="4559473" cy="220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They will often </a:t>
            </a:r>
            <a:r>
              <a:rPr lang="en-GB" sz="2000" b="1" dirty="0"/>
              <a:t>automatically indent code</a:t>
            </a:r>
            <a:r>
              <a:rPr lang="en-GB" sz="2000" dirty="0"/>
              <a:t> for you.  Python is very particular about indents. The IDE will remind you if it thinks an indent is required by putting one in for you.   </a:t>
            </a:r>
            <a:endParaRPr sz="200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047995" y="4846181"/>
            <a:ext cx="2027129" cy="14502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dirty="0"/>
              <a:t>And they can </a:t>
            </a:r>
            <a:r>
              <a:rPr lang="en-GB" sz="2400" b="1" dirty="0" err="1"/>
              <a:t>autocomplete</a:t>
            </a:r>
            <a:r>
              <a:rPr lang="en-GB" sz="2400" b="1" dirty="0"/>
              <a:t> </a:t>
            </a:r>
            <a:r>
              <a:rPr lang="en-GB" sz="2400" dirty="0"/>
              <a:t>lines of code that are typically used.   </a:t>
            </a:r>
            <a:endParaRPr sz="2400"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Integrated development environments (IDEs)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687075" y="1328967"/>
            <a:ext cx="2143800" cy="4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Basic text editor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>
          <a:xfrm>
            <a:off x="302386" y="3256767"/>
            <a:ext cx="4096500" cy="734861"/>
          </a:xfrm>
        </p:spPr>
        <p:txBody>
          <a:bodyPr/>
          <a:lstStyle/>
          <a:p>
            <a:pPr>
              <a:buNone/>
            </a:pPr>
            <a:r>
              <a:rPr lang="en-GB" b="1" dirty="0"/>
              <a:t>IDE Example 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777" y="3952996"/>
            <a:ext cx="5143500" cy="208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8730" y="1856307"/>
            <a:ext cx="29718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6872" y="2638499"/>
            <a:ext cx="20002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7623" y="4738173"/>
            <a:ext cx="20574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34000" y="4529485"/>
            <a:ext cx="2438400" cy="1536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1265129" y="2004165"/>
            <a:ext cx="2517734" cy="2638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509732" y="3632897"/>
            <a:ext cx="3137073" cy="28600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310900" y="414533"/>
            <a:ext cx="8522100" cy="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Programming Syntax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799231" y="1301532"/>
            <a:ext cx="4096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All languages have rules for </a:t>
            </a:r>
            <a:r>
              <a:rPr lang="en-GB" sz="18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i.e. how sentences can be assembled.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4824283" y="2457407"/>
            <a:ext cx="4096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Speech or text in a language must follow its syntax.</a:t>
            </a:r>
            <a:endParaRPr sz="18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849335" y="3540908"/>
            <a:ext cx="4096500" cy="213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Humans can infer meaning even in cases when syntax rules are violated.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For example, </a:t>
            </a:r>
            <a:r>
              <a:rPr lang="en-GB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r>
              <a:rPr lang="en-GB" b="1" dirty="0" err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tonigth</a:t>
            </a:r>
            <a:r>
              <a:rPr lang="en-GB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see you</a:t>
            </a:r>
            <a:r>
              <a:rPr lang="en-GB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”, instead of “</a:t>
            </a:r>
            <a:r>
              <a:rPr lang="en-GB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see you tonight</a:t>
            </a:r>
            <a:r>
              <a:rPr lang="en-GB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”, will probably be understood.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98374" y="1284831"/>
            <a:ext cx="4096500" cy="1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All programming languages have rules for </a:t>
            </a:r>
            <a:r>
              <a:rPr lang="en-GB" sz="18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i.e. how statements can be assembled.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98374" y="2774733"/>
            <a:ext cx="4096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Programs written in a programming language must follow its syntax.</a:t>
            </a:r>
            <a:endParaRPr sz="18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23426" y="3925039"/>
            <a:ext cx="4096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Programs with </a:t>
            </a:r>
            <a:r>
              <a:rPr lang="en-GB" sz="18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 errors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cannot be translated and executed.</a:t>
            </a:r>
            <a:endParaRPr sz="18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165;p19"/>
          <p:cNvSpPr txBox="1"/>
          <p:nvPr/>
        </p:nvSpPr>
        <p:spPr>
          <a:xfrm>
            <a:off x="352491" y="4969068"/>
            <a:ext cx="4096500" cy="1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Python, you can (</a:t>
            </a:r>
            <a:r>
              <a:rPr lang="en-GB" sz="1800" b="1" dirty="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and you will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) make syntax errors. You will need to follow the syntax rules.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Google Shape;169;p19"/>
          <p:cNvSpPr txBox="1"/>
          <p:nvPr/>
        </p:nvSpPr>
        <p:spPr>
          <a:xfrm>
            <a:off x="4661444" y="5484088"/>
            <a:ext cx="4096500" cy="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 errors can be frustrating when you start learning a text-based programming language.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57808" y="5194127"/>
            <a:ext cx="977030" cy="46763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310900" y="414533"/>
            <a:ext cx="8522100" cy="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Syntax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73322" y="1184623"/>
            <a:ext cx="4425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</a:t>
            </a:r>
            <a:r>
              <a:rPr lang="en-GB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 invalid syntax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310900" y="1778913"/>
            <a:ext cx="4425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</a:t>
            </a:r>
            <a:r>
              <a:rPr lang="en-GB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 Missing parentheses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call to 'print'.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61004" y="2643209"/>
            <a:ext cx="3446908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</a:t>
            </a:r>
            <a:r>
              <a:rPr lang="en-GB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 EOL while scanning string literal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531702" y="4488317"/>
            <a:ext cx="256800" cy="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23217" y="3511681"/>
            <a:ext cx="4096500" cy="290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Don’t be overwhelmed by these errors, it is part of your learning journey. You will learn and develop the skills to </a:t>
            </a:r>
            <a:r>
              <a:rPr lang="en-GB" sz="18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debug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your own code to meet and understand the python specific syntax 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0126" y="758987"/>
            <a:ext cx="4833458" cy="207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3485" y="2988503"/>
            <a:ext cx="4758304" cy="185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42844" y="71414"/>
            <a:ext cx="8858312" cy="785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Variables</a:t>
            </a:r>
            <a:endParaRPr sz="3600"/>
          </a:p>
        </p:txBody>
      </p:sp>
      <p:sp>
        <p:nvSpPr>
          <p:cNvPr id="5" name="Google Shape;96;p15"/>
          <p:cNvSpPr txBox="1">
            <a:spLocks/>
          </p:cNvSpPr>
          <p:nvPr/>
        </p:nvSpPr>
        <p:spPr>
          <a:xfrm>
            <a:off x="214282" y="928670"/>
            <a:ext cx="8715435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tabLst/>
              <a:defRPr/>
            </a:pPr>
            <a:r>
              <a:rPr lang="en-GB" dirty="0">
                <a:sym typeface="Quicksand"/>
              </a:rPr>
              <a:t>A variable holds a value in a memory location that is needed for the execution of your program.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tabLst/>
              <a:defRPr/>
            </a:pPr>
            <a:r>
              <a:rPr lang="en-GB" dirty="0">
                <a:sym typeface="Quicksand"/>
              </a:rPr>
              <a:t>A variable can hold one value at a time. This value can change throughout the execution of the program.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Quicksand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3000372"/>
            <a:ext cx="87154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Variables can be called anything you want with a few exceptions.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It must start with a letter and not a number or a symbol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It cannot contain any spaces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It must not be a word which is already used in Python such as print, input, list etc.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Ideally they should be something that makes sense to you but is not too long to type in.  Often programmers use single letters such as </a:t>
            </a:r>
            <a:r>
              <a:rPr lang="en-GB" dirty="0" err="1"/>
              <a:t>i</a:t>
            </a:r>
            <a:r>
              <a:rPr lang="en-GB" dirty="0"/>
              <a:t> for an item in a list, x for a text input etc.  But these can get confusing and so it is better to use a proper word.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Python is case sensitive so type them in lowercase rather than using upper and lowercase which could cause problems later on in your programming if you use the wrong case.</a:t>
            </a:r>
          </a:p>
        </p:txBody>
      </p:sp>
      <p:sp>
        <p:nvSpPr>
          <p:cNvPr id="8" name="Google Shape;97;p15"/>
          <p:cNvSpPr txBox="1">
            <a:spLocks/>
          </p:cNvSpPr>
          <p:nvPr/>
        </p:nvSpPr>
        <p:spPr>
          <a:xfrm>
            <a:off x="381860" y="2267965"/>
            <a:ext cx="8521200" cy="93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>
                <a:solidFill>
                  <a:schemeClr val="dk1"/>
                </a:solidFill>
                <a:latin typeface="+mj-lt"/>
                <a:ea typeface="+mj-ea"/>
                <a:cs typeface="+mj-cs"/>
              </a:rPr>
              <a:t>Variables Naming convention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142844" y="1214422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In programming, there are </a:t>
            </a:r>
            <a:r>
              <a:rPr lang="en-GB" sz="2400" b="1" dirty="0"/>
              <a:t>naming conventions</a:t>
            </a:r>
            <a:r>
              <a:rPr lang="en-GB" sz="2400" dirty="0"/>
              <a:t> that should be followed to make it easier to read and understand your code.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/>
              <a:t>Python has an agreed set of </a:t>
            </a:r>
            <a:r>
              <a:rPr lang="en-GB" sz="2400" b="1" dirty="0"/>
              <a:t>conventions </a:t>
            </a:r>
            <a:r>
              <a:rPr lang="en-GB" sz="2400" dirty="0"/>
              <a:t>that programmers should follow.</a:t>
            </a:r>
            <a:endParaRPr sz="2400"/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42844" y="428604"/>
            <a:ext cx="4332538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Python naming conventions</a:t>
            </a:r>
            <a:endParaRPr b="1"/>
          </a:p>
        </p:txBody>
      </p:sp>
      <p:sp>
        <p:nvSpPr>
          <p:cNvPr id="5" name="Google Shape;136;p19"/>
          <p:cNvSpPr txBox="1">
            <a:spLocks noGrp="1"/>
          </p:cNvSpPr>
          <p:nvPr>
            <p:ph type="body" idx="1"/>
          </p:nvPr>
        </p:nvSpPr>
        <p:spPr>
          <a:xfrm>
            <a:off x="4286248" y="1285860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A </a:t>
            </a:r>
            <a:r>
              <a:rPr lang="en-GB" sz="2400" b="1" dirty="0"/>
              <a:t>memory location</a:t>
            </a:r>
            <a:r>
              <a:rPr lang="en-GB" sz="2400" dirty="0"/>
              <a:t> needs to be allocated for the </a:t>
            </a:r>
            <a:r>
              <a:rPr lang="en-GB" sz="2400" b="1" dirty="0"/>
              <a:t>variable value</a:t>
            </a:r>
            <a:r>
              <a:rPr lang="en-GB" sz="2400" dirty="0"/>
              <a:t>, before it can be used by the program.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b="1" dirty="0"/>
              <a:t>Declaring </a:t>
            </a:r>
            <a:r>
              <a:rPr lang="en-GB" sz="2400" dirty="0"/>
              <a:t>a variable means stating what </a:t>
            </a:r>
            <a:r>
              <a:rPr lang="en-GB" sz="2400" b="1" dirty="0"/>
              <a:t>data type</a:t>
            </a:r>
            <a:r>
              <a:rPr lang="en-GB" sz="2400" dirty="0"/>
              <a:t> will be used for the value.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b="1" dirty="0"/>
              <a:t>Initialising </a:t>
            </a:r>
            <a:r>
              <a:rPr lang="en-GB" sz="2400" dirty="0"/>
              <a:t>a variable means setting the initial </a:t>
            </a:r>
            <a:r>
              <a:rPr lang="en-GB" sz="2400" b="1" dirty="0"/>
              <a:t>value</a:t>
            </a:r>
            <a:r>
              <a:rPr lang="en-GB" sz="2400" dirty="0"/>
              <a:t>. </a:t>
            </a:r>
            <a:endParaRPr sz="2400"/>
          </a:p>
        </p:txBody>
      </p:sp>
      <p:sp>
        <p:nvSpPr>
          <p:cNvPr id="6" name="Google Shape;137;p19"/>
          <p:cNvSpPr txBox="1">
            <a:spLocks/>
          </p:cNvSpPr>
          <p:nvPr/>
        </p:nvSpPr>
        <p:spPr>
          <a:xfrm>
            <a:off x="4500562" y="355060"/>
            <a:ext cx="3046654" cy="93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a variable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142844" y="571480"/>
            <a:ext cx="8858312" cy="5929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/>
              <a:t>Data types are nothing but variables you use to reserve some space in memory. </a:t>
            </a:r>
          </a:p>
          <a:p>
            <a:r>
              <a:rPr lang="en-GB" sz="2400" dirty="0"/>
              <a:t>Python variables do not need an explicit declaration to reserve memory space. </a:t>
            </a:r>
          </a:p>
          <a:p>
            <a:r>
              <a:rPr lang="en-GB" sz="2400" dirty="0"/>
              <a:t>The declaration happens automatically when you assign a value to a variable.</a:t>
            </a:r>
          </a:p>
          <a:p>
            <a:endParaRPr lang="en-GB" sz="2400" dirty="0"/>
          </a:p>
          <a:p>
            <a:pPr lvl="0"/>
            <a:r>
              <a:rPr lang="en-GB" sz="2400" b="1" dirty="0"/>
              <a:t>Declaration </a:t>
            </a:r>
            <a:r>
              <a:rPr lang="en-GB" sz="2400" dirty="0"/>
              <a:t>means to declare a variable as a certain </a:t>
            </a:r>
            <a:r>
              <a:rPr lang="en-GB" sz="2400" b="1" dirty="0"/>
              <a:t>data type</a:t>
            </a:r>
            <a:r>
              <a:rPr lang="en-GB" sz="2400" dirty="0"/>
              <a:t>. </a:t>
            </a:r>
          </a:p>
          <a:p>
            <a:pPr lvl="0">
              <a:spcBef>
                <a:spcPts val="1600"/>
              </a:spcBef>
            </a:pPr>
            <a:r>
              <a:rPr lang="en-GB" sz="2400" b="1" dirty="0"/>
              <a:t>Initialisation </a:t>
            </a:r>
            <a:r>
              <a:rPr lang="en-GB" sz="2400" dirty="0"/>
              <a:t>means to set an </a:t>
            </a:r>
            <a:r>
              <a:rPr lang="en-GB" sz="2400" b="1" dirty="0"/>
              <a:t>initial </a:t>
            </a:r>
            <a:r>
              <a:rPr lang="en-GB" sz="2400" dirty="0"/>
              <a:t>value for a variable. </a:t>
            </a:r>
          </a:p>
          <a:p>
            <a:pPr lvl="0">
              <a:spcBef>
                <a:spcPts val="1600"/>
              </a:spcBef>
            </a:pPr>
            <a:r>
              <a:rPr lang="en-GB" sz="2400" b="1" dirty="0"/>
              <a:t>Assignment </a:t>
            </a:r>
            <a:r>
              <a:rPr lang="en-GB" sz="2400" dirty="0"/>
              <a:t>means to </a:t>
            </a:r>
            <a:r>
              <a:rPr lang="en-GB" sz="2400" b="1" dirty="0"/>
              <a:t>change </a:t>
            </a:r>
            <a:r>
              <a:rPr lang="en-GB" sz="2400" dirty="0"/>
              <a:t>the value held at the variable location. </a:t>
            </a:r>
          </a:p>
          <a:p>
            <a:pPr lvl="0">
              <a:spcBef>
                <a:spcPts val="1600"/>
              </a:spcBef>
            </a:pPr>
            <a:r>
              <a:rPr lang="en-GB" sz="2400" dirty="0"/>
              <a:t>A </a:t>
            </a:r>
            <a:r>
              <a:rPr lang="en-GB" sz="2400" b="1" dirty="0"/>
              <a:t>variable </a:t>
            </a:r>
            <a:r>
              <a:rPr lang="en-GB" sz="2400" dirty="0"/>
              <a:t>must be </a:t>
            </a:r>
            <a:r>
              <a:rPr lang="en-GB" sz="2400" b="1" dirty="0"/>
              <a:t>initialised </a:t>
            </a:r>
            <a:r>
              <a:rPr lang="en-GB" sz="2400" dirty="0"/>
              <a:t>before it can be used. </a:t>
            </a: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GB" sz="2400" b="1" dirty="0"/>
              <a:t>Meaningful identifiers</a:t>
            </a:r>
            <a:r>
              <a:rPr lang="en-GB" sz="2400" dirty="0"/>
              <a:t> are essential.</a:t>
            </a:r>
          </a:p>
          <a:p>
            <a:endParaRPr lang="en-GB" sz="24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0" y="142852"/>
            <a:ext cx="9144000" cy="285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Types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E8A95FDA67846BDB4FCC8E32EDA5F" ma:contentTypeVersion="13" ma:contentTypeDescription="Create a new document." ma:contentTypeScope="" ma:versionID="62ae059389bd62c532cfc65188445b4b">
  <xsd:schema xmlns:xsd="http://www.w3.org/2001/XMLSchema" xmlns:xs="http://www.w3.org/2001/XMLSchema" xmlns:p="http://schemas.microsoft.com/office/2006/metadata/properties" xmlns:ns2="9817a931-5c90-49d9-bd60-2b00758252ea" xmlns:ns3="f5cd1f6b-1598-4f83-acf4-42fdc97c00af" targetNamespace="http://schemas.microsoft.com/office/2006/metadata/properties" ma:root="true" ma:fieldsID="e1fac7ffb6cca7fb9d527b77e0181dd1" ns2:_="" ns3:_="">
    <xsd:import namespace="9817a931-5c90-49d9-bd60-2b00758252ea"/>
    <xsd:import namespace="f5cd1f6b-1598-4f83-acf4-42fdc97c00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7a931-5c90-49d9-bd60-2b00758252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cd1f6b-1598-4f83-acf4-42fdc97c00a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94614c1-6cb0-4e1f-be1f-a2d9db82a079}" ma:internalName="TaxCatchAll" ma:showField="CatchAllData" ma:web="f5cd1f6b-1598-4f83-acf4-42fdc97c00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5cd1f6b-1598-4f83-acf4-42fdc97c00af">
      <UserInfo>
        <DisplayName/>
        <AccountId xsi:nil="true"/>
        <AccountType/>
      </UserInfo>
    </SharedWithUsers>
    <MediaLengthInSeconds xmlns="9817a931-5c90-49d9-bd60-2b00758252ea" xsi:nil="true"/>
    <TaxCatchAll xmlns="f5cd1f6b-1598-4f83-acf4-42fdc97c00af" xsi:nil="true"/>
    <lcf76f155ced4ddcb4097134ff3c332f xmlns="9817a931-5c90-49d9-bd60-2b00758252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80BE696-EF97-40F4-ADE9-9FC0E2A9DB6E}"/>
</file>

<file path=customXml/itemProps2.xml><?xml version="1.0" encoding="utf-8"?>
<ds:datastoreItem xmlns:ds="http://schemas.openxmlformats.org/officeDocument/2006/customXml" ds:itemID="{68079FDD-2936-449D-A888-CFBF272A38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263BF7-53D9-4362-BA8C-F1A896A0C3FC}">
  <ds:schemaRefs>
    <ds:schemaRef ds:uri="http://schemas.microsoft.com/office/2006/metadata/properties"/>
    <ds:schemaRef ds:uri="http://schemas.microsoft.com/office/infopath/2007/PartnerControls"/>
    <ds:schemaRef ds:uri="7e47923e-4faf-4ba6-a3de-c63e73b0b112"/>
    <ds:schemaRef ds:uri="6a40f954-1ce4-44a8-a12a-a0fdba23b834"/>
    <ds:schemaRef ds:uri="29aca6ad-ae6c-4452-adf7-9f23457e9cf4"/>
    <ds:schemaRef ds:uri="53df4f1d-3657-412b-a8da-bac363419b48"/>
    <ds:schemaRef ds:uri="055155b3-cbc3-4cfc-8963-c46fa7962a3c"/>
    <ds:schemaRef ds:uri="bbd51b45-74d7-428a-bf07-eb48fd8c7c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795</Words>
  <Application>Microsoft Office PowerPoint</Application>
  <PresentationFormat>On-screen Show (4:3)</PresentationFormat>
  <Paragraphs>70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Integrated development environments (IDEs)</vt:lpstr>
      <vt:lpstr>Programming in Python</vt:lpstr>
      <vt:lpstr>Integrated development environments (IDEs)</vt:lpstr>
      <vt:lpstr>Integrated development environments (IDEs)</vt:lpstr>
      <vt:lpstr>PowerPoint Presentation</vt:lpstr>
      <vt:lpstr>PowerPoint Presentation</vt:lpstr>
      <vt:lpstr>Variables</vt:lpstr>
      <vt:lpstr>Python naming conventions</vt:lpstr>
      <vt:lpstr>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 M Jalloh</dc:creator>
  <cp:lastModifiedBy>Abdul Malik Jalloh</cp:lastModifiedBy>
  <cp:revision>20</cp:revision>
  <dcterms:created xsi:type="dcterms:W3CDTF">2021-11-22T15:15:21Z</dcterms:created>
  <dcterms:modified xsi:type="dcterms:W3CDTF">2023-07-16T13:32:20Z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0x010100F37E8A95FDA67846BDB4FCC8E32EDA5F</vt:lpwstr>
  </property>
  <property fmtid="{D5CDD505-2E9C-101B-9397-08002B2CF9AE}" pid="3" name="Order">
    <vt:r8>8900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