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63" r:id="rId3"/>
    <p:sldId id="265" r:id="rId4"/>
  </p:sldIdLst>
  <p:sldSz cx="9144000" cy="6858000" type="screen4x3"/>
  <p:notesSz cx="6858000" cy="9144000"/>
  <p:embeddedFontLst>
    <p:embeddedFont>
      <p:font typeface="Museo 900" charset="0"/>
      <p:bold r:id="rId5"/>
    </p:embeddedFont>
    <p:embeddedFont>
      <p:font typeface="Museo 100" charset="0"/>
      <p:regular r:id="rId6"/>
    </p:embeddedFont>
    <p:embeddedFont>
      <p:font typeface="Calibri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620"/>
    <a:srgbClr val="2A4F7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openxmlformats.org/officeDocument/2006/relationships/customXml" Target="../customXml/item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4559300" y="1905000"/>
            <a:ext cx="0" cy="2551766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6842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2A4F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584200" y="1702800"/>
            <a:ext cx="0" cy="1597749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3600" y="1702799"/>
            <a:ext cx="7861300" cy="4918133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bg1"/>
                </a:solidFill>
                <a:latin typeface="Arial"/>
                <a:cs typeface="Arial"/>
              </a:defRPr>
            </a:lvl1pPr>
            <a:lvl2pPr marL="0" indent="0">
              <a:lnSpc>
                <a:spcPts val="2000"/>
              </a:lnSpc>
              <a:buNone/>
              <a:defRPr sz="2000">
                <a:solidFill>
                  <a:srgbClr val="9D9FA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0157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D24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84200" y="1702800"/>
            <a:ext cx="0" cy="1714500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3600" y="1702799"/>
            <a:ext cx="7861300" cy="4918133"/>
          </a:xfrm>
          <a:prstGeom prst="rect">
            <a:avLst/>
          </a:prstGeom>
        </p:spPr>
        <p:txBody>
          <a:bodyPr vert="horz" lIns="0" tIns="0" rIns="0" b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lnSpc>
                <a:spcPts val="2000"/>
              </a:lnSpc>
              <a:buNone/>
              <a:defRPr sz="2000">
                <a:solidFill>
                  <a:srgbClr val="9D9FA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54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-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016500" y="901700"/>
            <a:ext cx="2979807" cy="3251200"/>
          </a:xfrm>
          <a:prstGeom prst="rect">
            <a:avLst/>
          </a:prstGeom>
        </p:spPr>
      </p:pic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2A4F73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D24620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spcBef>
                <a:spcPts val="288"/>
              </a:spcBef>
            </a:pPr>
            <a: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  <a:t>Relational databases</a:t>
            </a:r>
            <a:r>
              <a:rPr lang="en-US" sz="1200" b="1" baseline="0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lang="en-US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normalisation</a:t>
            </a:r>
            <a:endParaRPr lang="en-US" sz="12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spcBef>
                <a:spcPts val="288"/>
              </a:spcBef>
            </a:pPr>
            <a:r>
              <a:rPr lang="en-US" sz="1200" b="0" dirty="0">
                <a:solidFill>
                  <a:srgbClr val="FFFFFF"/>
                </a:solidFill>
                <a:latin typeface="Arial"/>
                <a:cs typeface="Arial"/>
              </a:rPr>
              <a:t>Unit 4</a:t>
            </a:r>
            <a:r>
              <a:rPr lang="en-US" sz="1200" b="0" baseline="0" dirty="0">
                <a:solidFill>
                  <a:srgbClr val="FFFFFF"/>
                </a:solidFill>
                <a:latin typeface="Arial"/>
                <a:cs typeface="Arial"/>
              </a:rPr>
              <a:t> Exchanging data</a:t>
            </a:r>
            <a:endParaRPr lang="en-US" sz="1200" b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834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2A4F73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D24620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spcBef>
                <a:spcPts val="288"/>
              </a:spcBef>
            </a:pPr>
            <a: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  <a:t>Relational databases</a:t>
            </a:r>
            <a:r>
              <a:rPr lang="en-US" sz="1200" b="1" baseline="0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lang="en-US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normalisation</a:t>
            </a:r>
            <a:endParaRPr lang="en-US" sz="12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spcBef>
                <a:spcPts val="288"/>
              </a:spcBef>
            </a:pPr>
            <a:r>
              <a:rPr lang="en-US" sz="1200" b="0" dirty="0">
                <a:solidFill>
                  <a:srgbClr val="FFFFFF"/>
                </a:solidFill>
                <a:latin typeface="Arial"/>
                <a:cs typeface="Arial"/>
              </a:rPr>
              <a:t>Unit 4</a:t>
            </a:r>
            <a:r>
              <a:rPr lang="en-US" sz="1200" b="0" baseline="0" dirty="0">
                <a:solidFill>
                  <a:srgbClr val="FFFFFF"/>
                </a:solidFill>
                <a:latin typeface="Arial"/>
                <a:cs typeface="Arial"/>
              </a:rPr>
              <a:t> Exchanging data</a:t>
            </a:r>
            <a:endParaRPr lang="en-US" sz="1200" b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622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titled-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016500" y="901700"/>
            <a:ext cx="2979807" cy="3251200"/>
          </a:xfrm>
          <a:prstGeom prst="rect">
            <a:avLst/>
          </a:prstGeom>
        </p:spPr>
      </p:pic>
      <p:sp>
        <p:nvSpPr>
          <p:cNvPr id="2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2A4F73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D24620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spcBef>
                <a:spcPts val="288"/>
              </a:spcBef>
            </a:pPr>
            <a: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  <a:t>Relational databases</a:t>
            </a:r>
            <a:r>
              <a:rPr lang="en-US" sz="1200" b="1" baseline="0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lang="en-US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normalisation</a:t>
            </a:r>
            <a:endParaRPr lang="en-US" sz="12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spcBef>
                <a:spcPts val="288"/>
              </a:spcBef>
            </a:pPr>
            <a:r>
              <a:rPr lang="en-US" sz="1200" b="0" dirty="0">
                <a:solidFill>
                  <a:srgbClr val="FFFFFF"/>
                </a:solidFill>
                <a:latin typeface="Arial"/>
                <a:cs typeface="Arial"/>
              </a:rPr>
              <a:t>Unit 4</a:t>
            </a:r>
            <a:r>
              <a:rPr lang="en-US" sz="1200" b="0" baseline="0" dirty="0">
                <a:solidFill>
                  <a:srgbClr val="FFFFFF"/>
                </a:solidFill>
                <a:latin typeface="Arial"/>
                <a:cs typeface="Arial"/>
              </a:rPr>
              <a:t> Exchanging data</a:t>
            </a:r>
            <a:endParaRPr lang="en-US" sz="1200" b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91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4280" y="906233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None/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-45720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None/>
              <a:defRPr sz="4000" b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0" indent="0">
              <a:lnSpc>
                <a:spcPts val="3600"/>
              </a:lnSpc>
              <a:spcBef>
                <a:spcPts val="0"/>
              </a:spcBef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4280" y="1704179"/>
            <a:ext cx="7797230" cy="3453607"/>
          </a:xfrm>
          <a:prstGeom prst="rect">
            <a:avLst/>
          </a:prstGeom>
        </p:spPr>
        <p:txBody>
          <a:bodyPr vert="horz" lIns="0" tIns="0"/>
          <a:lstStyle>
            <a:lvl1pPr marL="271463" indent="-271463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/>
              <a:buChar char="•"/>
              <a:defRPr sz="2500">
                <a:solidFill>
                  <a:schemeClr val="tx1"/>
                </a:solidFill>
                <a:latin typeface="Arial"/>
                <a:cs typeface="Arial"/>
              </a:defRPr>
            </a:lvl1pPr>
            <a:lvl2pPr marL="723900" indent="-279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>
                <a:solidFill>
                  <a:srgbClr val="2A4F73"/>
                </a:solidFill>
                <a:latin typeface="Arial"/>
                <a:cs typeface="Arial"/>
              </a:defRPr>
            </a:lvl2pPr>
            <a:lvl3pPr marL="723900" indent="-279400">
              <a:lnSpc>
                <a:spcPct val="100000"/>
              </a:lnSpc>
              <a:buFont typeface="Arial"/>
              <a:buChar char="•"/>
              <a:defRPr lang="en-US" sz="2000" kern="1200" baseline="0" dirty="0" smtClean="0">
                <a:solidFill>
                  <a:srgbClr val="D24620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52495" y="156700"/>
            <a:ext cx="8067635" cy="45243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>
              <a:spcBef>
                <a:spcPts val="288"/>
              </a:spcBef>
            </a:pPr>
            <a:r>
              <a:rPr lang="en-US" sz="1200" b="1" dirty="0">
                <a:solidFill>
                  <a:srgbClr val="FFFFFF"/>
                </a:solidFill>
                <a:latin typeface="Arial"/>
                <a:cs typeface="Arial"/>
              </a:rPr>
              <a:t>Relational databases</a:t>
            </a:r>
            <a:r>
              <a:rPr lang="en-US" sz="1200" b="1" baseline="0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lang="en-US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normalisation</a:t>
            </a:r>
            <a:endParaRPr lang="en-US" sz="12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spcBef>
                <a:spcPts val="288"/>
              </a:spcBef>
            </a:pPr>
            <a:r>
              <a:rPr lang="en-US" sz="1200" b="0" dirty="0">
                <a:solidFill>
                  <a:srgbClr val="FFFFFF"/>
                </a:solidFill>
                <a:latin typeface="Arial"/>
                <a:cs typeface="Arial"/>
              </a:rPr>
              <a:t>Unit 4</a:t>
            </a:r>
            <a:r>
              <a:rPr lang="en-US" sz="1200" b="0" baseline="0" dirty="0">
                <a:solidFill>
                  <a:srgbClr val="FFFFFF"/>
                </a:solidFill>
                <a:latin typeface="Arial"/>
                <a:cs typeface="Arial"/>
              </a:rPr>
              <a:t> Exchanging data</a:t>
            </a:r>
            <a:endParaRPr lang="en-US" sz="1200" b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57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890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73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48567" y="733705"/>
            <a:ext cx="7816470" cy="670772"/>
          </a:xfrm>
        </p:spPr>
        <p:txBody>
          <a:bodyPr/>
          <a:lstStyle/>
          <a:p>
            <a:pPr algn="ctr"/>
            <a:r>
              <a:rPr lang="en-GB" sz="2000" b="0" dirty="0">
                <a:latin typeface="Museo 900" panose="02000000000000000000" pitchFamily="50" charset="0"/>
                <a:cs typeface="+mn-cs"/>
              </a:rPr>
              <a:t>Relational database design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41532" y="1238354"/>
            <a:ext cx="7797230" cy="1504846"/>
          </a:xfrm>
        </p:spPr>
        <p:txBody>
          <a:bodyPr/>
          <a:lstStyle/>
          <a:p>
            <a:r>
              <a:rPr lang="en-GB" sz="1400" dirty="0"/>
              <a:t>In a relational database, data is held in tables, also known as </a:t>
            </a:r>
            <a:r>
              <a:rPr lang="en-GB" sz="1400" dirty="0">
                <a:solidFill>
                  <a:srgbClr val="D24620"/>
                </a:solidFill>
              </a:rPr>
              <a:t>relations</a:t>
            </a:r>
          </a:p>
          <a:p>
            <a:r>
              <a:rPr lang="en-GB" sz="1400" dirty="0"/>
              <a:t>One row in the table holds one record</a:t>
            </a:r>
            <a:endParaRPr lang="en-GB" sz="1400" dirty="0">
              <a:solidFill>
                <a:srgbClr val="D68328"/>
              </a:solidFill>
            </a:endParaRPr>
          </a:p>
          <a:p>
            <a:r>
              <a:rPr lang="en-GB" sz="1400" dirty="0"/>
              <a:t>Each column represents one attribute</a:t>
            </a:r>
          </a:p>
          <a:p>
            <a:r>
              <a:rPr lang="en-GB" sz="1400" dirty="0"/>
              <a:t>Each relation should hold data about a single </a:t>
            </a:r>
            <a:r>
              <a:rPr lang="en-GB" sz="1400" dirty="0" smtClean="0">
                <a:solidFill>
                  <a:srgbClr val="D24620"/>
                </a:solidFill>
              </a:rPr>
              <a:t>entity</a:t>
            </a:r>
          </a:p>
          <a:p>
            <a:pPr>
              <a:spcAft>
                <a:spcPts val="1200"/>
              </a:spcAft>
            </a:pPr>
            <a:r>
              <a:rPr lang="en-GB" sz="1400" dirty="0" smtClean="0"/>
              <a:t>Example: A database holds details of gym members and the classes they take</a:t>
            </a:r>
          </a:p>
          <a:p>
            <a:pPr>
              <a:spcAft>
                <a:spcPts val="1200"/>
              </a:spcAft>
            </a:pPr>
            <a:r>
              <a:rPr lang="en-GB" sz="1400" dirty="0" smtClean="0"/>
              <a:t>A first attempt at designing the database might use a </a:t>
            </a:r>
            <a:r>
              <a:rPr lang="en-GB" sz="1400" dirty="0" smtClean="0">
                <a:solidFill>
                  <a:srgbClr val="2A4F73"/>
                </a:solidFill>
              </a:rPr>
              <a:t>flat file</a:t>
            </a:r>
            <a:r>
              <a:rPr lang="en-GB" sz="1400" dirty="0" smtClean="0"/>
              <a:t>, holding all the data in one table</a:t>
            </a:r>
          </a:p>
          <a:p>
            <a:endParaRPr lang="en-GB" sz="1400" dirty="0">
              <a:solidFill>
                <a:srgbClr val="D24620"/>
              </a:solidFill>
            </a:endParaRPr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48905" y="297103"/>
            <a:ext cx="7470475" cy="746694"/>
          </a:xfrm>
          <a:prstGeom prst="rect">
            <a:avLst/>
          </a:prstGeom>
        </p:spPr>
        <p:txBody>
          <a:bodyPr/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useo 900" panose="02000000000000000000" pitchFamily="50" charset="0"/>
                <a:ea typeface="+mn-ea"/>
                <a:cs typeface="+mn-cs"/>
              </a:rPr>
              <a:t>Relational databases and normalisation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useo 100" panose="02000000000000000000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2520333"/>
              </p:ext>
            </p:extLst>
          </p:nvPr>
        </p:nvGraphicFramePr>
        <p:xfrm>
          <a:off x="862303" y="3538669"/>
          <a:ext cx="750532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MemberID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MSurname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MFirstName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ClassID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Cname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M12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Sharpe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Norman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C100</a:t>
                      </a:r>
                    </a:p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C103</a:t>
                      </a:r>
                    </a:p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C114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Pilates</a:t>
                      </a:r>
                    </a:p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Zumba</a:t>
                      </a:r>
                    </a:p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Yoga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M13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Bunn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Martha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C100</a:t>
                      </a:r>
                    </a:p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C115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Pilates</a:t>
                      </a:r>
                    </a:p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Cycling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Wednesday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M16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Polly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C103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Zumba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M18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Jolly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C114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Yoga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515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9774" y="181614"/>
            <a:ext cx="7816470" cy="670772"/>
          </a:xfrm>
        </p:spPr>
        <p:txBody>
          <a:bodyPr/>
          <a:lstStyle/>
          <a:p>
            <a:r>
              <a:rPr lang="en-GB" sz="1800" dirty="0"/>
              <a:t>Relational database design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5269" y="755275"/>
            <a:ext cx="7797230" cy="269482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GB" sz="1200" dirty="0"/>
              <a:t>Relationship between gym members and the classes they take is many-to-many</a:t>
            </a:r>
          </a:p>
          <a:p>
            <a:pPr lvl="1"/>
            <a:endParaRPr lang="en-GB" sz="1050" dirty="0">
              <a:solidFill>
                <a:srgbClr val="D68328"/>
              </a:solidFill>
            </a:endParaRPr>
          </a:p>
          <a:p>
            <a:endParaRPr lang="en-GB" sz="1200" dirty="0">
              <a:solidFill>
                <a:srgbClr val="D68328"/>
              </a:solidFill>
            </a:endParaRPr>
          </a:p>
          <a:p>
            <a:pPr marL="0" indent="0">
              <a:buNone/>
            </a:pPr>
            <a:endParaRPr lang="en-GB" sz="1200" dirty="0"/>
          </a:p>
          <a:p>
            <a:endParaRPr lang="en-GB" sz="1200" dirty="0"/>
          </a:p>
        </p:txBody>
      </p:sp>
      <p:pic>
        <p:nvPicPr>
          <p:cNvPr id="1026" name="Picture 2" descr="C:\Users\Rob\AppData\Roaming\PixelMetrics\CaptureWiz\Temp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7698" y="1036720"/>
            <a:ext cx="4225216" cy="59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4885675"/>
              </p:ext>
            </p:extLst>
          </p:nvPr>
        </p:nvGraphicFramePr>
        <p:xfrm>
          <a:off x="827797" y="1872801"/>
          <a:ext cx="750532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MemberID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MSurname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MFirstName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ClassID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Cname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62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6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M12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Sharpe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Norman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C100</a:t>
                      </a:r>
                    </a:p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C103</a:t>
                      </a:r>
                    </a:p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C114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Pilates</a:t>
                      </a:r>
                    </a:p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Zumba</a:t>
                      </a:r>
                    </a:p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Yoga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M13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Bunn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Martha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C100</a:t>
                      </a:r>
                    </a:p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C115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Pilates</a:t>
                      </a:r>
                    </a:p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Cycling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Wednesday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M16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Polly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C103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Zumba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M18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Jolly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Brian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C114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Yoga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</a:t>
                      </a:r>
                    </a:p>
                  </a:txBody>
                  <a:tcPr>
                    <a:lnL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4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>
          <a:xfrm>
            <a:off x="793292" y="4438754"/>
            <a:ext cx="7797230" cy="2056938"/>
          </a:xfrm>
          <a:prstGeom prst="rect">
            <a:avLst/>
          </a:prstGeom>
        </p:spPr>
        <p:txBody>
          <a:bodyPr vert="horz" lIns="0" tIns="0"/>
          <a:lstStyle/>
          <a:p>
            <a:pPr marL="271463" marR="0" lvl="0" indent="-2714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Normalisation is a process used to come up with the best possible design for a database</a:t>
            </a:r>
          </a:p>
          <a:p>
            <a:pPr marL="271463" marR="0" lvl="0" indent="-2714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Tables should be organised so that data is not duplicated in the same table or in different tables</a:t>
            </a:r>
          </a:p>
          <a:p>
            <a:pPr marL="271463" marR="0" lvl="0" indent="-2714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structure should allow complex queries to be made</a:t>
            </a:r>
          </a:p>
          <a:p>
            <a:pPr marL="271463" marR="0" lvl="0" indent="-2714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There are three stages in normalisation, called First Normal Form (1NF), Second Normal Form (2NF) and Third Normal Form (3NF)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04839" y="3752950"/>
            <a:ext cx="3614807" cy="670772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Normalisation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7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76038" y="0"/>
            <a:ext cx="7816470" cy="482620"/>
          </a:xfrm>
        </p:spPr>
        <p:txBody>
          <a:bodyPr/>
          <a:lstStyle/>
          <a:p>
            <a:pPr algn="ctr"/>
            <a:r>
              <a:rPr lang="en-GB" sz="2400" dirty="0" smtClean="0"/>
              <a:t>First </a:t>
            </a:r>
            <a:r>
              <a:rPr lang="en-GB" sz="2400" dirty="0"/>
              <a:t>normal form (1NF)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24280" y="548242"/>
            <a:ext cx="7797230" cy="1168415"/>
          </a:xfrm>
        </p:spPr>
        <p:txBody>
          <a:bodyPr/>
          <a:lstStyle/>
          <a:p>
            <a:r>
              <a:rPr lang="en-GB" sz="1200" dirty="0"/>
              <a:t>A table is in first normal form if it contains no repeating attributes or groups of attributes</a:t>
            </a:r>
          </a:p>
          <a:p>
            <a:r>
              <a:rPr lang="en-GB" sz="1200" dirty="0"/>
              <a:t>All attributes must be atomic – a single attribute cannot consist of two data items such as firstname and surname </a:t>
            </a:r>
            <a:endParaRPr lang="en-GB" sz="1200" dirty="0" smtClean="0"/>
          </a:p>
          <a:p>
            <a:r>
              <a:rPr lang="en-GB" sz="1200" dirty="0" smtClean="0"/>
              <a:t>This </a:t>
            </a:r>
            <a:r>
              <a:rPr lang="en-GB" sz="1200" dirty="0"/>
              <a:t>would make it difficult or impossible to sort on </a:t>
            </a:r>
            <a:r>
              <a:rPr lang="en-GB" sz="1200" dirty="0" smtClean="0"/>
              <a:t>surname</a:t>
            </a:r>
            <a:endParaRPr lang="en-GB" sz="1050" dirty="0">
              <a:solidFill>
                <a:srgbClr val="D68328"/>
              </a:solidFill>
            </a:endParaRPr>
          </a:p>
          <a:p>
            <a:endParaRPr lang="en-GB" sz="1200" dirty="0">
              <a:solidFill>
                <a:srgbClr val="D68328"/>
              </a:solidFill>
            </a:endParaRPr>
          </a:p>
          <a:p>
            <a:r>
              <a:rPr lang="en-GB" sz="1200" dirty="0" smtClean="0"/>
              <a:t>A </a:t>
            </a:r>
            <a:r>
              <a:rPr lang="en-GB" sz="1200" dirty="0" smtClean="0"/>
              <a:t>table is in second normal form (2NF) if it is in first normal form and contains no partial dependencies </a:t>
            </a:r>
          </a:p>
          <a:p>
            <a:pPr>
              <a:buNone/>
            </a:pPr>
            <a:endParaRPr lang="en-GB" sz="12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58785" y="1656731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normal form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43770" y="2542377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algn="ctr"/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normal form</a:t>
            </a:r>
            <a:r>
              <a:rPr lang="en-GB" sz="2800" dirty="0" smtClean="0"/>
              <a:t> </a:t>
            </a:r>
            <a:endParaRPr lang="en-GB" sz="2800" dirty="0" smtClean="0"/>
          </a:p>
          <a:p>
            <a:pPr>
              <a:buFont typeface="Arial" pitchFamily="34" charset="0"/>
              <a:buChar char="•"/>
            </a:pPr>
            <a:r>
              <a:rPr lang="en-GB" sz="1200" dirty="0" smtClean="0">
                <a:latin typeface="Arial"/>
                <a:cs typeface="Arial"/>
              </a:rPr>
              <a:t>A </a:t>
            </a:r>
            <a:r>
              <a:rPr lang="en-GB" sz="1200" dirty="0" smtClean="0">
                <a:latin typeface="Arial"/>
                <a:cs typeface="Arial"/>
              </a:rPr>
              <a:t>   table </a:t>
            </a:r>
            <a:r>
              <a:rPr lang="en-GB" sz="1200" dirty="0" smtClean="0">
                <a:latin typeface="Arial"/>
                <a:cs typeface="Arial"/>
              </a:rPr>
              <a:t>is in third normal form if it is in second normal form and contains no non-key dependencies</a:t>
            </a:r>
          </a:p>
          <a:p>
            <a:endParaRPr lang="en-GB" sz="1200" dirty="0" smtClean="0">
              <a:latin typeface="Arial"/>
              <a:cs typeface="Arial"/>
            </a:endParaRPr>
          </a:p>
          <a:p>
            <a:r>
              <a:rPr lang="en-GB" sz="1200" dirty="0" smtClean="0">
                <a:latin typeface="Arial"/>
                <a:cs typeface="Arial"/>
              </a:rPr>
              <a:t>This </a:t>
            </a:r>
            <a:r>
              <a:rPr lang="en-GB" sz="1200" dirty="0" smtClean="0">
                <a:latin typeface="Arial"/>
                <a:cs typeface="Arial"/>
              </a:rPr>
              <a:t>can be defined by saying</a:t>
            </a:r>
            <a:r>
              <a:rPr lang="en-GB" sz="1200" dirty="0" smtClean="0">
                <a:latin typeface="Arial"/>
                <a:cs typeface="Arial"/>
              </a:rPr>
              <a:t>:      “</a:t>
            </a:r>
            <a:r>
              <a:rPr lang="en-GB" sz="1200" dirty="0" smtClean="0">
                <a:latin typeface="Arial"/>
                <a:cs typeface="Arial"/>
              </a:rPr>
              <a:t>All attributes are dependent on the key, </a:t>
            </a:r>
            <a:br>
              <a:rPr lang="en-GB" sz="1200" dirty="0" smtClean="0">
                <a:latin typeface="Arial"/>
                <a:cs typeface="Arial"/>
              </a:rPr>
            </a:br>
            <a:r>
              <a:rPr lang="en-GB" sz="1200" dirty="0" smtClean="0">
                <a:latin typeface="Arial"/>
                <a:cs typeface="Arial"/>
              </a:rPr>
              <a:t>the whole key and nothing but the key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84027" y="3980114"/>
            <a:ext cx="7816470" cy="670772"/>
          </a:xfrm>
          <a:prstGeom prst="rect">
            <a:avLst/>
          </a:prstGeom>
        </p:spPr>
        <p:txBody>
          <a:bodyPr lIns="0">
            <a:noAutofit/>
          </a:bodyPr>
          <a:lstStyle/>
          <a:p>
            <a:pPr algn="ctr"/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Importance of normalisation</a:t>
            </a:r>
            <a:endParaRPr lang="en-GB" sz="2800" dirty="0" smtClean="0"/>
          </a:p>
          <a:p>
            <a:r>
              <a:rPr lang="en-GB" dirty="0" smtClean="0"/>
              <a:t>The advantages of normalisation are that:</a:t>
            </a:r>
          </a:p>
          <a:p>
            <a:pPr lvl="1">
              <a:buFont typeface="Arial" pitchFamily="34" charset="0"/>
              <a:buChar char="•"/>
            </a:pPr>
            <a:r>
              <a:rPr lang="en-GB" sz="1200" dirty="0" smtClean="0">
                <a:latin typeface="Arial"/>
                <a:cs typeface="Arial"/>
              </a:rPr>
              <a:t>It is easier to maintain and change a normalised database</a:t>
            </a:r>
          </a:p>
          <a:p>
            <a:pPr lvl="1">
              <a:buFont typeface="Arial" pitchFamily="34" charset="0"/>
              <a:buChar char="•"/>
            </a:pPr>
            <a:r>
              <a:rPr lang="en-GB" sz="1200" dirty="0" smtClean="0">
                <a:latin typeface="Arial"/>
                <a:cs typeface="Arial"/>
              </a:rPr>
              <a:t>There is no unnecessary duplication of data</a:t>
            </a:r>
          </a:p>
          <a:p>
            <a:pPr lvl="1">
              <a:buFont typeface="Arial" pitchFamily="34" charset="0"/>
              <a:buChar char="•"/>
            </a:pPr>
            <a:r>
              <a:rPr lang="en-GB" sz="1200" dirty="0" smtClean="0">
                <a:latin typeface="Arial"/>
                <a:cs typeface="Arial"/>
              </a:rPr>
              <a:t>Data integrity is maintained – if a person changes address, for example, the update needs to be made only once to a single table</a:t>
            </a:r>
          </a:p>
          <a:p>
            <a:pPr lvl="1">
              <a:buFont typeface="Arial" pitchFamily="34" charset="0"/>
              <a:buChar char="•"/>
            </a:pPr>
            <a:r>
              <a:rPr lang="en-GB" sz="1200" dirty="0" smtClean="0">
                <a:latin typeface="Arial"/>
                <a:cs typeface="Arial"/>
              </a:rPr>
              <a:t>Having smaller tables with fewer fields means faster searches and savings in storage</a:t>
            </a:r>
          </a:p>
        </p:txBody>
      </p:sp>
    </p:spTree>
    <p:extLst>
      <p:ext uri="{BB962C8B-B14F-4D97-AF65-F5344CB8AC3E}">
        <p14:creationId xmlns:p14="http://schemas.microsoft.com/office/powerpoint/2010/main" xmlns="" val="35251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E8A95FDA67846BDB4FCC8E32EDA5F" ma:contentTypeVersion="13" ma:contentTypeDescription="Create a new document." ma:contentTypeScope="" ma:versionID="62ae059389bd62c532cfc65188445b4b">
  <xsd:schema xmlns:xsd="http://www.w3.org/2001/XMLSchema" xmlns:xs="http://www.w3.org/2001/XMLSchema" xmlns:p="http://schemas.microsoft.com/office/2006/metadata/properties" xmlns:ns2="9817a931-5c90-49d9-bd60-2b00758252ea" xmlns:ns3="f5cd1f6b-1598-4f83-acf4-42fdc97c00af" targetNamespace="http://schemas.microsoft.com/office/2006/metadata/properties" ma:root="true" ma:fieldsID="e1fac7ffb6cca7fb9d527b77e0181dd1" ns2:_="" ns3:_="">
    <xsd:import namespace="9817a931-5c90-49d9-bd60-2b00758252ea"/>
    <xsd:import namespace="f5cd1f6b-1598-4f83-acf4-42fdc97c00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7a931-5c90-49d9-bd60-2b00758252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cd1f6b-1598-4f83-acf4-42fdc97c00a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94614c1-6cb0-4e1f-be1f-a2d9db82a079}" ma:internalName="TaxCatchAll" ma:showField="CatchAllData" ma:web="f5cd1f6b-1598-4f83-acf4-42fdc97c00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5cd1f6b-1598-4f83-acf4-42fdc97c00af">
      <UserInfo>
        <DisplayName/>
        <AccountId xsi:nil="true"/>
        <AccountType/>
      </UserInfo>
    </SharedWithUsers>
    <lcf76f155ced4ddcb4097134ff3c332f xmlns="9817a931-5c90-49d9-bd60-2b00758252ea">
      <Terms xmlns="http://schemas.microsoft.com/office/infopath/2007/PartnerControls"/>
    </lcf76f155ced4ddcb4097134ff3c332f>
    <TaxCatchAll xmlns="f5cd1f6b-1598-4f83-acf4-42fdc97c00af" xsi:nil="true"/>
    <MediaLengthInSeconds xmlns="9817a931-5c90-49d9-bd60-2b00758252ea" xsi:nil="true"/>
  </documentManagement>
</p:properties>
</file>

<file path=customXml/itemProps1.xml><?xml version="1.0" encoding="utf-8"?>
<ds:datastoreItem xmlns:ds="http://schemas.openxmlformats.org/officeDocument/2006/customXml" ds:itemID="{BC83AC72-E84F-450A-A25A-C817C24A2CFF}"/>
</file>

<file path=customXml/itemProps2.xml><?xml version="1.0" encoding="utf-8"?>
<ds:datastoreItem xmlns:ds="http://schemas.openxmlformats.org/officeDocument/2006/customXml" ds:itemID="{E2A163EE-D518-4386-847D-1803E315B450}"/>
</file>

<file path=customXml/itemProps3.xml><?xml version="1.0" encoding="utf-8"?>
<ds:datastoreItem xmlns:ds="http://schemas.openxmlformats.org/officeDocument/2006/customXml" ds:itemID="{A52BB446-821F-458D-B666-8782AC4D1909}"/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424</Words>
  <Application>Microsoft Office PowerPoint</Application>
  <PresentationFormat>On-screen Show (4:3)</PresentationFormat>
  <Paragraphs>113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Museo 900</vt:lpstr>
      <vt:lpstr>Museo 100</vt:lpstr>
      <vt:lpstr>Calibri</vt:lpstr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 Jalloh</dc:creator>
  <cp:lastModifiedBy>Desk-Pc2</cp:lastModifiedBy>
  <cp:revision>19</cp:revision>
  <dcterms:created xsi:type="dcterms:W3CDTF">2016-03-16T15:23:29Z</dcterms:created>
  <dcterms:modified xsi:type="dcterms:W3CDTF">2021-12-10T00:39:40Z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0x010100F37E8A95FDA67846BDB4FCC8E32EDA5F</vt:lpwstr>
  </property>
  <property fmtid="{D5CDD505-2E9C-101B-9397-08002B2CF9AE}" pid="3" name="Order">
    <vt:r8>30000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