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5E0C4-652A-40B7-B7F3-46B00AC87FCF}" type="datetimeFigureOut">
              <a:rPr lang="en-US" smtClean="0"/>
              <a:pPr/>
              <a:t>11/26/2021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4317F-5E41-498A-A285-8019804260E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686d4d112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686d4d112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686d4d112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686d4d112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7e25f96d9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7e25f96d9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F3E2-3E15-4FCC-861A-1A6C68B35F1C}" type="datetimeFigureOut">
              <a:rPr lang="en-US" smtClean="0"/>
              <a:pPr/>
              <a:t>11/26/2021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0869-9E0E-4142-9A7A-41022665439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F3E2-3E15-4FCC-861A-1A6C68B35F1C}" type="datetimeFigureOut">
              <a:rPr lang="en-US" smtClean="0"/>
              <a:pPr/>
              <a:t>11/26/2021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0869-9E0E-4142-9A7A-41022665439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F3E2-3E15-4FCC-861A-1A6C68B35F1C}" type="datetimeFigureOut">
              <a:rPr lang="en-US" smtClean="0"/>
              <a:pPr/>
              <a:t>11/26/2021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0869-9E0E-4142-9A7A-41022665439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r Images side by side">
  <p:cSld name="Text or Images side by si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0900" y="1560165"/>
            <a:ext cx="4096500" cy="487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310900" y="426133"/>
            <a:ext cx="8521200" cy="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832200" y="6439067"/>
            <a:ext cx="3117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4736600" y="1560133"/>
            <a:ext cx="4096500" cy="487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3"/>
          </p:nvPr>
        </p:nvSpPr>
        <p:spPr>
          <a:xfrm>
            <a:off x="5257800" y="0"/>
            <a:ext cx="3564900" cy="418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r Images side by side" userDrawn="1">
  <p:cSld name="1_Text or Images side by sid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10900" y="1560165"/>
            <a:ext cx="4096500" cy="487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0900" y="426133"/>
            <a:ext cx="8521200" cy="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832200" y="6439067"/>
            <a:ext cx="3117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4736600" y="1560133"/>
            <a:ext cx="4096500" cy="487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F3E2-3E15-4FCC-861A-1A6C68B35F1C}" type="datetimeFigureOut">
              <a:rPr lang="en-US" smtClean="0"/>
              <a:pPr/>
              <a:t>11/26/2021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0869-9E0E-4142-9A7A-41022665439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F3E2-3E15-4FCC-861A-1A6C68B35F1C}" type="datetimeFigureOut">
              <a:rPr lang="en-US" smtClean="0"/>
              <a:pPr/>
              <a:t>11/26/2021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0869-9E0E-4142-9A7A-41022665439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F3E2-3E15-4FCC-861A-1A6C68B35F1C}" type="datetimeFigureOut">
              <a:rPr lang="en-US" smtClean="0"/>
              <a:pPr/>
              <a:t>11/26/2021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0869-9E0E-4142-9A7A-41022665439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F3E2-3E15-4FCC-861A-1A6C68B35F1C}" type="datetimeFigureOut">
              <a:rPr lang="en-US" smtClean="0"/>
              <a:pPr/>
              <a:t>11/26/2021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0869-9E0E-4142-9A7A-41022665439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F3E2-3E15-4FCC-861A-1A6C68B35F1C}" type="datetimeFigureOut">
              <a:rPr lang="en-US" smtClean="0"/>
              <a:pPr/>
              <a:t>11/26/2021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0869-9E0E-4142-9A7A-41022665439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F3E2-3E15-4FCC-861A-1A6C68B35F1C}" type="datetimeFigureOut">
              <a:rPr lang="en-US" smtClean="0"/>
              <a:pPr/>
              <a:t>11/26/2021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0869-9E0E-4142-9A7A-41022665439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F3E2-3E15-4FCC-861A-1A6C68B35F1C}" type="datetimeFigureOut">
              <a:rPr lang="en-US" smtClean="0"/>
              <a:pPr/>
              <a:t>11/26/2021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0869-9E0E-4142-9A7A-41022665439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F3E2-3E15-4FCC-861A-1A6C68B35F1C}" type="datetimeFigureOut">
              <a:rPr lang="en-US" smtClean="0"/>
              <a:pPr/>
              <a:t>11/26/2021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0869-9E0E-4142-9A7A-41022665439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EF3E2-3E15-4FCC-861A-1A6C68B35F1C}" type="datetimeFigureOut">
              <a:rPr lang="en-US" smtClean="0"/>
              <a:pPr/>
              <a:t>11/26/2021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E0869-9E0E-4142-9A7A-41022665439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357158" y="142852"/>
            <a:ext cx="8521200" cy="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GB" sz="1800" dirty="0" smtClean="0"/>
              <a:t>Programming Part 4: Subroutine and Function  </a:t>
            </a:r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928662" y="928670"/>
            <a:ext cx="70009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Quicksand" charset="0"/>
                <a:cs typeface="Quicksand" charset="0"/>
              </a:rPr>
              <a:t>Vocabularies: Subroutine and Function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7158" y="1500173"/>
          <a:ext cx="8572560" cy="4880801"/>
        </p:xfrm>
        <a:graphic>
          <a:graphicData uri="http://schemas.openxmlformats.org/drawingml/2006/table">
            <a:tbl>
              <a:tblPr/>
              <a:tblGrid>
                <a:gridCol w="2085989"/>
                <a:gridCol w="6486571"/>
              </a:tblGrid>
              <a:tr h="7895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Subroutine</a:t>
                      </a:r>
                      <a:endParaRPr lang="en-GB" sz="1400" dirty="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074" marR="63074" marT="126148" marB="126148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A sequence of instructions to perform a specific task with an identifiable name.</a:t>
                      </a:r>
                      <a:endParaRPr lang="en-GB" sz="140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074" marR="63074" marT="126148" marB="126148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7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Function</a:t>
                      </a:r>
                      <a:endParaRPr lang="en-GB" sz="1400" dirty="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074" marR="63074" marT="126148" marB="126148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A subroutine that returns a value.</a:t>
                      </a:r>
                      <a:endParaRPr lang="en-GB" sz="140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074" marR="63074" marT="126148" marB="126148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7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Return value</a:t>
                      </a:r>
                      <a:endParaRPr lang="en-GB" sz="1400" dirty="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074" marR="63074" marT="126148" marB="126148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A value that is returned by a function.</a:t>
                      </a:r>
                      <a:endParaRPr lang="en-GB" sz="140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074" marR="63074" marT="126148" marB="126148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7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kern="1200" dirty="0" smtClean="0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  <a:sym typeface="Roboto Mono"/>
                        </a:rPr>
                        <a:t>def</a:t>
                      </a:r>
                      <a:endParaRPr lang="en-GB" sz="1600" b="1" kern="1200" dirty="0">
                        <a:solidFill>
                          <a:srgbClr val="5B5BA5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074" marR="63074" marT="126148" marB="126148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 smtClean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just defines the subroutine. It is not executed unless the subroutine is </a:t>
                      </a:r>
                      <a:r>
                        <a:rPr lang="en-GB" sz="1600" b="1" kern="1200" dirty="0" smtClean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called</a:t>
                      </a:r>
                      <a:r>
                        <a:rPr lang="en-GB" sz="1600" kern="1200" dirty="0" smtClean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. </a:t>
                      </a:r>
                      <a:endParaRPr lang="en-GB" sz="140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074" marR="63074" marT="126148" marB="126148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7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Parameter</a:t>
                      </a:r>
                      <a:endParaRPr lang="en-GB" sz="1400" dirty="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074" marR="63074" marT="126148" marB="126148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Used in a subroutine to allow values to be passed into them. </a:t>
                      </a:r>
                      <a:endParaRPr lang="en-GB" sz="140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074" marR="63074" marT="126148" marB="126148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95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Argument</a:t>
                      </a:r>
                      <a:endParaRPr lang="en-GB" sz="14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074" marR="63074" marT="126148" marB="126148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The values held in the brackets of a subroutine call. These are passed into a subroutine via the parameters. </a:t>
                      </a:r>
                      <a:endParaRPr lang="en-GB" sz="140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074" marR="63074" marT="126148" marB="126148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95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Decomposition</a:t>
                      </a:r>
                      <a:endParaRPr lang="en-GB" sz="1400" dirty="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074" marR="63074" marT="126148" marB="126148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Breaking down a problem into smaller sub problems to make the more manageable. </a:t>
                      </a:r>
                      <a:endParaRPr lang="en-GB" sz="140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074" marR="63074" marT="126148" marB="126148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357158" y="142852"/>
            <a:ext cx="8521200" cy="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GB" sz="1800" dirty="0" smtClean="0"/>
              <a:t>Programming Part 4: Subroutine and Function  </a:t>
            </a:r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928662" y="928670"/>
            <a:ext cx="70009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Quicksand" charset="0"/>
                <a:cs typeface="Quicksand" charset="0"/>
              </a:rPr>
              <a:t>Vocabularies: Subroutine and Function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20" y="1714488"/>
          <a:ext cx="8501122" cy="4572031"/>
        </p:xfrm>
        <a:graphic>
          <a:graphicData uri="http://schemas.openxmlformats.org/drawingml/2006/table">
            <a:tbl>
              <a:tblPr/>
              <a:tblGrid>
                <a:gridCol w="2068606"/>
                <a:gridCol w="6432516"/>
              </a:tblGrid>
              <a:tr h="9144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Scope</a:t>
                      </a:r>
                      <a:endParaRPr lang="en-GB" sz="1400" dirty="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The scope of a variable is the section of the program where the variable can be accessed and modified.</a:t>
                      </a:r>
                      <a:endParaRPr lang="en-GB" sz="140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3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Global variable</a:t>
                      </a:r>
                      <a:endParaRPr lang="en-GB" sz="14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Can be accessed and modified from anywhere in the program. </a:t>
                      </a:r>
                      <a:endParaRPr lang="en-GB" sz="140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3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Variable</a:t>
                      </a:r>
                      <a:endParaRPr lang="en-GB" sz="14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A value held under one name.</a:t>
                      </a:r>
                      <a:endParaRPr lang="en-GB" sz="140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Constant</a:t>
                      </a:r>
                      <a:endParaRPr lang="en-GB" sz="14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A value that cannot be changed during the execution of a program. </a:t>
                      </a:r>
                      <a:endParaRPr lang="en-GB" sz="140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45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Structured programming</a:t>
                      </a:r>
                      <a:endParaRPr lang="en-GB" sz="1400" dirty="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A programming paradigm where sequence, selection, iteration, and subroutines are used to control the flow of execution. Each block of code in a structured program has a single entry point and a single exit point.</a:t>
                      </a:r>
                      <a:endParaRPr lang="en-GB" sz="140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5"/>
          <p:cNvSpPr txBox="1">
            <a:spLocks noGrp="1"/>
          </p:cNvSpPr>
          <p:nvPr>
            <p:ph type="body" idx="1"/>
          </p:nvPr>
        </p:nvSpPr>
        <p:spPr>
          <a:xfrm>
            <a:off x="310900" y="1560165"/>
            <a:ext cx="8554240" cy="32261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400" dirty="0"/>
              <a:t>It makes it easier to spot errors and fix them because you are dealing with a smaller problem</a:t>
            </a:r>
            <a:endParaRPr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400" dirty="0"/>
              <a:t>It makes it easier to reuse code</a:t>
            </a:r>
            <a:endParaRPr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400" dirty="0"/>
              <a:t>The subroutine created can be used with other applications</a:t>
            </a:r>
            <a:endParaRPr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400" dirty="0"/>
              <a:t>It allows you to decompose the problem in a structured format</a:t>
            </a:r>
            <a:endParaRPr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400" dirty="0"/>
              <a:t>A large programming problem can be divided between programmers</a:t>
            </a:r>
            <a:endParaRPr sz="2400"/>
          </a:p>
        </p:txBody>
      </p:sp>
      <p:sp>
        <p:nvSpPr>
          <p:cNvPr id="596" name="Google Shape;596;p35"/>
          <p:cNvSpPr txBox="1">
            <a:spLocks noGrp="1"/>
          </p:cNvSpPr>
          <p:nvPr>
            <p:ph type="title"/>
          </p:nvPr>
        </p:nvSpPr>
        <p:spPr>
          <a:xfrm>
            <a:off x="310900" y="426133"/>
            <a:ext cx="8521200" cy="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Advantages of subroutines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7E8A95FDA67846BDB4FCC8E32EDA5F" ma:contentTypeVersion="13" ma:contentTypeDescription="Create a new document." ma:contentTypeScope="" ma:versionID="62ae059389bd62c532cfc65188445b4b">
  <xsd:schema xmlns:xsd="http://www.w3.org/2001/XMLSchema" xmlns:xs="http://www.w3.org/2001/XMLSchema" xmlns:p="http://schemas.microsoft.com/office/2006/metadata/properties" xmlns:ns2="9817a931-5c90-49d9-bd60-2b00758252ea" xmlns:ns3="f5cd1f6b-1598-4f83-acf4-42fdc97c00af" targetNamespace="http://schemas.microsoft.com/office/2006/metadata/properties" ma:root="true" ma:fieldsID="e1fac7ffb6cca7fb9d527b77e0181dd1" ns2:_="" ns3:_="">
    <xsd:import namespace="9817a931-5c90-49d9-bd60-2b00758252ea"/>
    <xsd:import namespace="f5cd1f6b-1598-4f83-acf4-42fdc97c00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17a931-5c90-49d9-bd60-2b00758252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33107afe-cb13-45d0-a368-909a38ecfe4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cd1f6b-1598-4f83-acf4-42fdc97c00af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e94614c1-6cb0-4e1f-be1f-a2d9db82a079}" ma:internalName="TaxCatchAll" ma:showField="CatchAllData" ma:web="f5cd1f6b-1598-4f83-acf4-42fdc97c00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5cd1f6b-1598-4f83-acf4-42fdc97c00af">
      <UserInfo>
        <DisplayName/>
        <AccountId xsi:nil="true"/>
        <AccountType/>
      </UserInfo>
    </SharedWithUsers>
    <MediaLengthInSeconds xmlns="9817a931-5c90-49d9-bd60-2b00758252ea" xsi:nil="true"/>
    <TaxCatchAll xmlns="f5cd1f6b-1598-4f83-acf4-42fdc97c00af" xsi:nil="true"/>
    <lcf76f155ced4ddcb4097134ff3c332f xmlns="9817a931-5c90-49d9-bd60-2b00758252e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5A48841-F834-46DE-85BE-CA19FD952226}"/>
</file>

<file path=customXml/itemProps2.xml><?xml version="1.0" encoding="utf-8"?>
<ds:datastoreItem xmlns:ds="http://schemas.openxmlformats.org/officeDocument/2006/customXml" ds:itemID="{5BFC0CC9-4EA5-4B24-98D3-EAF4181BB6D0}"/>
</file>

<file path=customXml/itemProps3.xml><?xml version="1.0" encoding="utf-8"?>
<ds:datastoreItem xmlns:ds="http://schemas.openxmlformats.org/officeDocument/2006/customXml" ds:itemID="{CBB40C3A-E9DE-4CDB-87BE-44153BBCE312}"/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280</Words>
  <Application>Microsoft Office PowerPoint</Application>
  <PresentationFormat>On-screen Show (4:3)</PresentationFormat>
  <Paragraphs>34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Programming Part 4: Subroutine and Function  </vt:lpstr>
      <vt:lpstr>Programming Part 4: Subroutine and Function  </vt:lpstr>
      <vt:lpstr>Advantages of subroutines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Part 4: Subroutine and Function  </dc:title>
  <dc:creator>Desk-Pc2</dc:creator>
  <cp:lastModifiedBy>Desk-Pc2</cp:lastModifiedBy>
  <cp:revision>1</cp:revision>
  <dcterms:created xsi:type="dcterms:W3CDTF">2021-11-25T14:37:06Z</dcterms:created>
  <dcterms:modified xsi:type="dcterms:W3CDTF">2021-11-26T13:10:49Z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0x010100F37E8A95FDA67846BDB4FCC8E32EDA5F</vt:lpwstr>
  </property>
  <property fmtid="{D5CDD505-2E9C-101B-9397-08002B2CF9AE}" pid="3" name="Order">
    <vt:r8>14300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MediaServiceImageTags">
    <vt:lpwstr/>
  </property>
</Properties>
</file>