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377" r:id="rId5"/>
    <p:sldId id="378" r:id="rId6"/>
    <p:sldId id="375" r:id="rId7"/>
    <p:sldId id="381" r:id="rId8"/>
    <p:sldId id="297" r:id="rId9"/>
    <p:sldId id="323" r:id="rId10"/>
    <p:sldId id="324" r:id="rId11"/>
    <p:sldId id="3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8D8D4-A05D-41C0-9A33-973D9A2C6EEC}" v="3" dt="2022-03-04T09:59:35.537"/>
    <p1510:client id="{34F46C99-E154-4490-B778-5F469AA520D5}" v="8" dt="2022-03-04T12:43:21.145"/>
    <p1510:client id="{6A0D7253-A9A8-4980-9784-6998E3312215}" v="18" dt="2022-10-24T19:52:45.922"/>
    <p1510:client id="{94BE40CA-D749-4B99-B984-AEA05513C9E0}" v="2" dt="2022-05-16T09:14:10.392"/>
    <p1510:client id="{D2424F56-D500-3E47-2958-C51609162FC1}" v="67" dt="2022-10-12T16:00:00.019"/>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Jalloh" userId="S::abdulj@justit.co.uk::f5ec9105-4e5c-4983-be13-3bad8b01ec99" providerId="AD" clId="Web-{0BF8D8D4-A05D-41C0-9A33-973D9A2C6EEC}"/>
    <pc:docChg chg="modSld">
      <pc:chgData name="Abdul Jalloh" userId="S::abdulj@justit.co.uk::f5ec9105-4e5c-4983-be13-3bad8b01ec99" providerId="AD" clId="Web-{0BF8D8D4-A05D-41C0-9A33-973D9A2C6EEC}" dt="2022-03-04T09:59:35.537" v="2" actId="14100"/>
      <pc:docMkLst>
        <pc:docMk/>
      </pc:docMkLst>
      <pc:sldChg chg="modSp">
        <pc:chgData name="Abdul Jalloh" userId="S::abdulj@justit.co.uk::f5ec9105-4e5c-4983-be13-3bad8b01ec99" providerId="AD" clId="Web-{0BF8D8D4-A05D-41C0-9A33-973D9A2C6EEC}" dt="2022-03-04T09:59:35.537" v="2" actId="14100"/>
        <pc:sldMkLst>
          <pc:docMk/>
          <pc:sldMk cId="0" sldId="375"/>
        </pc:sldMkLst>
        <pc:picChg chg="mod">
          <ac:chgData name="Abdul Jalloh" userId="S::abdulj@justit.co.uk::f5ec9105-4e5c-4983-be13-3bad8b01ec99" providerId="AD" clId="Web-{0BF8D8D4-A05D-41C0-9A33-973D9A2C6EEC}" dt="2022-03-04T09:59:35.537" v="2" actId="14100"/>
          <ac:picMkLst>
            <pc:docMk/>
            <pc:sldMk cId="0" sldId="375"/>
            <ac:picMk id="1026" creationId="{00000000-0000-0000-0000-000000000000}"/>
          </ac:picMkLst>
        </pc:picChg>
      </pc:sldChg>
    </pc:docChg>
  </pc:docChgLst>
  <pc:docChgLst>
    <pc:chgData name="Charles Verni" userId="S::charlesverni.bootcamp@justit.co.uk::dc9094ed-6e1d-4572-97e9-3cf1226513b7" providerId="AD" clId="Web-{34F46C99-E154-4490-B778-5F469AA520D5}"/>
    <pc:docChg chg="modSld">
      <pc:chgData name="Charles Verni" userId="S::charlesverni.bootcamp@justit.co.uk::dc9094ed-6e1d-4572-97e9-3cf1226513b7" providerId="AD" clId="Web-{34F46C99-E154-4490-B778-5F469AA520D5}" dt="2022-03-04T12:43:21.145" v="7" actId="14100"/>
      <pc:docMkLst>
        <pc:docMk/>
      </pc:docMkLst>
      <pc:sldChg chg="modSp">
        <pc:chgData name="Charles Verni" userId="S::charlesverni.bootcamp@justit.co.uk::dc9094ed-6e1d-4572-97e9-3cf1226513b7" providerId="AD" clId="Web-{34F46C99-E154-4490-B778-5F469AA520D5}" dt="2022-03-04T12:43:21.145" v="7" actId="14100"/>
        <pc:sldMkLst>
          <pc:docMk/>
          <pc:sldMk cId="0" sldId="297"/>
        </pc:sldMkLst>
        <pc:spChg chg="mod">
          <ac:chgData name="Charles Verni" userId="S::charlesverni.bootcamp@justit.co.uk::dc9094ed-6e1d-4572-97e9-3cf1226513b7" providerId="AD" clId="Web-{34F46C99-E154-4490-B778-5F469AA520D5}" dt="2022-03-04T12:43:05.520" v="5" actId="14100"/>
          <ac:spMkLst>
            <pc:docMk/>
            <pc:sldMk cId="0" sldId="297"/>
            <ac:spMk id="100" creationId="{00000000-0000-0000-0000-000000000000}"/>
          </ac:spMkLst>
        </pc:spChg>
        <pc:spChg chg="mod">
          <ac:chgData name="Charles Verni" userId="S::charlesverni.bootcamp@justit.co.uk::dc9094ed-6e1d-4572-97e9-3cf1226513b7" providerId="AD" clId="Web-{34F46C99-E154-4490-B778-5F469AA520D5}" dt="2022-03-04T12:43:21.145" v="7" actId="14100"/>
          <ac:spMkLst>
            <pc:docMk/>
            <pc:sldMk cId="0" sldId="297"/>
            <ac:spMk id="102" creationId="{00000000-0000-0000-0000-000000000000}"/>
          </ac:spMkLst>
        </pc:spChg>
      </pc:sldChg>
      <pc:sldChg chg="modSp">
        <pc:chgData name="Charles Verni" userId="S::charlesverni.bootcamp@justit.co.uk::dc9094ed-6e1d-4572-97e9-3cf1226513b7" providerId="AD" clId="Web-{34F46C99-E154-4490-B778-5F469AA520D5}" dt="2022-03-04T12:41:56.565" v="2" actId="1076"/>
        <pc:sldMkLst>
          <pc:docMk/>
          <pc:sldMk cId="0" sldId="375"/>
        </pc:sldMkLst>
        <pc:picChg chg="mod">
          <ac:chgData name="Charles Verni" userId="S::charlesverni.bootcamp@justit.co.uk::dc9094ed-6e1d-4572-97e9-3cf1226513b7" providerId="AD" clId="Web-{34F46C99-E154-4490-B778-5F469AA520D5}" dt="2022-03-04T12:41:56.565" v="2" actId="1076"/>
          <ac:picMkLst>
            <pc:docMk/>
            <pc:sldMk cId="0" sldId="375"/>
            <ac:picMk id="1026" creationId="{00000000-0000-0000-0000-000000000000}"/>
          </ac:picMkLst>
        </pc:picChg>
      </pc:sldChg>
    </pc:docChg>
  </pc:docChgLst>
  <pc:docChgLst>
    <pc:chgData name="Abdul Jalloh" userId="S::abdulj@justit.co.uk::f5ec9105-4e5c-4983-be13-3bad8b01ec99" providerId="AD" clId="Web-{94BE40CA-D749-4B99-B984-AEA05513C9E0}"/>
    <pc:docChg chg="modSld">
      <pc:chgData name="Abdul Jalloh" userId="S::abdulj@justit.co.uk::f5ec9105-4e5c-4983-be13-3bad8b01ec99" providerId="AD" clId="Web-{94BE40CA-D749-4B99-B984-AEA05513C9E0}" dt="2022-05-16T09:14:10.392" v="1" actId="1076"/>
      <pc:docMkLst>
        <pc:docMk/>
      </pc:docMkLst>
      <pc:sldChg chg="modSp">
        <pc:chgData name="Abdul Jalloh" userId="S::abdulj@justit.co.uk::f5ec9105-4e5c-4983-be13-3bad8b01ec99" providerId="AD" clId="Web-{94BE40CA-D749-4B99-B984-AEA05513C9E0}" dt="2022-05-16T09:14:10.392" v="1" actId="1076"/>
        <pc:sldMkLst>
          <pc:docMk/>
          <pc:sldMk cId="0" sldId="375"/>
        </pc:sldMkLst>
        <pc:picChg chg="mod">
          <ac:chgData name="Abdul Jalloh" userId="S::abdulj@justit.co.uk::f5ec9105-4e5c-4983-be13-3bad8b01ec99" providerId="AD" clId="Web-{94BE40CA-D749-4B99-B984-AEA05513C9E0}" dt="2022-05-16T09:14:10.392" v="1" actId="1076"/>
          <ac:picMkLst>
            <pc:docMk/>
            <pc:sldMk cId="0" sldId="375"/>
            <ac:picMk id="1026" creationId="{00000000-0000-0000-0000-000000000000}"/>
          </ac:picMkLst>
        </pc:picChg>
      </pc:sldChg>
    </pc:docChg>
  </pc:docChgLst>
  <pc:docChgLst>
    <pc:chgData name="Abdul Jalloh" userId="S::abdulj@justit.co.uk::f5ec9105-4e5c-4983-be13-3bad8b01ec99" providerId="AD" clId="Web-{D2424F56-D500-3E47-2958-C51609162FC1}"/>
    <pc:docChg chg="addSld delSld modSld">
      <pc:chgData name="Abdul Jalloh" userId="S::abdulj@justit.co.uk::f5ec9105-4e5c-4983-be13-3bad8b01ec99" providerId="AD" clId="Web-{D2424F56-D500-3E47-2958-C51609162FC1}" dt="2022-10-12T16:00:00.019" v="52"/>
      <pc:docMkLst>
        <pc:docMk/>
      </pc:docMkLst>
      <pc:sldChg chg="addSp delSp modSp">
        <pc:chgData name="Abdul Jalloh" userId="S::abdulj@justit.co.uk::f5ec9105-4e5c-4983-be13-3bad8b01ec99" providerId="AD" clId="Web-{D2424F56-D500-3E47-2958-C51609162FC1}" dt="2022-10-12T15:59:05.721" v="44"/>
        <pc:sldMkLst>
          <pc:docMk/>
          <pc:sldMk cId="0" sldId="297"/>
        </pc:sldMkLst>
        <pc:picChg chg="add del mod">
          <ac:chgData name="Abdul Jalloh" userId="S::abdulj@justit.co.uk::f5ec9105-4e5c-4983-be13-3bad8b01ec99" providerId="AD" clId="Web-{D2424F56-D500-3E47-2958-C51609162FC1}" dt="2022-10-12T15:59:05.721" v="44"/>
          <ac:picMkLst>
            <pc:docMk/>
            <pc:sldMk cId="0" sldId="297"/>
            <ac:picMk id="1026" creationId="{00000000-0000-0000-0000-000000000000}"/>
          </ac:picMkLst>
        </pc:picChg>
      </pc:sldChg>
      <pc:sldChg chg="delSp">
        <pc:chgData name="Abdul Jalloh" userId="S::abdulj@justit.co.uk::f5ec9105-4e5c-4983-be13-3bad8b01ec99" providerId="AD" clId="Web-{D2424F56-D500-3E47-2958-C51609162FC1}" dt="2022-10-12T15:59:31.065" v="47"/>
        <pc:sldMkLst>
          <pc:docMk/>
          <pc:sldMk cId="0" sldId="324"/>
        </pc:sldMkLst>
        <pc:picChg chg="del">
          <ac:chgData name="Abdul Jalloh" userId="S::abdulj@justit.co.uk::f5ec9105-4e5c-4983-be13-3bad8b01ec99" providerId="AD" clId="Web-{D2424F56-D500-3E47-2958-C51609162FC1}" dt="2022-10-12T15:59:29.128" v="45"/>
          <ac:picMkLst>
            <pc:docMk/>
            <pc:sldMk cId="0" sldId="324"/>
            <ac:picMk id="4098" creationId="{00000000-0000-0000-0000-000000000000}"/>
          </ac:picMkLst>
        </pc:picChg>
        <pc:picChg chg="del">
          <ac:chgData name="Abdul Jalloh" userId="S::abdulj@justit.co.uk::f5ec9105-4e5c-4983-be13-3bad8b01ec99" providerId="AD" clId="Web-{D2424F56-D500-3E47-2958-C51609162FC1}" dt="2022-10-12T15:59:30.096" v="46"/>
          <ac:picMkLst>
            <pc:docMk/>
            <pc:sldMk cId="0" sldId="324"/>
            <ac:picMk id="4101" creationId="{00000000-0000-0000-0000-000000000000}"/>
          </ac:picMkLst>
        </pc:picChg>
        <pc:picChg chg="del">
          <ac:chgData name="Abdul Jalloh" userId="S::abdulj@justit.co.uk::f5ec9105-4e5c-4983-be13-3bad8b01ec99" providerId="AD" clId="Web-{D2424F56-D500-3E47-2958-C51609162FC1}" dt="2022-10-12T15:59:31.065" v="47"/>
          <ac:picMkLst>
            <pc:docMk/>
            <pc:sldMk cId="0" sldId="324"/>
            <ac:picMk id="4102" creationId="{00000000-0000-0000-0000-000000000000}"/>
          </ac:picMkLst>
        </pc:picChg>
      </pc:sldChg>
      <pc:sldChg chg="addSp delSp modSp">
        <pc:chgData name="Abdul Jalloh" userId="S::abdulj@justit.co.uk::f5ec9105-4e5c-4983-be13-3bad8b01ec99" providerId="AD" clId="Web-{D2424F56-D500-3E47-2958-C51609162FC1}" dt="2022-10-12T15:58:23.798" v="37"/>
        <pc:sldMkLst>
          <pc:docMk/>
          <pc:sldMk cId="0" sldId="375"/>
        </pc:sldMkLst>
        <pc:picChg chg="add del mod">
          <ac:chgData name="Abdul Jalloh" userId="S::abdulj@justit.co.uk::f5ec9105-4e5c-4983-be13-3bad8b01ec99" providerId="AD" clId="Web-{D2424F56-D500-3E47-2958-C51609162FC1}" dt="2022-10-12T15:58:23.798" v="37"/>
          <ac:picMkLst>
            <pc:docMk/>
            <pc:sldMk cId="0" sldId="375"/>
            <ac:picMk id="1026" creationId="{00000000-0000-0000-0000-000000000000}"/>
          </ac:picMkLst>
        </pc:picChg>
      </pc:sldChg>
      <pc:sldChg chg="delSp">
        <pc:chgData name="Abdul Jalloh" userId="S::abdulj@justit.co.uk::f5ec9105-4e5c-4983-be13-3bad8b01ec99" providerId="AD" clId="Web-{D2424F56-D500-3E47-2958-C51609162FC1}" dt="2022-10-12T15:59:37.409" v="48"/>
        <pc:sldMkLst>
          <pc:docMk/>
          <pc:sldMk cId="0" sldId="376"/>
        </pc:sldMkLst>
        <pc:picChg chg="del">
          <ac:chgData name="Abdul Jalloh" userId="S::abdulj@justit.co.uk::f5ec9105-4e5c-4983-be13-3bad8b01ec99" providerId="AD" clId="Web-{D2424F56-D500-3E47-2958-C51609162FC1}" dt="2022-10-12T15:59:37.409" v="48"/>
          <ac:picMkLst>
            <pc:docMk/>
            <pc:sldMk cId="0" sldId="376"/>
            <ac:picMk id="12" creationId="{00000000-0000-0000-0000-000000000000}"/>
          </ac:picMkLst>
        </pc:picChg>
      </pc:sldChg>
      <pc:sldChg chg="delSp del">
        <pc:chgData name="Abdul Jalloh" userId="S::abdulj@justit.co.uk::f5ec9105-4e5c-4983-be13-3bad8b01ec99" providerId="AD" clId="Web-{D2424F56-D500-3E47-2958-C51609162FC1}" dt="2022-10-12T15:59:53.816" v="51"/>
        <pc:sldMkLst>
          <pc:docMk/>
          <pc:sldMk cId="0" sldId="379"/>
        </pc:sldMkLst>
        <pc:picChg chg="del">
          <ac:chgData name="Abdul Jalloh" userId="S::abdulj@justit.co.uk::f5ec9105-4e5c-4983-be13-3bad8b01ec99" providerId="AD" clId="Web-{D2424F56-D500-3E47-2958-C51609162FC1}" dt="2022-10-12T15:59:47.347" v="50"/>
          <ac:picMkLst>
            <pc:docMk/>
            <pc:sldMk cId="0" sldId="379"/>
            <ac:picMk id="2050" creationId="{00000000-0000-0000-0000-000000000000}"/>
          </ac:picMkLst>
        </pc:picChg>
        <pc:picChg chg="del">
          <ac:chgData name="Abdul Jalloh" userId="S::abdulj@justit.co.uk::f5ec9105-4e5c-4983-be13-3bad8b01ec99" providerId="AD" clId="Web-{D2424F56-D500-3E47-2958-C51609162FC1}" dt="2022-10-12T15:59:46.253" v="49"/>
          <ac:picMkLst>
            <pc:docMk/>
            <pc:sldMk cId="0" sldId="379"/>
            <ac:picMk id="2051" creationId="{00000000-0000-0000-0000-000000000000}"/>
          </ac:picMkLst>
        </pc:picChg>
      </pc:sldChg>
      <pc:sldChg chg="add del">
        <pc:chgData name="Abdul Jalloh" userId="S::abdulj@justit.co.uk::f5ec9105-4e5c-4983-be13-3bad8b01ec99" providerId="AD" clId="Web-{D2424F56-D500-3E47-2958-C51609162FC1}" dt="2022-10-12T16:00:00.019" v="52"/>
        <pc:sldMkLst>
          <pc:docMk/>
          <pc:sldMk cId="0" sldId="380"/>
        </pc:sldMkLst>
      </pc:sldChg>
      <pc:sldChg chg="delSp modSp add replId">
        <pc:chgData name="Abdul Jalloh" userId="S::abdulj@justit.co.uk::f5ec9105-4e5c-4983-be13-3bad8b01ec99" providerId="AD" clId="Web-{D2424F56-D500-3E47-2958-C51609162FC1}" dt="2022-10-12T15:58:17.110" v="36" actId="1076"/>
        <pc:sldMkLst>
          <pc:docMk/>
          <pc:sldMk cId="3610873898" sldId="381"/>
        </pc:sldMkLst>
        <pc:spChg chg="mod">
          <ac:chgData name="Abdul Jalloh" userId="S::abdulj@justit.co.uk::f5ec9105-4e5c-4983-be13-3bad8b01ec99" providerId="AD" clId="Web-{D2424F56-D500-3E47-2958-C51609162FC1}" dt="2022-10-12T15:56:35.435" v="14" actId="1076"/>
          <ac:spMkLst>
            <pc:docMk/>
            <pc:sldMk cId="3610873898" sldId="381"/>
            <ac:spMk id="7" creationId="{00000000-0000-0000-0000-000000000000}"/>
          </ac:spMkLst>
        </pc:spChg>
        <pc:spChg chg="mod">
          <ac:chgData name="Abdul Jalloh" userId="S::abdulj@justit.co.uk::f5ec9105-4e5c-4983-be13-3bad8b01ec99" providerId="AD" clId="Web-{D2424F56-D500-3E47-2958-C51609162FC1}" dt="2022-10-12T15:56:34.045" v="13" actId="20577"/>
          <ac:spMkLst>
            <pc:docMk/>
            <pc:sldMk cId="3610873898" sldId="381"/>
            <ac:spMk id="9" creationId="{00000000-0000-0000-0000-000000000000}"/>
          </ac:spMkLst>
        </pc:spChg>
        <pc:spChg chg="del mod">
          <ac:chgData name="Abdul Jalloh" userId="S::abdulj@justit.co.uk::f5ec9105-4e5c-4983-be13-3bad8b01ec99" providerId="AD" clId="Web-{D2424F56-D500-3E47-2958-C51609162FC1}" dt="2022-10-12T15:56:21.826" v="9"/>
          <ac:spMkLst>
            <pc:docMk/>
            <pc:sldMk cId="3610873898" sldId="381"/>
            <ac:spMk id="10" creationId="{00000000-0000-0000-0000-000000000000}"/>
          </ac:spMkLst>
        </pc:spChg>
        <pc:spChg chg="del">
          <ac:chgData name="Abdul Jalloh" userId="S::abdulj@justit.co.uk::f5ec9105-4e5c-4983-be13-3bad8b01ec99" providerId="AD" clId="Web-{D2424F56-D500-3E47-2958-C51609162FC1}" dt="2022-10-12T15:56:08.591" v="7"/>
          <ac:spMkLst>
            <pc:docMk/>
            <pc:sldMk cId="3610873898" sldId="381"/>
            <ac:spMk id="11" creationId="{00000000-0000-0000-0000-000000000000}"/>
          </ac:spMkLst>
        </pc:spChg>
        <pc:spChg chg="mod">
          <ac:chgData name="Abdul Jalloh" userId="S::abdulj@justit.co.uk::f5ec9105-4e5c-4983-be13-3bad8b01ec99" providerId="AD" clId="Web-{D2424F56-D500-3E47-2958-C51609162FC1}" dt="2022-10-12T15:58:02.391" v="32" actId="20577"/>
          <ac:spMkLst>
            <pc:docMk/>
            <pc:sldMk cId="3610873898" sldId="381"/>
            <ac:spMk id="50" creationId="{00000000-0000-0000-0000-000000000000}"/>
          </ac:spMkLst>
        </pc:spChg>
        <pc:picChg chg="mod">
          <ac:chgData name="Abdul Jalloh" userId="S::abdulj@justit.co.uk::f5ec9105-4e5c-4983-be13-3bad8b01ec99" providerId="AD" clId="Web-{D2424F56-D500-3E47-2958-C51609162FC1}" dt="2022-10-12T15:58:17.110" v="36" actId="1076"/>
          <ac:picMkLst>
            <pc:docMk/>
            <pc:sldMk cId="3610873898" sldId="381"/>
            <ac:picMk id="1026" creationId="{00000000-0000-0000-0000-000000000000}"/>
          </ac:picMkLst>
        </pc:picChg>
      </pc:sldChg>
    </pc:docChg>
  </pc:docChgLst>
  <pc:docChgLst>
    <pc:chgData name="Abdul Jalloh" userId="S::abdulj@justit.co.uk::f5ec9105-4e5c-4983-be13-3bad8b01ec99" providerId="AD" clId="Web-{6A0D7253-A9A8-4980-9784-6998E3312215}"/>
    <pc:docChg chg="modSld">
      <pc:chgData name="Abdul Jalloh" userId="S::abdulj@justit.co.uk::f5ec9105-4e5c-4983-be13-3bad8b01ec99" providerId="AD" clId="Web-{6A0D7253-A9A8-4980-9784-6998E3312215}" dt="2022-10-24T19:52:44.141" v="2"/>
      <pc:docMkLst>
        <pc:docMk/>
      </pc:docMkLst>
      <pc:sldChg chg="addSp delSp modSp">
        <pc:chgData name="Abdul Jalloh" userId="S::abdulj@justit.co.uk::f5ec9105-4e5c-4983-be13-3bad8b01ec99" providerId="AD" clId="Web-{6A0D7253-A9A8-4980-9784-6998E3312215}" dt="2022-10-24T19:52:17.671" v="1"/>
        <pc:sldMkLst>
          <pc:docMk/>
          <pc:sldMk cId="0" sldId="323"/>
        </pc:sldMkLst>
        <pc:spChg chg="add del mod">
          <ac:chgData name="Abdul Jalloh" userId="S::abdulj@justit.co.uk::f5ec9105-4e5c-4983-be13-3bad8b01ec99" providerId="AD" clId="Web-{6A0D7253-A9A8-4980-9784-6998E3312215}" dt="2022-10-24T19:52:17.671" v="1"/>
          <ac:spMkLst>
            <pc:docMk/>
            <pc:sldMk cId="0" sldId="323"/>
            <ac:spMk id="3" creationId="{12154C9D-7E2C-592A-2E4C-9BE86D34A580}"/>
          </ac:spMkLst>
        </pc:spChg>
        <pc:spChg chg="del">
          <ac:chgData name="Abdul Jalloh" userId="S::abdulj@justit.co.uk::f5ec9105-4e5c-4983-be13-3bad8b01ec99" providerId="AD" clId="Web-{6A0D7253-A9A8-4980-9784-6998E3312215}" dt="2022-10-24T19:52:13.968" v="0"/>
          <ac:spMkLst>
            <pc:docMk/>
            <pc:sldMk cId="0" sldId="323"/>
            <ac:spMk id="97" creationId="{00000000-0000-0000-0000-000000000000}"/>
          </ac:spMkLst>
        </pc:spChg>
      </pc:sldChg>
      <pc:sldChg chg="modSp">
        <pc:chgData name="Abdul Jalloh" userId="S::abdulj@justit.co.uk::f5ec9105-4e5c-4983-be13-3bad8b01ec99" providerId="AD" clId="Web-{6A0D7253-A9A8-4980-9784-6998E3312215}" dt="2022-10-24T19:52:44.141" v="2"/>
        <pc:sldMkLst>
          <pc:docMk/>
          <pc:sldMk cId="0" sldId="377"/>
        </pc:sldMkLst>
        <pc:graphicFrameChg chg="modGraphic">
          <ac:chgData name="Abdul Jalloh" userId="S::abdulj@justit.co.uk::f5ec9105-4e5c-4983-be13-3bad8b01ec99" providerId="AD" clId="Web-{6A0D7253-A9A8-4980-9784-6998E3312215}" dt="2022-10-24T19:52:44.141" v="2"/>
          <ac:graphicFrameMkLst>
            <pc:docMk/>
            <pc:sldMk cId="0" sldId="377"/>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5752B7-60B3-4E4E-8B76-1FC39AD47994}" type="datetimeFigureOut">
              <a:rPr lang="en-US" smtClean="0"/>
              <a:pPr/>
              <a:t>4/20/2023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8B84FB-6CAB-41A1-BDAE-21F3F57F6A38}"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68B84FB-6CAB-41A1-BDAE-21F3F57F6A38}" type="slidenum">
              <a:rPr lang="en-GB" smtClean="0"/>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D68B84FB-6CAB-41A1-BDAE-21F3F57F6A3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666666"/>
              </a:solidFill>
              <a:latin typeface="Quicksand"/>
              <a:ea typeface="Quicksand"/>
              <a:cs typeface="Quicksand"/>
              <a:sym typeface="Quicksan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666666"/>
              </a:solidFill>
              <a:latin typeface="Quicksand"/>
              <a:ea typeface="Quicksand"/>
              <a:cs typeface="Quicksand"/>
              <a:sym typeface="Quicksand"/>
            </a:endParaRPr>
          </a:p>
        </p:txBody>
      </p:sp>
    </p:spTree>
    <p:extLst>
      <p:ext uri="{BB962C8B-B14F-4D97-AF65-F5344CB8AC3E}">
        <p14:creationId xmlns:p14="http://schemas.microsoft.com/office/powerpoint/2010/main" val="1828765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f6b2be027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f6b2be02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737ccf4c76_0_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737ccf4c7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37ccf4c76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37ccf4c7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37ccf4c76_0_1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37ccf4c7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userDrawn="1">
  <p:cSld name="1_Title Slide">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526875" y="769033"/>
            <a:ext cx="8095800" cy="271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5800">
                <a:solidFill>
                  <a:schemeClr val="dk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2" name="Google Shape;12;p2"/>
          <p:cNvSpPr txBox="1">
            <a:spLocks noGrp="1"/>
          </p:cNvSpPr>
          <p:nvPr>
            <p:ph type="subTitle" idx="1"/>
          </p:nvPr>
        </p:nvSpPr>
        <p:spPr>
          <a:xfrm>
            <a:off x="532725" y="3553867"/>
            <a:ext cx="8095800" cy="97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or Images side by side">
  <p:cSld name="Text or Images side by side">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310900" y="1560165"/>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7"/>
          <p:cNvSpPr txBox="1">
            <a:spLocks noGrp="1"/>
          </p:cNvSpPr>
          <p:nvPr>
            <p:ph type="sldNum" idx="12"/>
          </p:nvPr>
        </p:nvSpPr>
        <p:spPr>
          <a:xfrm>
            <a:off x="8832200" y="6439067"/>
            <a:ext cx="311700" cy="418800"/>
          </a:xfrm>
          <a:prstGeom prst="rect">
            <a:avLst/>
          </a:prstGeom>
        </p:spPr>
        <p:txBody>
          <a:bodyPr spcFirstLastPara="1" wrap="square" lIns="91425" tIns="91425" rIns="91425" bIns="91425" anchor="t" anchorCtr="0">
            <a:noAutofit/>
          </a:bodyPr>
          <a:lstStyle>
            <a:lvl1pPr lvl="0" rtl="0">
              <a:buNone/>
              <a:defRPr sz="800">
                <a:solidFill>
                  <a:srgbClr val="494985"/>
                </a:solidFill>
                <a:latin typeface="Quicksand Light"/>
                <a:ea typeface="Quicksand Light"/>
                <a:cs typeface="Quicksand Light"/>
                <a:sym typeface="Quicksand Light"/>
              </a:defRPr>
            </a:lvl1pPr>
            <a:lvl2pPr lvl="1" rtl="0">
              <a:buNone/>
              <a:defRPr sz="800">
                <a:solidFill>
                  <a:srgbClr val="494985"/>
                </a:solidFill>
                <a:latin typeface="Quicksand Light"/>
                <a:ea typeface="Quicksand Light"/>
                <a:cs typeface="Quicksand Light"/>
                <a:sym typeface="Quicksand Light"/>
              </a:defRPr>
            </a:lvl2pPr>
            <a:lvl3pPr lvl="2" rtl="0">
              <a:buNone/>
              <a:defRPr sz="800">
                <a:solidFill>
                  <a:srgbClr val="494985"/>
                </a:solidFill>
                <a:latin typeface="Quicksand Light"/>
                <a:ea typeface="Quicksand Light"/>
                <a:cs typeface="Quicksand Light"/>
                <a:sym typeface="Quicksand Light"/>
              </a:defRPr>
            </a:lvl3pPr>
            <a:lvl4pPr lvl="3" rtl="0">
              <a:buNone/>
              <a:defRPr sz="800">
                <a:solidFill>
                  <a:srgbClr val="494985"/>
                </a:solidFill>
                <a:latin typeface="Quicksand Light"/>
                <a:ea typeface="Quicksand Light"/>
                <a:cs typeface="Quicksand Light"/>
                <a:sym typeface="Quicksand Light"/>
              </a:defRPr>
            </a:lvl4pPr>
            <a:lvl5pPr lvl="4" rtl="0">
              <a:buNone/>
              <a:defRPr sz="800">
                <a:solidFill>
                  <a:srgbClr val="494985"/>
                </a:solidFill>
                <a:latin typeface="Quicksand Light"/>
                <a:ea typeface="Quicksand Light"/>
                <a:cs typeface="Quicksand Light"/>
                <a:sym typeface="Quicksand Light"/>
              </a:defRPr>
            </a:lvl5pPr>
            <a:lvl6pPr lvl="5" rtl="0">
              <a:buNone/>
              <a:defRPr sz="800">
                <a:solidFill>
                  <a:srgbClr val="494985"/>
                </a:solidFill>
                <a:latin typeface="Quicksand Light"/>
                <a:ea typeface="Quicksand Light"/>
                <a:cs typeface="Quicksand Light"/>
                <a:sym typeface="Quicksand Light"/>
              </a:defRPr>
            </a:lvl6pPr>
            <a:lvl7pPr lvl="6" rtl="0">
              <a:buNone/>
              <a:defRPr sz="800">
                <a:solidFill>
                  <a:srgbClr val="494985"/>
                </a:solidFill>
                <a:latin typeface="Quicksand Light"/>
                <a:ea typeface="Quicksand Light"/>
                <a:cs typeface="Quicksand Light"/>
                <a:sym typeface="Quicksand Light"/>
              </a:defRPr>
            </a:lvl7pPr>
            <a:lvl8pPr lvl="7" rtl="0">
              <a:buNone/>
              <a:defRPr sz="800">
                <a:solidFill>
                  <a:srgbClr val="494985"/>
                </a:solidFill>
                <a:latin typeface="Quicksand Light"/>
                <a:ea typeface="Quicksand Light"/>
                <a:cs typeface="Quicksand Light"/>
                <a:sym typeface="Quicksand Light"/>
              </a:defRPr>
            </a:lvl8pPr>
            <a:lvl9pPr lvl="8" rtl="0">
              <a:buNone/>
              <a:defRPr sz="800">
                <a:solidFill>
                  <a:srgbClr val="494985"/>
                </a:solidFill>
                <a:latin typeface="Quicksand Light"/>
                <a:ea typeface="Quicksand Light"/>
                <a:cs typeface="Quicksand Light"/>
                <a:sym typeface="Quicksand Light"/>
              </a:defRPr>
            </a:lvl9pPr>
          </a:lstStyle>
          <a:p>
            <a:pPr marL="0" lvl="0" indent="0" algn="ctr" rtl="0">
              <a:spcBef>
                <a:spcPts val="0"/>
              </a:spcBef>
              <a:spcAft>
                <a:spcPts val="0"/>
              </a:spcAft>
              <a:buNone/>
            </a:pPr>
            <a:fld id="{00000000-1234-1234-1234-123412341234}" type="slidenum">
              <a:rPr lang="en-GB"/>
              <a:pPr marL="0" lvl="0" indent="0" algn="ctr" rtl="0">
                <a:spcBef>
                  <a:spcPts val="0"/>
                </a:spcBef>
                <a:spcAft>
                  <a:spcPts val="0"/>
                </a:spcAft>
                <a:buNone/>
              </a:pPr>
              <a:t>‹#›</a:t>
            </a:fld>
            <a:endParaRPr/>
          </a:p>
        </p:txBody>
      </p:sp>
      <p:sp>
        <p:nvSpPr>
          <p:cNvPr id="40" name="Google Shape;40;p7"/>
          <p:cNvSpPr txBox="1">
            <a:spLocks noGrp="1"/>
          </p:cNvSpPr>
          <p:nvPr>
            <p:ph type="body" idx="2"/>
          </p:nvPr>
        </p:nvSpPr>
        <p:spPr>
          <a:xfrm>
            <a:off x="4736600" y="1560133"/>
            <a:ext cx="4096500" cy="48788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1" name="Google Shape;41;p7"/>
          <p:cNvSpPr txBox="1">
            <a:spLocks noGrp="1"/>
          </p:cNvSpPr>
          <p:nvPr>
            <p:ph type="subTitle" idx="3"/>
          </p:nvPr>
        </p:nvSpPr>
        <p:spPr>
          <a:xfrm>
            <a:off x="5257800" y="0"/>
            <a:ext cx="3564900" cy="418800"/>
          </a:xfrm>
          <a:prstGeom prst="rect">
            <a:avLst/>
          </a:prstGeom>
        </p:spPr>
        <p:txBody>
          <a:bodyPr spcFirstLastPara="1" wrap="square" lIns="91425" tIns="91425" rIns="0" bIns="91425" anchor="ctr" anchorCtr="0">
            <a:noAutofit/>
          </a:bodyPr>
          <a:lstStyle>
            <a:lvl1pPr lvl="0" algn="r" rtl="0">
              <a:lnSpc>
                <a:spcPct val="100000"/>
              </a:lnSpc>
              <a:spcBef>
                <a:spcPts val="0"/>
              </a:spcBef>
              <a:spcAft>
                <a:spcPts val="0"/>
              </a:spcAft>
              <a:buNone/>
              <a:defRPr sz="1200" b="1"/>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F751B8-F302-4590-B024-A2E7B85DF33D}" type="datetimeFigureOut">
              <a:rPr lang="en-US" smtClean="0"/>
              <a:pPr/>
              <a:t>4/20/2023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8F751B8-F302-4590-B024-A2E7B85DF33D}" type="datetimeFigureOut">
              <a:rPr lang="en-US" smtClean="0"/>
              <a:pPr/>
              <a:t>4/20/2023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8F751B8-F302-4590-B024-A2E7B85DF33D}" type="datetimeFigureOut">
              <a:rPr lang="en-US" smtClean="0"/>
              <a:pPr/>
              <a:t>4/20/2023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8F751B8-F302-4590-B024-A2E7B85DF33D}" type="datetimeFigureOut">
              <a:rPr lang="en-US" smtClean="0"/>
              <a:pPr/>
              <a:t>4/20/2023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F751B8-F302-4590-B024-A2E7B85DF33D}" type="datetimeFigureOut">
              <a:rPr lang="en-US" smtClean="0"/>
              <a:pPr/>
              <a:t>4/20/2023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751B8-F302-4590-B024-A2E7B85DF33D}" type="datetimeFigureOut">
              <a:rPr lang="en-US" smtClean="0"/>
              <a:pPr/>
              <a:t>4/20/2023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F751B8-F302-4590-B024-A2E7B85DF33D}" type="datetimeFigureOut">
              <a:rPr lang="en-US" smtClean="0"/>
              <a:pPr/>
              <a:t>4/20/2023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5A7EF8-FFDA-4065-B2CA-1B4F4E4E4D6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751B8-F302-4590-B024-A2E7B85DF33D}" type="datetimeFigureOut">
              <a:rPr lang="en-US" smtClean="0"/>
              <a:pPr/>
              <a:t>4/20/2023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A7EF8-FFDA-4065-B2CA-1B4F4E4E4D6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EHzq7VPf36Yt3r0AwNIaNKE3RDadL-nm696MGwpdZNc/"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document/d/1EHzq7VPf36Yt3r0AwNIaNKE3RDadL-nm696MGwpdZNc/"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10340464"/>
              </p:ext>
            </p:extLst>
          </p:nvPr>
        </p:nvGraphicFramePr>
        <p:xfrm>
          <a:off x="357158" y="928671"/>
          <a:ext cx="8572560" cy="5433476"/>
        </p:xfrm>
        <a:graphic>
          <a:graphicData uri="http://schemas.openxmlformats.org/drawingml/2006/table">
            <a:tbl>
              <a:tblPr/>
              <a:tblGrid>
                <a:gridCol w="2085990">
                  <a:extLst>
                    <a:ext uri="{9D8B030D-6E8A-4147-A177-3AD203B41FA5}">
                      <a16:colId xmlns:a16="http://schemas.microsoft.com/office/drawing/2014/main" val="20000"/>
                    </a:ext>
                  </a:extLst>
                </a:gridCol>
                <a:gridCol w="6486570">
                  <a:extLst>
                    <a:ext uri="{9D8B030D-6E8A-4147-A177-3AD203B41FA5}">
                      <a16:colId xmlns:a16="http://schemas.microsoft.com/office/drawing/2014/main" val="20001"/>
                    </a:ext>
                  </a:extLst>
                </a:gridCol>
              </a:tblGrid>
              <a:tr h="639987">
                <a:tc>
                  <a:txBody>
                    <a:bodyPr/>
                    <a:lstStyle/>
                    <a:p>
                      <a:pPr>
                        <a:lnSpc>
                          <a:spcPct val="115000"/>
                        </a:lnSpc>
                        <a:spcAft>
                          <a:spcPts val="0"/>
                        </a:spcAft>
                      </a:pPr>
                      <a:r>
                        <a:rPr lang="en-GB" sz="1200" b="1" dirty="0">
                          <a:solidFill>
                            <a:srgbClr val="5B5BA5"/>
                          </a:solidFill>
                          <a:latin typeface="Quicksand"/>
                          <a:ea typeface="Quicksand"/>
                          <a:cs typeface="Quicksand"/>
                        </a:rPr>
                        <a:t>Concatenate</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When two or more strings are joined together.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929872">
                <a:tc>
                  <a:txBody>
                    <a:bodyPr/>
                    <a:lstStyle/>
                    <a:p>
                      <a:pPr>
                        <a:lnSpc>
                          <a:spcPct val="115000"/>
                        </a:lnSpc>
                        <a:spcAft>
                          <a:spcPts val="0"/>
                        </a:spcAft>
                      </a:pPr>
                      <a:r>
                        <a:rPr lang="en-GB" sz="1200" b="1" dirty="0">
                          <a:solidFill>
                            <a:srgbClr val="5B5BA5"/>
                          </a:solidFill>
                          <a:latin typeface="Quicksand"/>
                          <a:ea typeface="Quicksand"/>
                          <a:cs typeface="Quicksand"/>
                        </a:rPr>
                        <a:t>String</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A value that is text. This can include numbers but they will be read as text.</a:t>
                      </a:r>
                      <a:endParaRPr lang="en-GB" sz="1200" dirty="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639987">
                <a:tc>
                  <a:txBody>
                    <a:bodyPr/>
                    <a:lstStyle/>
                    <a:p>
                      <a:pPr>
                        <a:lnSpc>
                          <a:spcPct val="115000"/>
                        </a:lnSpc>
                        <a:spcAft>
                          <a:spcPts val="0"/>
                        </a:spcAft>
                      </a:pPr>
                      <a:r>
                        <a:rPr lang="en-GB" sz="1200" b="1" dirty="0">
                          <a:solidFill>
                            <a:srgbClr val="5B5BA5"/>
                          </a:solidFill>
                          <a:latin typeface="Quicksand"/>
                          <a:ea typeface="Quicksand"/>
                          <a:cs typeface="Quicksand"/>
                        </a:rPr>
                        <a:t>String handling</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Performing operations on string.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639987">
                <a:tc>
                  <a:txBody>
                    <a:bodyPr/>
                    <a:lstStyle/>
                    <a:p>
                      <a:pPr>
                        <a:lnSpc>
                          <a:spcPct val="115000"/>
                        </a:lnSpc>
                        <a:spcAft>
                          <a:spcPts val="0"/>
                        </a:spcAft>
                      </a:pPr>
                      <a:r>
                        <a:rPr lang="en-GB" sz="1200" b="1" dirty="0">
                          <a:solidFill>
                            <a:srgbClr val="5B5BA5"/>
                          </a:solidFill>
                          <a:latin typeface="Quicksand"/>
                          <a:ea typeface="Quicksand"/>
                          <a:cs typeface="Quicksand"/>
                        </a:rPr>
                        <a:t>Substring</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Part of a string.</a:t>
                      </a:r>
                      <a:endParaRPr lang="en-GB" sz="1200" dirty="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639987">
                <a:tc>
                  <a:txBody>
                    <a:bodyPr/>
                    <a:lstStyle/>
                    <a:p>
                      <a:pPr>
                        <a:lnSpc>
                          <a:spcPct val="115000"/>
                        </a:lnSpc>
                        <a:spcAft>
                          <a:spcPts val="0"/>
                        </a:spcAft>
                      </a:pPr>
                      <a:r>
                        <a:rPr lang="en-GB" sz="1200" b="1" dirty="0">
                          <a:solidFill>
                            <a:srgbClr val="5B5BA5"/>
                          </a:solidFill>
                          <a:latin typeface="Quicksand"/>
                          <a:ea typeface="Quicksand"/>
                          <a:cs typeface="Quicksand"/>
                        </a:rPr>
                        <a:t>Element</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A character in a string, or an item in a sequence.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653583">
                <a:tc>
                  <a:txBody>
                    <a:bodyPr/>
                    <a:lstStyle/>
                    <a:p>
                      <a:pPr>
                        <a:lnSpc>
                          <a:spcPct val="115000"/>
                        </a:lnSpc>
                        <a:spcAft>
                          <a:spcPts val="0"/>
                        </a:spcAft>
                      </a:pPr>
                      <a:r>
                        <a:rPr lang="en-GB" sz="1200" b="1" dirty="0">
                          <a:solidFill>
                            <a:srgbClr val="5B5BA5"/>
                          </a:solidFill>
                          <a:latin typeface="Quicksand"/>
                          <a:ea typeface="Quicksand"/>
                          <a:cs typeface="Quicksand"/>
                        </a:rPr>
                        <a:t>ASCII</a:t>
                      </a:r>
                      <a:endParaRPr lang="en-GB" sz="1100" dirty="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dirty="0">
                          <a:solidFill>
                            <a:schemeClr val="tx1"/>
                          </a:solidFill>
                          <a:latin typeface="Quicksand"/>
                          <a:ea typeface="Quicksand"/>
                          <a:cs typeface="Quicksand"/>
                        </a:rPr>
                        <a:t>Acronym for American Standard Code for Information Interchange. It is used to represent characters with a numerical value. </a:t>
                      </a:r>
                      <a:endParaRPr lang="en-GB" sz="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r h="1219756">
                <a:tc>
                  <a:txBody>
                    <a:bodyPr/>
                    <a:lstStyle/>
                    <a:p>
                      <a:pPr>
                        <a:lnSpc>
                          <a:spcPct val="115000"/>
                        </a:lnSpc>
                        <a:spcAft>
                          <a:spcPts val="0"/>
                        </a:spcAft>
                      </a:pPr>
                      <a:r>
                        <a:rPr lang="en-GB" sz="1200" b="1" kern="1200" dirty="0">
                          <a:solidFill>
                            <a:srgbClr val="5B5BA5"/>
                          </a:solidFill>
                          <a:latin typeface="Quicksand"/>
                          <a:ea typeface="Quicksand"/>
                          <a:cs typeface="Quicksand"/>
                        </a:rPr>
                        <a:t>Third-party libraries</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400" kern="1200" dirty="0">
                          <a:solidFill>
                            <a:schemeClr val="tx1"/>
                          </a:solidFill>
                          <a:latin typeface="Quicksand"/>
                          <a:ea typeface="Quicksand"/>
                          <a:cs typeface="Quicksand"/>
                        </a:rPr>
                        <a:t>Code that has not been written by the Python developer or the user. They can be imported into your programs to save you from writing them if you don’t have the time or necessary skills. </a:t>
                      </a:r>
                      <a:endParaRPr lang="en-GB" sz="1400" kern="1200">
                        <a:solidFill>
                          <a:schemeClr val="tx1"/>
                        </a:solidFill>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Rectangle 4"/>
          <p:cNvSpPr/>
          <p:nvPr/>
        </p:nvSpPr>
        <p:spPr>
          <a:xfrm>
            <a:off x="928662" y="214290"/>
            <a:ext cx="6786610" cy="369332"/>
          </a:xfrm>
          <a:prstGeom prst="rect">
            <a:avLst/>
          </a:prstGeom>
        </p:spPr>
        <p:txBody>
          <a:bodyPr wrap="square">
            <a:spAutoFit/>
          </a:bodyPr>
          <a:lstStyle/>
          <a:p>
            <a:pPr algn="ctr"/>
            <a:r>
              <a:rPr lang="en-GB" b="1"/>
              <a:t>Vocabulary Sheet: Advanced Strings and List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8662" y="214290"/>
            <a:ext cx="6786610" cy="369332"/>
          </a:xfrm>
          <a:prstGeom prst="rect">
            <a:avLst/>
          </a:prstGeom>
        </p:spPr>
        <p:txBody>
          <a:bodyPr wrap="square">
            <a:spAutoFit/>
          </a:bodyPr>
          <a:lstStyle/>
          <a:p>
            <a:pPr algn="ctr"/>
            <a:r>
              <a:rPr lang="en-GB" b="1"/>
              <a:t>Vocabulary Sheet: Advanced Strings and List</a:t>
            </a:r>
          </a:p>
        </p:txBody>
      </p:sp>
      <p:graphicFrame>
        <p:nvGraphicFramePr>
          <p:cNvPr id="6" name="Table 5"/>
          <p:cNvGraphicFramePr>
            <a:graphicFrameLocks noGrp="1"/>
          </p:cNvGraphicFramePr>
          <p:nvPr/>
        </p:nvGraphicFramePr>
        <p:xfrm>
          <a:off x="500034" y="571478"/>
          <a:ext cx="8358246" cy="5853241"/>
        </p:xfrm>
        <a:graphic>
          <a:graphicData uri="http://schemas.openxmlformats.org/drawingml/2006/table">
            <a:tbl>
              <a:tblPr/>
              <a:tblGrid>
                <a:gridCol w="2033840">
                  <a:extLst>
                    <a:ext uri="{9D8B030D-6E8A-4147-A177-3AD203B41FA5}">
                      <a16:colId xmlns:a16="http://schemas.microsoft.com/office/drawing/2014/main" val="20000"/>
                    </a:ext>
                  </a:extLst>
                </a:gridCol>
                <a:gridCol w="6324406">
                  <a:extLst>
                    <a:ext uri="{9D8B030D-6E8A-4147-A177-3AD203B41FA5}">
                      <a16:colId xmlns:a16="http://schemas.microsoft.com/office/drawing/2014/main" val="20001"/>
                    </a:ext>
                  </a:extLst>
                </a:gridCol>
              </a:tblGrid>
              <a:tr h="507258">
                <a:tc>
                  <a:txBody>
                    <a:bodyPr/>
                    <a:lstStyle/>
                    <a:p>
                      <a:pPr>
                        <a:lnSpc>
                          <a:spcPct val="115000"/>
                        </a:lnSpc>
                        <a:spcAft>
                          <a:spcPts val="0"/>
                        </a:spcAft>
                      </a:pPr>
                      <a:r>
                        <a:rPr lang="en-GB" sz="1000" b="1">
                          <a:solidFill>
                            <a:srgbClr val="5B5BA5"/>
                          </a:solidFill>
                          <a:latin typeface="Quicksand"/>
                          <a:ea typeface="Quicksand"/>
                          <a:cs typeface="Quicksand"/>
                        </a:rPr>
                        <a:t>List</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dynamic data structure that holds items under one name. The items can be of varying data types.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507258">
                <a:tc>
                  <a:txBody>
                    <a:bodyPr/>
                    <a:lstStyle/>
                    <a:p>
                      <a:pPr>
                        <a:lnSpc>
                          <a:spcPct val="115000"/>
                        </a:lnSpc>
                        <a:spcAft>
                          <a:spcPts val="0"/>
                        </a:spcAft>
                      </a:pPr>
                      <a:r>
                        <a:rPr lang="en-GB" sz="1000" b="1">
                          <a:solidFill>
                            <a:srgbClr val="5B5BA5"/>
                          </a:solidFill>
                          <a:latin typeface="Quicksand"/>
                          <a:ea typeface="Quicksand"/>
                          <a:cs typeface="Quicksand"/>
                        </a:rPr>
                        <a:t>Array</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fixed (static) data structure that holds items of the same data type under one name.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347404">
                <a:tc>
                  <a:txBody>
                    <a:bodyPr/>
                    <a:lstStyle/>
                    <a:p>
                      <a:pPr>
                        <a:lnSpc>
                          <a:spcPct val="115000"/>
                        </a:lnSpc>
                        <a:spcAft>
                          <a:spcPts val="0"/>
                        </a:spcAft>
                      </a:pPr>
                      <a:r>
                        <a:rPr lang="en-GB" sz="1000" b="1">
                          <a:solidFill>
                            <a:srgbClr val="5B5BA5"/>
                          </a:solidFill>
                          <a:latin typeface="Quicksand"/>
                          <a:ea typeface="Quicksand"/>
                          <a:cs typeface="Quicksand"/>
                        </a:rPr>
                        <a:t>Index</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The location of items or elements in a list, array, or string.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347404">
                <a:tc>
                  <a:txBody>
                    <a:bodyPr/>
                    <a:lstStyle/>
                    <a:p>
                      <a:pPr>
                        <a:lnSpc>
                          <a:spcPct val="115000"/>
                        </a:lnSpc>
                        <a:spcAft>
                          <a:spcPts val="0"/>
                        </a:spcAft>
                      </a:pPr>
                      <a:r>
                        <a:rPr lang="en-GB" sz="1000" b="1">
                          <a:solidFill>
                            <a:srgbClr val="5B5BA5"/>
                          </a:solidFill>
                          <a:latin typeface="Quicksand"/>
                          <a:ea typeface="Quicksand"/>
                          <a:cs typeface="Quicksand"/>
                        </a:rPr>
                        <a:t>Append</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Adding to an existing data structure.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3"/>
                  </a:ext>
                </a:extLst>
              </a:tr>
              <a:tr h="347404">
                <a:tc>
                  <a:txBody>
                    <a:bodyPr/>
                    <a:lstStyle/>
                    <a:p>
                      <a:pPr>
                        <a:lnSpc>
                          <a:spcPct val="115000"/>
                        </a:lnSpc>
                        <a:spcAft>
                          <a:spcPts val="0"/>
                        </a:spcAft>
                      </a:pPr>
                      <a:r>
                        <a:rPr lang="en-GB" sz="1000" b="1">
                          <a:solidFill>
                            <a:srgbClr val="5B5BA5"/>
                          </a:solidFill>
                          <a:latin typeface="Quicksand"/>
                          <a:ea typeface="Quicksand"/>
                          <a:cs typeface="Quicksand"/>
                        </a:rPr>
                        <a:t>Data structure</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Used to store data in an organised and accessible way.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4"/>
                  </a:ext>
                </a:extLst>
              </a:tr>
              <a:tr h="507258">
                <a:tc>
                  <a:txBody>
                    <a:bodyPr/>
                    <a:lstStyle/>
                    <a:p>
                      <a:pPr>
                        <a:lnSpc>
                          <a:spcPct val="115000"/>
                        </a:lnSpc>
                        <a:spcAft>
                          <a:spcPts val="0"/>
                        </a:spcAft>
                      </a:pPr>
                      <a:r>
                        <a:rPr lang="en-GB" sz="1000" b="1">
                          <a:solidFill>
                            <a:srgbClr val="5B5BA5"/>
                          </a:solidFill>
                          <a:latin typeface="Quicksand"/>
                          <a:ea typeface="Quicksand"/>
                          <a:cs typeface="Quicksand"/>
                        </a:rPr>
                        <a:t>Operator</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symbol or function that performs an operation. For example,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5"/>
                  </a:ext>
                </a:extLst>
              </a:tr>
              <a:tr h="347404">
                <a:tc>
                  <a:txBody>
                    <a:bodyPr/>
                    <a:lstStyle/>
                    <a:p>
                      <a:pPr>
                        <a:lnSpc>
                          <a:spcPct val="115000"/>
                        </a:lnSpc>
                        <a:spcAft>
                          <a:spcPts val="0"/>
                        </a:spcAft>
                      </a:pPr>
                      <a:r>
                        <a:rPr lang="en-GB" sz="1000" b="1">
                          <a:solidFill>
                            <a:srgbClr val="5B5BA5"/>
                          </a:solidFill>
                          <a:latin typeface="Quicksand"/>
                          <a:ea typeface="Quicksand"/>
                          <a:cs typeface="Quicksand"/>
                        </a:rPr>
                        <a:t>Traverse</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Move through a sequence.</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6"/>
                  </a:ext>
                </a:extLst>
              </a:tr>
              <a:tr h="383708">
                <a:tc>
                  <a:txBody>
                    <a:bodyPr/>
                    <a:lstStyle/>
                    <a:p>
                      <a:pPr>
                        <a:lnSpc>
                          <a:spcPct val="115000"/>
                        </a:lnSpc>
                        <a:spcAft>
                          <a:spcPts val="0"/>
                        </a:spcAft>
                      </a:pPr>
                      <a:r>
                        <a:rPr lang="en-GB" sz="1000" b="1">
                          <a:solidFill>
                            <a:srgbClr val="5B5BA5"/>
                          </a:solidFill>
                          <a:latin typeface="Quicksand"/>
                          <a:ea typeface="Quicksand"/>
                          <a:cs typeface="Quicksand"/>
                        </a:rPr>
                        <a:t>Method</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function that belongs to an object.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7"/>
                  </a:ext>
                </a:extLst>
              </a:tr>
              <a:tr h="507258">
                <a:tc>
                  <a:txBody>
                    <a:bodyPr/>
                    <a:lstStyle/>
                    <a:p>
                      <a:pPr>
                        <a:lnSpc>
                          <a:spcPct val="115000"/>
                        </a:lnSpc>
                        <a:spcAft>
                          <a:spcPts val="0"/>
                        </a:spcAft>
                      </a:pPr>
                      <a:r>
                        <a:rPr lang="en-GB" sz="1000" b="1">
                          <a:solidFill>
                            <a:srgbClr val="5B5BA5"/>
                          </a:solidFill>
                          <a:latin typeface="Quicksand"/>
                          <a:ea typeface="Quicksand"/>
                          <a:cs typeface="Quicksand"/>
                        </a:rPr>
                        <a:t>Custom built function</a:t>
                      </a:r>
                      <a:endParaRPr lang="en-GB" sz="900">
                        <a:latin typeface="Quicksand"/>
                        <a:ea typeface="Quicksand"/>
                        <a:cs typeface="Quicksand"/>
                      </a:endParaRP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function that you have created yourself and imported into other programs that you have created. </a:t>
                      </a:r>
                    </a:p>
                  </a:txBody>
                  <a:tcPr marL="51407" marR="51407" marT="102813" marB="102813">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8"/>
                  </a:ext>
                </a:extLst>
              </a:tr>
              <a:tr h="807145">
                <a:tc>
                  <a:txBody>
                    <a:bodyPr/>
                    <a:lstStyle/>
                    <a:p>
                      <a:pPr>
                        <a:lnSpc>
                          <a:spcPct val="115000"/>
                        </a:lnSpc>
                        <a:spcAft>
                          <a:spcPts val="0"/>
                        </a:spcAft>
                      </a:pPr>
                      <a:r>
                        <a:rPr lang="en-GB" sz="1200" b="1">
                          <a:solidFill>
                            <a:srgbClr val="5B5BA5"/>
                          </a:solidFill>
                          <a:latin typeface="Quicksand"/>
                          <a:ea typeface="Quicksand"/>
                          <a:cs typeface="Quicksand"/>
                        </a:rPr>
                        <a:t>2D array</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static data structure that holds data both horizontally and vertically. The structure is fixed and each element has the same data type.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9"/>
                  </a:ext>
                </a:extLst>
              </a:tr>
              <a:tr h="998969">
                <a:tc>
                  <a:txBody>
                    <a:bodyPr/>
                    <a:lstStyle/>
                    <a:p>
                      <a:pPr>
                        <a:lnSpc>
                          <a:spcPct val="115000"/>
                        </a:lnSpc>
                        <a:spcAft>
                          <a:spcPts val="0"/>
                        </a:spcAft>
                      </a:pPr>
                      <a:r>
                        <a:rPr lang="en-GB" sz="1200" b="1">
                          <a:solidFill>
                            <a:srgbClr val="5B5BA5"/>
                          </a:solidFill>
                          <a:latin typeface="Quicksand"/>
                          <a:ea typeface="Quicksand"/>
                          <a:cs typeface="Quicksand"/>
                        </a:rPr>
                        <a:t>2D list</a:t>
                      </a:r>
                      <a:endParaRPr lang="en-GB" sz="1100">
                        <a:latin typeface="Quicksand"/>
                        <a:ea typeface="Quicksand"/>
                        <a:cs typeface="Quicksand"/>
                      </a:endParaRP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a:lnSpc>
                          <a:spcPct val="115000"/>
                        </a:lnSpc>
                        <a:spcAft>
                          <a:spcPts val="0"/>
                        </a:spcAft>
                      </a:pPr>
                      <a:r>
                        <a:rPr lang="en-GB" sz="1200">
                          <a:solidFill>
                            <a:schemeClr val="tx1"/>
                          </a:solidFill>
                          <a:latin typeface="Quicksand"/>
                          <a:ea typeface="Quicksand"/>
                          <a:cs typeface="Quicksand"/>
                        </a:rPr>
                        <a:t>A dynamic data structure that holds data both horizontally and vertically. The structure can change during program execution and the data types of the elements can be different. </a:t>
                      </a:r>
                    </a:p>
                  </a:txBody>
                  <a:tcPr marL="63500" marR="63500" marT="127000" marB="12700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42844" y="142852"/>
            <a:ext cx="8524428" cy="8740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String handling</a:t>
            </a:r>
            <a:endParaRPr/>
          </a:p>
        </p:txBody>
      </p:sp>
      <p:sp>
        <p:nvSpPr>
          <p:cNvPr id="7" name="Google Shape;98;p12"/>
          <p:cNvSpPr txBox="1"/>
          <p:nvPr/>
        </p:nvSpPr>
        <p:spPr>
          <a:xfrm>
            <a:off x="285720" y="4143380"/>
            <a:ext cx="4425600" cy="12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10" name="Rectangle 9"/>
          <p:cNvSpPr/>
          <p:nvPr/>
        </p:nvSpPr>
        <p:spPr>
          <a:xfrm>
            <a:off x="142844" y="1285860"/>
            <a:ext cx="8858312" cy="646331"/>
          </a:xfrm>
          <a:prstGeom prst="rect">
            <a:avLst/>
          </a:prstGeom>
        </p:spPr>
        <p:txBody>
          <a:bodyPr wrap="square">
            <a:spAutoFit/>
          </a:bodyPr>
          <a:lstStyle/>
          <a:p>
            <a:r>
              <a:rPr lang="en-GB"/>
              <a:t>You can perform operations with string in a similar way to the operations that you can perform with numbers.  A substring is a </a:t>
            </a:r>
            <a:r>
              <a:rPr lang="en-GB" b="1"/>
              <a:t>part</a:t>
            </a:r>
            <a:r>
              <a:rPr lang="en-GB"/>
              <a:t> of a string. </a:t>
            </a:r>
          </a:p>
        </p:txBody>
      </p:sp>
      <p:sp>
        <p:nvSpPr>
          <p:cNvPr id="9" name="Rectangle 8"/>
          <p:cNvSpPr/>
          <p:nvPr/>
        </p:nvSpPr>
        <p:spPr>
          <a:xfrm>
            <a:off x="214282" y="2143116"/>
            <a:ext cx="4572000" cy="1682512"/>
          </a:xfrm>
          <a:prstGeom prst="rect">
            <a:avLst/>
          </a:prstGeom>
        </p:spPr>
        <p:txBody>
          <a:bodyPr>
            <a:spAutoFit/>
          </a:bodyPr>
          <a:lstStyle/>
          <a:p>
            <a:pPr lvl="0"/>
            <a:r>
              <a:rPr lang="en-GB" b="1"/>
              <a:t>ASCII </a:t>
            </a:r>
            <a:r>
              <a:rPr lang="en-GB"/>
              <a:t>is a character set used to represent all of the characters on a standard American or English keyboard.</a:t>
            </a:r>
          </a:p>
          <a:p>
            <a:pPr lvl="0">
              <a:spcBef>
                <a:spcPts val="1600"/>
              </a:spcBef>
              <a:spcAft>
                <a:spcPts val="1600"/>
              </a:spcAft>
            </a:pPr>
            <a:r>
              <a:rPr lang="en-GB"/>
              <a:t>Each character has a unique code. You can find the codes by looking at an </a:t>
            </a:r>
            <a:r>
              <a:rPr lang="en-GB" b="1">
                <a:solidFill>
                  <a:schemeClr val="hlink"/>
                </a:solidFill>
                <a:uFill>
                  <a:noFill/>
                </a:uFill>
                <a:hlinkClick r:id="rId3"/>
              </a:rPr>
              <a:t>ASCII</a:t>
            </a:r>
            <a:r>
              <a:rPr lang="en-GB">
                <a:solidFill>
                  <a:schemeClr val="hlink"/>
                </a:solidFill>
                <a:uFill>
                  <a:noFill/>
                </a:uFill>
                <a:hlinkClick r:id="rId3"/>
              </a:rPr>
              <a:t> </a:t>
            </a:r>
            <a:r>
              <a:rPr lang="en-GB" b="1">
                <a:solidFill>
                  <a:schemeClr val="hlink"/>
                </a:solidFill>
                <a:uFill>
                  <a:noFill/>
                </a:uFill>
                <a:hlinkClick r:id="rId3"/>
              </a:rPr>
              <a:t>table</a:t>
            </a:r>
            <a:r>
              <a:rPr lang="en-GB"/>
              <a:t>. </a:t>
            </a:r>
          </a:p>
        </p:txBody>
      </p:sp>
      <p:sp>
        <p:nvSpPr>
          <p:cNvPr id="11" name="Rectangle 10"/>
          <p:cNvSpPr/>
          <p:nvPr/>
        </p:nvSpPr>
        <p:spPr>
          <a:xfrm>
            <a:off x="142844" y="4214818"/>
            <a:ext cx="5286412" cy="2236510"/>
          </a:xfrm>
          <a:prstGeom prst="rect">
            <a:avLst/>
          </a:prstGeom>
        </p:spPr>
        <p:txBody>
          <a:bodyPr wrap="square">
            <a:spAutoFit/>
          </a:bodyPr>
          <a:lstStyle/>
          <a:p>
            <a:pPr lvl="0"/>
            <a:r>
              <a:rPr lang="en-GB" b="1"/>
              <a:t>Performing ASCII conversions in Python</a:t>
            </a:r>
          </a:p>
          <a:p>
            <a:pPr lvl="0"/>
            <a:r>
              <a:rPr lang="en-GB"/>
              <a:t>Python has two functions that perform </a:t>
            </a:r>
            <a:r>
              <a:rPr lang="en-GB" b="1"/>
              <a:t>ASCII conversions</a:t>
            </a:r>
            <a:r>
              <a:rPr lang="en-GB"/>
              <a:t>: </a:t>
            </a:r>
          </a:p>
          <a:p>
            <a:pPr lvl="0"/>
            <a:r>
              <a:rPr lang="en-GB" b="1" err="1">
                <a:latin typeface="Roboto Mono"/>
                <a:ea typeface="Roboto Mono"/>
                <a:cs typeface="Roboto Mono"/>
                <a:sym typeface="Roboto Mono"/>
              </a:rPr>
              <a:t>chr</a:t>
            </a:r>
            <a:r>
              <a:rPr lang="en-GB" b="1">
                <a:latin typeface="Roboto Mono"/>
                <a:ea typeface="Roboto Mono"/>
                <a:cs typeface="Roboto Mono"/>
                <a:sym typeface="Roboto Mono"/>
              </a:rPr>
              <a:t>(97</a:t>
            </a:r>
            <a:r>
              <a:rPr lang="en-GB">
                <a:latin typeface="Roboto Mono"/>
                <a:ea typeface="Roboto Mono"/>
                <a:cs typeface="Roboto Mono"/>
                <a:sym typeface="Roboto Mono"/>
              </a:rPr>
              <a:t>):</a:t>
            </a:r>
            <a:r>
              <a:rPr lang="en-GB"/>
              <a:t>This takes an decimal number and returns its character equivalent. </a:t>
            </a:r>
          </a:p>
          <a:p>
            <a:pPr lvl="0">
              <a:spcBef>
                <a:spcPts val="1600"/>
              </a:spcBef>
            </a:pPr>
            <a:r>
              <a:rPr lang="en-GB" b="1">
                <a:latin typeface="Roboto Mono"/>
                <a:ea typeface="Roboto Mono"/>
                <a:cs typeface="Roboto Mono"/>
                <a:sym typeface="Roboto Mono"/>
              </a:rPr>
              <a:t>ord("a"):</a:t>
            </a:r>
            <a:r>
              <a:rPr lang="en-GB"/>
              <a:t>This takes a character and returns its decimal equivalent.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42844" y="142852"/>
            <a:ext cx="8524428" cy="874017"/>
          </a:xfrm>
          <a:prstGeom prst="rect">
            <a:avLst/>
          </a:prstGeom>
        </p:spPr>
        <p:txBody>
          <a:bodyPr spcFirstLastPara="1" wrap="square" lIns="91425" tIns="91425" rIns="91425" bIns="91425" anchor="t" anchorCtr="0">
            <a:noAutofit/>
          </a:bodyPr>
          <a:lstStyle/>
          <a:p>
            <a:pPr algn="l"/>
            <a:r>
              <a:rPr lang="en-GB" sz="2800" dirty="0">
                <a:ea typeface="+mj-lt"/>
                <a:cs typeface="+mj-lt"/>
              </a:rPr>
              <a:t> </a:t>
            </a:r>
            <a:r>
              <a:rPr lang="en-GB" sz="2800" b="1" dirty="0">
                <a:solidFill>
                  <a:schemeClr val="hlink"/>
                </a:solidFill>
                <a:ea typeface="+mj-lt"/>
                <a:cs typeface="+mj-lt"/>
                <a:hlinkClick r:id="rId3">
                  <a:extLst>
                    <a:ext uri="{A12FA001-AC4F-418D-AE19-62706E023703}">
                      <ahyp:hlinkClr xmlns:ahyp="http://schemas.microsoft.com/office/drawing/2018/hyperlinkcolor" val="tx"/>
                    </a:ext>
                  </a:extLst>
                </a:hlinkClick>
              </a:rPr>
              <a:t>ASCII</a:t>
            </a:r>
            <a:r>
              <a:rPr lang="en-GB" sz="2800" dirty="0">
                <a:solidFill>
                  <a:schemeClr val="hlink"/>
                </a:solidFill>
                <a:ea typeface="+mj-lt"/>
                <a:cs typeface="+mj-lt"/>
                <a:hlinkClick r:id="rId3">
                  <a:extLst>
                    <a:ext uri="{A12FA001-AC4F-418D-AE19-62706E023703}">
                      <ahyp:hlinkClr xmlns:ahyp="http://schemas.microsoft.com/office/drawing/2018/hyperlinkcolor" val="tx"/>
                    </a:ext>
                  </a:extLst>
                </a:hlinkClick>
              </a:rPr>
              <a:t> </a:t>
            </a:r>
            <a:r>
              <a:rPr lang="en-GB" sz="2800" b="1" dirty="0">
                <a:solidFill>
                  <a:schemeClr val="hlink"/>
                </a:solidFill>
                <a:ea typeface="+mj-lt"/>
                <a:cs typeface="+mj-lt"/>
                <a:hlinkClick r:id="rId3">
                  <a:extLst>
                    <a:ext uri="{A12FA001-AC4F-418D-AE19-62706E023703}">
                      <ahyp:hlinkClr xmlns:ahyp="http://schemas.microsoft.com/office/drawing/2018/hyperlinkcolor" val="tx"/>
                    </a:ext>
                  </a:extLst>
                </a:hlinkClick>
              </a:rPr>
              <a:t>table</a:t>
            </a:r>
            <a:r>
              <a:rPr lang="en-GB" sz="2800" dirty="0">
                <a:ea typeface="+mj-lt"/>
                <a:cs typeface="+mj-lt"/>
              </a:rPr>
              <a:t>. </a:t>
            </a:r>
            <a:endParaRPr lang="en-US" sz="2800">
              <a:ea typeface="+mj-lt"/>
              <a:cs typeface="+mj-lt"/>
            </a:endParaRPr>
          </a:p>
        </p:txBody>
      </p:sp>
      <p:sp>
        <p:nvSpPr>
          <p:cNvPr id="7" name="Google Shape;98;p12"/>
          <p:cNvSpPr txBox="1"/>
          <p:nvPr/>
        </p:nvSpPr>
        <p:spPr>
          <a:xfrm>
            <a:off x="361290" y="4067810"/>
            <a:ext cx="4425600" cy="129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latin typeface="Roboto Mono"/>
              <a:ea typeface="Roboto Mono"/>
              <a:cs typeface="Roboto Mono"/>
              <a:sym typeface="Roboto Mono"/>
            </a:endParaRPr>
          </a:p>
        </p:txBody>
      </p:sp>
      <p:sp>
        <p:nvSpPr>
          <p:cNvPr id="9" name="Rectangle 8"/>
          <p:cNvSpPr/>
          <p:nvPr/>
        </p:nvSpPr>
        <p:spPr>
          <a:xfrm>
            <a:off x="289852" y="2010868"/>
            <a:ext cx="4572000" cy="369332"/>
          </a:xfrm>
          <a:prstGeom prst="rect">
            <a:avLst/>
          </a:prstGeom>
        </p:spPr>
        <p:txBody>
          <a:bodyPr lIns="91440" tIns="45720" rIns="91440" bIns="45720" anchor="t">
            <a:spAutoFit/>
          </a:bodyPr>
          <a:lstStyle/>
          <a:p>
            <a:pPr lvl="0"/>
            <a:endParaRPr lang="en-GB" dirty="0">
              <a:cs typeface="Calibri"/>
            </a:endParaRPr>
          </a:p>
        </p:txBody>
      </p:sp>
      <p:pic>
        <p:nvPicPr>
          <p:cNvPr id="1026" name="Picture 2"/>
          <p:cNvPicPr>
            <a:picLocks noChangeAspect="1" noChangeArrowheads="1"/>
          </p:cNvPicPr>
          <p:nvPr/>
        </p:nvPicPr>
        <p:blipFill>
          <a:blip r:embed="rId4"/>
          <a:srcRect/>
          <a:stretch>
            <a:fillRect/>
          </a:stretch>
        </p:blipFill>
        <p:spPr bwMode="auto">
          <a:xfrm>
            <a:off x="2797521" y="264618"/>
            <a:ext cx="6133236" cy="6166757"/>
          </a:xfrm>
          <a:prstGeom prst="rect">
            <a:avLst/>
          </a:prstGeom>
          <a:noFill/>
          <a:ln w="9525">
            <a:noFill/>
            <a:miter lim="800000"/>
            <a:headEnd/>
            <a:tailEnd/>
          </a:ln>
          <a:effectLst/>
        </p:spPr>
      </p:pic>
    </p:spTree>
    <p:extLst>
      <p:ext uri="{BB962C8B-B14F-4D97-AF65-F5344CB8AC3E}">
        <p14:creationId xmlns:p14="http://schemas.microsoft.com/office/powerpoint/2010/main" val="3610873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214282" y="857232"/>
            <a:ext cx="4043130" cy="5145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An </a:t>
            </a:r>
            <a:r>
              <a:rPr lang="en-GB" sz="1400" b="1"/>
              <a:t>array</a:t>
            </a:r>
            <a:r>
              <a:rPr lang="en-GB" sz="1400"/>
              <a:t> holds multiple items under one name.</a:t>
            </a:r>
            <a:endParaRPr sz="1400"/>
          </a:p>
          <a:p>
            <a:pPr marL="0" lvl="0" indent="0" algn="l" rtl="0">
              <a:spcBef>
                <a:spcPts val="1600"/>
              </a:spcBef>
              <a:spcAft>
                <a:spcPts val="0"/>
              </a:spcAft>
              <a:buNone/>
            </a:pPr>
            <a:r>
              <a:rPr lang="en-GB" sz="1400"/>
              <a:t>An </a:t>
            </a:r>
            <a:r>
              <a:rPr lang="en-GB" sz="1400" b="1"/>
              <a:t>array </a:t>
            </a:r>
            <a:r>
              <a:rPr lang="en-GB" sz="1400"/>
              <a:t>is a </a:t>
            </a:r>
            <a:r>
              <a:rPr lang="en-GB" sz="1400" b="1"/>
              <a:t>static data structure</a:t>
            </a:r>
            <a:r>
              <a:rPr lang="en-GB" sz="1400"/>
              <a:t>. </a:t>
            </a:r>
            <a:endParaRPr sz="1400"/>
          </a:p>
          <a:p>
            <a:pPr marL="0" lvl="0" indent="0" algn="l" rtl="0">
              <a:spcBef>
                <a:spcPts val="1600"/>
              </a:spcBef>
              <a:spcAft>
                <a:spcPts val="0"/>
              </a:spcAft>
              <a:buNone/>
            </a:pPr>
            <a:r>
              <a:rPr lang="en-GB" sz="1400"/>
              <a:t>An </a:t>
            </a:r>
            <a:r>
              <a:rPr lang="en-GB" sz="1400" b="1"/>
              <a:t>array </a:t>
            </a:r>
            <a:r>
              <a:rPr lang="en-GB" sz="1400"/>
              <a:t>is </a:t>
            </a:r>
            <a:r>
              <a:rPr lang="en-GB" sz="1400" b="1"/>
              <a:t>fixed </a:t>
            </a:r>
            <a:r>
              <a:rPr lang="en-GB" sz="1400"/>
              <a:t>in size and can only contain data of the </a:t>
            </a:r>
            <a:r>
              <a:rPr lang="en-GB" sz="1400" b="1"/>
              <a:t>same type</a:t>
            </a:r>
            <a:r>
              <a:rPr lang="en-GB" sz="1400"/>
              <a:t>. </a:t>
            </a:r>
            <a:endParaRPr sz="1400"/>
          </a:p>
          <a:p>
            <a:pPr marL="0" lvl="0" indent="0" algn="l" rtl="0">
              <a:spcBef>
                <a:spcPts val="1600"/>
              </a:spcBef>
              <a:spcAft>
                <a:spcPts val="0"/>
              </a:spcAft>
              <a:buNone/>
            </a:pPr>
            <a:r>
              <a:rPr lang="en-GB" sz="1400"/>
              <a:t>The </a:t>
            </a:r>
            <a:r>
              <a:rPr lang="en-GB" sz="1400" b="1"/>
              <a:t>contents </a:t>
            </a:r>
            <a:r>
              <a:rPr lang="en-GB" sz="1400"/>
              <a:t>can be </a:t>
            </a:r>
            <a:r>
              <a:rPr lang="en-GB" sz="1400" b="1"/>
              <a:t>changed</a:t>
            </a:r>
            <a:r>
              <a:rPr lang="en-GB" sz="1400"/>
              <a:t>, but items </a:t>
            </a:r>
            <a:r>
              <a:rPr lang="en-GB" sz="1400" b="1"/>
              <a:t>cannot </a:t>
            </a:r>
            <a:r>
              <a:rPr lang="en-GB" sz="1400"/>
              <a:t>be </a:t>
            </a:r>
            <a:r>
              <a:rPr lang="en-GB" sz="1400" b="1"/>
              <a:t>added </a:t>
            </a:r>
            <a:r>
              <a:rPr lang="en-GB" sz="1400"/>
              <a:t>or </a:t>
            </a:r>
            <a:r>
              <a:rPr lang="en-GB" sz="1400" b="1"/>
              <a:t>deleted</a:t>
            </a:r>
            <a:r>
              <a:rPr lang="en-GB" sz="1400"/>
              <a:t>. </a:t>
            </a:r>
            <a:endParaRPr sz="1400"/>
          </a:p>
          <a:p>
            <a:pPr marL="0" lvl="0" indent="0" algn="l" rtl="0">
              <a:spcBef>
                <a:spcPts val="1600"/>
              </a:spcBef>
              <a:spcAft>
                <a:spcPts val="1600"/>
              </a:spcAft>
              <a:buNone/>
            </a:pPr>
            <a:r>
              <a:rPr lang="en-GB" sz="1400"/>
              <a:t>The structure must remain</a:t>
            </a:r>
          </a:p>
          <a:p>
            <a:pPr marL="0" lvl="0" indent="0">
              <a:buNone/>
            </a:pPr>
            <a:r>
              <a:rPr lang="en-GB" sz="1400"/>
              <a:t>A </a:t>
            </a:r>
            <a:r>
              <a:rPr lang="en-GB" sz="1400" b="1"/>
              <a:t>list </a:t>
            </a:r>
            <a:r>
              <a:rPr lang="en-GB" sz="1400"/>
              <a:t>is often used as a </a:t>
            </a:r>
            <a:r>
              <a:rPr lang="en-GB" sz="1400" b="1"/>
              <a:t>dynamic data structure</a:t>
            </a:r>
            <a:r>
              <a:rPr lang="en-GB" sz="1400"/>
              <a:t>. </a:t>
            </a:r>
          </a:p>
          <a:p>
            <a:pPr marL="0" lvl="0" indent="0">
              <a:spcBef>
                <a:spcPts val="1600"/>
              </a:spcBef>
              <a:buNone/>
            </a:pPr>
            <a:r>
              <a:rPr lang="en-GB" sz="1400"/>
              <a:t>The size of a list </a:t>
            </a:r>
            <a:r>
              <a:rPr lang="en-GB" sz="1400" b="1"/>
              <a:t>can change</a:t>
            </a:r>
            <a:r>
              <a:rPr lang="en-GB" sz="1400"/>
              <a:t>. It can also contain data of different types.</a:t>
            </a:r>
          </a:p>
          <a:p>
            <a:pPr marL="0" lvl="0" indent="0">
              <a:spcBef>
                <a:spcPts val="1600"/>
              </a:spcBef>
              <a:spcAft>
                <a:spcPts val="1600"/>
              </a:spcAft>
              <a:buNone/>
            </a:pPr>
            <a:r>
              <a:rPr lang="en-GB" sz="1400"/>
              <a:t>This means that you can </a:t>
            </a:r>
            <a:r>
              <a:rPr lang="en-GB" sz="1400" b="1"/>
              <a:t>add </a:t>
            </a:r>
            <a:r>
              <a:rPr lang="en-GB" sz="1400"/>
              <a:t>and </a:t>
            </a:r>
            <a:r>
              <a:rPr lang="en-GB" sz="1400" b="1"/>
              <a:t>delete </a:t>
            </a:r>
            <a:r>
              <a:rPr lang="en-GB" sz="1400"/>
              <a:t>items as well as perform other operations on a list that are different to an array. </a:t>
            </a:r>
          </a:p>
        </p:txBody>
      </p:sp>
      <p:sp>
        <p:nvSpPr>
          <p:cNvPr id="101" name="Google Shape;101;p14"/>
          <p:cNvSpPr txBox="1">
            <a:spLocks noGrp="1"/>
          </p:cNvSpPr>
          <p:nvPr>
            <p:ph type="title"/>
          </p:nvPr>
        </p:nvSpPr>
        <p:spPr>
          <a:xfrm>
            <a:off x="357158" y="142852"/>
            <a:ext cx="8521200" cy="35719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1600"/>
              <a:t>Array </a:t>
            </a:r>
            <a:r>
              <a:rPr lang="en-GB" sz="1600" err="1"/>
              <a:t>vs</a:t>
            </a:r>
            <a:r>
              <a:rPr lang="en-GB" sz="1600"/>
              <a:t> List</a:t>
            </a:r>
            <a:endParaRPr sz="1600"/>
          </a:p>
        </p:txBody>
      </p:sp>
      <p:sp>
        <p:nvSpPr>
          <p:cNvPr id="102" name="Google Shape;102;p14"/>
          <p:cNvSpPr txBox="1">
            <a:spLocks noGrp="1"/>
          </p:cNvSpPr>
          <p:nvPr>
            <p:ph type="body" idx="2"/>
          </p:nvPr>
        </p:nvSpPr>
        <p:spPr>
          <a:xfrm>
            <a:off x="4812442" y="857233"/>
            <a:ext cx="3927496" cy="493399"/>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dirty="0">
                <a:solidFill>
                  <a:srgbClr val="000000"/>
                </a:solidFill>
                <a:latin typeface="Roboto Mono"/>
                <a:ea typeface="Roboto Mono"/>
                <a:cs typeface="Roboto Mono"/>
                <a:sym typeface="Roboto Mono"/>
              </a:rPr>
              <a:t>An array </a:t>
            </a:r>
          </a:p>
          <a:p>
            <a:pPr marL="0" lvl="0" indent="0" algn="l" rtl="0">
              <a:spcBef>
                <a:spcPts val="0"/>
              </a:spcBef>
              <a:spcAft>
                <a:spcPts val="1600"/>
              </a:spcAft>
              <a:buNone/>
            </a:pPr>
            <a:r>
              <a:rPr lang="en-GB" sz="1800" dirty="0">
                <a:solidFill>
                  <a:srgbClr val="000000"/>
                </a:solidFill>
                <a:latin typeface="Roboto Mono"/>
                <a:ea typeface="Roboto Mono"/>
                <a:cs typeface="Roboto Mono"/>
                <a:sym typeface="Roboto Mono"/>
              </a:rPr>
              <a:t>digits = [0, 1, 2, 3, 4, 5, 6, 7, 8, 9]</a:t>
            </a:r>
          </a:p>
        </p:txBody>
      </p:sp>
      <p:sp>
        <p:nvSpPr>
          <p:cNvPr id="6" name="Rectangle 5"/>
          <p:cNvSpPr/>
          <p:nvPr/>
        </p:nvSpPr>
        <p:spPr>
          <a:xfrm>
            <a:off x="4714876" y="2071678"/>
            <a:ext cx="3304110" cy="851515"/>
          </a:xfrm>
          <a:prstGeom prst="rect">
            <a:avLst/>
          </a:prstGeom>
        </p:spPr>
        <p:txBody>
          <a:bodyPr wrap="none">
            <a:spAutoFit/>
          </a:bodyPr>
          <a:lstStyle/>
          <a:p>
            <a:pPr lvl="0">
              <a:spcAft>
                <a:spcPts val="1600"/>
              </a:spcAft>
            </a:pPr>
            <a:r>
              <a:rPr lang="en-GB">
                <a:solidFill>
                  <a:srgbClr val="000000"/>
                </a:solidFill>
                <a:latin typeface="Roboto Mono"/>
                <a:ea typeface="Roboto Mono"/>
                <a:cs typeface="Roboto Mono"/>
                <a:sym typeface="Roboto Mono"/>
              </a:rPr>
              <a:t>A list </a:t>
            </a:r>
          </a:p>
          <a:p>
            <a:pPr lvl="0">
              <a:spcAft>
                <a:spcPts val="1600"/>
              </a:spcAft>
            </a:pPr>
            <a:r>
              <a:rPr lang="en-GB">
                <a:solidFill>
                  <a:srgbClr val="000000"/>
                </a:solidFill>
                <a:latin typeface="Roboto Mono"/>
                <a:ea typeface="Roboto Mono"/>
                <a:cs typeface="Roboto Mono"/>
                <a:sym typeface="Roboto Mono"/>
              </a:rPr>
              <a:t>player = [“James", “Smith", 22]</a:t>
            </a:r>
          </a:p>
        </p:txBody>
      </p:sp>
      <p:sp>
        <p:nvSpPr>
          <p:cNvPr id="8" name="Rectangle 7"/>
          <p:cNvSpPr/>
          <p:nvPr/>
        </p:nvSpPr>
        <p:spPr>
          <a:xfrm>
            <a:off x="4714876" y="3571876"/>
            <a:ext cx="3857652" cy="2441694"/>
          </a:xfrm>
          <a:prstGeom prst="rect">
            <a:avLst/>
          </a:prstGeom>
        </p:spPr>
        <p:txBody>
          <a:bodyPr wrap="square">
            <a:spAutoFit/>
          </a:bodyPr>
          <a:lstStyle/>
          <a:p>
            <a:pPr lvl="0"/>
            <a:r>
              <a:rPr lang="en-GB"/>
              <a:t>Return a list from a function</a:t>
            </a:r>
          </a:p>
          <a:p>
            <a:pPr lvl="0"/>
            <a:r>
              <a:rPr lang="en-GB"/>
              <a:t>A function </a:t>
            </a:r>
            <a:r>
              <a:rPr lang="en-GB" b="1"/>
              <a:t>returns </a:t>
            </a:r>
            <a:r>
              <a:rPr lang="en-GB"/>
              <a:t>a value. </a:t>
            </a:r>
          </a:p>
          <a:p>
            <a:pPr lvl="0">
              <a:spcBef>
                <a:spcPts val="1600"/>
              </a:spcBef>
            </a:pPr>
            <a:r>
              <a:rPr lang="en-GB"/>
              <a:t>Sometimes you need a function to return </a:t>
            </a:r>
            <a:r>
              <a:rPr lang="en-GB" b="1"/>
              <a:t>more than one</a:t>
            </a:r>
            <a:r>
              <a:rPr lang="en-GB"/>
              <a:t> value. </a:t>
            </a:r>
          </a:p>
          <a:p>
            <a:pPr lvl="0">
              <a:spcBef>
                <a:spcPts val="1600"/>
              </a:spcBef>
              <a:spcAft>
                <a:spcPts val="1600"/>
              </a:spcAft>
            </a:pPr>
            <a:r>
              <a:rPr lang="en-GB"/>
              <a:t>A </a:t>
            </a:r>
            <a:r>
              <a:rPr lang="en-GB" b="1"/>
              <a:t>list </a:t>
            </a:r>
            <a:r>
              <a:rPr lang="en-GB"/>
              <a:t>is a method that you can use to return </a:t>
            </a:r>
            <a:r>
              <a:rPr lang="en-GB" b="1"/>
              <a:t>more than one value</a:t>
            </a:r>
            <a:r>
              <a:rPr lang="en-GB"/>
              <a:t> from a function.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body" idx="1"/>
          </p:nvPr>
        </p:nvSpPr>
        <p:spPr>
          <a:xfrm>
            <a:off x="310900" y="1560165"/>
            <a:ext cx="8547380" cy="4011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A </a:t>
            </a:r>
            <a:r>
              <a:rPr lang="en-GB" sz="2000" b="1"/>
              <a:t>list </a:t>
            </a:r>
            <a:r>
              <a:rPr lang="en-GB" sz="2000"/>
              <a:t>is used to hold </a:t>
            </a:r>
            <a:r>
              <a:rPr lang="en-GB" sz="2000" b="1"/>
              <a:t>multiple elements </a:t>
            </a:r>
            <a:r>
              <a:rPr lang="en-GB" sz="2000"/>
              <a:t>under one name. </a:t>
            </a:r>
            <a:endParaRPr sz="2000"/>
          </a:p>
          <a:p>
            <a:pPr marL="0" lvl="0" indent="0" algn="l" rtl="0">
              <a:spcBef>
                <a:spcPts val="1600"/>
              </a:spcBef>
              <a:spcAft>
                <a:spcPts val="0"/>
              </a:spcAft>
              <a:buNone/>
            </a:pPr>
            <a:r>
              <a:rPr lang="en-GB" sz="2000"/>
              <a:t>A </a:t>
            </a:r>
            <a:r>
              <a:rPr lang="en-GB" sz="2000" b="1"/>
              <a:t>two-dimensional list</a:t>
            </a:r>
            <a:r>
              <a:rPr lang="en-GB" sz="2000"/>
              <a:t> allows you to hold a list as </a:t>
            </a:r>
            <a:r>
              <a:rPr lang="en-GB" sz="2000" b="1"/>
              <a:t>one element</a:t>
            </a:r>
            <a:r>
              <a:rPr lang="en-GB" sz="2000"/>
              <a:t>. </a:t>
            </a:r>
            <a:endParaRPr sz="2000"/>
          </a:p>
          <a:p>
            <a:pPr marL="0" lvl="0" indent="0" algn="l" rtl="0">
              <a:spcBef>
                <a:spcPts val="1600"/>
              </a:spcBef>
              <a:spcAft>
                <a:spcPts val="1600"/>
              </a:spcAft>
              <a:buNone/>
            </a:pPr>
            <a:r>
              <a:rPr lang="en-GB" sz="2000"/>
              <a:t>Data in a 2D list can be held in </a:t>
            </a:r>
            <a:r>
              <a:rPr lang="en-GB" sz="2000" b="1"/>
              <a:t>rows</a:t>
            </a:r>
            <a:r>
              <a:rPr lang="en-GB" sz="2000"/>
              <a:t> and </a:t>
            </a:r>
            <a:r>
              <a:rPr lang="en-GB" sz="2000" b="1"/>
              <a:t>columns</a:t>
            </a:r>
            <a:r>
              <a:rPr lang="en-GB" sz="2000"/>
              <a:t>. </a:t>
            </a:r>
          </a:p>
          <a:p>
            <a:pPr lvl="0">
              <a:buNone/>
            </a:pPr>
            <a:r>
              <a:rPr lang="en-GB" sz="2000"/>
              <a:t>The same rules apply to 2D arrays and lists as single arrays and lists.</a:t>
            </a:r>
          </a:p>
          <a:p>
            <a:pPr lvl="0">
              <a:spcBef>
                <a:spcPts val="1600"/>
              </a:spcBef>
              <a:buNone/>
            </a:pPr>
            <a:r>
              <a:rPr lang="en-GB" sz="2000"/>
              <a:t>A </a:t>
            </a:r>
            <a:r>
              <a:rPr lang="en-GB" sz="2000" b="1"/>
              <a:t>2D array</a:t>
            </a:r>
            <a:r>
              <a:rPr lang="en-GB" sz="2000"/>
              <a:t> must be a predefined fixed size and each item held must be of the same data type. </a:t>
            </a:r>
          </a:p>
          <a:p>
            <a:pPr lvl="0">
              <a:spcBef>
                <a:spcPts val="1600"/>
              </a:spcBef>
              <a:spcAft>
                <a:spcPts val="1600"/>
              </a:spcAft>
              <a:buNone/>
            </a:pPr>
            <a:r>
              <a:rPr lang="en-GB" sz="2000"/>
              <a:t>A </a:t>
            </a:r>
            <a:r>
              <a:rPr lang="en-GB" sz="2000" b="1"/>
              <a:t>2D list </a:t>
            </a:r>
            <a:r>
              <a:rPr lang="en-GB" sz="2000"/>
              <a:t>can vary in size throughout program execution and contain multiple data types. </a:t>
            </a:r>
          </a:p>
          <a:p>
            <a:pPr marL="0" lvl="0" indent="0" algn="l" rtl="0">
              <a:spcBef>
                <a:spcPts val="1600"/>
              </a:spcBef>
              <a:spcAft>
                <a:spcPts val="1600"/>
              </a:spcAft>
              <a:buNone/>
            </a:pPr>
            <a:endParaRPr sz="2000"/>
          </a:p>
        </p:txBody>
      </p:sp>
      <p:sp>
        <p:nvSpPr>
          <p:cNvPr id="96" name="Google Shape;96;p14"/>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Two-dimensional list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310900" y="1560165"/>
            <a:ext cx="4096500" cy="4878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 </a:t>
            </a:r>
            <a:r>
              <a:rPr lang="en-GB" b="1"/>
              <a:t>2D list</a:t>
            </a:r>
            <a:r>
              <a:rPr lang="en-GB"/>
              <a:t> can be used to hold the player names and scores for a game.</a:t>
            </a:r>
            <a:endParaRPr/>
          </a:p>
        </p:txBody>
      </p:sp>
      <p:sp>
        <p:nvSpPr>
          <p:cNvPr id="103" name="Google Shape;103;p15"/>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Two-dimensional list</a:t>
            </a:r>
            <a:endParaRPr/>
          </a:p>
        </p:txBody>
      </p:sp>
      <p:graphicFrame>
        <p:nvGraphicFramePr>
          <p:cNvPr id="105" name="Google Shape;105;p15"/>
          <p:cNvGraphicFramePr/>
          <p:nvPr/>
        </p:nvGraphicFramePr>
        <p:xfrm>
          <a:off x="5712375" y="2905800"/>
          <a:ext cx="2655800" cy="182868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775250">
                  <a:extLst>
                    <a:ext uri="{9D8B030D-6E8A-4147-A177-3AD203B41FA5}">
                      <a16:colId xmlns:a16="http://schemas.microsoft.com/office/drawing/2014/main" val="20001"/>
                    </a:ext>
                  </a:extLst>
                </a:gridCol>
                <a:gridCol w="833750">
                  <a:extLst>
                    <a:ext uri="{9D8B030D-6E8A-4147-A177-3AD203B41FA5}">
                      <a16:colId xmlns:a16="http://schemas.microsoft.com/office/drawing/2014/main" val="20002"/>
                    </a:ext>
                  </a:extLst>
                </a:gridCol>
                <a:gridCol w="663950">
                  <a:extLst>
                    <a:ext uri="{9D8B030D-6E8A-4147-A177-3AD203B41FA5}">
                      <a16:colId xmlns:a16="http://schemas.microsoft.com/office/drawing/2014/main" val="20003"/>
                    </a:ext>
                  </a:extLst>
                </a:gridCol>
              </a:tblGrid>
              <a:tr h="609560">
                <a:tc>
                  <a:txBody>
                    <a:bodyPr/>
                    <a:lstStyle/>
                    <a:p>
                      <a:pPr marL="0" lvl="0" indent="0" algn="ctr" rtl="0">
                        <a:spcBef>
                          <a:spcPts val="0"/>
                        </a:spcBef>
                        <a:spcAft>
                          <a:spcPts val="0"/>
                        </a:spcAft>
                        <a:buNone/>
                      </a:pP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0</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1</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2</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609560">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0</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Paul</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Anna</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Lucy</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09560">
                <a:tc>
                  <a:txBody>
                    <a:bodyPr/>
                    <a:lstStyle/>
                    <a:p>
                      <a:pPr marL="0" lvl="0" indent="0" algn="ctr" rtl="0">
                        <a:spcBef>
                          <a:spcPts val="0"/>
                        </a:spcBef>
                        <a:spcAft>
                          <a:spcPts val="0"/>
                        </a:spcAft>
                        <a:buNone/>
                      </a:pPr>
                      <a:r>
                        <a:rPr lang="en-GB" sz="1400">
                          <a:solidFill>
                            <a:srgbClr val="666666"/>
                          </a:solidFill>
                          <a:latin typeface="Roboto Mono"/>
                          <a:ea typeface="Roboto Mono"/>
                          <a:cs typeface="Roboto Mono"/>
                          <a:sym typeface="Roboto Mono"/>
                        </a:rPr>
                        <a:t>1</a:t>
                      </a:r>
                      <a:endParaRPr sz="1400">
                        <a:solidFill>
                          <a:srgbClr val="666666"/>
                        </a:solidFill>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4</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5</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GB" sz="1400">
                          <a:latin typeface="Roboto Mono"/>
                          <a:ea typeface="Roboto Mono"/>
                          <a:cs typeface="Roboto Mono"/>
                          <a:sym typeface="Roboto Mono"/>
                        </a:rPr>
                        <a:t>6</a:t>
                      </a:r>
                      <a:endParaRPr sz="1400">
                        <a:latin typeface="Roboto Mono"/>
                        <a:ea typeface="Roboto Mono"/>
                        <a:cs typeface="Roboto Mono"/>
                        <a:sym typeface="Roboto Mono"/>
                      </a:endParaRPr>
                    </a:p>
                  </a:txBody>
                  <a:tcPr marL="91425" marR="91425" marT="121900" marB="12190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6" name="Google Shape;106;p15"/>
          <p:cNvSpPr/>
          <p:nvPr/>
        </p:nvSpPr>
        <p:spPr>
          <a:xfrm>
            <a:off x="5520525" y="3716100"/>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520525" y="4224100"/>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4452300" y="1782900"/>
            <a:ext cx="1611000" cy="81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latin typeface="Quicksand"/>
                <a:ea typeface="Quicksand"/>
                <a:cs typeface="Quicksand"/>
                <a:sym typeface="Quicksand"/>
              </a:rPr>
              <a:t>Row </a:t>
            </a:r>
            <a:r>
              <a:rPr lang="en-GB">
                <a:solidFill>
                  <a:schemeClr val="dk1"/>
                </a:solidFill>
                <a:latin typeface="Roboto Mono"/>
                <a:ea typeface="Roboto Mono"/>
                <a:cs typeface="Roboto Mono"/>
                <a:sym typeface="Roboto Mono"/>
              </a:rPr>
              <a:t>0</a:t>
            </a:r>
            <a:r>
              <a:rPr lang="en-GB">
                <a:solidFill>
                  <a:schemeClr val="dk1"/>
                </a:solidFill>
                <a:latin typeface="Quicksand"/>
                <a:ea typeface="Quicksand"/>
                <a:cs typeface="Quicksand"/>
                <a:sym typeface="Quicksand"/>
              </a:rPr>
              <a:t> holds the player names.</a:t>
            </a:r>
            <a:endParaRPr>
              <a:solidFill>
                <a:schemeClr val="dk1"/>
              </a:solidFill>
              <a:latin typeface="Quicksand"/>
              <a:ea typeface="Quicksand"/>
              <a:cs typeface="Quicksand"/>
              <a:sym typeface="Quicksand"/>
            </a:endParaRPr>
          </a:p>
        </p:txBody>
      </p:sp>
      <p:cxnSp>
        <p:nvCxnSpPr>
          <p:cNvPr id="109" name="Google Shape;109;p15"/>
          <p:cNvCxnSpPr>
            <a:stCxn id="108" idx="2"/>
            <a:endCxn id="106" idx="2"/>
          </p:cNvCxnSpPr>
          <p:nvPr/>
        </p:nvCxnSpPr>
        <p:spPr>
          <a:xfrm rot="-5400000" flipH="1">
            <a:off x="4818200" y="3042100"/>
            <a:ext cx="1142000" cy="262800"/>
          </a:xfrm>
          <a:prstGeom prst="curvedConnector2">
            <a:avLst/>
          </a:prstGeom>
          <a:noFill/>
          <a:ln w="9525" cap="flat" cmpd="sng">
            <a:solidFill>
              <a:schemeClr val="dk1"/>
            </a:solidFill>
            <a:prstDash val="solid"/>
            <a:round/>
            <a:headEnd type="none" w="med" len="med"/>
            <a:tailEnd type="stealth" w="med" len="med"/>
          </a:ln>
        </p:spPr>
      </p:cxnSp>
      <p:sp>
        <p:nvSpPr>
          <p:cNvPr id="110" name="Google Shape;110;p15"/>
          <p:cNvSpPr txBox="1"/>
          <p:nvPr/>
        </p:nvSpPr>
        <p:spPr>
          <a:xfrm>
            <a:off x="4452300" y="4924933"/>
            <a:ext cx="1611000" cy="819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chemeClr val="dk1"/>
                </a:solidFill>
                <a:latin typeface="Quicksand"/>
                <a:ea typeface="Quicksand"/>
                <a:cs typeface="Quicksand"/>
                <a:sym typeface="Quicksand"/>
              </a:rPr>
              <a:t>Row </a:t>
            </a:r>
            <a:r>
              <a:rPr lang="en-GB">
                <a:solidFill>
                  <a:schemeClr val="dk1"/>
                </a:solidFill>
                <a:latin typeface="Roboto Mono"/>
                <a:ea typeface="Roboto Mono"/>
                <a:cs typeface="Roboto Mono"/>
                <a:sym typeface="Roboto Mono"/>
              </a:rPr>
              <a:t>1</a:t>
            </a:r>
            <a:r>
              <a:rPr lang="en-GB">
                <a:solidFill>
                  <a:schemeClr val="dk1"/>
                </a:solidFill>
                <a:latin typeface="Quicksand"/>
                <a:ea typeface="Quicksand"/>
                <a:cs typeface="Quicksand"/>
                <a:sym typeface="Quicksand"/>
              </a:rPr>
              <a:t> holds the player scores.</a:t>
            </a:r>
            <a:endParaRPr>
              <a:solidFill>
                <a:schemeClr val="dk1"/>
              </a:solidFill>
              <a:latin typeface="Quicksand"/>
              <a:ea typeface="Quicksand"/>
              <a:cs typeface="Quicksand"/>
              <a:sym typeface="Quicksand"/>
            </a:endParaRPr>
          </a:p>
        </p:txBody>
      </p:sp>
      <p:cxnSp>
        <p:nvCxnSpPr>
          <p:cNvPr id="111" name="Google Shape;111;p15"/>
          <p:cNvCxnSpPr>
            <a:stCxn id="110" idx="0"/>
            <a:endCxn id="107" idx="2"/>
          </p:cNvCxnSpPr>
          <p:nvPr/>
        </p:nvCxnSpPr>
        <p:spPr>
          <a:xfrm rot="-5400000">
            <a:off x="5052800" y="4457133"/>
            <a:ext cx="672800" cy="262800"/>
          </a:xfrm>
          <a:prstGeom prst="curvedConnector2">
            <a:avLst/>
          </a:prstGeom>
          <a:noFill/>
          <a:ln w="9525" cap="flat" cmpd="sng">
            <a:solidFill>
              <a:schemeClr val="dk1"/>
            </a:solidFill>
            <a:prstDash val="solid"/>
            <a:round/>
            <a:headEnd type="none" w="med" len="med"/>
            <a:tailEnd type="stealth" w="med" len="med"/>
          </a:ln>
        </p:spPr>
      </p:cxnSp>
      <p:grpSp>
        <p:nvGrpSpPr>
          <p:cNvPr id="12" name="Group 11"/>
          <p:cNvGrpSpPr/>
          <p:nvPr/>
        </p:nvGrpSpPr>
        <p:grpSpPr>
          <a:xfrm>
            <a:off x="6233100" y="1081501"/>
            <a:ext cx="2061300" cy="1608800"/>
            <a:chOff x="6233100" y="1081501"/>
            <a:chExt cx="2061300" cy="1608800"/>
          </a:xfrm>
        </p:grpSpPr>
        <p:sp>
          <p:nvSpPr>
            <p:cNvPr id="13" name="Google Shape;121;p16"/>
            <p:cNvSpPr txBox="1"/>
            <p:nvPr/>
          </p:nvSpPr>
          <p:spPr>
            <a:xfrm>
              <a:off x="6233100" y="1081501"/>
              <a:ext cx="2061300" cy="104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chemeClr val="dk1"/>
                  </a:solidFill>
                  <a:latin typeface="Quicksand"/>
                  <a:ea typeface="Quicksand"/>
                  <a:cs typeface="Quicksand"/>
                  <a:sym typeface="Quicksand"/>
                </a:rPr>
                <a:t>Each </a:t>
              </a:r>
              <a:r>
                <a:rPr lang="en-GB" b="1">
                  <a:solidFill>
                    <a:schemeClr val="dk1"/>
                  </a:solidFill>
                  <a:latin typeface="Quicksand"/>
                  <a:ea typeface="Quicksand"/>
                  <a:cs typeface="Quicksand"/>
                  <a:sym typeface="Quicksand"/>
                </a:rPr>
                <a:t>column </a:t>
              </a:r>
              <a:r>
                <a:rPr lang="en-GB">
                  <a:solidFill>
                    <a:schemeClr val="dk1"/>
                  </a:solidFill>
                  <a:latin typeface="Quicksand"/>
                  <a:ea typeface="Quicksand"/>
                  <a:cs typeface="Quicksand"/>
                  <a:sym typeface="Quicksand"/>
                </a:rPr>
                <a:t>then holds the data for each player.</a:t>
              </a:r>
              <a:endParaRPr>
                <a:solidFill>
                  <a:schemeClr val="dk1"/>
                </a:solidFill>
                <a:latin typeface="Quicksand"/>
                <a:ea typeface="Quicksand"/>
                <a:cs typeface="Quicksand"/>
                <a:sym typeface="Quicksand"/>
              </a:endParaRPr>
            </a:p>
          </p:txBody>
        </p:sp>
        <p:cxnSp>
          <p:nvCxnSpPr>
            <p:cNvPr id="14" name="Google Shape;124;p16"/>
            <p:cNvCxnSpPr>
              <a:stCxn id="13" idx="2"/>
            </p:cNvCxnSpPr>
            <p:nvPr/>
          </p:nvCxnSpPr>
          <p:spPr>
            <a:xfrm rot="5400000">
              <a:off x="6606050" y="2032601"/>
              <a:ext cx="562400" cy="753000"/>
            </a:xfrm>
            <a:prstGeom prst="curvedConnector3">
              <a:avLst>
                <a:gd name="adj1" fmla="val 49262"/>
              </a:avLst>
            </a:prstGeom>
            <a:noFill/>
            <a:ln w="9525" cap="flat" cmpd="sng">
              <a:solidFill>
                <a:schemeClr val="dk1"/>
              </a:solidFill>
              <a:prstDash val="solid"/>
              <a:round/>
              <a:headEnd type="none" w="med" len="med"/>
              <a:tailEnd type="stealth" w="med" len="med"/>
            </a:ln>
          </p:spPr>
        </p:cxnSp>
        <p:cxnSp>
          <p:nvCxnSpPr>
            <p:cNvPr id="15" name="Google Shape;125;p16"/>
            <p:cNvCxnSpPr>
              <a:stCxn id="13" idx="2"/>
            </p:cNvCxnSpPr>
            <p:nvPr/>
          </p:nvCxnSpPr>
          <p:spPr>
            <a:xfrm rot="-5400000" flipH="1">
              <a:off x="6987050" y="2404601"/>
              <a:ext cx="562400" cy="9000"/>
            </a:xfrm>
            <a:prstGeom prst="curvedConnector3">
              <a:avLst>
                <a:gd name="adj1" fmla="val 49262"/>
              </a:avLst>
            </a:prstGeom>
            <a:noFill/>
            <a:ln w="9525" cap="flat" cmpd="sng">
              <a:solidFill>
                <a:schemeClr val="dk1"/>
              </a:solidFill>
              <a:prstDash val="solid"/>
              <a:round/>
              <a:headEnd type="none" w="med" len="med"/>
              <a:tailEnd type="stealth" w="med" len="med"/>
            </a:ln>
          </p:spPr>
        </p:cxnSp>
        <p:cxnSp>
          <p:nvCxnSpPr>
            <p:cNvPr id="16" name="Google Shape;126;p16"/>
            <p:cNvCxnSpPr>
              <a:stCxn id="13" idx="2"/>
            </p:cNvCxnSpPr>
            <p:nvPr/>
          </p:nvCxnSpPr>
          <p:spPr>
            <a:xfrm rot="-5400000" flipH="1">
              <a:off x="7364750" y="2026901"/>
              <a:ext cx="554000" cy="756000"/>
            </a:xfrm>
            <a:prstGeom prst="curvedConnector3">
              <a:avLst>
                <a:gd name="adj1" fmla="val 50009"/>
              </a:avLst>
            </a:prstGeom>
            <a:noFill/>
            <a:ln w="9525" cap="flat" cmpd="sng">
              <a:solidFill>
                <a:schemeClr val="dk1"/>
              </a:solidFill>
              <a:prstDash val="solid"/>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10900" y="426133"/>
            <a:ext cx="8521200" cy="93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Index locations</a:t>
            </a:r>
            <a:endParaRPr/>
          </a:p>
        </p:txBody>
      </p:sp>
      <p:graphicFrame>
        <p:nvGraphicFramePr>
          <p:cNvPr id="213" name="Google Shape;213;p24"/>
          <p:cNvGraphicFramePr/>
          <p:nvPr/>
        </p:nvGraphicFramePr>
        <p:xfrm>
          <a:off x="310901" y="1560134"/>
          <a:ext cx="4101525" cy="1388534"/>
        </p:xfrm>
        <a:graphic>
          <a:graphicData uri="http://schemas.openxmlformats.org/drawingml/2006/table">
            <a:tbl>
              <a:tblPr>
                <a:noFill/>
              </a:tblPr>
              <a:tblGrid>
                <a:gridCol w="327000">
                  <a:extLst>
                    <a:ext uri="{9D8B030D-6E8A-4147-A177-3AD203B41FA5}">
                      <a16:colId xmlns:a16="http://schemas.microsoft.com/office/drawing/2014/main" val="20000"/>
                    </a:ext>
                  </a:extLst>
                </a:gridCol>
                <a:gridCol w="3774525">
                  <a:extLst>
                    <a:ext uri="{9D8B030D-6E8A-4147-A177-3AD203B41FA5}">
                      <a16:colId xmlns:a16="http://schemas.microsoft.com/office/drawing/2014/main" val="20001"/>
                    </a:ext>
                  </a:extLst>
                </a:gridCol>
              </a:tblGrid>
              <a:tr h="1264433">
                <a:tc>
                  <a:txBody>
                    <a:bodyPr/>
                    <a:lstStyle/>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1</a:t>
                      </a:r>
                      <a:endParaRPr sz="1600">
                        <a:solidFill>
                          <a:srgbClr val="666666"/>
                        </a:solidFill>
                        <a:latin typeface="Roboto Mono"/>
                        <a:ea typeface="Roboto Mono"/>
                        <a:cs typeface="Roboto Mono"/>
                        <a:sym typeface="Roboto Mono"/>
                      </a:endParaRPr>
                    </a:p>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2</a:t>
                      </a:r>
                      <a:endParaRPr sz="1600">
                        <a:solidFill>
                          <a:srgbClr val="666666"/>
                        </a:solidFill>
                        <a:latin typeface="Roboto Mono"/>
                        <a:ea typeface="Roboto Mono"/>
                        <a:cs typeface="Roboto Mono"/>
                        <a:sym typeface="Roboto Mono"/>
                      </a:endParaRPr>
                    </a:p>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3</a:t>
                      </a:r>
                      <a:endParaRPr sz="1600">
                        <a:solidFill>
                          <a:srgbClr val="666666"/>
                        </a:solidFill>
                        <a:latin typeface="Roboto Mono"/>
                        <a:ea typeface="Roboto Mono"/>
                        <a:cs typeface="Roboto Mono"/>
                        <a:sym typeface="Roboto Mono"/>
                      </a:endParaRPr>
                    </a:p>
                    <a:p>
                      <a:pPr marL="0" lvl="0" indent="0" algn="l" rtl="0">
                        <a:spcBef>
                          <a:spcPts val="0"/>
                        </a:spcBef>
                        <a:spcAft>
                          <a:spcPts val="0"/>
                        </a:spcAft>
                        <a:buNone/>
                      </a:pPr>
                      <a:r>
                        <a:rPr lang="en-GB" sz="1600">
                          <a:solidFill>
                            <a:srgbClr val="666666"/>
                          </a:solidFill>
                          <a:latin typeface="Roboto Mono"/>
                          <a:ea typeface="Roboto Mono"/>
                          <a:cs typeface="Roboto Mono"/>
                          <a:sym typeface="Roboto Mono"/>
                        </a:rPr>
                        <a:t>4</a:t>
                      </a:r>
                      <a:endParaRPr sz="1600">
                        <a:solidFill>
                          <a:srgbClr val="666666"/>
                        </a:solidFill>
                        <a:latin typeface="Roboto Mono"/>
                        <a:ea typeface="Roboto Mono"/>
                        <a:cs typeface="Roboto Mono"/>
                        <a:sym typeface="Roboto Mono"/>
                      </a:endParaRPr>
                    </a:p>
                  </a:txBody>
                  <a:tcPr marL="63500" marR="63500" marT="84667" marB="84667">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GB" sz="1600">
                          <a:latin typeface="Roboto Mono"/>
                          <a:ea typeface="Roboto Mono"/>
                          <a:cs typeface="Roboto Mono"/>
                          <a:sym typeface="Roboto Mono"/>
                        </a:rPr>
                        <a:t>scores = [[“Paul", “Anna", “Lucy"],</a:t>
                      </a:r>
                      <a:endParaRPr sz="1600">
                        <a:latin typeface="Roboto Mono"/>
                        <a:ea typeface="Roboto Mono"/>
                        <a:cs typeface="Roboto Mono"/>
                        <a:sym typeface="Roboto Mono"/>
                      </a:endParaRPr>
                    </a:p>
                    <a:p>
                      <a:pPr marL="0" lvl="0" indent="0" algn="l" rtl="0">
                        <a:spcBef>
                          <a:spcPts val="0"/>
                        </a:spcBef>
                        <a:spcAft>
                          <a:spcPts val="0"/>
                        </a:spcAft>
                        <a:buNone/>
                      </a:pPr>
                      <a:r>
                        <a:rPr lang="en-GB" sz="1600">
                          <a:latin typeface="Roboto Mono"/>
                          <a:ea typeface="Roboto Mono"/>
                          <a:cs typeface="Roboto Mono"/>
                          <a:sym typeface="Roboto Mono"/>
                        </a:rPr>
                        <a:t>          [4, 5, 6]]</a:t>
                      </a:r>
                      <a:endParaRPr sz="1600">
                        <a:latin typeface="Roboto Mono"/>
                        <a:ea typeface="Roboto Mono"/>
                        <a:cs typeface="Roboto Mono"/>
                        <a:sym typeface="Roboto Mono"/>
                      </a:endParaRPr>
                    </a:p>
                    <a:p>
                      <a:pPr marL="0" lvl="0" indent="0" algn="l" rtl="0">
                        <a:spcBef>
                          <a:spcPts val="0"/>
                        </a:spcBef>
                        <a:spcAft>
                          <a:spcPts val="0"/>
                        </a:spcAft>
                        <a:buNone/>
                      </a:pPr>
                      <a:endParaRPr sz="1600">
                        <a:latin typeface="Roboto Mono"/>
                        <a:ea typeface="Roboto Mono"/>
                        <a:cs typeface="Roboto Mono"/>
                        <a:sym typeface="Roboto Mono"/>
                      </a:endParaRPr>
                    </a:p>
                    <a:p>
                      <a:pPr marL="0" lvl="0" indent="0" algn="l" rtl="0">
                        <a:spcBef>
                          <a:spcPts val="0"/>
                        </a:spcBef>
                        <a:spcAft>
                          <a:spcPts val="0"/>
                        </a:spcAft>
                        <a:buNone/>
                      </a:pPr>
                      <a:r>
                        <a:rPr lang="en-GB" sz="1600">
                          <a:latin typeface="Roboto Mono"/>
                          <a:ea typeface="Roboto Mono"/>
                          <a:cs typeface="Roboto Mono"/>
                          <a:sym typeface="Roboto Mono"/>
                        </a:rPr>
                        <a:t>print(scores[0][0])</a:t>
                      </a:r>
                      <a:endParaRPr sz="1600">
                        <a:latin typeface="Roboto Mono"/>
                        <a:ea typeface="Roboto Mono"/>
                        <a:cs typeface="Roboto Mono"/>
                        <a:sym typeface="Roboto Mono"/>
                      </a:endParaRPr>
                    </a:p>
                  </a:txBody>
                  <a:tcPr marL="63500" marR="63500" marT="84667" marB="84667">
                    <a:lnL w="12700" cap="flat" cmpd="sng">
                      <a:solidFill>
                        <a:srgbClr val="FFFFFF">
                          <a:alpha val="0"/>
                        </a:srgbClr>
                      </a:solidFill>
                      <a:prstDash val="solid"/>
                      <a:round/>
                      <a:headEnd type="none" w="sm" len="sm"/>
                      <a:tailEnd type="none" w="sm" len="sm"/>
                    </a:lnL>
                    <a:lnR w="12700" cap="flat" cmpd="sng">
                      <a:solidFill>
                        <a:srgbClr val="FFFFFF">
                          <a:alpha val="0"/>
                        </a:srgbClr>
                      </a:solidFill>
                      <a:prstDash val="solid"/>
                      <a:round/>
                      <a:headEnd type="none" w="sm" len="sm"/>
                      <a:tailEnd type="none" w="sm" len="sm"/>
                    </a:lnR>
                    <a:lnT w="12700" cap="flat" cmpd="sng">
                      <a:solidFill>
                        <a:srgbClr val="FFFFFF">
                          <a:alpha val="0"/>
                        </a:srgbClr>
                      </a:solidFill>
                      <a:prstDash val="solid"/>
                      <a:round/>
                      <a:headEnd type="none" w="sm" len="sm"/>
                      <a:tailEnd type="none" w="sm" len="sm"/>
                    </a:lnT>
                    <a:lnB w="1270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14" name="Google Shape;214;p24"/>
          <p:cNvSpPr txBox="1">
            <a:spLocks noGrp="1"/>
          </p:cNvSpPr>
          <p:nvPr>
            <p:ph type="body" idx="2"/>
          </p:nvPr>
        </p:nvSpPr>
        <p:spPr>
          <a:xfrm>
            <a:off x="4736600" y="1560133"/>
            <a:ext cx="4096500" cy="487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access </a:t>
            </a:r>
            <a:r>
              <a:rPr lang="en-GB" b="1"/>
              <a:t>a single item</a:t>
            </a:r>
            <a:r>
              <a:rPr lang="en-GB"/>
              <a:t> in </a:t>
            </a:r>
            <a:r>
              <a:rPr lang="en-GB" b="1"/>
              <a:t>a single list</a:t>
            </a:r>
            <a:r>
              <a:rPr lang="en-GB"/>
              <a:t>, you need an extra bit of code. </a:t>
            </a:r>
            <a:endParaRPr/>
          </a:p>
          <a:p>
            <a:pPr marL="0" lvl="0" indent="0" algn="l" rtl="0">
              <a:spcBef>
                <a:spcPts val="1600"/>
              </a:spcBef>
              <a:spcAft>
                <a:spcPts val="0"/>
              </a:spcAft>
              <a:buNone/>
            </a:pPr>
            <a:r>
              <a:rPr lang="en-GB">
                <a:solidFill>
                  <a:srgbClr val="FFFFFF"/>
                </a:solidFill>
                <a:highlight>
                  <a:schemeClr val="dk1"/>
                </a:highlight>
              </a:rPr>
              <a:t> </a:t>
            </a:r>
            <a:endParaRPr/>
          </a:p>
        </p:txBody>
      </p:sp>
      <p:sp>
        <p:nvSpPr>
          <p:cNvPr id="216" name="Google Shape;216;p24"/>
          <p:cNvSpPr txBox="1"/>
          <p:nvPr/>
        </p:nvSpPr>
        <p:spPr>
          <a:xfrm>
            <a:off x="942164" y="3394730"/>
            <a:ext cx="742800" cy="10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dk1"/>
                </a:solidFill>
                <a:latin typeface="Quicksand"/>
                <a:ea typeface="Quicksand"/>
                <a:cs typeface="Quicksand"/>
                <a:sym typeface="Quicksand"/>
              </a:rPr>
              <a:t>Row</a:t>
            </a:r>
            <a:endParaRPr dirty="0">
              <a:solidFill>
                <a:schemeClr val="dk1"/>
              </a:solidFill>
              <a:latin typeface="Quicksand"/>
              <a:ea typeface="Quicksand"/>
              <a:cs typeface="Quicksand"/>
              <a:sym typeface="Quicksand"/>
            </a:endParaRPr>
          </a:p>
          <a:p>
            <a:pPr marL="0" lvl="0" indent="0" algn="ctr" rtl="0">
              <a:spcBef>
                <a:spcPts val="0"/>
              </a:spcBef>
              <a:spcAft>
                <a:spcPts val="0"/>
              </a:spcAft>
              <a:buNone/>
            </a:pPr>
            <a:r>
              <a:rPr lang="en-GB" dirty="0">
                <a:solidFill>
                  <a:schemeClr val="dk1"/>
                </a:solidFill>
                <a:latin typeface="Quicksand"/>
                <a:ea typeface="Quicksand"/>
                <a:cs typeface="Quicksand"/>
                <a:sym typeface="Quicksand"/>
              </a:rPr>
              <a:t>index</a:t>
            </a:r>
            <a:endParaRPr dirty="0">
              <a:solidFill>
                <a:schemeClr val="dk1"/>
              </a:solidFill>
              <a:latin typeface="Quicksand"/>
              <a:ea typeface="Quicksand"/>
              <a:cs typeface="Quicksand"/>
              <a:sym typeface="Quicksand"/>
            </a:endParaRPr>
          </a:p>
        </p:txBody>
      </p:sp>
      <p:sp>
        <p:nvSpPr>
          <p:cNvPr id="217" name="Google Shape;217;p24"/>
          <p:cNvSpPr txBox="1"/>
          <p:nvPr/>
        </p:nvSpPr>
        <p:spPr>
          <a:xfrm>
            <a:off x="3166001" y="3394730"/>
            <a:ext cx="1241400" cy="9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dk1"/>
                </a:solidFill>
                <a:latin typeface="Quicksand"/>
                <a:ea typeface="Quicksand"/>
                <a:cs typeface="Quicksand"/>
                <a:sym typeface="Quicksand"/>
              </a:rPr>
              <a:t>Column</a:t>
            </a:r>
            <a:endParaRPr dirty="0">
              <a:solidFill>
                <a:schemeClr val="dk1"/>
              </a:solidFill>
              <a:latin typeface="Quicksand"/>
              <a:ea typeface="Quicksand"/>
              <a:cs typeface="Quicksand"/>
              <a:sym typeface="Quicksand"/>
            </a:endParaRPr>
          </a:p>
          <a:p>
            <a:pPr marL="0" lvl="0" indent="0" algn="ctr" rtl="0">
              <a:spcBef>
                <a:spcPts val="0"/>
              </a:spcBef>
              <a:spcAft>
                <a:spcPts val="0"/>
              </a:spcAft>
              <a:buNone/>
            </a:pPr>
            <a:r>
              <a:rPr lang="en-GB" dirty="0">
                <a:solidFill>
                  <a:schemeClr val="dk1"/>
                </a:solidFill>
                <a:latin typeface="Quicksand"/>
                <a:ea typeface="Quicksand"/>
                <a:cs typeface="Quicksand"/>
                <a:sym typeface="Quicksand"/>
              </a:rPr>
              <a:t>index</a:t>
            </a:r>
            <a:endParaRPr dirty="0">
              <a:solidFill>
                <a:schemeClr val="dk1"/>
              </a:solidFill>
              <a:latin typeface="Quicksand"/>
              <a:ea typeface="Quicksand"/>
              <a:cs typeface="Quicksand"/>
              <a:sym typeface="Quicksand"/>
            </a:endParaRPr>
          </a:p>
        </p:txBody>
      </p:sp>
      <p:sp>
        <p:nvSpPr>
          <p:cNvPr id="218" name="Google Shape;218;p24"/>
          <p:cNvSpPr/>
          <p:nvPr/>
        </p:nvSpPr>
        <p:spPr>
          <a:xfrm>
            <a:off x="1903750" y="2681233"/>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2201475" y="2681233"/>
            <a:ext cx="42300" cy="56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0" name="Google Shape;220;p24"/>
          <p:cNvCxnSpPr>
            <a:cxnSpLocks/>
          </p:cNvCxnSpPr>
          <p:nvPr/>
        </p:nvCxnSpPr>
        <p:spPr>
          <a:xfrm rot="-5400000">
            <a:off x="1441963" y="2629215"/>
            <a:ext cx="632000" cy="973200"/>
          </a:xfrm>
          <a:prstGeom prst="curvedConnector3">
            <a:avLst>
              <a:gd name="adj1" fmla="val 50016"/>
            </a:avLst>
          </a:prstGeom>
          <a:noFill/>
          <a:ln w="9525" cap="flat" cmpd="sng">
            <a:solidFill>
              <a:schemeClr val="dk1"/>
            </a:solidFill>
            <a:prstDash val="solid"/>
            <a:round/>
            <a:headEnd type="none" w="med" len="med"/>
            <a:tailEnd type="stealth" w="med" len="med"/>
          </a:ln>
        </p:spPr>
      </p:cxnSp>
      <p:cxnSp>
        <p:nvCxnSpPr>
          <p:cNvPr id="221" name="Google Shape;221;p24"/>
          <p:cNvCxnSpPr>
            <a:cxnSpLocks/>
          </p:cNvCxnSpPr>
          <p:nvPr/>
        </p:nvCxnSpPr>
        <p:spPr>
          <a:xfrm rot="5400000" flipH="1">
            <a:off x="2981001" y="2486150"/>
            <a:ext cx="632000" cy="1253700"/>
          </a:xfrm>
          <a:prstGeom prst="curvedConnector3">
            <a:avLst>
              <a:gd name="adj1" fmla="val 50016"/>
            </a:avLst>
          </a:prstGeom>
          <a:noFill/>
          <a:ln w="9525" cap="flat" cmpd="sng">
            <a:solidFill>
              <a:schemeClr val="dk1"/>
            </a:solidFill>
            <a:prstDash val="solid"/>
            <a:round/>
            <a:headEnd type="none" w="med" len="med"/>
            <a:tailEnd type="stealth" w="med" len="med"/>
          </a:ln>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5cd1f6b-1598-4f83-acf4-42fdc97c00af">
      <UserInfo>
        <DisplayName/>
        <AccountId xsi:nil="true"/>
        <AccountType/>
      </UserInfo>
    </SharedWithUsers>
    <MediaLengthInSeconds xmlns="9817a931-5c90-49d9-bd60-2b00758252ea" xsi:nil="true"/>
    <TaxCatchAll xmlns="f5cd1f6b-1598-4f83-acf4-42fdc97c00af" xsi:nil="true"/>
    <lcf76f155ced4ddcb4097134ff3c332f xmlns="9817a931-5c90-49d9-bd60-2b00758252e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7E8A95FDA67846BDB4FCC8E32EDA5F" ma:contentTypeVersion="13" ma:contentTypeDescription="Create a new document." ma:contentTypeScope="" ma:versionID="62ae059389bd62c532cfc65188445b4b">
  <xsd:schema xmlns:xsd="http://www.w3.org/2001/XMLSchema" xmlns:xs="http://www.w3.org/2001/XMLSchema" xmlns:p="http://schemas.microsoft.com/office/2006/metadata/properties" xmlns:ns2="9817a931-5c90-49d9-bd60-2b00758252ea" xmlns:ns3="f5cd1f6b-1598-4f83-acf4-42fdc97c00af" targetNamespace="http://schemas.microsoft.com/office/2006/metadata/properties" ma:root="true" ma:fieldsID="e1fac7ffb6cca7fb9d527b77e0181dd1" ns2:_="" ns3:_="">
    <xsd:import namespace="9817a931-5c90-49d9-bd60-2b00758252ea"/>
    <xsd:import namespace="f5cd1f6b-1598-4f83-acf4-42fdc97c00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17a931-5c90-49d9-bd60-2b00758252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3107afe-cb13-45d0-a368-909a38ecfe4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cd1f6b-1598-4f83-acf4-42fdc97c00a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4614c1-6cb0-4e1f-be1f-a2d9db82a079}" ma:internalName="TaxCatchAll" ma:showField="CatchAllData" ma:web="f5cd1f6b-1598-4f83-acf4-42fdc97c00af">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796DF8-04AC-48A2-AD7A-B95E6BADE413}">
  <ds:schemaRefs>
    <ds:schemaRef ds:uri="http://schemas.microsoft.com/sharepoint/v3/contenttype/forms"/>
  </ds:schemaRefs>
</ds:datastoreItem>
</file>

<file path=customXml/itemProps2.xml><?xml version="1.0" encoding="utf-8"?>
<ds:datastoreItem xmlns:ds="http://schemas.openxmlformats.org/officeDocument/2006/customXml" ds:itemID="{4E6F645E-0A27-4FD7-A0AC-587BCC41102A}">
  <ds:schemaRefs>
    <ds:schemaRef ds:uri="0f5111eb-3000-413c-a264-ede10dd7f625"/>
    <ds:schemaRef ds:uri="b9ddc68e-543a-4401-880e-f99d082d3346"/>
    <ds:schemaRef ds:uri="http://schemas.microsoft.com/office/2006/metadata/properties"/>
    <ds:schemaRef ds:uri="http://schemas.microsoft.com/office/infopath/2007/PartnerControls"/>
    <ds:schemaRef ds:uri="accc32cc-effa-48b0-9c2d-6a1ae3484496"/>
    <ds:schemaRef ds:uri="c1cfbcd2-ba7c-4938-90f0-785f0417989d"/>
    <ds:schemaRef ds:uri="29aca6ad-ae6c-4452-adf7-9f23457e9cf4"/>
    <ds:schemaRef ds:uri="53df4f1d-3657-412b-a8da-bac363419b48"/>
  </ds:schemaRefs>
</ds:datastoreItem>
</file>

<file path=customXml/itemProps3.xml><?xml version="1.0" encoding="utf-8"?>
<ds:datastoreItem xmlns:ds="http://schemas.openxmlformats.org/officeDocument/2006/customXml" ds:itemID="{E0C1162F-CBB5-42CE-A5A8-3BACDC8AD646}"/>
</file>

<file path=docProps/app.xml><?xml version="1.0" encoding="utf-8"?>
<Properties xmlns="http://schemas.openxmlformats.org/officeDocument/2006/extended-properties" xmlns:vt="http://schemas.openxmlformats.org/officeDocument/2006/docPropsVTypes">
  <TotalTime>0</TotalTime>
  <Words>824</Words>
  <Application>Microsoft Office PowerPoint</Application>
  <PresentationFormat>On-screen Show (4:3)</PresentationFormat>
  <Paragraphs>104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Quicksand</vt:lpstr>
      <vt:lpstr>Quicksand Light</vt:lpstr>
      <vt:lpstr>Roboto Mono</vt:lpstr>
      <vt:lpstr>Office Theme</vt:lpstr>
      <vt:lpstr>PowerPoint Presentation</vt:lpstr>
      <vt:lpstr>PowerPoint Presentation</vt:lpstr>
      <vt:lpstr>String handling</vt:lpstr>
      <vt:lpstr> ASCII table. </vt:lpstr>
      <vt:lpstr>Array vs List</vt:lpstr>
      <vt:lpstr>Two-dimensional list</vt:lpstr>
      <vt:lpstr>Two-dimensional list</vt:lpstr>
      <vt:lpstr>Index locations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Desk-Pc2</dc:creator>
  <cp:lastModifiedBy>Abdul Malik Jalloh</cp:lastModifiedBy>
  <cp:revision>49</cp:revision>
  <dcterms:created xsi:type="dcterms:W3CDTF">2021-11-25T15:02:33Z</dcterms:created>
  <dcterms:modified xsi:type="dcterms:W3CDTF">2023-04-20T13:27:49Z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0x010100F37E8A95FDA67846BDB4FCC8E32EDA5F</vt:lpwstr>
  </property>
  <property fmtid="{D5CDD505-2E9C-101B-9397-08002B2CF9AE}" pid="3" name="Order">
    <vt:r8>14400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