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74" r:id="rId3"/>
    <p:sldId id="27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4EC45-F171-45C9-98DC-9A5ED7A74CA5}" type="datetimeFigureOut">
              <a:rPr lang="en-US" smtClean="0"/>
              <a:pPr/>
              <a:t>12/9/2021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0249A-C221-4C5A-976F-BF184E204EB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4E89-EA29-4802-82E1-A4EE76A60A0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4E89-EA29-4802-82E1-A4EE76A60A0E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A020-EF70-420D-8901-78BCEEE376E4}" type="datetimeFigureOut">
              <a:rPr lang="en-US" smtClean="0"/>
              <a:pPr/>
              <a:t>12/9/2021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BF56-3FF8-4601-982E-AA62CEF3F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A020-EF70-420D-8901-78BCEEE376E4}" type="datetimeFigureOut">
              <a:rPr lang="en-US" smtClean="0"/>
              <a:pPr/>
              <a:t>12/9/2021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BF56-3FF8-4601-982E-AA62CEF3F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A020-EF70-420D-8901-78BCEEE376E4}" type="datetimeFigureOut">
              <a:rPr lang="en-US" smtClean="0"/>
              <a:pPr/>
              <a:t>12/9/2021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BF56-3FF8-4601-982E-AA62CEF3F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4559300" y="1905000"/>
            <a:ext cx="0" cy="255176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6842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A020-EF70-420D-8901-78BCEEE376E4}" type="datetimeFigureOut">
              <a:rPr lang="en-US" smtClean="0"/>
              <a:pPr/>
              <a:t>12/9/2021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BF56-3FF8-4601-982E-AA62CEF3F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A020-EF70-420D-8901-78BCEEE376E4}" type="datetimeFigureOut">
              <a:rPr lang="en-US" smtClean="0"/>
              <a:pPr/>
              <a:t>12/9/2021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BF56-3FF8-4601-982E-AA62CEF3F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A020-EF70-420D-8901-78BCEEE376E4}" type="datetimeFigureOut">
              <a:rPr lang="en-US" smtClean="0"/>
              <a:pPr/>
              <a:t>12/9/2021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BF56-3FF8-4601-982E-AA62CEF3F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A020-EF70-420D-8901-78BCEEE376E4}" type="datetimeFigureOut">
              <a:rPr lang="en-US" smtClean="0"/>
              <a:pPr/>
              <a:t>12/9/2021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BF56-3FF8-4601-982E-AA62CEF3F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A020-EF70-420D-8901-78BCEEE376E4}" type="datetimeFigureOut">
              <a:rPr lang="en-US" smtClean="0"/>
              <a:pPr/>
              <a:t>12/9/2021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BF56-3FF8-4601-982E-AA62CEF3F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A020-EF70-420D-8901-78BCEEE376E4}" type="datetimeFigureOut">
              <a:rPr lang="en-US" smtClean="0"/>
              <a:pPr/>
              <a:t>12/9/2021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BF56-3FF8-4601-982E-AA62CEF3F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A020-EF70-420D-8901-78BCEEE376E4}" type="datetimeFigureOut">
              <a:rPr lang="en-US" smtClean="0"/>
              <a:pPr/>
              <a:t>12/9/2021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BF56-3FF8-4601-982E-AA62CEF3F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A020-EF70-420D-8901-78BCEEE376E4}" type="datetimeFigureOut">
              <a:rPr lang="en-US" smtClean="0"/>
              <a:pPr/>
              <a:t>12/9/2021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BF56-3FF8-4601-982E-AA62CEF3F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8A020-EF70-420D-8901-78BCEEE376E4}" type="datetimeFigureOut">
              <a:rPr lang="en-US" smtClean="0"/>
              <a:pPr/>
              <a:t>12/9/2021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0BF56-3FF8-4601-982E-AA62CEF3F70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4"/>
          <p:cNvSpPr txBox="1">
            <a:spLocks/>
          </p:cNvSpPr>
          <p:nvPr/>
        </p:nvSpPr>
        <p:spPr>
          <a:xfrm>
            <a:off x="316992" y="4178808"/>
            <a:ext cx="8534400" cy="807720"/>
          </a:xfrm>
          <a:prstGeom prst="rect">
            <a:avLst/>
          </a:prstGeom>
        </p:spPr>
        <p:txBody>
          <a:bodyPr/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Is an </a:t>
            </a:r>
            <a:r>
              <a:rPr lang="en-US" sz="2800" dirty="0" smtClean="0"/>
              <a:t>organised /structured collection of data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0364" y="1714488"/>
            <a:ext cx="217963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3200" dirty="0" smtClean="0"/>
              <a:t>A Database: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98923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7158" y="500042"/>
          <a:ext cx="8429682" cy="5956914"/>
        </p:xfrm>
        <a:graphic>
          <a:graphicData uri="http://schemas.openxmlformats.org/drawingml/2006/table">
            <a:tbl>
              <a:tblPr/>
              <a:tblGrid>
                <a:gridCol w="1000131"/>
                <a:gridCol w="7429551"/>
              </a:tblGrid>
              <a:tr h="2143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Entity</a:t>
                      </a:r>
                      <a:endParaRPr lang="en-GB" sz="105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single object, place, person, or thing, e.g. player.</a:t>
                      </a:r>
                      <a:endParaRPr lang="en-GB" sz="105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Attribute</a:t>
                      </a:r>
                      <a:endParaRPr lang="en-GB" sz="105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Properties or characteristics of an entity, e.g. player name, player score.</a:t>
                      </a:r>
                      <a:endParaRPr lang="en-GB" sz="105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3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Field</a:t>
                      </a:r>
                      <a:endParaRPr lang="en-GB" sz="105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Also known as an attribute. It is the properties or characteristics of an entity. </a:t>
                      </a:r>
                      <a:endParaRPr lang="en-GB" sz="105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2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Record</a:t>
                      </a:r>
                      <a:endParaRPr lang="en-GB" sz="105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collection of attributes for a single entity. 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Each record contains the data for one object, person,  or place. </a:t>
                      </a:r>
                      <a:endParaRPr lang="en-GB" sz="105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6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Database</a:t>
                      </a:r>
                      <a:endParaRPr lang="en-GB" sz="105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structured and organised method for storing 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data,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 most often contains one or more tables.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 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database holds multiple records.</a:t>
                      </a:r>
                      <a:endParaRPr lang="en-GB" sz="105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9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Table</a:t>
                      </a:r>
                      <a:endParaRPr lang="en-GB" sz="105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table has a number of fields,  table contains</a:t>
                      </a:r>
                      <a:r>
                        <a:rPr lang="en-GB" sz="1100" kern="1200" baseline="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 a </a:t>
                      </a:r>
                      <a:r>
                        <a:rPr lang="en-GB" sz="1100" kern="120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collection of records </a:t>
                      </a:r>
                      <a:r>
                        <a:rPr lang="en-GB" sz="1100" kern="120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(rows) of data, and a table is identified by a </a:t>
                      </a:r>
                      <a:r>
                        <a:rPr lang="en-GB" sz="1100" kern="120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name/theme </a:t>
                      </a:r>
                      <a:r>
                        <a:rPr lang="en-GB" sz="1100" kern="120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(e.g. “Songs" or “Members"). 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smtClean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Naming</a:t>
                      </a:r>
                      <a:endParaRPr lang="en-GB" sz="1100" b="1" kern="1200" dirty="0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convention for a table always begins with a lowercase </a:t>
                      </a:r>
                      <a:r>
                        <a:rPr lang="en-GB" sz="1100" kern="1200" dirty="0" err="1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tbl</a:t>
                      </a:r>
                      <a:r>
                        <a:rPr lang="en-GB" sz="1100" kern="120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 followed by the name of the table. 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smtClean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Primary key</a:t>
                      </a:r>
                      <a:endParaRPr lang="en-GB" sz="1100" b="1" kern="1200" dirty="0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Unique identifier,</a:t>
                      </a:r>
                      <a:r>
                        <a:rPr lang="en-GB" sz="1100" kern="1200" baseline="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 used to give each record a unique code and can never be repeated. Very important when dealing with thousands or even millions of records.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smtClean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Relational database </a:t>
                      </a:r>
                      <a:endParaRPr lang="en-GB" sz="1100" b="1" kern="1200" dirty="0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baseline="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The most common model for a database is a relational model. It contains more than one table and the data in the tables are linked using relationships, unique to the original source of the data. </a:t>
                      </a:r>
                      <a:endParaRPr lang="en-GB" sz="1100" kern="1200" baseline="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smtClean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One to one</a:t>
                      </a:r>
                      <a:endParaRPr lang="en-GB" sz="1100" b="1" kern="1200" dirty="0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baseline="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relationship means that one record in a table relates to a single record in another table.</a:t>
                      </a:r>
                      <a:endParaRPr lang="en-GB" sz="1100" kern="1200" baseline="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One to Many</a:t>
                      </a:r>
                      <a:endParaRPr lang="en-GB" sz="14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baseline="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relationship means that one record in a table relates to  multiple records in another table.</a:t>
                      </a:r>
                      <a:endParaRPr lang="en-GB" sz="1100" kern="1200" baseline="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7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smtClean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Many to many</a:t>
                      </a:r>
                      <a:endParaRPr lang="en-GB" sz="1100" b="1" kern="1200" dirty="0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baseline="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relationship means that multiple records in a table relate to multiple records in another table.</a:t>
                      </a:r>
                      <a:endParaRPr lang="en-GB" sz="1100" kern="1200" baseline="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smtClean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Foreign</a:t>
                      </a:r>
                      <a:r>
                        <a:rPr lang="en-GB" sz="1100" b="1" kern="1200" baseline="0" dirty="0" smtClean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 Key </a:t>
                      </a:r>
                      <a:endParaRPr lang="en-GB" sz="1100" b="1" kern="1200" dirty="0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baseline="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When you link to a source table’s primary key you use a foreign key. A foreign key can be repeated because it is a link back to the primary key in the source table</a:t>
                      </a:r>
                      <a:endParaRPr lang="en-GB" sz="1100" kern="1200" baseline="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57488" y="0"/>
            <a:ext cx="414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/>
              <a:t>Database Key terms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7159" y="785791"/>
          <a:ext cx="8429682" cy="3383990"/>
        </p:xfrm>
        <a:graphic>
          <a:graphicData uri="http://schemas.openxmlformats.org/drawingml/2006/table">
            <a:tbl>
              <a:tblPr/>
              <a:tblGrid>
                <a:gridCol w="2051222"/>
                <a:gridCol w="6378460"/>
              </a:tblGrid>
              <a:tr h="4012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Entity</a:t>
                      </a:r>
                      <a:endParaRPr lang="en-GB" sz="14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single object, place, person, or thing, e.g. player.</a:t>
                      </a:r>
                      <a:endParaRPr lang="en-GB" sz="120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Attribute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Properties or characteristics of an entity, e.g. player name, player score.</a:t>
                      </a:r>
                      <a:endParaRPr lang="en-GB" sz="12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Field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Also known as an attribute. It is the properties or characteristics of an entity. </a:t>
                      </a:r>
                      <a:endParaRPr lang="en-GB" sz="12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2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Record</a:t>
                      </a:r>
                      <a:endParaRPr lang="en-GB" sz="14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collection of attributes for a single entity. </a:t>
                      </a:r>
                      <a:endParaRPr lang="en-GB" sz="12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Database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structured and organised method for storing 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data,</a:t>
                      </a:r>
                      <a:r>
                        <a:rPr lang="en-GB" sz="1400" baseline="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 most often contains one or more tables.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 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database holds multiple records.</a:t>
                      </a:r>
                      <a:endParaRPr lang="en-GB" sz="12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Table</a:t>
                      </a:r>
                      <a:endParaRPr lang="en-GB" sz="14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tables contain records (rows) of data, and a table is identified by a name (e.g. “Songs" or “Members"). 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28926" y="214290"/>
            <a:ext cx="414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/>
              <a:t>Database Key terms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357158" y="4643446"/>
            <a:ext cx="8643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D24620"/>
                </a:solidFill>
              </a:rPr>
              <a:t>SQL</a:t>
            </a:r>
            <a:r>
              <a:rPr lang="en-GB" dirty="0" smtClean="0">
                <a:solidFill>
                  <a:srgbClr val="2A4F73"/>
                </a:solidFill>
              </a:rPr>
              <a:t> </a:t>
            </a:r>
            <a:r>
              <a:rPr lang="en-GB" dirty="0" smtClean="0"/>
              <a:t>(pronounced S-Q-L or Sequel) stands for Structured Query Language. It is a </a:t>
            </a:r>
            <a:r>
              <a:rPr lang="en-GB" dirty="0" smtClean="0">
                <a:solidFill>
                  <a:srgbClr val="D24620"/>
                </a:solidFill>
              </a:rPr>
              <a:t>declarative language </a:t>
            </a:r>
            <a:r>
              <a:rPr lang="en-GB" dirty="0" smtClean="0"/>
              <a:t>used for querying and updating tables in a relational database It can also be used to create tables You can create SQL statements in a programming language such as Python to access and manipulate a database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7E8A95FDA67846BDB4FCC8E32EDA5F" ma:contentTypeVersion="13" ma:contentTypeDescription="Create a new document." ma:contentTypeScope="" ma:versionID="62ae059389bd62c532cfc65188445b4b">
  <xsd:schema xmlns:xsd="http://www.w3.org/2001/XMLSchema" xmlns:xs="http://www.w3.org/2001/XMLSchema" xmlns:p="http://schemas.microsoft.com/office/2006/metadata/properties" xmlns:ns2="9817a931-5c90-49d9-bd60-2b00758252ea" xmlns:ns3="f5cd1f6b-1598-4f83-acf4-42fdc97c00af" targetNamespace="http://schemas.microsoft.com/office/2006/metadata/properties" ma:root="true" ma:fieldsID="e1fac7ffb6cca7fb9d527b77e0181dd1" ns2:_="" ns3:_="">
    <xsd:import namespace="9817a931-5c90-49d9-bd60-2b00758252ea"/>
    <xsd:import namespace="f5cd1f6b-1598-4f83-acf4-42fdc97c00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7a931-5c90-49d9-bd60-2b00758252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33107afe-cb13-45d0-a368-909a38ecfe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cd1f6b-1598-4f83-acf4-42fdc97c00a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94614c1-6cb0-4e1f-be1f-a2d9db82a079}" ma:internalName="TaxCatchAll" ma:showField="CatchAllData" ma:web="f5cd1f6b-1598-4f83-acf4-42fdc97c00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5cd1f6b-1598-4f83-acf4-42fdc97c00af">
      <UserInfo>
        <DisplayName/>
        <AccountId xsi:nil="true"/>
        <AccountType/>
      </UserInfo>
    </SharedWithUsers>
    <lcf76f155ced4ddcb4097134ff3c332f xmlns="9817a931-5c90-49d9-bd60-2b00758252ea">
      <Terms xmlns="http://schemas.microsoft.com/office/infopath/2007/PartnerControls"/>
    </lcf76f155ced4ddcb4097134ff3c332f>
    <TaxCatchAll xmlns="f5cd1f6b-1598-4f83-acf4-42fdc97c00af" xsi:nil="true"/>
    <MediaLengthInSeconds xmlns="9817a931-5c90-49d9-bd60-2b00758252ea" xsi:nil="true"/>
  </documentManagement>
</p:properties>
</file>

<file path=customXml/itemProps1.xml><?xml version="1.0" encoding="utf-8"?>
<ds:datastoreItem xmlns:ds="http://schemas.openxmlformats.org/officeDocument/2006/customXml" ds:itemID="{89B87109-7047-4A4F-A634-A9252281DE92}"/>
</file>

<file path=customXml/itemProps2.xml><?xml version="1.0" encoding="utf-8"?>
<ds:datastoreItem xmlns:ds="http://schemas.openxmlformats.org/officeDocument/2006/customXml" ds:itemID="{FC6FD36E-C2F2-4532-B0C0-C2EB41D9B778}"/>
</file>

<file path=customXml/itemProps3.xml><?xml version="1.0" encoding="utf-8"?>
<ds:datastoreItem xmlns:ds="http://schemas.openxmlformats.org/officeDocument/2006/customXml" ds:itemID="{2D69BE3C-6137-4219-AA0F-1354BB8B3500}"/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506</Words>
  <Application>Microsoft Office PowerPoint</Application>
  <PresentationFormat>On-screen Show (4:3)</PresentationFormat>
  <Paragraphs>45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Desk-Pc2</dc:creator>
  <cp:lastModifiedBy>Desk-Pc2</cp:lastModifiedBy>
  <cp:revision>4</cp:revision>
  <dcterms:created xsi:type="dcterms:W3CDTF">2021-12-09T16:24:21Z</dcterms:created>
  <dcterms:modified xsi:type="dcterms:W3CDTF">2021-12-10T00:40:50Z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0x010100F37E8A95FDA67846BDB4FCC8E32EDA5F</vt:lpwstr>
  </property>
  <property fmtid="{D5CDD505-2E9C-101B-9397-08002B2CF9AE}" pid="3" name="Order">
    <vt:r8>29800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ediaServiceImageTags">
    <vt:lpwstr/>
  </property>
</Properties>
</file>