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61" r:id="rId4"/>
    <p:sldId id="257" r:id="rId5"/>
    <p:sldId id="258" r:id="rId6"/>
    <p:sldId id="259" r:id="rId7"/>
    <p:sldId id="260" r:id="rId8"/>
    <p:sldId id="262" r:id="rId9"/>
    <p:sldId id="263" r:id="rId10"/>
    <p:sldId id="267" r:id="rId11"/>
    <p:sldId id="264" r:id="rId12"/>
    <p:sldId id="266" r:id="rId13"/>
    <p:sldId id="270" r:id="rId14"/>
    <p:sldId id="273"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7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p:scale>
          <a:sx n="80" d="100"/>
          <a:sy n="80" d="100"/>
        </p:scale>
        <p:origin x="-31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582C4CF-0C29-41C3-91AC-6CB12BF56290}" type="datetimeFigureOut">
              <a:rPr lang="en-US" smtClean="0"/>
              <a:t>11/27/2017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E97B096-4AA8-4FE1-B0D4-6A0F24E41598}" type="slidenum">
              <a:rPr lang="en-US" smtClean="0"/>
              <a:t>‹#›</a:t>
            </a:fld>
            <a:endParaRPr lang="en-US" dirty="0"/>
          </a:p>
        </p:txBody>
      </p:sp>
    </p:spTree>
    <p:extLst>
      <p:ext uri="{BB962C8B-B14F-4D97-AF65-F5344CB8AC3E}">
        <p14:creationId xmlns:p14="http://schemas.microsoft.com/office/powerpoint/2010/main" val="221535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82C4CF-0C29-41C3-91AC-6CB12BF56290}" type="datetimeFigureOut">
              <a:rPr lang="en-US" smtClean="0"/>
              <a:t>11/27/2017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E97B096-4AA8-4FE1-B0D4-6A0F24E41598}" type="slidenum">
              <a:rPr lang="en-US" smtClean="0"/>
              <a:t>‹#›</a:t>
            </a:fld>
            <a:endParaRPr lang="en-US" dirty="0"/>
          </a:p>
        </p:txBody>
      </p:sp>
    </p:spTree>
    <p:extLst>
      <p:ext uri="{BB962C8B-B14F-4D97-AF65-F5344CB8AC3E}">
        <p14:creationId xmlns:p14="http://schemas.microsoft.com/office/powerpoint/2010/main" val="1327338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82C4CF-0C29-41C3-91AC-6CB12BF56290}" type="datetimeFigureOut">
              <a:rPr lang="en-US" smtClean="0"/>
              <a:t>11/27/2017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E97B096-4AA8-4FE1-B0D4-6A0F24E41598}" type="slidenum">
              <a:rPr lang="en-US" smtClean="0"/>
              <a:t>‹#›</a:t>
            </a:fld>
            <a:endParaRPr lang="en-US" dirty="0"/>
          </a:p>
        </p:txBody>
      </p:sp>
    </p:spTree>
    <p:extLst>
      <p:ext uri="{BB962C8B-B14F-4D97-AF65-F5344CB8AC3E}">
        <p14:creationId xmlns:p14="http://schemas.microsoft.com/office/powerpoint/2010/main" val="3016752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82C4CF-0C29-41C3-91AC-6CB12BF56290}" type="datetimeFigureOut">
              <a:rPr lang="en-US" smtClean="0"/>
              <a:t>11/27/2017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E97B096-4AA8-4FE1-B0D4-6A0F24E41598}" type="slidenum">
              <a:rPr lang="en-US" smtClean="0"/>
              <a:t>‹#›</a:t>
            </a:fld>
            <a:endParaRPr lang="en-US" dirty="0"/>
          </a:p>
        </p:txBody>
      </p:sp>
    </p:spTree>
    <p:extLst>
      <p:ext uri="{BB962C8B-B14F-4D97-AF65-F5344CB8AC3E}">
        <p14:creationId xmlns:p14="http://schemas.microsoft.com/office/powerpoint/2010/main" val="1212760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582C4CF-0C29-41C3-91AC-6CB12BF56290}" type="datetimeFigureOut">
              <a:rPr lang="en-US" smtClean="0"/>
              <a:t>11/27/2017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E97B096-4AA8-4FE1-B0D4-6A0F24E41598}" type="slidenum">
              <a:rPr lang="en-US" smtClean="0"/>
              <a:t>‹#›</a:t>
            </a:fld>
            <a:endParaRPr lang="en-US" dirty="0"/>
          </a:p>
        </p:txBody>
      </p:sp>
    </p:spTree>
    <p:extLst>
      <p:ext uri="{BB962C8B-B14F-4D97-AF65-F5344CB8AC3E}">
        <p14:creationId xmlns:p14="http://schemas.microsoft.com/office/powerpoint/2010/main" val="2374802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582C4CF-0C29-41C3-91AC-6CB12BF56290}" type="datetimeFigureOut">
              <a:rPr lang="en-US" smtClean="0"/>
              <a:t>11/27/2017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E97B096-4AA8-4FE1-B0D4-6A0F24E41598}" type="slidenum">
              <a:rPr lang="en-US" smtClean="0"/>
              <a:t>‹#›</a:t>
            </a:fld>
            <a:endParaRPr lang="en-US" dirty="0"/>
          </a:p>
        </p:txBody>
      </p:sp>
    </p:spTree>
    <p:extLst>
      <p:ext uri="{BB962C8B-B14F-4D97-AF65-F5344CB8AC3E}">
        <p14:creationId xmlns:p14="http://schemas.microsoft.com/office/powerpoint/2010/main" val="1441944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582C4CF-0C29-41C3-91AC-6CB12BF56290}" type="datetimeFigureOut">
              <a:rPr lang="en-US" smtClean="0"/>
              <a:t>11/27/2017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E97B096-4AA8-4FE1-B0D4-6A0F24E41598}" type="slidenum">
              <a:rPr lang="en-US" smtClean="0"/>
              <a:t>‹#›</a:t>
            </a:fld>
            <a:endParaRPr lang="en-US" dirty="0"/>
          </a:p>
        </p:txBody>
      </p:sp>
    </p:spTree>
    <p:extLst>
      <p:ext uri="{BB962C8B-B14F-4D97-AF65-F5344CB8AC3E}">
        <p14:creationId xmlns:p14="http://schemas.microsoft.com/office/powerpoint/2010/main" val="2152698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582C4CF-0C29-41C3-91AC-6CB12BF56290}" type="datetimeFigureOut">
              <a:rPr lang="en-US" smtClean="0"/>
              <a:t>11/27/2017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E97B096-4AA8-4FE1-B0D4-6A0F24E41598}" type="slidenum">
              <a:rPr lang="en-US" smtClean="0"/>
              <a:t>‹#›</a:t>
            </a:fld>
            <a:endParaRPr lang="en-US" dirty="0"/>
          </a:p>
        </p:txBody>
      </p:sp>
    </p:spTree>
    <p:extLst>
      <p:ext uri="{BB962C8B-B14F-4D97-AF65-F5344CB8AC3E}">
        <p14:creationId xmlns:p14="http://schemas.microsoft.com/office/powerpoint/2010/main" val="3241158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82C4CF-0C29-41C3-91AC-6CB12BF56290}" type="datetimeFigureOut">
              <a:rPr lang="en-US" smtClean="0"/>
              <a:t>11/27/2017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E97B096-4AA8-4FE1-B0D4-6A0F24E41598}" type="slidenum">
              <a:rPr lang="en-US" smtClean="0"/>
              <a:t>‹#›</a:t>
            </a:fld>
            <a:endParaRPr lang="en-US" dirty="0"/>
          </a:p>
        </p:txBody>
      </p:sp>
    </p:spTree>
    <p:extLst>
      <p:ext uri="{BB962C8B-B14F-4D97-AF65-F5344CB8AC3E}">
        <p14:creationId xmlns:p14="http://schemas.microsoft.com/office/powerpoint/2010/main" val="112262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582C4CF-0C29-41C3-91AC-6CB12BF56290}" type="datetimeFigureOut">
              <a:rPr lang="en-US" smtClean="0"/>
              <a:t>11/27/2017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E97B096-4AA8-4FE1-B0D4-6A0F24E41598}" type="slidenum">
              <a:rPr lang="en-US" smtClean="0"/>
              <a:t>‹#›</a:t>
            </a:fld>
            <a:endParaRPr lang="en-US" dirty="0"/>
          </a:p>
        </p:txBody>
      </p:sp>
    </p:spTree>
    <p:extLst>
      <p:ext uri="{BB962C8B-B14F-4D97-AF65-F5344CB8AC3E}">
        <p14:creationId xmlns:p14="http://schemas.microsoft.com/office/powerpoint/2010/main" val="253220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582C4CF-0C29-41C3-91AC-6CB12BF56290}" type="datetimeFigureOut">
              <a:rPr lang="en-US" smtClean="0"/>
              <a:t>11/27/2017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E97B096-4AA8-4FE1-B0D4-6A0F24E41598}" type="slidenum">
              <a:rPr lang="en-US" smtClean="0"/>
              <a:t>‹#›</a:t>
            </a:fld>
            <a:endParaRPr lang="en-US" dirty="0"/>
          </a:p>
        </p:txBody>
      </p:sp>
    </p:spTree>
    <p:extLst>
      <p:ext uri="{BB962C8B-B14F-4D97-AF65-F5344CB8AC3E}">
        <p14:creationId xmlns:p14="http://schemas.microsoft.com/office/powerpoint/2010/main" val="97795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82C4CF-0C29-41C3-91AC-6CB12BF56290}" type="datetimeFigureOut">
              <a:rPr lang="en-US" smtClean="0"/>
              <a:t>11/27/2017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97B096-4AA8-4FE1-B0D4-6A0F24E41598}" type="slidenum">
              <a:rPr lang="en-US" smtClean="0"/>
              <a:t>‹#›</a:t>
            </a:fld>
            <a:endParaRPr lang="en-US" dirty="0"/>
          </a:p>
        </p:txBody>
      </p:sp>
    </p:spTree>
    <p:extLst>
      <p:ext uri="{BB962C8B-B14F-4D97-AF65-F5344CB8AC3E}">
        <p14:creationId xmlns:p14="http://schemas.microsoft.com/office/powerpoint/2010/main" val="3252541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jpg"/><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hyperlink" Target="http://www.nickelinstitute.org/NickelUseInSociety/AboutNickel/WhereWhyNickelIsUsed.aspx"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5.jpg"/></Relationships>
</file>

<file path=ppt/slides/_rels/slide9.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75000"/>
              </a:schemeClr>
            </a:gs>
            <a:gs pos="11000">
              <a:schemeClr val="accent1">
                <a:lumMod val="45000"/>
                <a:lumOff val="55000"/>
              </a:schemeClr>
            </a:gs>
            <a:gs pos="56000">
              <a:srgbClr val="E0ECF7"/>
            </a:gs>
            <a:gs pos="82000">
              <a:schemeClr val="bg1"/>
            </a:gs>
            <a:gs pos="100000">
              <a:schemeClr val="bg1"/>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17775"/>
            <a:ext cx="9144000" cy="2387600"/>
          </a:xfrm>
        </p:spPr>
        <p:txBody>
          <a:bodyPr/>
          <a:lstStyle/>
          <a:p>
            <a:r>
              <a:rPr lang="en-US" b="1" dirty="0" smtClean="0"/>
              <a:t>DATS 6103: Project 2</a:t>
            </a:r>
            <a:endParaRPr lang="en-US" b="1" dirty="0"/>
          </a:p>
        </p:txBody>
      </p:sp>
      <p:sp>
        <p:nvSpPr>
          <p:cNvPr id="3" name="Subtitle 2"/>
          <p:cNvSpPr>
            <a:spLocks noGrp="1"/>
          </p:cNvSpPr>
          <p:nvPr>
            <p:ph type="subTitle" idx="1"/>
          </p:nvPr>
        </p:nvSpPr>
        <p:spPr>
          <a:xfrm>
            <a:off x="1524000" y="3721303"/>
            <a:ext cx="9144000" cy="1655762"/>
          </a:xfrm>
        </p:spPr>
        <p:txBody>
          <a:bodyPr/>
          <a:lstStyle/>
          <a:p>
            <a:r>
              <a:rPr lang="en-US" b="1" dirty="0" smtClean="0"/>
              <a:t>World Bank - Commodities Prices since 1960</a:t>
            </a:r>
          </a:p>
          <a:p>
            <a:r>
              <a:rPr lang="en-US" b="1" dirty="0" smtClean="0"/>
              <a:t>By: Andrew Jones</a:t>
            </a:r>
            <a:endParaRPr lang="en-US" b="1" dirty="0"/>
          </a:p>
        </p:txBody>
      </p:sp>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693134"/>
            <a:ext cx="4905375" cy="1164866"/>
          </a:xfrm>
          <a:prstGeom prst="rect">
            <a:avLst/>
          </a:prstGeom>
        </p:spPr>
      </p:pic>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0021" y="5693134"/>
            <a:ext cx="4905375" cy="1164866"/>
          </a:xfrm>
          <a:prstGeom prst="rect">
            <a:avLst/>
          </a:prstGeom>
        </p:spPr>
      </p:pic>
      <p:pic>
        <p:nvPicPr>
          <p:cNvPr id="24" name="Picture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6625" y="5693134"/>
            <a:ext cx="4905375" cy="1164866"/>
          </a:xfrm>
          <a:prstGeom prst="rect">
            <a:avLst/>
          </a:prstGeom>
        </p:spPr>
      </p:pic>
    </p:spTree>
    <p:extLst>
      <p:ext uri="{BB962C8B-B14F-4D97-AF65-F5344CB8AC3E}">
        <p14:creationId xmlns:p14="http://schemas.microsoft.com/office/powerpoint/2010/main" val="22685137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smtClean="0"/>
              <a:t>Distribution of Commodity Price Changes</a:t>
            </a:r>
            <a:endParaRPr lang="en-US" dirty="0"/>
          </a:p>
        </p:txBody>
      </p:sp>
      <p:grpSp>
        <p:nvGrpSpPr>
          <p:cNvPr id="4" name="Group 3"/>
          <p:cNvGrpSpPr/>
          <p:nvPr/>
        </p:nvGrpSpPr>
        <p:grpSpPr>
          <a:xfrm>
            <a:off x="5494035" y="1451730"/>
            <a:ext cx="6404806" cy="4760982"/>
            <a:chOff x="4571371" y="1488298"/>
            <a:chExt cx="7510666" cy="5136828"/>
          </a:xfrm>
        </p:grpSpPr>
        <p:pic>
          <p:nvPicPr>
            <p:cNvPr id="13" name="Picture 12"/>
            <p:cNvPicPr>
              <a:picLocks noChangeAspect="1"/>
            </p:cNvPicPr>
            <p:nvPr/>
          </p:nvPicPr>
          <p:blipFill>
            <a:blip r:embed="rId2"/>
            <a:stretch>
              <a:fillRect/>
            </a:stretch>
          </p:blipFill>
          <p:spPr>
            <a:xfrm>
              <a:off x="4571371" y="1488298"/>
              <a:ext cx="7510666" cy="5136828"/>
            </a:xfrm>
            <a:prstGeom prst="rect">
              <a:avLst/>
            </a:prstGeom>
          </p:spPr>
        </p:pic>
        <p:sp>
          <p:nvSpPr>
            <p:cNvPr id="10" name="Freeform 9"/>
            <p:cNvSpPr/>
            <p:nvPr/>
          </p:nvSpPr>
          <p:spPr>
            <a:xfrm>
              <a:off x="5589400" y="1962052"/>
              <a:ext cx="6309493" cy="4217668"/>
            </a:xfrm>
            <a:custGeom>
              <a:avLst/>
              <a:gdLst>
                <a:gd name="connsiteX0" fmla="*/ 0 w 4204741"/>
                <a:gd name="connsiteY0" fmla="*/ 2734203 h 2734203"/>
                <a:gd name="connsiteX1" fmla="*/ 667062 w 4204741"/>
                <a:gd name="connsiteY1" fmla="*/ 58459 h 2734203"/>
                <a:gd name="connsiteX2" fmla="*/ 1304144 w 4204741"/>
                <a:gd name="connsiteY2" fmla="*/ 995344 h 2734203"/>
                <a:gd name="connsiteX3" fmla="*/ 1716374 w 4204741"/>
                <a:gd name="connsiteY3" fmla="*/ 2239528 h 2734203"/>
                <a:gd name="connsiteX4" fmla="*/ 4204741 w 4204741"/>
                <a:gd name="connsiteY4" fmla="*/ 2719213 h 2734203"/>
                <a:gd name="connsiteX0" fmla="*/ 0 w 4204741"/>
                <a:gd name="connsiteY0" fmla="*/ 2735792 h 2735792"/>
                <a:gd name="connsiteX1" fmla="*/ 667062 w 4204741"/>
                <a:gd name="connsiteY1" fmla="*/ 60048 h 2735792"/>
                <a:gd name="connsiteX2" fmla="*/ 1304144 w 4204741"/>
                <a:gd name="connsiteY2" fmla="*/ 981943 h 2735792"/>
                <a:gd name="connsiteX3" fmla="*/ 1716374 w 4204741"/>
                <a:gd name="connsiteY3" fmla="*/ 2241117 h 2735792"/>
                <a:gd name="connsiteX4" fmla="*/ 4204741 w 4204741"/>
                <a:gd name="connsiteY4" fmla="*/ 2720802 h 2735792"/>
                <a:gd name="connsiteX0" fmla="*/ 0 w 4204741"/>
                <a:gd name="connsiteY0" fmla="*/ 2738644 h 2738644"/>
                <a:gd name="connsiteX1" fmla="*/ 667062 w 4204741"/>
                <a:gd name="connsiteY1" fmla="*/ 62900 h 2738644"/>
                <a:gd name="connsiteX2" fmla="*/ 1304144 w 4204741"/>
                <a:gd name="connsiteY2" fmla="*/ 984795 h 2738644"/>
                <a:gd name="connsiteX3" fmla="*/ 1716374 w 4204741"/>
                <a:gd name="connsiteY3" fmla="*/ 2243969 h 2738644"/>
                <a:gd name="connsiteX4" fmla="*/ 4204741 w 4204741"/>
                <a:gd name="connsiteY4" fmla="*/ 2723654 h 2738644"/>
                <a:gd name="connsiteX0" fmla="*/ 0 w 4204741"/>
                <a:gd name="connsiteY0" fmla="*/ 2733707 h 2733707"/>
                <a:gd name="connsiteX1" fmla="*/ 667062 w 4204741"/>
                <a:gd name="connsiteY1" fmla="*/ 57963 h 2733707"/>
                <a:gd name="connsiteX2" fmla="*/ 1169233 w 4204741"/>
                <a:gd name="connsiteY2" fmla="*/ 1024828 h 2733707"/>
                <a:gd name="connsiteX3" fmla="*/ 1716374 w 4204741"/>
                <a:gd name="connsiteY3" fmla="*/ 2239032 h 2733707"/>
                <a:gd name="connsiteX4" fmla="*/ 4204741 w 4204741"/>
                <a:gd name="connsiteY4" fmla="*/ 2718717 h 2733707"/>
                <a:gd name="connsiteX0" fmla="*/ 0 w 4204741"/>
                <a:gd name="connsiteY0" fmla="*/ 2745511 h 2745511"/>
                <a:gd name="connsiteX1" fmla="*/ 779489 w 4204741"/>
                <a:gd name="connsiteY1" fmla="*/ 54777 h 2745511"/>
                <a:gd name="connsiteX2" fmla="*/ 1169233 w 4204741"/>
                <a:gd name="connsiteY2" fmla="*/ 1036632 h 2745511"/>
                <a:gd name="connsiteX3" fmla="*/ 1716374 w 4204741"/>
                <a:gd name="connsiteY3" fmla="*/ 2250836 h 2745511"/>
                <a:gd name="connsiteX4" fmla="*/ 4204741 w 4204741"/>
                <a:gd name="connsiteY4" fmla="*/ 2730521 h 2745511"/>
                <a:gd name="connsiteX0" fmla="*/ 0 w 4204741"/>
                <a:gd name="connsiteY0" fmla="*/ 2747286 h 2747286"/>
                <a:gd name="connsiteX1" fmla="*/ 779489 w 4204741"/>
                <a:gd name="connsiteY1" fmla="*/ 56552 h 2747286"/>
                <a:gd name="connsiteX2" fmla="*/ 1169233 w 4204741"/>
                <a:gd name="connsiteY2" fmla="*/ 1038407 h 2747286"/>
                <a:gd name="connsiteX3" fmla="*/ 1716374 w 4204741"/>
                <a:gd name="connsiteY3" fmla="*/ 2252611 h 2747286"/>
                <a:gd name="connsiteX4" fmla="*/ 4204741 w 4204741"/>
                <a:gd name="connsiteY4" fmla="*/ 2732296 h 2747286"/>
                <a:gd name="connsiteX0" fmla="*/ 0 w 4204741"/>
                <a:gd name="connsiteY0" fmla="*/ 2747653 h 2747653"/>
                <a:gd name="connsiteX1" fmla="*/ 779489 w 4204741"/>
                <a:gd name="connsiteY1" fmla="*/ 56919 h 2747653"/>
                <a:gd name="connsiteX2" fmla="*/ 1169233 w 4204741"/>
                <a:gd name="connsiteY2" fmla="*/ 1038774 h 2747653"/>
                <a:gd name="connsiteX3" fmla="*/ 1716374 w 4204741"/>
                <a:gd name="connsiteY3" fmla="*/ 2252978 h 2747653"/>
                <a:gd name="connsiteX4" fmla="*/ 4204741 w 4204741"/>
                <a:gd name="connsiteY4" fmla="*/ 2732663 h 2747653"/>
                <a:gd name="connsiteX0" fmla="*/ 0 w 4204741"/>
                <a:gd name="connsiteY0" fmla="*/ 2745512 h 2745512"/>
                <a:gd name="connsiteX1" fmla="*/ 771994 w 4204741"/>
                <a:gd name="connsiteY1" fmla="*/ 54778 h 2745512"/>
                <a:gd name="connsiteX2" fmla="*/ 1169233 w 4204741"/>
                <a:gd name="connsiteY2" fmla="*/ 1036633 h 2745512"/>
                <a:gd name="connsiteX3" fmla="*/ 1716374 w 4204741"/>
                <a:gd name="connsiteY3" fmla="*/ 2250837 h 2745512"/>
                <a:gd name="connsiteX4" fmla="*/ 4204741 w 4204741"/>
                <a:gd name="connsiteY4" fmla="*/ 2730522 h 2745512"/>
                <a:gd name="connsiteX0" fmla="*/ 0 w 4204741"/>
                <a:gd name="connsiteY0" fmla="*/ 2747286 h 2747286"/>
                <a:gd name="connsiteX1" fmla="*/ 771994 w 4204741"/>
                <a:gd name="connsiteY1" fmla="*/ 56552 h 2747286"/>
                <a:gd name="connsiteX2" fmla="*/ 1169233 w 4204741"/>
                <a:gd name="connsiteY2" fmla="*/ 1038407 h 2747286"/>
                <a:gd name="connsiteX3" fmla="*/ 1716374 w 4204741"/>
                <a:gd name="connsiteY3" fmla="*/ 2252611 h 2747286"/>
                <a:gd name="connsiteX4" fmla="*/ 4204741 w 4204741"/>
                <a:gd name="connsiteY4" fmla="*/ 2732296 h 2747286"/>
                <a:gd name="connsiteX0" fmla="*/ 0 w 4334015"/>
                <a:gd name="connsiteY0" fmla="*/ 3399870 h 3399869"/>
                <a:gd name="connsiteX1" fmla="*/ 901268 w 4334015"/>
                <a:gd name="connsiteY1" fmla="*/ 90083 h 3399869"/>
                <a:gd name="connsiteX2" fmla="*/ 1298507 w 4334015"/>
                <a:gd name="connsiteY2" fmla="*/ 1071938 h 3399869"/>
                <a:gd name="connsiteX3" fmla="*/ 1845648 w 4334015"/>
                <a:gd name="connsiteY3" fmla="*/ 2286142 h 3399869"/>
                <a:gd name="connsiteX4" fmla="*/ 4334015 w 4334015"/>
                <a:gd name="connsiteY4" fmla="*/ 2765827 h 3399869"/>
                <a:gd name="connsiteX0" fmla="*/ 0 w 4334015"/>
                <a:gd name="connsiteY0" fmla="*/ 3397464 h 3397464"/>
                <a:gd name="connsiteX1" fmla="*/ 849559 w 4334015"/>
                <a:gd name="connsiteY1" fmla="*/ 87677 h 3397464"/>
                <a:gd name="connsiteX2" fmla="*/ 1298507 w 4334015"/>
                <a:gd name="connsiteY2" fmla="*/ 1069532 h 3397464"/>
                <a:gd name="connsiteX3" fmla="*/ 1845648 w 4334015"/>
                <a:gd name="connsiteY3" fmla="*/ 2283736 h 3397464"/>
                <a:gd name="connsiteX4" fmla="*/ 4334015 w 4334015"/>
                <a:gd name="connsiteY4" fmla="*/ 2763421 h 3397464"/>
                <a:gd name="connsiteX0" fmla="*/ 0 w 4334015"/>
                <a:gd name="connsiteY0" fmla="*/ 3378670 h 3378670"/>
                <a:gd name="connsiteX1" fmla="*/ 849559 w 4334015"/>
                <a:gd name="connsiteY1" fmla="*/ 68883 h 3378670"/>
                <a:gd name="connsiteX2" fmla="*/ 1369608 w 4334015"/>
                <a:gd name="connsiteY2" fmla="*/ 1221966 h 3378670"/>
                <a:gd name="connsiteX3" fmla="*/ 1845648 w 4334015"/>
                <a:gd name="connsiteY3" fmla="*/ 2264942 h 3378670"/>
                <a:gd name="connsiteX4" fmla="*/ 4334015 w 4334015"/>
                <a:gd name="connsiteY4" fmla="*/ 2744627 h 3378670"/>
                <a:gd name="connsiteX0" fmla="*/ 0 w 4334015"/>
                <a:gd name="connsiteY0" fmla="*/ 3374280 h 3374280"/>
                <a:gd name="connsiteX1" fmla="*/ 849559 w 4334015"/>
                <a:gd name="connsiteY1" fmla="*/ 64493 h 3374280"/>
                <a:gd name="connsiteX2" fmla="*/ 1376073 w 4334015"/>
                <a:gd name="connsiteY2" fmla="*/ 1263675 h 3374280"/>
                <a:gd name="connsiteX3" fmla="*/ 1845648 w 4334015"/>
                <a:gd name="connsiteY3" fmla="*/ 2260552 h 3374280"/>
                <a:gd name="connsiteX4" fmla="*/ 4334015 w 4334015"/>
                <a:gd name="connsiteY4" fmla="*/ 2740237 h 3374280"/>
                <a:gd name="connsiteX0" fmla="*/ 0 w 4334015"/>
                <a:gd name="connsiteY0" fmla="*/ 3375693 h 3375693"/>
                <a:gd name="connsiteX1" fmla="*/ 849559 w 4334015"/>
                <a:gd name="connsiteY1" fmla="*/ 65906 h 3375693"/>
                <a:gd name="connsiteX2" fmla="*/ 1376073 w 4334015"/>
                <a:gd name="connsiteY2" fmla="*/ 1265088 h 3375693"/>
                <a:gd name="connsiteX3" fmla="*/ 1845648 w 4334015"/>
                <a:gd name="connsiteY3" fmla="*/ 2261965 h 3375693"/>
                <a:gd name="connsiteX4" fmla="*/ 4334015 w 4334015"/>
                <a:gd name="connsiteY4" fmla="*/ 2741650 h 3375693"/>
                <a:gd name="connsiteX0" fmla="*/ 0 w 4334015"/>
                <a:gd name="connsiteY0" fmla="*/ 3336082 h 3336082"/>
                <a:gd name="connsiteX1" fmla="*/ 849559 w 4334015"/>
                <a:gd name="connsiteY1" fmla="*/ 26295 h 3336082"/>
                <a:gd name="connsiteX2" fmla="*/ 1460102 w 4334015"/>
                <a:gd name="connsiteY2" fmla="*/ 1818187 h 3336082"/>
                <a:gd name="connsiteX3" fmla="*/ 1845648 w 4334015"/>
                <a:gd name="connsiteY3" fmla="*/ 2222354 h 3336082"/>
                <a:gd name="connsiteX4" fmla="*/ 4334015 w 4334015"/>
                <a:gd name="connsiteY4" fmla="*/ 2702039 h 3336082"/>
                <a:gd name="connsiteX0" fmla="*/ 0 w 4334015"/>
                <a:gd name="connsiteY0" fmla="*/ 3337032 h 3337032"/>
                <a:gd name="connsiteX1" fmla="*/ 849559 w 4334015"/>
                <a:gd name="connsiteY1" fmla="*/ 27245 h 3337032"/>
                <a:gd name="connsiteX2" fmla="*/ 1460102 w 4334015"/>
                <a:gd name="connsiteY2" fmla="*/ 1819137 h 3337032"/>
                <a:gd name="connsiteX3" fmla="*/ 1936141 w 4334015"/>
                <a:gd name="connsiteY3" fmla="*/ 2816015 h 3337032"/>
                <a:gd name="connsiteX4" fmla="*/ 4334015 w 4334015"/>
                <a:gd name="connsiteY4" fmla="*/ 2702989 h 3337032"/>
                <a:gd name="connsiteX0" fmla="*/ 0 w 5109658"/>
                <a:gd name="connsiteY0" fmla="*/ 3337032 h 3341799"/>
                <a:gd name="connsiteX1" fmla="*/ 849559 w 5109658"/>
                <a:gd name="connsiteY1" fmla="*/ 27245 h 3341799"/>
                <a:gd name="connsiteX2" fmla="*/ 1460102 w 5109658"/>
                <a:gd name="connsiteY2" fmla="*/ 1819137 h 3341799"/>
                <a:gd name="connsiteX3" fmla="*/ 1936141 w 5109658"/>
                <a:gd name="connsiteY3" fmla="*/ 2816015 h 3341799"/>
                <a:gd name="connsiteX4" fmla="*/ 5109658 w 5109658"/>
                <a:gd name="connsiteY4" fmla="*/ 3341799 h 3341799"/>
                <a:gd name="connsiteX0" fmla="*/ 0 w 5109658"/>
                <a:gd name="connsiteY0" fmla="*/ 3337131 h 3341898"/>
                <a:gd name="connsiteX1" fmla="*/ 849559 w 5109658"/>
                <a:gd name="connsiteY1" fmla="*/ 27344 h 3341898"/>
                <a:gd name="connsiteX2" fmla="*/ 1460102 w 5109658"/>
                <a:gd name="connsiteY2" fmla="*/ 1819236 h 3341898"/>
                <a:gd name="connsiteX3" fmla="*/ 1936141 w 5109658"/>
                <a:gd name="connsiteY3" fmla="*/ 2816114 h 3341898"/>
                <a:gd name="connsiteX4" fmla="*/ 5109658 w 5109658"/>
                <a:gd name="connsiteY4" fmla="*/ 3341898 h 3341898"/>
                <a:gd name="connsiteX0" fmla="*/ 0 w 5129049"/>
                <a:gd name="connsiteY0" fmla="*/ 3432299 h 3432299"/>
                <a:gd name="connsiteX1" fmla="*/ 868950 w 5129049"/>
                <a:gd name="connsiteY1" fmla="*/ 30312 h 3432299"/>
                <a:gd name="connsiteX2" fmla="*/ 1479493 w 5129049"/>
                <a:gd name="connsiteY2" fmla="*/ 1822204 h 3432299"/>
                <a:gd name="connsiteX3" fmla="*/ 1955532 w 5129049"/>
                <a:gd name="connsiteY3" fmla="*/ 2819082 h 3432299"/>
                <a:gd name="connsiteX4" fmla="*/ 5129049 w 5129049"/>
                <a:gd name="connsiteY4" fmla="*/ 3344866 h 3432299"/>
                <a:gd name="connsiteX0" fmla="*/ 0 w 5129049"/>
                <a:gd name="connsiteY0" fmla="*/ 3431974 h 3431974"/>
                <a:gd name="connsiteX1" fmla="*/ 868950 w 5129049"/>
                <a:gd name="connsiteY1" fmla="*/ 29987 h 3431974"/>
                <a:gd name="connsiteX2" fmla="*/ 1389001 w 5129049"/>
                <a:gd name="connsiteY2" fmla="*/ 1828464 h 3431974"/>
                <a:gd name="connsiteX3" fmla="*/ 1955532 w 5129049"/>
                <a:gd name="connsiteY3" fmla="*/ 2818757 h 3431974"/>
                <a:gd name="connsiteX4" fmla="*/ 5129049 w 5129049"/>
                <a:gd name="connsiteY4" fmla="*/ 3344541 h 3431974"/>
                <a:gd name="connsiteX0" fmla="*/ 0 w 5129049"/>
                <a:gd name="connsiteY0" fmla="*/ 3431651 h 3431651"/>
                <a:gd name="connsiteX1" fmla="*/ 868950 w 5129049"/>
                <a:gd name="connsiteY1" fmla="*/ 29664 h 3431651"/>
                <a:gd name="connsiteX2" fmla="*/ 1317901 w 5129049"/>
                <a:gd name="connsiteY2" fmla="*/ 1834727 h 3431651"/>
                <a:gd name="connsiteX3" fmla="*/ 1955532 w 5129049"/>
                <a:gd name="connsiteY3" fmla="*/ 2818434 h 3431651"/>
                <a:gd name="connsiteX4" fmla="*/ 5129049 w 5129049"/>
                <a:gd name="connsiteY4" fmla="*/ 3344218 h 3431651"/>
                <a:gd name="connsiteX0" fmla="*/ 0 w 5129049"/>
                <a:gd name="connsiteY0" fmla="*/ 3496530 h 3496530"/>
                <a:gd name="connsiteX1" fmla="*/ 894805 w 5129049"/>
                <a:gd name="connsiteY1" fmla="*/ 28685 h 3496530"/>
                <a:gd name="connsiteX2" fmla="*/ 1317901 w 5129049"/>
                <a:gd name="connsiteY2" fmla="*/ 1899606 h 3496530"/>
                <a:gd name="connsiteX3" fmla="*/ 1955532 w 5129049"/>
                <a:gd name="connsiteY3" fmla="*/ 2883313 h 3496530"/>
                <a:gd name="connsiteX4" fmla="*/ 5129049 w 5129049"/>
                <a:gd name="connsiteY4" fmla="*/ 3409097 h 3496530"/>
                <a:gd name="connsiteX0" fmla="*/ 0 w 5129049"/>
                <a:gd name="connsiteY0" fmla="*/ 3493283 h 3493283"/>
                <a:gd name="connsiteX1" fmla="*/ 894805 w 5129049"/>
                <a:gd name="connsiteY1" fmla="*/ 25438 h 3493283"/>
                <a:gd name="connsiteX2" fmla="*/ 1279119 w 5129049"/>
                <a:gd name="connsiteY2" fmla="*/ 1968801 h 3493283"/>
                <a:gd name="connsiteX3" fmla="*/ 1955532 w 5129049"/>
                <a:gd name="connsiteY3" fmla="*/ 2880066 h 3493283"/>
                <a:gd name="connsiteX4" fmla="*/ 5129049 w 5129049"/>
                <a:gd name="connsiteY4" fmla="*/ 3405850 h 34932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29049" h="3493283">
                  <a:moveTo>
                    <a:pt x="0" y="3493283"/>
                  </a:moveTo>
                  <a:cubicBezTo>
                    <a:pt x="224852" y="2300316"/>
                    <a:pt x="681619" y="279518"/>
                    <a:pt x="894805" y="25438"/>
                  </a:cubicBezTo>
                  <a:cubicBezTo>
                    <a:pt x="1107992" y="-228642"/>
                    <a:pt x="1102331" y="1493030"/>
                    <a:pt x="1279119" y="1968801"/>
                  </a:cubicBezTo>
                  <a:cubicBezTo>
                    <a:pt x="1455907" y="2444572"/>
                    <a:pt x="1449614" y="2597751"/>
                    <a:pt x="1955532" y="2880066"/>
                  </a:cubicBezTo>
                  <a:cubicBezTo>
                    <a:pt x="2461450" y="3162381"/>
                    <a:pt x="4126582" y="3309663"/>
                    <a:pt x="5129049" y="3405850"/>
                  </a:cubicBezTo>
                </a:path>
              </a:pathLst>
            </a:custGeom>
            <a:ln w="38100"/>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dirty="0"/>
            </a:p>
          </p:txBody>
        </p:sp>
      </p:grpSp>
      <p:sp>
        <p:nvSpPr>
          <p:cNvPr id="3" name="TextBox 2"/>
          <p:cNvSpPr txBox="1"/>
          <p:nvPr/>
        </p:nvSpPr>
        <p:spPr>
          <a:xfrm>
            <a:off x="198151" y="1564487"/>
            <a:ext cx="5295883"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This chart plots every commodities percent change from each year as a histogram</a:t>
            </a:r>
          </a:p>
          <a:p>
            <a:pPr marL="285750" indent="-285750">
              <a:buFont typeface="Arial" panose="020B0604020202020204" pitchFamily="34" charset="0"/>
              <a:buChar char="•"/>
            </a:pPr>
            <a:r>
              <a:rPr lang="en-US" dirty="0" smtClean="0"/>
              <a:t>Takes the shape of a lognormal distribution – prices have seen more explosive spikes than drops</a:t>
            </a:r>
          </a:p>
          <a:p>
            <a:pPr marL="285750" indent="-285750">
              <a:buFont typeface="Arial" panose="020B0604020202020204" pitchFamily="34" charset="0"/>
              <a:buChar char="•"/>
            </a:pPr>
            <a:r>
              <a:rPr lang="en-US" dirty="0" smtClean="0"/>
              <a:t>Useful basis of financial modeling for commodities traders and producers</a:t>
            </a:r>
          </a:p>
          <a:p>
            <a:pPr marL="285750" indent="-285750">
              <a:buFont typeface="Arial" panose="020B0604020202020204" pitchFamily="34" charset="0"/>
              <a:buChar char="•"/>
            </a:pPr>
            <a:endParaRPr lang="en-US" dirty="0"/>
          </a:p>
        </p:txBody>
      </p:sp>
      <p:cxnSp>
        <p:nvCxnSpPr>
          <p:cNvPr id="7" name="Straight Connector 6"/>
          <p:cNvCxnSpPr/>
          <p:nvPr/>
        </p:nvCxnSpPr>
        <p:spPr>
          <a:xfrm>
            <a:off x="127221" y="949716"/>
            <a:ext cx="11600953" cy="0"/>
          </a:xfrm>
          <a:prstGeom prst="line">
            <a:avLst/>
          </a:prstGeom>
          <a:ln w="19050"/>
          <a:effectLst>
            <a:outerShdw blurRad="50800" dist="38100" dir="5400000" algn="t"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5" name="TextBox 4"/>
          <p:cNvSpPr txBox="1"/>
          <p:nvPr/>
        </p:nvSpPr>
        <p:spPr>
          <a:xfrm>
            <a:off x="5945287" y="6338879"/>
            <a:ext cx="5502302" cy="276999"/>
          </a:xfrm>
          <a:prstGeom prst="rect">
            <a:avLst/>
          </a:prstGeom>
          <a:noFill/>
        </p:spPr>
        <p:txBody>
          <a:bodyPr wrap="square" rtlCol="0">
            <a:spAutoFit/>
          </a:bodyPr>
          <a:lstStyle/>
          <a:p>
            <a:pPr algn="ctr"/>
            <a:r>
              <a:rPr lang="en-US" sz="1200" i="1" dirty="0" smtClean="0"/>
              <a:t>Bins = 25</a:t>
            </a:r>
            <a:endParaRPr lang="en-US" sz="1200" i="1"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337" y="3408580"/>
            <a:ext cx="3828247" cy="3290394"/>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26607" y="250863"/>
            <a:ext cx="701567" cy="678564"/>
          </a:xfrm>
          <a:prstGeom prst="rect">
            <a:avLst/>
          </a:prstGeom>
        </p:spPr>
      </p:pic>
    </p:spTree>
    <p:extLst>
      <p:ext uri="{BB962C8B-B14F-4D97-AF65-F5344CB8AC3E}">
        <p14:creationId xmlns:p14="http://schemas.microsoft.com/office/powerpoint/2010/main" val="41600802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smtClean="0"/>
              <a:t>Focus Subject: Organization of Petroleum Exporting Countries (OPEC) and Oil Prices</a:t>
            </a:r>
            <a:endParaRPr lang="en-US" dirty="0"/>
          </a:p>
        </p:txBody>
      </p:sp>
      <p:cxnSp>
        <p:nvCxnSpPr>
          <p:cNvPr id="4" name="Straight Connector 3"/>
          <p:cNvCxnSpPr/>
          <p:nvPr/>
        </p:nvCxnSpPr>
        <p:spPr>
          <a:xfrm>
            <a:off x="164893" y="1305220"/>
            <a:ext cx="11600953" cy="0"/>
          </a:xfrm>
          <a:prstGeom prst="line">
            <a:avLst/>
          </a:prstGeom>
          <a:ln w="19050"/>
          <a:effectLst>
            <a:outerShdw blurRad="50800" dist="38100" dir="5400000" algn="t" rotWithShape="0">
              <a:prstClr val="black">
                <a:alpha val="40000"/>
              </a:prstClr>
            </a:outerShdw>
          </a:effectLst>
        </p:spPr>
        <p:style>
          <a:lnRef idx="1">
            <a:schemeClr val="dk1"/>
          </a:lnRef>
          <a:fillRef idx="0">
            <a:schemeClr val="dk1"/>
          </a:fillRef>
          <a:effectRef idx="0">
            <a:schemeClr val="dk1"/>
          </a:effectRef>
          <a:fontRef idx="minor">
            <a:schemeClr val="tx1"/>
          </a:fontRef>
        </p:style>
      </p:cxn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13422" b="9028"/>
          <a:stretch/>
        </p:blipFill>
        <p:spPr>
          <a:xfrm>
            <a:off x="1996722" y="4540047"/>
            <a:ext cx="2560319" cy="2072654"/>
          </a:xfrm>
          <a:prstGeom prst="rect">
            <a:avLst/>
          </a:prstGeom>
        </p:spPr>
      </p:pic>
      <p:sp>
        <p:nvSpPr>
          <p:cNvPr id="7" name="TextBox 6"/>
          <p:cNvSpPr txBox="1"/>
          <p:nvPr/>
        </p:nvSpPr>
        <p:spPr>
          <a:xfrm>
            <a:off x="238540" y="1677725"/>
            <a:ext cx="5470498" cy="286232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This chart shows the relationship between the average spot price of oil and the average GDP of OPEC member nations combined</a:t>
            </a:r>
          </a:p>
          <a:p>
            <a:pPr marL="285750" indent="-285750">
              <a:buFont typeface="Arial" panose="020B0604020202020204" pitchFamily="34" charset="0"/>
              <a:buChar char="•"/>
            </a:pPr>
            <a:r>
              <a:rPr lang="en-US" dirty="0" smtClean="0"/>
              <a:t>Obviously the percentage change in the commodity will strongly outweigh the change in countries GDP</a:t>
            </a:r>
          </a:p>
          <a:p>
            <a:pPr marL="285750" indent="-285750">
              <a:buFont typeface="Arial" panose="020B0604020202020204" pitchFamily="34" charset="0"/>
              <a:buChar char="•"/>
            </a:pPr>
            <a:r>
              <a:rPr lang="en-US" dirty="0" smtClean="0"/>
              <a:t>But in general the movements reflect a similar pattern, especially </a:t>
            </a:r>
            <a:r>
              <a:rPr lang="en-US" b="1" i="1" dirty="0" smtClean="0"/>
              <a:t>before</a:t>
            </a:r>
            <a:r>
              <a:rPr lang="en-US" dirty="0" smtClean="0"/>
              <a:t> OPEC is formed</a:t>
            </a:r>
          </a:p>
          <a:p>
            <a:pPr marL="285750" indent="-285750">
              <a:buFont typeface="Arial" panose="020B0604020202020204" pitchFamily="34" charset="0"/>
              <a:buChar char="•"/>
            </a:pPr>
            <a:r>
              <a:rPr lang="en-US" dirty="0" smtClean="0"/>
              <a:t>Oil slump post 2010 caused by cresting demand from emerging economies and vastly increased production in North America </a:t>
            </a:r>
            <a:r>
              <a:rPr lang="en-US" sz="1050" dirty="0"/>
              <a:t>(forbes)</a:t>
            </a:r>
          </a:p>
        </p:txBody>
      </p:sp>
      <p:sp>
        <p:nvSpPr>
          <p:cNvPr id="9" name="TextBox 8"/>
          <p:cNvSpPr txBox="1"/>
          <p:nvPr/>
        </p:nvSpPr>
        <p:spPr>
          <a:xfrm>
            <a:off x="2235733" y="6612701"/>
            <a:ext cx="2297927" cy="276999"/>
          </a:xfrm>
          <a:prstGeom prst="rect">
            <a:avLst/>
          </a:prstGeom>
          <a:noFill/>
        </p:spPr>
        <p:txBody>
          <a:bodyPr wrap="square" rtlCol="0">
            <a:spAutoFit/>
          </a:bodyPr>
          <a:lstStyle/>
          <a:p>
            <a:pPr algn="ctr"/>
            <a:r>
              <a:rPr lang="en-US" sz="1200" i="1" dirty="0"/>
              <a:t>OPEC Member Nations</a:t>
            </a:r>
          </a:p>
        </p:txBody>
      </p:sp>
      <p:grpSp>
        <p:nvGrpSpPr>
          <p:cNvPr id="14" name="Group 13"/>
          <p:cNvGrpSpPr/>
          <p:nvPr/>
        </p:nvGrpSpPr>
        <p:grpSpPr>
          <a:xfrm>
            <a:off x="5709038" y="1799915"/>
            <a:ext cx="6302085" cy="4812786"/>
            <a:chOff x="5965370" y="2076914"/>
            <a:chExt cx="6302085" cy="4812786"/>
          </a:xfrm>
        </p:grpSpPr>
        <p:pic>
          <p:nvPicPr>
            <p:cNvPr id="5" name="Picture 4"/>
            <p:cNvPicPr>
              <a:picLocks noChangeAspect="1"/>
            </p:cNvPicPr>
            <p:nvPr/>
          </p:nvPicPr>
          <p:blipFill>
            <a:blip r:embed="rId3"/>
            <a:stretch>
              <a:fillRect/>
            </a:stretch>
          </p:blipFill>
          <p:spPr>
            <a:xfrm>
              <a:off x="5965370" y="2076914"/>
              <a:ext cx="6302085" cy="4812786"/>
            </a:xfrm>
            <a:prstGeom prst="rect">
              <a:avLst/>
            </a:prstGeom>
          </p:spPr>
        </p:pic>
        <p:sp>
          <p:nvSpPr>
            <p:cNvPr id="8" name="Rectangular Callout 7"/>
            <p:cNvSpPr/>
            <p:nvPr/>
          </p:nvSpPr>
          <p:spPr>
            <a:xfrm>
              <a:off x="8396578" y="2706286"/>
              <a:ext cx="1550504" cy="378820"/>
            </a:xfrm>
            <a:prstGeom prst="wedgeRectCallout">
              <a:avLst>
                <a:gd name="adj1" fmla="val -59327"/>
                <a:gd name="adj2" fmla="val -709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Theme 3: OPEC is Formed</a:t>
              </a:r>
              <a:endParaRPr lang="en-US" sz="1200" dirty="0"/>
            </a:p>
          </p:txBody>
        </p:sp>
        <p:sp>
          <p:nvSpPr>
            <p:cNvPr id="12" name="Rectangular Callout 11"/>
            <p:cNvSpPr/>
            <p:nvPr/>
          </p:nvSpPr>
          <p:spPr>
            <a:xfrm>
              <a:off x="10515600" y="3998561"/>
              <a:ext cx="1547855" cy="263337"/>
            </a:xfrm>
            <a:prstGeom prst="wedgeRectCallout">
              <a:avLst>
                <a:gd name="adj1" fmla="val 18734"/>
                <a:gd name="adj2" fmla="val 2586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Oil slump since 2010</a:t>
              </a:r>
              <a:endParaRPr lang="en-US" sz="1200" dirty="0"/>
            </a:p>
          </p:txBody>
        </p:sp>
      </p:grpSp>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26607" y="250863"/>
            <a:ext cx="701567" cy="922963"/>
          </a:xfrm>
          <a:prstGeom prst="rect">
            <a:avLst/>
          </a:prstGeom>
        </p:spPr>
      </p:pic>
    </p:spTree>
    <p:extLst>
      <p:ext uri="{BB962C8B-B14F-4D97-AF65-F5344CB8AC3E}">
        <p14:creationId xmlns:p14="http://schemas.microsoft.com/office/powerpoint/2010/main" val="8679673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smtClean="0"/>
              <a:t>Focus Subject: Precious Metals</a:t>
            </a:r>
            <a:endParaRPr lang="en-US" dirty="0"/>
          </a:p>
        </p:txBody>
      </p:sp>
      <p:grpSp>
        <p:nvGrpSpPr>
          <p:cNvPr id="3" name="Group 2"/>
          <p:cNvGrpSpPr/>
          <p:nvPr/>
        </p:nvGrpSpPr>
        <p:grpSpPr>
          <a:xfrm>
            <a:off x="5761505" y="1232451"/>
            <a:ext cx="6302085" cy="5539513"/>
            <a:chOff x="4788860" y="1734903"/>
            <a:chExt cx="6128346" cy="5123097"/>
          </a:xfrm>
        </p:grpSpPr>
        <p:pic>
          <p:nvPicPr>
            <p:cNvPr id="9" name="Picture 8"/>
            <p:cNvPicPr>
              <a:picLocks noChangeAspect="1"/>
            </p:cNvPicPr>
            <p:nvPr/>
          </p:nvPicPr>
          <p:blipFill>
            <a:blip r:embed="rId2"/>
            <a:stretch>
              <a:fillRect/>
            </a:stretch>
          </p:blipFill>
          <p:spPr>
            <a:xfrm>
              <a:off x="4788860" y="1881599"/>
              <a:ext cx="6128346" cy="4976401"/>
            </a:xfrm>
            <a:prstGeom prst="rect">
              <a:avLst/>
            </a:prstGeom>
          </p:spPr>
        </p:pic>
        <p:sp>
          <p:nvSpPr>
            <p:cNvPr id="7" name="Rectangular Callout 6"/>
            <p:cNvSpPr/>
            <p:nvPr/>
          </p:nvSpPr>
          <p:spPr>
            <a:xfrm>
              <a:off x="8696499" y="2332576"/>
              <a:ext cx="1884418" cy="317314"/>
            </a:xfrm>
            <a:prstGeom prst="wedgeRectCallout">
              <a:avLst>
                <a:gd name="adj1" fmla="val 33555"/>
                <a:gd name="adj2" fmla="val 1536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Financial Crisis</a:t>
              </a:r>
              <a:endParaRPr lang="en-US" sz="1200" dirty="0"/>
            </a:p>
          </p:txBody>
        </p:sp>
        <p:sp>
          <p:nvSpPr>
            <p:cNvPr id="6" name="Rectangular Callout 5"/>
            <p:cNvSpPr/>
            <p:nvPr/>
          </p:nvSpPr>
          <p:spPr>
            <a:xfrm>
              <a:off x="5722586" y="4925533"/>
              <a:ext cx="1491014" cy="582639"/>
            </a:xfrm>
            <a:prstGeom prst="wedgeRectCallout">
              <a:avLst>
                <a:gd name="adj1" fmla="val -2636"/>
                <a:gd name="adj2" fmla="val -758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 US completely abandons gold standard</a:t>
              </a:r>
              <a:endParaRPr lang="en-US" sz="1200" dirty="0"/>
            </a:p>
          </p:txBody>
        </p:sp>
        <p:sp>
          <p:nvSpPr>
            <p:cNvPr id="8" name="Rectangular Callout 7"/>
            <p:cNvSpPr/>
            <p:nvPr/>
          </p:nvSpPr>
          <p:spPr>
            <a:xfrm>
              <a:off x="5016194" y="1734903"/>
              <a:ext cx="2358290" cy="597673"/>
            </a:xfrm>
            <a:prstGeom prst="wedgeRectCallout">
              <a:avLst>
                <a:gd name="adj1" fmla="val 50673"/>
                <a:gd name="adj2" fmla="val 732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Theme 3: Cold War Tension: Iranian Revolution, USSR invades </a:t>
              </a:r>
              <a:r>
                <a:rPr lang="en-US" sz="1200" dirty="0"/>
                <a:t>A</a:t>
              </a:r>
              <a:r>
                <a:rPr lang="en-US" sz="1200" dirty="0" smtClean="0"/>
                <a:t>fghanistan</a:t>
              </a:r>
              <a:endParaRPr lang="en-US" sz="1200" dirty="0"/>
            </a:p>
          </p:txBody>
        </p:sp>
      </p:grpSp>
      <p:cxnSp>
        <p:nvCxnSpPr>
          <p:cNvPr id="10" name="Straight Connector 9"/>
          <p:cNvCxnSpPr/>
          <p:nvPr/>
        </p:nvCxnSpPr>
        <p:spPr>
          <a:xfrm>
            <a:off x="127221" y="949716"/>
            <a:ext cx="11600953" cy="0"/>
          </a:xfrm>
          <a:prstGeom prst="line">
            <a:avLst/>
          </a:prstGeom>
          <a:ln w="19050"/>
          <a:effectLst>
            <a:outerShdw blurRad="50800" dist="38100" dir="5400000" algn="t"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548640" y="1391071"/>
            <a:ext cx="4985468" cy="2585323"/>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This chart shows the price movements of specifically precious metals. </a:t>
            </a:r>
          </a:p>
          <a:p>
            <a:pPr marL="285750" indent="-285750">
              <a:buFont typeface="Arial" panose="020B0604020202020204" pitchFamily="34" charset="0"/>
              <a:buChar char="•"/>
            </a:pPr>
            <a:r>
              <a:rPr lang="en-US" dirty="0" smtClean="0"/>
              <a:t>Precious metals are known to be a “haven” product that rise in price during economic downturns or political turmoil</a:t>
            </a:r>
          </a:p>
          <a:p>
            <a:pPr marL="285750" indent="-285750">
              <a:buFont typeface="Arial" panose="020B0604020202020204" pitchFamily="34" charset="0"/>
              <a:buChar char="•"/>
            </a:pPr>
            <a:r>
              <a:rPr lang="en-US" dirty="0" smtClean="0"/>
              <a:t>Although most commodities have a relationship with the US dollar (as the international trade currency), that relationship is especially true for precious metals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40" y="4539035"/>
            <a:ext cx="2447925" cy="186690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6808" y="4596539"/>
            <a:ext cx="2414697" cy="1809396"/>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026607" y="250863"/>
            <a:ext cx="701567" cy="540837"/>
          </a:xfrm>
          <a:prstGeom prst="rect">
            <a:avLst/>
          </a:prstGeom>
        </p:spPr>
      </p:pic>
    </p:spTree>
    <p:extLst>
      <p:ext uri="{BB962C8B-B14F-4D97-AF65-F5344CB8AC3E}">
        <p14:creationId xmlns:p14="http://schemas.microsoft.com/office/powerpoint/2010/main" val="31448271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smtClean="0"/>
              <a:t>Conclusions</a:t>
            </a:r>
            <a:endParaRPr lang="en-US" dirty="0"/>
          </a:p>
        </p:txBody>
      </p:sp>
      <p:sp>
        <p:nvSpPr>
          <p:cNvPr id="3" name="Content Placeholder 2"/>
          <p:cNvSpPr>
            <a:spLocks noGrp="1"/>
          </p:cNvSpPr>
          <p:nvPr>
            <p:ph idx="1"/>
          </p:nvPr>
        </p:nvSpPr>
        <p:spPr>
          <a:xfrm>
            <a:off x="202096" y="1337166"/>
            <a:ext cx="10515600" cy="4351338"/>
          </a:xfrm>
        </p:spPr>
        <p:txBody>
          <a:bodyPr/>
          <a:lstStyle/>
          <a:p>
            <a:pPr>
              <a:spcAft>
                <a:spcPts val="1200"/>
              </a:spcAft>
            </a:pPr>
            <a:r>
              <a:rPr lang="en-US" dirty="0" smtClean="0"/>
              <a:t>Theme 1: Commodities have very high degrees of price fluctuation as compared to most assets</a:t>
            </a:r>
          </a:p>
          <a:p>
            <a:pPr>
              <a:spcAft>
                <a:spcPts val="1200"/>
              </a:spcAft>
            </a:pPr>
            <a:r>
              <a:rPr lang="en-US" dirty="0" smtClean="0"/>
              <a:t>Theme 2: During the late 2000’s many commodities had a boom period that led to a bust by 2010. This commodity boom was largely a consequence of pent up demand from the BRIC developing countries and especially China</a:t>
            </a:r>
          </a:p>
          <a:p>
            <a:pPr>
              <a:spcAft>
                <a:spcPts val="1200"/>
              </a:spcAft>
            </a:pPr>
            <a:r>
              <a:rPr lang="en-US" dirty="0" smtClean="0"/>
              <a:t>Theme 3: Political events matter</a:t>
            </a:r>
            <a:endParaRPr lang="en-US" dirty="0"/>
          </a:p>
        </p:txBody>
      </p:sp>
      <p:cxnSp>
        <p:nvCxnSpPr>
          <p:cNvPr id="4" name="Straight Connector 3"/>
          <p:cNvCxnSpPr/>
          <p:nvPr/>
        </p:nvCxnSpPr>
        <p:spPr>
          <a:xfrm>
            <a:off x="127221" y="949716"/>
            <a:ext cx="11600953" cy="0"/>
          </a:xfrm>
          <a:prstGeom prst="line">
            <a:avLst/>
          </a:prstGeom>
          <a:ln w="19050"/>
          <a:effectLst>
            <a:outerShdw blurRad="50800" dist="38100" dir="5400000" algn="t" rotWithShape="0">
              <a:prstClr val="black">
                <a:alpha val="40000"/>
              </a:prstClr>
            </a:outerShdw>
          </a:effectLst>
        </p:spPr>
        <p:style>
          <a:lnRef idx="1">
            <a:schemeClr val="dk1"/>
          </a:lnRef>
          <a:fillRef idx="0">
            <a:schemeClr val="dk1"/>
          </a:fillRef>
          <a:effectRef idx="0">
            <a:schemeClr val="dk1"/>
          </a:effectRef>
          <a:fontRef idx="minor">
            <a:schemeClr val="tx1"/>
          </a:fontRef>
        </p:style>
      </p:cxn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26607" y="250863"/>
            <a:ext cx="701567" cy="68725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221" y="4984326"/>
            <a:ext cx="2466975" cy="184785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2364" y="5281358"/>
            <a:ext cx="2162962" cy="1253785"/>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00249" y="5036712"/>
            <a:ext cx="2628900" cy="1743075"/>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17521" y="5093861"/>
            <a:ext cx="2800350" cy="1628775"/>
          </a:xfrm>
          <a:prstGeom prst="rect">
            <a:avLst/>
          </a:prstGeom>
        </p:spPr>
      </p:pic>
    </p:spTree>
    <p:extLst>
      <p:ext uri="{BB962C8B-B14F-4D97-AF65-F5344CB8AC3E}">
        <p14:creationId xmlns:p14="http://schemas.microsoft.com/office/powerpoint/2010/main" val="40029835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75000"/>
              </a:schemeClr>
            </a:gs>
            <a:gs pos="11000">
              <a:schemeClr val="accent1">
                <a:lumMod val="45000"/>
                <a:lumOff val="55000"/>
              </a:schemeClr>
            </a:gs>
            <a:gs pos="56000">
              <a:srgbClr val="E0ECF7"/>
            </a:gs>
            <a:gs pos="82000">
              <a:schemeClr val="bg1"/>
            </a:gs>
            <a:gs pos="100000">
              <a:schemeClr val="bg1"/>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17775"/>
            <a:ext cx="9144000" cy="2387600"/>
          </a:xfrm>
        </p:spPr>
        <p:txBody>
          <a:bodyPr/>
          <a:lstStyle/>
          <a:p>
            <a:r>
              <a:rPr lang="en-US" b="1" dirty="0" smtClean="0"/>
              <a:t>Appendix</a:t>
            </a:r>
            <a:endParaRPr lang="en-US" b="1" dirty="0"/>
          </a:p>
        </p:txBody>
      </p:sp>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693134"/>
            <a:ext cx="4905375" cy="1164866"/>
          </a:xfrm>
          <a:prstGeom prst="rect">
            <a:avLst/>
          </a:prstGeom>
        </p:spPr>
      </p:pic>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0021" y="5693134"/>
            <a:ext cx="4905375" cy="1164866"/>
          </a:xfrm>
          <a:prstGeom prst="rect">
            <a:avLst/>
          </a:prstGeom>
        </p:spPr>
      </p:pic>
      <p:pic>
        <p:nvPicPr>
          <p:cNvPr id="24" name="Picture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6625" y="5693134"/>
            <a:ext cx="4905375" cy="1164866"/>
          </a:xfrm>
          <a:prstGeom prst="rect">
            <a:avLst/>
          </a:prstGeom>
        </p:spPr>
      </p:pic>
    </p:spTree>
    <p:extLst>
      <p:ext uri="{BB962C8B-B14F-4D97-AF65-F5344CB8AC3E}">
        <p14:creationId xmlns:p14="http://schemas.microsoft.com/office/powerpoint/2010/main" val="39490679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smtClean="0"/>
              <a:t>Learning Process and Sources</a:t>
            </a:r>
            <a:endParaRPr lang="en-US" dirty="0"/>
          </a:p>
        </p:txBody>
      </p:sp>
      <p:sp>
        <p:nvSpPr>
          <p:cNvPr id="3" name="Content Placeholder 2"/>
          <p:cNvSpPr>
            <a:spLocks noGrp="1"/>
          </p:cNvSpPr>
          <p:nvPr>
            <p:ph idx="1"/>
          </p:nvPr>
        </p:nvSpPr>
        <p:spPr>
          <a:xfrm>
            <a:off x="469900" y="1094738"/>
            <a:ext cx="11252200" cy="5204464"/>
          </a:xfrm>
        </p:spPr>
        <p:txBody>
          <a:bodyPr>
            <a:normAutofit fontScale="25000" lnSpcReduction="20000"/>
          </a:bodyPr>
          <a:lstStyle/>
          <a:p>
            <a:pPr marL="0" indent="0">
              <a:buNone/>
            </a:pPr>
            <a:r>
              <a:rPr lang="en-US" sz="5600" dirty="0">
                <a:solidFill>
                  <a:srgbClr val="575757"/>
                </a:solidFill>
                <a:latin typeface="Verdana" panose="020B0604030504040204" pitchFamily="34" charset="0"/>
                <a:ea typeface="Verdana" panose="020B0604030504040204" pitchFamily="34" charset="0"/>
                <a:cs typeface="Verdana" panose="020B0604030504040204" pitchFamily="34" charset="0"/>
              </a:rPr>
              <a:t>Learning Process</a:t>
            </a:r>
            <a:r>
              <a:rPr lang="en-US" sz="5600" dirty="0" smtClean="0">
                <a:solidFill>
                  <a:srgbClr val="575757"/>
                </a:solidFill>
                <a:latin typeface="Verdana" panose="020B0604030504040204" pitchFamily="34" charset="0"/>
                <a:ea typeface="Verdana" panose="020B0604030504040204" pitchFamily="34" charset="0"/>
                <a:cs typeface="Verdana" panose="020B0604030504040204" pitchFamily="34" charset="0"/>
              </a:rPr>
              <a:t>:</a:t>
            </a:r>
          </a:p>
          <a:p>
            <a:pPr marL="171450" indent="-171450">
              <a:buFont typeface="Arial" panose="020B0604020202020204" pitchFamily="34" charset="0"/>
              <a:buChar char="•"/>
            </a:pPr>
            <a:r>
              <a:rPr lang="en-US" sz="4800" dirty="0"/>
              <a:t>First challenge of the project was simply to find an acceptable data set. Something interesting enough, challenging </a:t>
            </a:r>
            <a:r>
              <a:rPr lang="en-US" sz="4800" dirty="0" smtClean="0"/>
              <a:t>enough, </a:t>
            </a:r>
            <a:r>
              <a:rPr lang="en-US" sz="4800" dirty="0"/>
              <a:t>while still realistic and </a:t>
            </a:r>
            <a:r>
              <a:rPr lang="en-US" sz="4800" dirty="0" smtClean="0"/>
              <a:t>relevant  to the </a:t>
            </a:r>
            <a:r>
              <a:rPr lang="en-US" sz="4800" dirty="0"/>
              <a:t>world. At a high level I knew combining two datasets in interesting ways was more likely to bring about </a:t>
            </a:r>
            <a:r>
              <a:rPr lang="en-US" sz="4800" dirty="0" smtClean="0"/>
              <a:t>useful and previously unbeknownst insights</a:t>
            </a:r>
            <a:r>
              <a:rPr lang="en-US" sz="4800" dirty="0"/>
              <a:t>. Furthermore I’ve always been interested in finance and geopolitics so this was an interesting way for me to blend those two interests.</a:t>
            </a:r>
          </a:p>
          <a:p>
            <a:pPr marL="171450" indent="-171450">
              <a:buFont typeface="Arial" panose="020B0604020202020204" pitchFamily="34" charset="0"/>
              <a:buChar char="•"/>
            </a:pPr>
            <a:r>
              <a:rPr lang="en-US" sz="4800" dirty="0"/>
              <a:t>As always the data wrangling portion of the project takes a big </a:t>
            </a:r>
            <a:r>
              <a:rPr lang="en-US" sz="4800" dirty="0" smtClean="0"/>
              <a:t>allotment of </a:t>
            </a:r>
            <a:r>
              <a:rPr lang="en-US" sz="4800" dirty="0"/>
              <a:t>time initially. However I was able to remember and reference code from Project 1 to speed that process up</a:t>
            </a:r>
            <a:r>
              <a:rPr lang="en-US" sz="4800" dirty="0" smtClean="0"/>
              <a:t>.</a:t>
            </a:r>
          </a:p>
          <a:p>
            <a:pPr marL="171450" indent="-171450"/>
            <a:r>
              <a:rPr lang="en-US" sz="4800" dirty="0"/>
              <a:t>In some  ways I was able to build </a:t>
            </a:r>
            <a:r>
              <a:rPr lang="en-US" sz="4800" dirty="0" smtClean="0"/>
              <a:t>upon the ideas </a:t>
            </a:r>
            <a:r>
              <a:rPr lang="en-US" sz="4800" dirty="0"/>
              <a:t>and the structure of project 1 and then expand them to new areas. As both projects are referencing time series data, I was able to replicate many of the same descriptive type views as project 1, but also expand upon those ideas and show new things.</a:t>
            </a:r>
          </a:p>
          <a:p>
            <a:pPr marL="171450" indent="-171450">
              <a:buFont typeface="Arial" panose="020B0604020202020204" pitchFamily="34" charset="0"/>
              <a:buChar char="•"/>
            </a:pPr>
            <a:r>
              <a:rPr lang="en-US" sz="4800" dirty="0" smtClean="0"/>
              <a:t>For example my </a:t>
            </a:r>
            <a:r>
              <a:rPr lang="en-US" sz="4800" dirty="0"/>
              <a:t>second focus subject and idea for creating a histogram </a:t>
            </a:r>
            <a:r>
              <a:rPr lang="en-US" sz="4800" dirty="0" smtClean="0"/>
              <a:t>distribution on </a:t>
            </a:r>
            <a:r>
              <a:rPr lang="en-US" sz="4800" dirty="0"/>
              <a:t>all percentage price movements were not ideas I had from the start. Often times for </a:t>
            </a:r>
            <a:r>
              <a:rPr lang="en-US" sz="4800" dirty="0" smtClean="0"/>
              <a:t>me, </a:t>
            </a:r>
            <a:r>
              <a:rPr lang="en-US" sz="4800" dirty="0"/>
              <a:t>getting out of the code and starting to formulate a presentation leads to new ideas which brings me back to the code.</a:t>
            </a:r>
          </a:p>
          <a:p>
            <a:pPr marL="171450" indent="-171450">
              <a:buFont typeface="Arial" panose="020B0604020202020204" pitchFamily="34" charset="0"/>
              <a:buChar char="•"/>
            </a:pPr>
            <a:r>
              <a:rPr lang="en-US" sz="4800" dirty="0" smtClean="0"/>
              <a:t>Lastly when investigating why certain fluctuations had occurred for a particular commodity or across commodities is when I started to formulate my themes. I think these themes or patterns are useful  for understanding the market at a high level and certainly lend themselves to more investigation. If patterns are noticed at this high level (i.e. political events really matter) it alludes to further investigation you could perform (i.e. match news headlines NLP data and form the foundation of a predictive model).</a:t>
            </a:r>
          </a:p>
          <a:p>
            <a:pPr>
              <a:spcAft>
                <a:spcPts val="600"/>
              </a:spcAft>
            </a:pPr>
            <a:endParaRPr lang="en-US" sz="2000" dirty="0" smtClean="0">
              <a:solidFill>
                <a:srgbClr val="575757"/>
              </a:solidFill>
            </a:endParaRPr>
          </a:p>
          <a:p>
            <a:pPr marL="0" indent="0">
              <a:spcAft>
                <a:spcPts val="600"/>
              </a:spcAft>
              <a:buNone/>
            </a:pPr>
            <a:r>
              <a:rPr lang="en-US" sz="5600" dirty="0" smtClean="0">
                <a:solidFill>
                  <a:srgbClr val="575757"/>
                </a:solidFill>
                <a:latin typeface="Verdana" panose="020B0604030504040204" pitchFamily="34" charset="0"/>
                <a:ea typeface="Verdana" panose="020B0604030504040204" pitchFamily="34" charset="0"/>
                <a:cs typeface="Verdana" panose="020B0604030504040204" pitchFamily="34" charset="0"/>
              </a:rPr>
              <a:t>Sources:</a:t>
            </a:r>
          </a:p>
          <a:p>
            <a:pPr marL="171450" indent="-171450"/>
            <a:r>
              <a:rPr lang="en-US" sz="4800" dirty="0"/>
              <a:t>Primary Data Source - World Bank: Global Economic Monitor Commodities</a:t>
            </a:r>
          </a:p>
          <a:p>
            <a:pPr marL="171450" indent="-171450"/>
            <a:r>
              <a:rPr lang="en-US" sz="4800" dirty="0"/>
              <a:t>Supplemental Data Source - World Bank: GDP Real 2010 USD</a:t>
            </a:r>
          </a:p>
          <a:p>
            <a:pPr marL="171450" indent="-171450"/>
            <a:r>
              <a:rPr lang="en-US" sz="4800" dirty="0"/>
              <a:t>Radetzki, Marian. The Anatomy of Three Commodity Booms. radetzki.biz/rapporter/ThreeBooms_71.pdf. (radetzki)</a:t>
            </a:r>
          </a:p>
          <a:p>
            <a:pPr marL="171450" indent="-171450"/>
            <a:r>
              <a:rPr lang="en-US" sz="4800" dirty="0"/>
              <a:t>Cordell, Dana &amp; White, Stuart. (2011). Peak Phosphorus: Clarifying the Key Issues of a Vigorous Debate about Long-Term Phosphorus Security. Sustainability. 3. 2027-2049. 10.3390/su3102027.  (cordell/white)</a:t>
            </a:r>
          </a:p>
          <a:p>
            <a:pPr marL="171450" indent="-171450"/>
            <a:r>
              <a:rPr lang="en-US" sz="4800" dirty="0"/>
              <a:t>Evans-Pritchard, Ambrose. “Nickel price 'loses touch with industrial reality'.” The Telegraph, 6 Apr. 2007, www.telegraph.co.uk/finance/2806898/Nickel-price-loses-touch-with-industrial-reality.html. (telegraph)</a:t>
            </a:r>
          </a:p>
          <a:p>
            <a:pPr marL="171450" indent="-171450"/>
            <a:r>
              <a:rPr lang="en-US" sz="4800" dirty="0"/>
              <a:t>“Where &amp; Why Nickel Is Used.” Nickel Institute, </a:t>
            </a:r>
            <a:r>
              <a:rPr lang="en-US" sz="4800" dirty="0">
                <a:hlinkClick r:id="rId2"/>
              </a:rPr>
              <a:t>www.nickelinstitute.org/NickelUseInSociety/AboutNickel/WhereWhyNickelIsUsed.aspx</a:t>
            </a:r>
            <a:r>
              <a:rPr lang="en-US" sz="4800" dirty="0"/>
              <a:t>. (nickel institute)</a:t>
            </a:r>
          </a:p>
          <a:p>
            <a:pPr marL="171450" indent="-171450"/>
            <a:r>
              <a:rPr lang="en-US" sz="4800" dirty="0"/>
              <a:t>McCain, Brian. “The Facts Behind Oil's Price Collapse.” Forbes, 9 Feb. 2015, The Facts Behind Oil's Price Collapse. (forbes)</a:t>
            </a:r>
          </a:p>
          <a:p>
            <a:pPr marL="171450" indent="-171450">
              <a:spcAft>
                <a:spcPts val="600"/>
              </a:spcAft>
            </a:pPr>
            <a:endParaRPr lang="en-US" sz="4800" dirty="0"/>
          </a:p>
          <a:p>
            <a:pPr lvl="2" indent="0">
              <a:spcAft>
                <a:spcPts val="600"/>
              </a:spcAft>
              <a:buNone/>
            </a:pPr>
            <a:endParaRPr lang="en-US" b="0" dirty="0" smtClean="0"/>
          </a:p>
        </p:txBody>
      </p:sp>
      <p:cxnSp>
        <p:nvCxnSpPr>
          <p:cNvPr id="4" name="Straight Connector 3"/>
          <p:cNvCxnSpPr/>
          <p:nvPr/>
        </p:nvCxnSpPr>
        <p:spPr>
          <a:xfrm>
            <a:off x="127221" y="949716"/>
            <a:ext cx="11600953" cy="0"/>
          </a:xfrm>
          <a:prstGeom prst="line">
            <a:avLst/>
          </a:prstGeom>
          <a:ln w="19050"/>
          <a:effectLst>
            <a:outerShdw blurRad="50800" dist="38100" dir="5400000" algn="t" rotWithShape="0">
              <a:prstClr val="black">
                <a:alpha val="40000"/>
              </a:prstClr>
            </a:outerShdw>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117478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smtClean="0"/>
              <a:t>Contents</a:t>
            </a:r>
            <a:endParaRPr lang="en-US" dirty="0"/>
          </a:p>
        </p:txBody>
      </p:sp>
      <p:sp>
        <p:nvSpPr>
          <p:cNvPr id="3" name="Content Placeholder 2"/>
          <p:cNvSpPr>
            <a:spLocks noGrp="1"/>
          </p:cNvSpPr>
          <p:nvPr>
            <p:ph idx="1"/>
          </p:nvPr>
        </p:nvSpPr>
        <p:spPr>
          <a:xfrm>
            <a:off x="917715" y="1209871"/>
            <a:ext cx="10515600" cy="5569087"/>
          </a:xfrm>
        </p:spPr>
        <p:txBody>
          <a:bodyPr>
            <a:normAutofit/>
          </a:bodyPr>
          <a:lstStyle/>
          <a:p>
            <a:pPr marL="0" indent="0">
              <a:spcBef>
                <a:spcPts val="1200"/>
              </a:spcBef>
              <a:spcAft>
                <a:spcPts val="3000"/>
              </a:spcAft>
              <a:buNone/>
            </a:pPr>
            <a:r>
              <a:rPr lang="en-US" dirty="0" smtClean="0"/>
              <a:t>Overview</a:t>
            </a:r>
          </a:p>
          <a:p>
            <a:pPr marL="0" indent="0">
              <a:spcBef>
                <a:spcPts val="1200"/>
              </a:spcBef>
              <a:spcAft>
                <a:spcPts val="3000"/>
              </a:spcAft>
              <a:buNone/>
            </a:pPr>
            <a:r>
              <a:rPr lang="en-US" dirty="0" smtClean="0"/>
              <a:t>Commodities by Measurement type</a:t>
            </a:r>
          </a:p>
          <a:p>
            <a:pPr marL="0" indent="0">
              <a:spcBef>
                <a:spcPts val="1200"/>
              </a:spcBef>
              <a:spcAft>
                <a:spcPts val="3000"/>
              </a:spcAft>
              <a:buNone/>
            </a:pPr>
            <a:r>
              <a:rPr lang="en-US" dirty="0" smtClean="0"/>
              <a:t>Commodities by Percent Growth</a:t>
            </a:r>
          </a:p>
          <a:p>
            <a:pPr marL="0" indent="0">
              <a:spcBef>
                <a:spcPts val="1200"/>
              </a:spcBef>
              <a:spcAft>
                <a:spcPts val="3000"/>
              </a:spcAft>
              <a:buNone/>
            </a:pPr>
            <a:r>
              <a:rPr lang="en-US" dirty="0" smtClean="0"/>
              <a:t>Focus Subject: OPEC and Oil Prices</a:t>
            </a:r>
          </a:p>
          <a:p>
            <a:pPr marL="0" indent="0">
              <a:spcBef>
                <a:spcPts val="1200"/>
              </a:spcBef>
              <a:spcAft>
                <a:spcPts val="3000"/>
              </a:spcAft>
              <a:buNone/>
            </a:pPr>
            <a:r>
              <a:rPr lang="en-US" dirty="0" smtClean="0"/>
              <a:t>Focus Subject: Precious Metals</a:t>
            </a:r>
          </a:p>
          <a:p>
            <a:pPr marL="0" indent="0">
              <a:spcBef>
                <a:spcPts val="1200"/>
              </a:spcBef>
              <a:spcAft>
                <a:spcPts val="3000"/>
              </a:spcAft>
              <a:buNone/>
            </a:pPr>
            <a:r>
              <a:rPr lang="en-US" dirty="0" smtClean="0"/>
              <a:t>Conclusions</a:t>
            </a:r>
          </a:p>
          <a:p>
            <a:endParaRPr lang="en-US" dirty="0" smtClean="0"/>
          </a:p>
          <a:p>
            <a:endParaRPr lang="en-US" dirty="0" smtClean="0"/>
          </a:p>
          <a:p>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0457" y="1739473"/>
            <a:ext cx="5448407" cy="4478447"/>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6144" y="2885251"/>
            <a:ext cx="701567" cy="678564"/>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6145" y="3771950"/>
            <a:ext cx="701567" cy="922963"/>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6146" y="4838367"/>
            <a:ext cx="701567" cy="540837"/>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6144" y="1995186"/>
            <a:ext cx="701567" cy="689235"/>
          </a:xfrm>
          <a:prstGeom prst="rect">
            <a:avLst/>
          </a:prstGeom>
        </p:spPr>
      </p:pic>
      <p:pic>
        <p:nvPicPr>
          <p:cNvPr id="15" name="Picture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16143" y="1099911"/>
            <a:ext cx="701567" cy="652134"/>
          </a:xfrm>
          <a:prstGeom prst="rect">
            <a:avLst/>
          </a:prstGeom>
        </p:spPr>
      </p:pic>
      <p:cxnSp>
        <p:nvCxnSpPr>
          <p:cNvPr id="16" name="Straight Connector 15"/>
          <p:cNvCxnSpPr/>
          <p:nvPr/>
        </p:nvCxnSpPr>
        <p:spPr>
          <a:xfrm>
            <a:off x="127221" y="949716"/>
            <a:ext cx="11600953" cy="0"/>
          </a:xfrm>
          <a:prstGeom prst="line">
            <a:avLst/>
          </a:prstGeom>
          <a:ln w="19050"/>
          <a:effectLst>
            <a:outerShdw blurRad="50800" dist="38100" dir="5400000" algn="t" rotWithShape="0">
              <a:prstClr val="black">
                <a:alpha val="40000"/>
              </a:prstClr>
            </a:outerShdw>
          </a:effectLst>
        </p:spPr>
        <p:style>
          <a:lnRef idx="1">
            <a:schemeClr val="dk1"/>
          </a:lnRef>
          <a:fillRef idx="0">
            <a:schemeClr val="dk1"/>
          </a:fillRef>
          <a:effectRef idx="0">
            <a:schemeClr val="dk1"/>
          </a:effectRef>
          <a:fontRef idx="minor">
            <a:schemeClr val="tx1"/>
          </a:fontRef>
        </p:style>
      </p:cxnSp>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16142" y="5717761"/>
            <a:ext cx="701567" cy="687250"/>
          </a:xfrm>
          <a:prstGeom prst="rect">
            <a:avLst/>
          </a:prstGeom>
        </p:spPr>
      </p:pic>
    </p:spTree>
    <p:extLst>
      <p:ext uri="{BB962C8B-B14F-4D97-AF65-F5344CB8AC3E}">
        <p14:creationId xmlns:p14="http://schemas.microsoft.com/office/powerpoint/2010/main" val="5596693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60"/>
            <a:ext cx="10515600" cy="1325563"/>
          </a:xfrm>
        </p:spPr>
        <p:txBody>
          <a:bodyPr/>
          <a:lstStyle/>
          <a:p>
            <a:r>
              <a:rPr lang="en-US" dirty="0" smtClean="0"/>
              <a:t>Commodities Show High Variance</a:t>
            </a:r>
            <a:endParaRPr lang="en-US" dirty="0"/>
          </a:p>
        </p:txBody>
      </p:sp>
      <p:pic>
        <p:nvPicPr>
          <p:cNvPr id="4" name="Picture 3"/>
          <p:cNvPicPr>
            <a:picLocks noChangeAspect="1"/>
          </p:cNvPicPr>
          <p:nvPr/>
        </p:nvPicPr>
        <p:blipFill rotWithShape="1">
          <a:blip r:embed="rId2"/>
          <a:srcRect l="-652" t="28301" r="1"/>
          <a:stretch/>
        </p:blipFill>
        <p:spPr>
          <a:xfrm>
            <a:off x="141087" y="1725485"/>
            <a:ext cx="4527181" cy="4985416"/>
          </a:xfrm>
          <a:prstGeom prst="rect">
            <a:avLst/>
          </a:prstGeom>
        </p:spPr>
      </p:pic>
      <p:grpSp>
        <p:nvGrpSpPr>
          <p:cNvPr id="11" name="Group 10"/>
          <p:cNvGrpSpPr/>
          <p:nvPr/>
        </p:nvGrpSpPr>
        <p:grpSpPr>
          <a:xfrm>
            <a:off x="4641493" y="2869007"/>
            <a:ext cx="8107016" cy="3841894"/>
            <a:chOff x="838200" y="2319903"/>
            <a:chExt cx="7229475" cy="3462337"/>
          </a:xfrm>
        </p:grpSpPr>
        <p:grpSp>
          <p:nvGrpSpPr>
            <p:cNvPr id="6" name="Group 5"/>
            <p:cNvGrpSpPr/>
            <p:nvPr/>
          </p:nvGrpSpPr>
          <p:grpSpPr>
            <a:xfrm>
              <a:off x="838200" y="2319903"/>
              <a:ext cx="6681722" cy="3462337"/>
              <a:chOff x="838200" y="2319903"/>
              <a:chExt cx="6681722" cy="3462337"/>
            </a:xfrm>
          </p:grpSpPr>
          <p:pic>
            <p:nvPicPr>
              <p:cNvPr id="5" name="Picture 4"/>
              <p:cNvPicPr>
                <a:picLocks noChangeAspect="1"/>
              </p:cNvPicPr>
              <p:nvPr/>
            </p:nvPicPr>
            <p:blipFill rotWithShape="1">
              <a:blip r:embed="rId3"/>
              <a:srcRect t="-1" b="71988"/>
              <a:stretch/>
            </p:blipFill>
            <p:spPr>
              <a:xfrm>
                <a:off x="838200" y="2319903"/>
                <a:ext cx="6681722" cy="3462337"/>
              </a:xfrm>
              <a:prstGeom prst="rect">
                <a:avLst/>
              </a:prstGeom>
            </p:spPr>
          </p:pic>
          <p:cxnSp>
            <p:nvCxnSpPr>
              <p:cNvPr id="7" name="Straight Connector 6"/>
              <p:cNvCxnSpPr/>
              <p:nvPr/>
            </p:nvCxnSpPr>
            <p:spPr>
              <a:xfrm>
                <a:off x="2047875" y="4552950"/>
                <a:ext cx="4286250" cy="0"/>
              </a:xfrm>
              <a:prstGeom prst="line">
                <a:avLst/>
              </a:prstGeom>
            </p:spPr>
            <p:style>
              <a:lnRef idx="3">
                <a:schemeClr val="dk1"/>
              </a:lnRef>
              <a:fillRef idx="0">
                <a:schemeClr val="dk1"/>
              </a:fillRef>
              <a:effectRef idx="2">
                <a:schemeClr val="dk1"/>
              </a:effectRef>
              <a:fontRef idx="minor">
                <a:schemeClr val="tx1"/>
              </a:fontRef>
            </p:style>
          </p:cxnSp>
          <p:cxnSp>
            <p:nvCxnSpPr>
              <p:cNvPr id="8" name="Straight Connector 7"/>
              <p:cNvCxnSpPr/>
              <p:nvPr/>
            </p:nvCxnSpPr>
            <p:spPr>
              <a:xfrm>
                <a:off x="2047875" y="5057775"/>
                <a:ext cx="4286250" cy="0"/>
              </a:xfrm>
              <a:prstGeom prst="line">
                <a:avLst/>
              </a:prstGeom>
            </p:spPr>
            <p:style>
              <a:lnRef idx="3">
                <a:schemeClr val="dk1"/>
              </a:lnRef>
              <a:fillRef idx="0">
                <a:schemeClr val="dk1"/>
              </a:fillRef>
              <a:effectRef idx="2">
                <a:schemeClr val="dk1"/>
              </a:effectRef>
              <a:fontRef idx="minor">
                <a:schemeClr val="tx1"/>
              </a:fontRef>
            </p:style>
          </p:cxnSp>
          <p:sp>
            <p:nvSpPr>
              <p:cNvPr id="9" name="Right Brace 8"/>
              <p:cNvSpPr/>
              <p:nvPr/>
            </p:nvSpPr>
            <p:spPr>
              <a:xfrm>
                <a:off x="6334125" y="4552950"/>
                <a:ext cx="295275" cy="504825"/>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dirty="0"/>
              </a:p>
            </p:txBody>
          </p:sp>
        </p:grpSp>
        <p:sp>
          <p:nvSpPr>
            <p:cNvPr id="10" name="TextBox 9"/>
            <p:cNvSpPr txBox="1"/>
            <p:nvPr/>
          </p:nvSpPr>
          <p:spPr>
            <a:xfrm>
              <a:off x="6741513" y="4620696"/>
              <a:ext cx="1326162" cy="332844"/>
            </a:xfrm>
            <a:prstGeom prst="rect">
              <a:avLst/>
            </a:prstGeom>
            <a:noFill/>
          </p:spPr>
          <p:txBody>
            <a:bodyPr wrap="square" rtlCol="0">
              <a:spAutoFit/>
            </a:bodyPr>
            <a:lstStyle/>
            <a:p>
              <a:r>
                <a:rPr lang="en-US" dirty="0"/>
                <a:t>≈</a:t>
              </a:r>
              <a:r>
                <a:rPr lang="en-US" dirty="0" smtClean="0"/>
                <a:t> 50%</a:t>
              </a:r>
              <a:endParaRPr lang="en-US" dirty="0"/>
            </a:p>
          </p:txBody>
        </p:sp>
      </p:grpSp>
      <p:sp>
        <p:nvSpPr>
          <p:cNvPr id="12" name="TextBox 11"/>
          <p:cNvSpPr txBox="1"/>
          <p:nvPr/>
        </p:nvSpPr>
        <p:spPr>
          <a:xfrm>
            <a:off x="5257800" y="1353871"/>
            <a:ext cx="6655241"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Theme 1: Chart below shows the large scale on which price fluctuations consistently occur in commodities markets</a:t>
            </a:r>
          </a:p>
          <a:p>
            <a:pPr marL="285750" indent="-285750">
              <a:buFont typeface="Arial" panose="020B0604020202020204" pitchFamily="34" charset="0"/>
              <a:buChar char="•"/>
            </a:pPr>
            <a:r>
              <a:rPr lang="en-US" dirty="0" smtClean="0"/>
              <a:t>The thick “band” drawn on the chart to encompass the majority of all price changes covers a range of approximately +/- 25%</a:t>
            </a:r>
            <a:endParaRPr lang="en-US" dirty="0"/>
          </a:p>
        </p:txBody>
      </p:sp>
      <p:sp>
        <p:nvSpPr>
          <p:cNvPr id="14" name="TextBox 13"/>
          <p:cNvSpPr txBox="1"/>
          <p:nvPr/>
        </p:nvSpPr>
        <p:spPr>
          <a:xfrm>
            <a:off x="372919" y="1055244"/>
            <a:ext cx="4078034" cy="369332"/>
          </a:xfrm>
          <a:prstGeom prst="rect">
            <a:avLst/>
          </a:prstGeom>
          <a:noFill/>
        </p:spPr>
        <p:txBody>
          <a:bodyPr wrap="square" rtlCol="0">
            <a:spAutoFit/>
          </a:bodyPr>
          <a:lstStyle/>
          <a:p>
            <a:pPr algn="ctr"/>
            <a:r>
              <a:rPr lang="en-US" b="1" dirty="0">
                <a:solidFill>
                  <a:schemeClr val="dk1"/>
                </a:solidFill>
              </a:rPr>
              <a:t>75 Traded Commodities </a:t>
            </a:r>
            <a:r>
              <a:rPr lang="en-US" b="1" dirty="0" smtClean="0">
                <a:solidFill>
                  <a:schemeClr val="dk1"/>
                </a:solidFill>
              </a:rPr>
              <a:t>Assessed (2016)</a:t>
            </a:r>
            <a:endParaRPr lang="en-US" b="1" dirty="0">
              <a:solidFill>
                <a:schemeClr val="dk1"/>
              </a:solidFill>
            </a:endParaRPr>
          </a:p>
        </p:txBody>
      </p:sp>
      <p:cxnSp>
        <p:nvCxnSpPr>
          <p:cNvPr id="17" name="Straight Connector 16"/>
          <p:cNvCxnSpPr/>
          <p:nvPr/>
        </p:nvCxnSpPr>
        <p:spPr>
          <a:xfrm>
            <a:off x="127221" y="949716"/>
            <a:ext cx="11600953" cy="0"/>
          </a:xfrm>
          <a:prstGeom prst="line">
            <a:avLst/>
          </a:prstGeom>
          <a:ln w="19050"/>
          <a:effectLst>
            <a:outerShdw blurRad="50800" dist="38100" dir="5400000" algn="t" rotWithShape="0">
              <a:prstClr val="black">
                <a:alpha val="40000"/>
              </a:prstClr>
            </a:outerShdw>
          </a:effectLst>
        </p:spPr>
        <p:style>
          <a:lnRef idx="1">
            <a:schemeClr val="dk1"/>
          </a:lnRef>
          <a:fillRef idx="0">
            <a:schemeClr val="dk1"/>
          </a:fillRef>
          <a:effectRef idx="0">
            <a:schemeClr val="dk1"/>
          </a:effectRef>
          <a:fontRef idx="minor">
            <a:schemeClr val="tx1"/>
          </a:fontRef>
        </p:style>
      </p:cxnSp>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26607" y="250863"/>
            <a:ext cx="701567" cy="652134"/>
          </a:xfrm>
          <a:prstGeom prst="rect">
            <a:avLst/>
          </a:prstGeom>
        </p:spPr>
      </p:pic>
      <p:sp>
        <p:nvSpPr>
          <p:cNvPr id="19" name="Right Brace 18"/>
          <p:cNvSpPr/>
          <p:nvPr/>
        </p:nvSpPr>
        <p:spPr>
          <a:xfrm rot="16200000">
            <a:off x="2324949" y="-368932"/>
            <a:ext cx="173974" cy="3965136"/>
          </a:xfrm>
          <a:prstGeom prst="rightBrace">
            <a:avLst>
              <a:gd name="adj1" fmla="val 8333"/>
              <a:gd name="adj2" fmla="val 48751"/>
            </a:avLst>
          </a:prstGeom>
          <a:ln w="28575"/>
        </p:spPr>
        <p:style>
          <a:lnRef idx="3">
            <a:schemeClr val="dk1"/>
          </a:lnRef>
          <a:fillRef idx="0">
            <a:schemeClr val="dk1"/>
          </a:fillRef>
          <a:effectRef idx="2">
            <a:schemeClr val="dk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34211911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Straight Connector 25"/>
          <p:cNvCxnSpPr/>
          <p:nvPr/>
        </p:nvCxnSpPr>
        <p:spPr>
          <a:xfrm>
            <a:off x="127221" y="949716"/>
            <a:ext cx="11600953" cy="0"/>
          </a:xfrm>
          <a:prstGeom prst="line">
            <a:avLst/>
          </a:prstGeom>
          <a:ln w="19050"/>
          <a:effectLst>
            <a:outerShdw blurRad="50800" dist="38100" dir="5400000" algn="t"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21" name="Oval 2"/>
          <p:cNvSpPr>
            <a:spLocks noChangeArrowheads="1"/>
          </p:cNvSpPr>
          <p:nvPr/>
        </p:nvSpPr>
        <p:spPr bwMode="auto">
          <a:xfrm>
            <a:off x="6829423" y="1047983"/>
            <a:ext cx="5198827" cy="2450590"/>
          </a:xfrm>
          <a:prstGeom prst="roundRect">
            <a:avLst>
              <a:gd name="adj" fmla="val 4547"/>
            </a:avLst>
          </a:prstGeom>
          <a:ln w="28575"/>
        </p:spPr>
        <p:style>
          <a:lnRef idx="2">
            <a:schemeClr val="accent3"/>
          </a:lnRef>
          <a:fillRef idx="1">
            <a:schemeClr val="lt1"/>
          </a:fillRef>
          <a:effectRef idx="0">
            <a:schemeClr val="accent3"/>
          </a:effectRef>
          <a:fontRef idx="minor">
            <a:schemeClr val="dk1"/>
          </a:fontRef>
        </p:style>
        <p:txBody>
          <a:bodyPr lIns="0" tIns="0" rIns="0" bIns="0" anchor="ctr"/>
          <a:lstStyle>
            <a:lvl1pPr marL="742950" indent="-285750">
              <a:defRPr sz="2100" b="1">
                <a:solidFill>
                  <a:schemeClr val="tx1"/>
                </a:solidFill>
                <a:latin typeface="Arial" panose="020B0604020202020204" pitchFamily="34" charset="0"/>
                <a:ea typeface="ＭＳ Ｐゴシック" panose="020B0600070205080204" pitchFamily="34" charset="-128"/>
              </a:defRPr>
            </a:lvl1pPr>
            <a:lvl2pPr marL="742950" indent="-285750">
              <a:defRPr sz="2100" b="1">
                <a:solidFill>
                  <a:schemeClr val="tx1"/>
                </a:solidFill>
                <a:latin typeface="Arial" panose="020B0604020202020204" pitchFamily="34" charset="0"/>
                <a:ea typeface="ＭＳ Ｐゴシック" panose="020B0600070205080204" pitchFamily="34" charset="-128"/>
              </a:defRPr>
            </a:lvl2pPr>
            <a:lvl3pPr marL="1143000" indent="-228600">
              <a:defRPr sz="2100" b="1">
                <a:solidFill>
                  <a:schemeClr val="tx1"/>
                </a:solidFill>
                <a:latin typeface="Arial" panose="020B0604020202020204" pitchFamily="34" charset="0"/>
                <a:ea typeface="ＭＳ Ｐゴシック" panose="020B0600070205080204" pitchFamily="34" charset="-128"/>
              </a:defRPr>
            </a:lvl3pPr>
            <a:lvl4pPr marL="1600200" indent="-228600">
              <a:defRPr sz="2100" b="1">
                <a:solidFill>
                  <a:schemeClr val="tx1"/>
                </a:solidFill>
                <a:latin typeface="Arial" panose="020B0604020202020204" pitchFamily="34" charset="0"/>
                <a:ea typeface="ＭＳ Ｐゴシック" panose="020B0600070205080204" pitchFamily="34" charset="-128"/>
              </a:defRPr>
            </a:lvl4pPr>
            <a:lvl5pPr marL="2057400" indent="-228600">
              <a:defRPr sz="21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1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1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1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100" b="1">
                <a:solidFill>
                  <a:schemeClr val="tx1"/>
                </a:solidFill>
                <a:latin typeface="Arial" panose="020B0604020202020204" pitchFamily="34" charset="0"/>
                <a:ea typeface="ＭＳ Ｐゴシック" panose="020B0600070205080204" pitchFamily="34" charset="-128"/>
              </a:defRPr>
            </a:lvl9pPr>
          </a:lstStyle>
          <a:p>
            <a:pPr marL="1371600" lvl="1" indent="0" eaLnBrk="1" hangingPunct="1">
              <a:spcBef>
                <a:spcPts val="0"/>
              </a:spcBef>
              <a:buClr>
                <a:srgbClr val="0040C0"/>
              </a:buClr>
              <a:defRPr/>
            </a:pPr>
            <a:endParaRPr lang="en-US" altLang="en-US" sz="6000" dirty="0" smtClean="0">
              <a:solidFill>
                <a:schemeClr val="accent2"/>
              </a:solidFill>
            </a:endParaRPr>
          </a:p>
        </p:txBody>
      </p:sp>
      <p:sp>
        <p:nvSpPr>
          <p:cNvPr id="12" name="Oval 2"/>
          <p:cNvSpPr>
            <a:spLocks noChangeArrowheads="1"/>
          </p:cNvSpPr>
          <p:nvPr/>
        </p:nvSpPr>
        <p:spPr bwMode="auto">
          <a:xfrm>
            <a:off x="152401" y="3554889"/>
            <a:ext cx="5534024" cy="3248080"/>
          </a:xfrm>
          <a:prstGeom prst="roundRect">
            <a:avLst>
              <a:gd name="adj" fmla="val 4547"/>
            </a:avLst>
          </a:prstGeom>
          <a:ln w="28575"/>
        </p:spPr>
        <p:style>
          <a:lnRef idx="2">
            <a:schemeClr val="accent3"/>
          </a:lnRef>
          <a:fillRef idx="1">
            <a:schemeClr val="lt1"/>
          </a:fillRef>
          <a:effectRef idx="0">
            <a:schemeClr val="accent3"/>
          </a:effectRef>
          <a:fontRef idx="minor">
            <a:schemeClr val="dk1"/>
          </a:fontRef>
        </p:style>
        <p:txBody>
          <a:bodyPr lIns="0" tIns="0" rIns="0" bIns="0" anchor="ctr"/>
          <a:lstStyle>
            <a:lvl1pPr marL="742950" indent="-285750">
              <a:defRPr sz="2100" b="1">
                <a:solidFill>
                  <a:schemeClr val="tx1"/>
                </a:solidFill>
                <a:latin typeface="Arial" panose="020B0604020202020204" pitchFamily="34" charset="0"/>
                <a:ea typeface="ＭＳ Ｐゴシック" panose="020B0600070205080204" pitchFamily="34" charset="-128"/>
              </a:defRPr>
            </a:lvl1pPr>
            <a:lvl2pPr marL="742950" indent="-285750">
              <a:defRPr sz="2100" b="1">
                <a:solidFill>
                  <a:schemeClr val="tx1"/>
                </a:solidFill>
                <a:latin typeface="Arial" panose="020B0604020202020204" pitchFamily="34" charset="0"/>
                <a:ea typeface="ＭＳ Ｐゴシック" panose="020B0600070205080204" pitchFamily="34" charset="-128"/>
              </a:defRPr>
            </a:lvl2pPr>
            <a:lvl3pPr marL="1143000" indent="-228600">
              <a:defRPr sz="2100" b="1">
                <a:solidFill>
                  <a:schemeClr val="tx1"/>
                </a:solidFill>
                <a:latin typeface="Arial" panose="020B0604020202020204" pitchFamily="34" charset="0"/>
                <a:ea typeface="ＭＳ Ｐゴシック" panose="020B0600070205080204" pitchFamily="34" charset="-128"/>
              </a:defRPr>
            </a:lvl3pPr>
            <a:lvl4pPr marL="1600200" indent="-228600">
              <a:defRPr sz="2100" b="1">
                <a:solidFill>
                  <a:schemeClr val="tx1"/>
                </a:solidFill>
                <a:latin typeface="Arial" panose="020B0604020202020204" pitchFamily="34" charset="0"/>
                <a:ea typeface="ＭＳ Ｐゴシック" panose="020B0600070205080204" pitchFamily="34" charset="-128"/>
              </a:defRPr>
            </a:lvl4pPr>
            <a:lvl5pPr marL="2057400" indent="-228600">
              <a:defRPr sz="21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1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1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1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100" b="1">
                <a:solidFill>
                  <a:schemeClr val="tx1"/>
                </a:solidFill>
                <a:latin typeface="Arial" panose="020B0604020202020204" pitchFamily="34" charset="0"/>
                <a:ea typeface="ＭＳ Ｐゴシック" panose="020B0600070205080204" pitchFamily="34" charset="-128"/>
              </a:defRPr>
            </a:lvl9pPr>
          </a:lstStyle>
          <a:p>
            <a:pPr marL="1371600" lvl="1" indent="0" eaLnBrk="1" hangingPunct="1">
              <a:spcBef>
                <a:spcPts val="0"/>
              </a:spcBef>
              <a:buClr>
                <a:srgbClr val="0040C0"/>
              </a:buClr>
              <a:defRPr/>
            </a:pPr>
            <a:endParaRPr lang="en-US" altLang="en-US" sz="6000" dirty="0" smtClean="0">
              <a:solidFill>
                <a:schemeClr val="accent2"/>
              </a:solidFill>
            </a:endParaRPr>
          </a:p>
        </p:txBody>
      </p:sp>
      <p:sp>
        <p:nvSpPr>
          <p:cNvPr id="11" name="Oval 2"/>
          <p:cNvSpPr>
            <a:spLocks noChangeArrowheads="1"/>
          </p:cNvSpPr>
          <p:nvPr/>
        </p:nvSpPr>
        <p:spPr bwMode="auto">
          <a:xfrm>
            <a:off x="6829424" y="3554889"/>
            <a:ext cx="5198827" cy="3277553"/>
          </a:xfrm>
          <a:prstGeom prst="roundRect">
            <a:avLst>
              <a:gd name="adj" fmla="val 4547"/>
            </a:avLst>
          </a:prstGeom>
          <a:ln w="28575"/>
        </p:spPr>
        <p:style>
          <a:lnRef idx="2">
            <a:schemeClr val="accent3"/>
          </a:lnRef>
          <a:fillRef idx="1">
            <a:schemeClr val="lt1"/>
          </a:fillRef>
          <a:effectRef idx="0">
            <a:schemeClr val="accent3"/>
          </a:effectRef>
          <a:fontRef idx="minor">
            <a:schemeClr val="dk1"/>
          </a:fontRef>
        </p:style>
        <p:txBody>
          <a:bodyPr lIns="0" tIns="0" rIns="0" bIns="0" anchor="ctr"/>
          <a:lstStyle>
            <a:lvl1pPr marL="742950" indent="-285750">
              <a:defRPr sz="2100" b="1">
                <a:solidFill>
                  <a:schemeClr val="tx1"/>
                </a:solidFill>
                <a:latin typeface="Arial" panose="020B0604020202020204" pitchFamily="34" charset="0"/>
                <a:ea typeface="ＭＳ Ｐゴシック" panose="020B0600070205080204" pitchFamily="34" charset="-128"/>
              </a:defRPr>
            </a:lvl1pPr>
            <a:lvl2pPr marL="742950" indent="-285750">
              <a:defRPr sz="2100" b="1">
                <a:solidFill>
                  <a:schemeClr val="tx1"/>
                </a:solidFill>
                <a:latin typeface="Arial" panose="020B0604020202020204" pitchFamily="34" charset="0"/>
                <a:ea typeface="ＭＳ Ｐゴシック" panose="020B0600070205080204" pitchFamily="34" charset="-128"/>
              </a:defRPr>
            </a:lvl2pPr>
            <a:lvl3pPr marL="1143000" indent="-228600">
              <a:defRPr sz="2100" b="1">
                <a:solidFill>
                  <a:schemeClr val="tx1"/>
                </a:solidFill>
                <a:latin typeface="Arial" panose="020B0604020202020204" pitchFamily="34" charset="0"/>
                <a:ea typeface="ＭＳ Ｐゴシック" panose="020B0600070205080204" pitchFamily="34" charset="-128"/>
              </a:defRPr>
            </a:lvl3pPr>
            <a:lvl4pPr marL="1600200" indent="-228600">
              <a:defRPr sz="2100" b="1">
                <a:solidFill>
                  <a:schemeClr val="tx1"/>
                </a:solidFill>
                <a:latin typeface="Arial" panose="020B0604020202020204" pitchFamily="34" charset="0"/>
                <a:ea typeface="ＭＳ Ｐゴシック" panose="020B0600070205080204" pitchFamily="34" charset="-128"/>
              </a:defRPr>
            </a:lvl4pPr>
            <a:lvl5pPr marL="2057400" indent="-228600">
              <a:defRPr sz="21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1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1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1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100" b="1">
                <a:solidFill>
                  <a:schemeClr val="tx1"/>
                </a:solidFill>
                <a:latin typeface="Arial" panose="020B0604020202020204" pitchFamily="34" charset="0"/>
                <a:ea typeface="ＭＳ Ｐゴシック" panose="020B0600070205080204" pitchFamily="34" charset="-128"/>
              </a:defRPr>
            </a:lvl9pPr>
          </a:lstStyle>
          <a:p>
            <a:pPr marL="1371600" lvl="1" indent="0" eaLnBrk="1" hangingPunct="1">
              <a:spcBef>
                <a:spcPts val="0"/>
              </a:spcBef>
              <a:buClr>
                <a:srgbClr val="0040C0"/>
              </a:buClr>
              <a:defRPr/>
            </a:pPr>
            <a:endParaRPr lang="en-US" altLang="en-US" sz="6000" dirty="0" smtClean="0">
              <a:solidFill>
                <a:schemeClr val="accent2"/>
              </a:solidFill>
            </a:endParaRPr>
          </a:p>
        </p:txBody>
      </p:sp>
      <p:sp>
        <p:nvSpPr>
          <p:cNvPr id="2" name="Title 1"/>
          <p:cNvSpPr>
            <a:spLocks noGrp="1"/>
          </p:cNvSpPr>
          <p:nvPr>
            <p:ph type="title"/>
          </p:nvPr>
        </p:nvSpPr>
        <p:spPr>
          <a:xfrm>
            <a:off x="0" y="-1148"/>
            <a:ext cx="10515600" cy="1325563"/>
          </a:xfrm>
        </p:spPr>
        <p:txBody>
          <a:bodyPr/>
          <a:lstStyle/>
          <a:p>
            <a:r>
              <a:rPr lang="en-US" dirty="0" smtClean="0"/>
              <a:t>Comparative Product Makeup</a:t>
            </a:r>
            <a:endParaRPr lang="en-US" dirty="0"/>
          </a:p>
        </p:txBody>
      </p:sp>
      <p:pic>
        <p:nvPicPr>
          <p:cNvPr id="8" name="Picture 7"/>
          <p:cNvPicPr>
            <a:picLocks noChangeAspect="1"/>
          </p:cNvPicPr>
          <p:nvPr/>
        </p:nvPicPr>
        <p:blipFill>
          <a:blip r:embed="rId2"/>
          <a:stretch>
            <a:fillRect/>
          </a:stretch>
        </p:blipFill>
        <p:spPr>
          <a:xfrm>
            <a:off x="311776" y="3755827"/>
            <a:ext cx="5258998" cy="3023289"/>
          </a:xfrm>
          <a:prstGeom prst="rect">
            <a:avLst/>
          </a:prstGeom>
        </p:spPr>
      </p:pic>
      <p:pic>
        <p:nvPicPr>
          <p:cNvPr id="9" name="Picture 8"/>
          <p:cNvPicPr>
            <a:picLocks noChangeAspect="1"/>
          </p:cNvPicPr>
          <p:nvPr/>
        </p:nvPicPr>
        <p:blipFill>
          <a:blip r:embed="rId3"/>
          <a:stretch>
            <a:fillRect/>
          </a:stretch>
        </p:blipFill>
        <p:spPr>
          <a:xfrm>
            <a:off x="7017445" y="3627245"/>
            <a:ext cx="4649259" cy="3175724"/>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04347" y="1377164"/>
            <a:ext cx="533491" cy="473824"/>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04346" y="2602647"/>
            <a:ext cx="533491" cy="639375"/>
          </a:xfrm>
          <a:prstGeom prst="rect">
            <a:avLst/>
          </a:prstGeom>
        </p:spPr>
      </p:pic>
      <p:pic>
        <p:nvPicPr>
          <p:cNvPr id="16" name="Picture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04346" y="1963331"/>
            <a:ext cx="533491" cy="549712"/>
          </a:xfrm>
          <a:prstGeom prst="rect">
            <a:avLst/>
          </a:prstGeom>
        </p:spPr>
      </p:pic>
      <p:sp>
        <p:nvSpPr>
          <p:cNvPr id="17" name="Rectangle 16"/>
          <p:cNvSpPr/>
          <p:nvPr/>
        </p:nvSpPr>
        <p:spPr>
          <a:xfrm>
            <a:off x="7141538" y="1100757"/>
            <a:ext cx="4574596" cy="28608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u="sng" dirty="0" smtClean="0"/>
              <a:t>Number of Traded Products: 1960/2016</a:t>
            </a:r>
            <a:endParaRPr lang="en-US" u="sng" dirty="0"/>
          </a:p>
        </p:txBody>
      </p:sp>
      <p:sp>
        <p:nvSpPr>
          <p:cNvPr id="18" name="Rectangle 17"/>
          <p:cNvSpPr/>
          <p:nvPr/>
        </p:nvSpPr>
        <p:spPr>
          <a:xfrm>
            <a:off x="6324469" y="1334772"/>
            <a:ext cx="4698337" cy="584775"/>
          </a:xfrm>
          <a:prstGeom prst="rect">
            <a:avLst/>
          </a:prstGeom>
        </p:spPr>
        <p:txBody>
          <a:bodyPr wrap="none">
            <a:spAutoFit/>
          </a:bodyPr>
          <a:lstStyle/>
          <a:p>
            <a:pPr marL="1371600" lvl="1">
              <a:buClr>
                <a:srgbClr val="0040C0"/>
              </a:buClr>
              <a:defRPr/>
            </a:pPr>
            <a:r>
              <a:rPr lang="en-US" altLang="en-US" sz="3200" dirty="0"/>
              <a:t>Agricultural</a:t>
            </a:r>
            <a:r>
              <a:rPr lang="en-US" altLang="en-US" sz="3200" dirty="0" smtClean="0"/>
              <a:t>: </a:t>
            </a:r>
            <a:r>
              <a:rPr lang="en-US" altLang="en-US" sz="3200" dirty="0" smtClean="0">
                <a:solidFill>
                  <a:schemeClr val="accent5"/>
                </a:solidFill>
              </a:rPr>
              <a:t>35</a:t>
            </a:r>
            <a:r>
              <a:rPr lang="en-US" altLang="en-US" sz="3200" dirty="0" smtClean="0"/>
              <a:t>/</a:t>
            </a:r>
            <a:r>
              <a:rPr lang="en-US" altLang="en-US" sz="3200" dirty="0" smtClean="0">
                <a:solidFill>
                  <a:schemeClr val="accent5"/>
                </a:solidFill>
              </a:rPr>
              <a:t>48</a:t>
            </a:r>
            <a:endParaRPr lang="en-US" altLang="en-US" sz="3200" dirty="0">
              <a:solidFill>
                <a:schemeClr val="accent5"/>
              </a:solidFill>
            </a:endParaRPr>
          </a:p>
        </p:txBody>
      </p:sp>
      <p:sp>
        <p:nvSpPr>
          <p:cNvPr id="19" name="Rectangle 18"/>
          <p:cNvSpPr/>
          <p:nvPr/>
        </p:nvSpPr>
        <p:spPr>
          <a:xfrm>
            <a:off x="6297609" y="1970836"/>
            <a:ext cx="3742563" cy="584775"/>
          </a:xfrm>
          <a:prstGeom prst="rect">
            <a:avLst/>
          </a:prstGeom>
        </p:spPr>
        <p:txBody>
          <a:bodyPr wrap="none">
            <a:spAutoFit/>
          </a:bodyPr>
          <a:lstStyle/>
          <a:p>
            <a:pPr marL="1371600" lvl="1">
              <a:buClr>
                <a:srgbClr val="0040C0"/>
              </a:buClr>
              <a:defRPr/>
            </a:pPr>
            <a:r>
              <a:rPr lang="en-US" altLang="en-US" sz="3200" dirty="0"/>
              <a:t>Metal: </a:t>
            </a:r>
            <a:r>
              <a:rPr lang="en-US" altLang="en-US" sz="3200" dirty="0" smtClean="0">
                <a:solidFill>
                  <a:schemeClr val="accent6"/>
                </a:solidFill>
              </a:rPr>
              <a:t>11/16</a:t>
            </a:r>
            <a:endParaRPr lang="en-US" altLang="en-US" sz="3200" dirty="0">
              <a:solidFill>
                <a:schemeClr val="accent6"/>
              </a:solidFill>
            </a:endParaRPr>
          </a:p>
        </p:txBody>
      </p:sp>
      <p:sp>
        <p:nvSpPr>
          <p:cNvPr id="20" name="Rectangle 19"/>
          <p:cNvSpPr/>
          <p:nvPr/>
        </p:nvSpPr>
        <p:spPr>
          <a:xfrm>
            <a:off x="6296538" y="2669109"/>
            <a:ext cx="4263475" cy="584775"/>
          </a:xfrm>
          <a:prstGeom prst="rect">
            <a:avLst/>
          </a:prstGeom>
        </p:spPr>
        <p:txBody>
          <a:bodyPr wrap="none">
            <a:spAutoFit/>
          </a:bodyPr>
          <a:lstStyle/>
          <a:p>
            <a:pPr marL="1371600" lvl="1">
              <a:buClr>
                <a:srgbClr val="0040C0"/>
              </a:buClr>
              <a:defRPr/>
            </a:pPr>
            <a:r>
              <a:rPr lang="en-US" altLang="en-US" sz="3200" dirty="0" smtClean="0"/>
              <a:t>Fossil Fuel: </a:t>
            </a:r>
            <a:r>
              <a:rPr lang="en-US" altLang="en-US" sz="3200" dirty="0" smtClean="0">
                <a:solidFill>
                  <a:schemeClr val="accent2"/>
                </a:solidFill>
              </a:rPr>
              <a:t>5/11</a:t>
            </a:r>
            <a:endParaRPr lang="en-US" altLang="en-US" sz="3200" dirty="0">
              <a:solidFill>
                <a:schemeClr val="accent2"/>
              </a:solidFill>
            </a:endParaRPr>
          </a:p>
        </p:txBody>
      </p:sp>
      <p:sp>
        <p:nvSpPr>
          <p:cNvPr id="23" name="Right Arrow 22"/>
          <p:cNvSpPr/>
          <p:nvPr/>
        </p:nvSpPr>
        <p:spPr>
          <a:xfrm>
            <a:off x="5764696" y="5104735"/>
            <a:ext cx="970059" cy="381663"/>
          </a:xfrm>
          <a:prstGeom prst="rightArrow">
            <a:avLst/>
          </a:prstGeom>
          <a:solidFill>
            <a:schemeClr val="bg1">
              <a:lumMod val="50000"/>
            </a:schemeClr>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4" name="TextBox 23"/>
          <p:cNvSpPr txBox="1"/>
          <p:nvPr/>
        </p:nvSpPr>
        <p:spPr>
          <a:xfrm>
            <a:off x="174263" y="1259616"/>
            <a:ext cx="5534024" cy="2308324"/>
          </a:xfrm>
          <a:prstGeom prst="rect">
            <a:avLst/>
          </a:prstGeom>
          <a:noFill/>
        </p:spPr>
        <p:txBody>
          <a:bodyPr wrap="square" rtlCol="0">
            <a:spAutoFit/>
          </a:bodyPr>
          <a:lstStyle/>
          <a:p>
            <a:pPr marL="285750" indent="-285750">
              <a:buFont typeface="Arial" panose="020B0604020202020204" pitchFamily="34" charset="0"/>
              <a:buChar char="•"/>
            </a:pPr>
            <a:r>
              <a:rPr lang="en-US" dirty="0" smtClean="0"/>
              <a:t>Unequal number of commodities per category being assessed over the time period</a:t>
            </a:r>
          </a:p>
          <a:p>
            <a:pPr marL="285750" indent="-285750">
              <a:buFont typeface="Arial" panose="020B0604020202020204" pitchFamily="34" charset="0"/>
              <a:buChar char="•"/>
            </a:pPr>
            <a:r>
              <a:rPr lang="en-US" dirty="0" smtClean="0"/>
              <a:t>Pie Charts show the proportion of money you would spend to receive exactly one unit of each good</a:t>
            </a:r>
          </a:p>
          <a:p>
            <a:pPr marL="285750" indent="-285750">
              <a:buFont typeface="Arial" panose="020B0604020202020204" pitchFamily="34" charset="0"/>
              <a:buChar char="•"/>
            </a:pPr>
            <a:r>
              <a:rPr lang="en-US" dirty="0" smtClean="0"/>
              <a:t>In every category there are more goods (or markets for goods) being traded and tracked now than there were in 1960</a:t>
            </a:r>
          </a:p>
          <a:p>
            <a:pPr marL="285750" indent="-285750">
              <a:buFont typeface="Arial" panose="020B0604020202020204" pitchFamily="34" charset="0"/>
              <a:buChar char="•"/>
            </a:pPr>
            <a:endParaRPr lang="en-US" dirty="0"/>
          </a:p>
        </p:txBody>
      </p:sp>
      <p:pic>
        <p:nvPicPr>
          <p:cNvPr id="28" name="Picture 2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026607" y="250863"/>
            <a:ext cx="701567" cy="652134"/>
          </a:xfrm>
          <a:prstGeom prst="rect">
            <a:avLst/>
          </a:prstGeom>
        </p:spPr>
      </p:pic>
    </p:spTree>
    <p:extLst>
      <p:ext uri="{BB962C8B-B14F-4D97-AF65-F5344CB8AC3E}">
        <p14:creationId xmlns:p14="http://schemas.microsoft.com/office/powerpoint/2010/main" val="36031225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smtClean="0"/>
              <a:t>Most Expensive (Metric </a:t>
            </a:r>
            <a:r>
              <a:rPr lang="en-US" dirty="0"/>
              <a:t>T</a:t>
            </a:r>
            <a:r>
              <a:rPr lang="en-US" dirty="0" smtClean="0"/>
              <a:t>ons)</a:t>
            </a:r>
            <a:endParaRPr lang="en-US" dirty="0"/>
          </a:p>
        </p:txBody>
      </p:sp>
      <p:pic>
        <p:nvPicPr>
          <p:cNvPr id="4" name="Content Placeholder 3"/>
          <p:cNvPicPr>
            <a:picLocks noGrp="1" noChangeAspect="1"/>
          </p:cNvPicPr>
          <p:nvPr>
            <p:ph idx="1"/>
          </p:nvPr>
        </p:nvPicPr>
        <p:blipFill>
          <a:blip r:embed="rId2"/>
          <a:stretch>
            <a:fillRect/>
          </a:stretch>
        </p:blipFill>
        <p:spPr>
          <a:xfrm>
            <a:off x="5593065" y="989473"/>
            <a:ext cx="6302085" cy="5868527"/>
          </a:xfrm>
          <a:prstGeom prst="rect">
            <a:avLst/>
          </a:prstGeom>
        </p:spPr>
      </p:pic>
      <p:sp>
        <p:nvSpPr>
          <p:cNvPr id="5" name="Rectangular Callout 4"/>
          <p:cNvSpPr/>
          <p:nvPr/>
        </p:nvSpPr>
        <p:spPr>
          <a:xfrm>
            <a:off x="9380211" y="1660757"/>
            <a:ext cx="1338147" cy="430435"/>
          </a:xfrm>
          <a:prstGeom prst="wedgeRectCallout">
            <a:avLst>
              <a:gd name="adj1" fmla="val 58853"/>
              <a:gd name="adj2" fmla="val -8318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Industrial Demand from China</a:t>
            </a:r>
            <a:endParaRPr lang="en-US" sz="1200" dirty="0"/>
          </a:p>
        </p:txBody>
      </p:sp>
      <p:sp>
        <p:nvSpPr>
          <p:cNvPr id="3" name="TextBox 2"/>
          <p:cNvSpPr txBox="1"/>
          <p:nvPr/>
        </p:nvSpPr>
        <p:spPr>
          <a:xfrm>
            <a:off x="127221" y="1420288"/>
            <a:ext cx="5130579" cy="2308324"/>
          </a:xfrm>
          <a:prstGeom prst="rect">
            <a:avLst/>
          </a:prstGeom>
          <a:noFill/>
        </p:spPr>
        <p:txBody>
          <a:bodyPr wrap="square" rtlCol="0">
            <a:spAutoFit/>
          </a:bodyPr>
          <a:lstStyle/>
          <a:p>
            <a:pPr marL="285750" indent="-285750">
              <a:buFont typeface="Arial" panose="020B0604020202020204" pitchFamily="34" charset="0"/>
              <a:buChar char="•"/>
            </a:pPr>
            <a:r>
              <a:rPr lang="en-US" dirty="0" smtClean="0"/>
              <a:t>Chart shows the top 10 most expensive commodities in Real 2010 USD for commodities measured in Metric Tons</a:t>
            </a:r>
          </a:p>
          <a:p>
            <a:pPr marL="285750" indent="-285750">
              <a:buFont typeface="Arial" panose="020B0604020202020204" pitchFamily="34" charset="0"/>
              <a:buChar char="•"/>
            </a:pPr>
            <a:r>
              <a:rPr lang="en-US" dirty="0" smtClean="0"/>
              <a:t>Theme 2: Precipitous rise of the price of nickel was due to major pent up demand from china leading to “irrational investment” </a:t>
            </a:r>
            <a:r>
              <a:rPr lang="en-US" sz="1050" dirty="0" smtClean="0"/>
              <a:t>(telegraph)</a:t>
            </a:r>
          </a:p>
          <a:p>
            <a:pPr marL="285750" indent="-285750">
              <a:buFont typeface="Arial" panose="020B0604020202020204" pitchFamily="34" charset="0"/>
              <a:buChar char="•"/>
            </a:pPr>
            <a:r>
              <a:rPr lang="en-US" dirty="0"/>
              <a:t>Nickel is a major component in the manufacturing of stainless steel and some </a:t>
            </a:r>
            <a:r>
              <a:rPr lang="en-US" dirty="0" smtClean="0"/>
              <a:t>electronics </a:t>
            </a:r>
            <a:r>
              <a:rPr lang="en-US" sz="1050" dirty="0"/>
              <a:t>(nickelinstitute)</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147" y="4415101"/>
            <a:ext cx="1887704" cy="188770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92471" y="4643562"/>
            <a:ext cx="2592447" cy="1367537"/>
          </a:xfrm>
          <a:prstGeom prst="rect">
            <a:avLst/>
          </a:prstGeom>
        </p:spPr>
      </p:pic>
      <p:sp>
        <p:nvSpPr>
          <p:cNvPr id="8" name="TextBox 7"/>
          <p:cNvSpPr txBox="1"/>
          <p:nvPr/>
        </p:nvSpPr>
        <p:spPr>
          <a:xfrm>
            <a:off x="357477" y="6164305"/>
            <a:ext cx="1789043" cy="276999"/>
          </a:xfrm>
          <a:prstGeom prst="rect">
            <a:avLst/>
          </a:prstGeom>
          <a:noFill/>
        </p:spPr>
        <p:txBody>
          <a:bodyPr wrap="square" rtlCol="0">
            <a:spAutoFit/>
          </a:bodyPr>
          <a:lstStyle/>
          <a:p>
            <a:r>
              <a:rPr lang="en-US" sz="1200" i="1" dirty="0"/>
              <a:t>Nickel on Periodic Table</a:t>
            </a:r>
          </a:p>
        </p:txBody>
      </p:sp>
      <p:sp>
        <p:nvSpPr>
          <p:cNvPr id="9" name="TextBox 8"/>
          <p:cNvSpPr txBox="1"/>
          <p:nvPr/>
        </p:nvSpPr>
        <p:spPr>
          <a:xfrm>
            <a:off x="2738174" y="6071971"/>
            <a:ext cx="2546744" cy="461665"/>
          </a:xfrm>
          <a:prstGeom prst="rect">
            <a:avLst/>
          </a:prstGeom>
          <a:noFill/>
        </p:spPr>
        <p:txBody>
          <a:bodyPr wrap="square" rtlCol="0">
            <a:spAutoFit/>
          </a:bodyPr>
          <a:lstStyle/>
          <a:p>
            <a:r>
              <a:rPr lang="en-US" sz="1200" i="1" dirty="0" smtClean="0"/>
              <a:t>The US Nickel coin is made of ≈ 25% nickel</a:t>
            </a:r>
            <a:endParaRPr lang="en-US" sz="1200" i="1" dirty="0"/>
          </a:p>
        </p:txBody>
      </p:sp>
      <p:cxnSp>
        <p:nvCxnSpPr>
          <p:cNvPr id="12" name="Straight Connector 11"/>
          <p:cNvCxnSpPr/>
          <p:nvPr/>
        </p:nvCxnSpPr>
        <p:spPr>
          <a:xfrm>
            <a:off x="127221" y="949716"/>
            <a:ext cx="11600953" cy="0"/>
          </a:xfrm>
          <a:prstGeom prst="line">
            <a:avLst/>
          </a:prstGeom>
          <a:ln w="19050"/>
          <a:effectLst>
            <a:outerShdw blurRad="50800" dist="38100" dir="5400000" algn="t" rotWithShape="0">
              <a:prstClr val="black">
                <a:alpha val="40000"/>
              </a:prstClr>
            </a:outerShdw>
          </a:effectLst>
        </p:spPr>
        <p:style>
          <a:lnRef idx="1">
            <a:schemeClr val="dk1"/>
          </a:lnRef>
          <a:fillRef idx="0">
            <a:schemeClr val="dk1"/>
          </a:fillRef>
          <a:effectRef idx="0">
            <a:schemeClr val="dk1"/>
          </a:effectRef>
          <a:fontRef idx="minor">
            <a:schemeClr val="tx1"/>
          </a:fontRef>
        </p:style>
      </p:cxnSp>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026607" y="250863"/>
            <a:ext cx="701567" cy="689235"/>
          </a:xfrm>
          <a:prstGeom prst="rect">
            <a:avLst/>
          </a:prstGeom>
        </p:spPr>
      </p:pic>
    </p:spTree>
    <p:extLst>
      <p:ext uri="{BB962C8B-B14F-4D97-AF65-F5344CB8AC3E}">
        <p14:creationId xmlns:p14="http://schemas.microsoft.com/office/powerpoint/2010/main" val="6585441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smtClean="0"/>
              <a:t>Most Expensive (Kilograms)</a:t>
            </a:r>
            <a:endParaRPr lang="en-US" dirty="0"/>
          </a:p>
        </p:txBody>
      </p:sp>
      <p:pic>
        <p:nvPicPr>
          <p:cNvPr id="4" name="Content Placeholder 3"/>
          <p:cNvPicPr>
            <a:picLocks noGrp="1" noChangeAspect="1"/>
          </p:cNvPicPr>
          <p:nvPr>
            <p:ph idx="1"/>
          </p:nvPr>
        </p:nvPicPr>
        <p:blipFill>
          <a:blip r:embed="rId2"/>
          <a:stretch>
            <a:fillRect/>
          </a:stretch>
        </p:blipFill>
        <p:spPr>
          <a:xfrm>
            <a:off x="5750277" y="1459865"/>
            <a:ext cx="6302085" cy="5202132"/>
          </a:xfrm>
          <a:prstGeom prst="rect">
            <a:avLst/>
          </a:prstGeom>
        </p:spPr>
      </p:pic>
      <p:sp>
        <p:nvSpPr>
          <p:cNvPr id="6" name="TextBox 5"/>
          <p:cNvSpPr txBox="1"/>
          <p:nvPr/>
        </p:nvSpPr>
        <p:spPr>
          <a:xfrm>
            <a:off x="127221" y="1706351"/>
            <a:ext cx="5623055" cy="2585323"/>
          </a:xfrm>
          <a:prstGeom prst="rect">
            <a:avLst/>
          </a:prstGeom>
          <a:noFill/>
        </p:spPr>
        <p:txBody>
          <a:bodyPr wrap="square" rtlCol="0">
            <a:spAutoFit/>
          </a:bodyPr>
          <a:lstStyle/>
          <a:p>
            <a:pPr marL="285750" indent="-285750">
              <a:buFont typeface="Arial" panose="020B0604020202020204" pitchFamily="34" charset="0"/>
              <a:buChar char="•"/>
            </a:pPr>
            <a:r>
              <a:rPr lang="en-US" dirty="0" smtClean="0"/>
              <a:t>Chart shows the top 10 most expensive commodities in Real 2010 USD for commodities that are measured in Kilograms</a:t>
            </a:r>
          </a:p>
          <a:p>
            <a:pPr marL="285750" indent="-285750">
              <a:buFont typeface="Arial" panose="020B0604020202020204" pitchFamily="34" charset="0"/>
              <a:buChar char="•"/>
            </a:pPr>
            <a:r>
              <a:rPr lang="en-US" dirty="0" smtClean="0"/>
              <a:t>In this chart Zinc clearly outclasses all of the other top 10 commodities that makeup the Kilograms grouping</a:t>
            </a:r>
          </a:p>
          <a:p>
            <a:pPr marL="285750" indent="-285750">
              <a:buFont typeface="Arial" panose="020B0604020202020204" pitchFamily="34" charset="0"/>
              <a:buChar char="•"/>
            </a:pPr>
            <a:r>
              <a:rPr lang="en-US" dirty="0" smtClean="0"/>
              <a:t>Theme 2: Zinc is another industrial element that had large price spikes in the 2000’s due to the commodities boom originating from BRIC countries demand	</a:t>
            </a:r>
          </a:p>
        </p:txBody>
      </p:sp>
      <p:sp>
        <p:nvSpPr>
          <p:cNvPr id="8" name="Rectangular Callout 7"/>
          <p:cNvSpPr/>
          <p:nvPr/>
        </p:nvSpPr>
        <p:spPr>
          <a:xfrm>
            <a:off x="8760010" y="2098078"/>
            <a:ext cx="1338147" cy="430435"/>
          </a:xfrm>
          <a:prstGeom prst="wedgeRectCallout">
            <a:avLst>
              <a:gd name="adj1" fmla="val 58853"/>
              <a:gd name="adj2" fmla="val -8318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Industrial Demand from China</a:t>
            </a:r>
            <a:endParaRPr lang="en-US" sz="1200" dirty="0"/>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l="4821" t="13351" r="3953" b="34229"/>
          <a:stretch/>
        </p:blipFill>
        <p:spPr>
          <a:xfrm>
            <a:off x="490678" y="4501256"/>
            <a:ext cx="5012172" cy="1620052"/>
          </a:xfrm>
          <a:prstGeom prst="rect">
            <a:avLst/>
          </a:prstGeom>
        </p:spPr>
      </p:pic>
      <p:sp>
        <p:nvSpPr>
          <p:cNvPr id="10" name="TextBox 9"/>
          <p:cNvSpPr txBox="1"/>
          <p:nvPr/>
        </p:nvSpPr>
        <p:spPr>
          <a:xfrm>
            <a:off x="490679" y="6214062"/>
            <a:ext cx="5012172" cy="276999"/>
          </a:xfrm>
          <a:prstGeom prst="rect">
            <a:avLst/>
          </a:prstGeom>
          <a:noFill/>
        </p:spPr>
        <p:txBody>
          <a:bodyPr wrap="square" rtlCol="0">
            <a:spAutoFit/>
          </a:bodyPr>
          <a:lstStyle/>
          <a:p>
            <a:r>
              <a:rPr lang="en-US" sz="1200" i="1" dirty="0" smtClean="0"/>
              <a:t>BRIC Countries associated with 2000’s commodities boom</a:t>
            </a:r>
            <a:endParaRPr lang="en-US" sz="1200" i="1" dirty="0"/>
          </a:p>
        </p:txBody>
      </p:sp>
      <p:cxnSp>
        <p:nvCxnSpPr>
          <p:cNvPr id="11" name="Straight Connector 10"/>
          <p:cNvCxnSpPr/>
          <p:nvPr/>
        </p:nvCxnSpPr>
        <p:spPr>
          <a:xfrm>
            <a:off x="127221" y="949716"/>
            <a:ext cx="11600953" cy="0"/>
          </a:xfrm>
          <a:prstGeom prst="line">
            <a:avLst/>
          </a:prstGeom>
          <a:ln w="19050"/>
          <a:effectLst>
            <a:outerShdw blurRad="50800" dist="38100" dir="5400000" algn="t" rotWithShape="0">
              <a:prstClr val="black">
                <a:alpha val="40000"/>
              </a:prstClr>
            </a:outerShdw>
          </a:effectLst>
        </p:spPr>
        <p:style>
          <a:lnRef idx="1">
            <a:schemeClr val="dk1"/>
          </a:lnRef>
          <a:fillRef idx="0">
            <a:schemeClr val="dk1"/>
          </a:fillRef>
          <a:effectRef idx="0">
            <a:schemeClr val="dk1"/>
          </a:effectRef>
          <a:fontRef idx="minor">
            <a:schemeClr val="tx1"/>
          </a:fontRef>
        </p:style>
      </p:cxn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26607" y="250863"/>
            <a:ext cx="701567" cy="689235"/>
          </a:xfrm>
          <a:prstGeom prst="rect">
            <a:avLst/>
          </a:prstGeom>
        </p:spPr>
      </p:pic>
    </p:spTree>
    <p:extLst>
      <p:ext uri="{BB962C8B-B14F-4D97-AF65-F5344CB8AC3E}">
        <p14:creationId xmlns:p14="http://schemas.microsoft.com/office/powerpoint/2010/main" val="10350234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smtClean="0"/>
              <a:t>Most Expensive (Kilograms Continued)</a:t>
            </a:r>
            <a:endParaRPr lang="en-US" dirty="0"/>
          </a:p>
        </p:txBody>
      </p:sp>
      <p:pic>
        <p:nvPicPr>
          <p:cNvPr id="4" name="Content Placeholder 3"/>
          <p:cNvPicPr>
            <a:picLocks noGrp="1" noChangeAspect="1"/>
          </p:cNvPicPr>
          <p:nvPr>
            <p:ph idx="1"/>
          </p:nvPr>
        </p:nvPicPr>
        <p:blipFill>
          <a:blip r:embed="rId2"/>
          <a:stretch>
            <a:fillRect/>
          </a:stretch>
        </p:blipFill>
        <p:spPr>
          <a:xfrm>
            <a:off x="5889915" y="1413027"/>
            <a:ext cx="6302085" cy="4956260"/>
          </a:xfrm>
          <a:prstGeom prst="rect">
            <a:avLst/>
          </a:prstGeom>
        </p:spPr>
      </p:pic>
      <p:sp>
        <p:nvSpPr>
          <p:cNvPr id="3" name="TextBox 2"/>
          <p:cNvSpPr txBox="1"/>
          <p:nvPr/>
        </p:nvSpPr>
        <p:spPr>
          <a:xfrm>
            <a:off x="77807" y="1470991"/>
            <a:ext cx="5973136" cy="2585323"/>
          </a:xfrm>
          <a:prstGeom prst="rect">
            <a:avLst/>
          </a:prstGeom>
          <a:noFill/>
        </p:spPr>
        <p:txBody>
          <a:bodyPr wrap="square" rtlCol="0">
            <a:spAutoFit/>
          </a:bodyPr>
          <a:lstStyle/>
          <a:p>
            <a:pPr marL="285750" indent="-285750">
              <a:buFont typeface="Arial" panose="020B0604020202020204" pitchFamily="34" charset="0"/>
              <a:buChar char="•"/>
            </a:pPr>
            <a:r>
              <a:rPr lang="en-US" dirty="0" smtClean="0"/>
              <a:t>Chart shows the analysis of the next 10 most expensive commodities after Zinc for products measured in Kilograms</a:t>
            </a:r>
          </a:p>
          <a:p>
            <a:pPr marL="285750" indent="-285750">
              <a:buFont typeface="Arial" panose="020B0604020202020204" pitchFamily="34" charset="0"/>
              <a:buChar char="•"/>
            </a:pPr>
            <a:r>
              <a:rPr lang="en-US" dirty="0" smtClean="0"/>
              <a:t>Notice how vastly the scale has changed in this measurement ($1,000’s to just $10’s)</a:t>
            </a:r>
          </a:p>
          <a:p>
            <a:pPr marL="285750" indent="-285750">
              <a:buFont typeface="Arial" panose="020B0604020202020204" pitchFamily="34" charset="0"/>
              <a:buChar char="•"/>
            </a:pPr>
            <a:r>
              <a:rPr lang="en-US" dirty="0" smtClean="0"/>
              <a:t>Shrimp is still significantly more expensive than other land based commodities</a:t>
            </a:r>
          </a:p>
          <a:p>
            <a:pPr marL="285750" indent="-285750">
              <a:buFont typeface="Arial" panose="020B0604020202020204" pitchFamily="34" charset="0"/>
              <a:buChar char="•"/>
            </a:pPr>
            <a:r>
              <a:rPr lang="en-US" dirty="0" smtClean="0"/>
              <a:t>Cocoa and coffee’s price movements seem to reflect one another – similar producers around the equator?</a:t>
            </a:r>
          </a:p>
          <a:p>
            <a:pPr marL="285750" indent="-285750">
              <a:buFont typeface="Arial" panose="020B0604020202020204" pitchFamily="34" charset="0"/>
              <a:buChar char="•"/>
            </a:pPr>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06" y="4206240"/>
            <a:ext cx="5812109" cy="2373278"/>
          </a:xfrm>
          <a:prstGeom prst="rect">
            <a:avLst/>
          </a:prstGeom>
        </p:spPr>
      </p:pic>
      <p:cxnSp>
        <p:nvCxnSpPr>
          <p:cNvPr id="12" name="Straight Connector 11"/>
          <p:cNvCxnSpPr/>
          <p:nvPr/>
        </p:nvCxnSpPr>
        <p:spPr>
          <a:xfrm>
            <a:off x="127221" y="949716"/>
            <a:ext cx="11600953" cy="0"/>
          </a:xfrm>
          <a:prstGeom prst="line">
            <a:avLst/>
          </a:prstGeom>
          <a:ln w="19050"/>
          <a:effectLst>
            <a:outerShdw blurRad="50800" dist="38100" dir="5400000" algn="t" rotWithShape="0">
              <a:prstClr val="black">
                <a:alpha val="40000"/>
              </a:prstClr>
            </a:outerShdw>
          </a:effectLst>
        </p:spPr>
        <p:style>
          <a:lnRef idx="1">
            <a:schemeClr val="dk1"/>
          </a:lnRef>
          <a:fillRef idx="0">
            <a:schemeClr val="dk1"/>
          </a:fillRef>
          <a:effectRef idx="0">
            <a:schemeClr val="dk1"/>
          </a:effectRef>
          <a:fontRef idx="minor">
            <a:schemeClr val="tx1"/>
          </a:fontRef>
        </p:style>
      </p:cxnSp>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26607" y="250863"/>
            <a:ext cx="701567" cy="689235"/>
          </a:xfrm>
          <a:prstGeom prst="rect">
            <a:avLst/>
          </a:prstGeom>
        </p:spPr>
      </p:pic>
    </p:spTree>
    <p:extLst>
      <p:ext uri="{BB962C8B-B14F-4D97-AF65-F5344CB8AC3E}">
        <p14:creationId xmlns:p14="http://schemas.microsoft.com/office/powerpoint/2010/main" val="39367829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889699">
            <a:off x="3899294" y="4827173"/>
            <a:ext cx="1645617" cy="1728273"/>
          </a:xfrm>
          <a:prstGeom prst="roundRect">
            <a:avLst/>
          </a:prstGeom>
        </p:spPr>
      </p:pic>
      <p:sp>
        <p:nvSpPr>
          <p:cNvPr id="2" name="Title 1"/>
          <p:cNvSpPr>
            <a:spLocks noGrp="1"/>
          </p:cNvSpPr>
          <p:nvPr>
            <p:ph type="title"/>
          </p:nvPr>
        </p:nvSpPr>
        <p:spPr>
          <a:xfrm>
            <a:off x="0" y="0"/>
            <a:ext cx="10515600" cy="1325563"/>
          </a:xfrm>
        </p:spPr>
        <p:txBody>
          <a:bodyPr/>
          <a:lstStyle/>
          <a:p>
            <a:r>
              <a:rPr lang="en-US" dirty="0" smtClean="0"/>
              <a:t>Commodities with Highest Average Growth</a:t>
            </a:r>
            <a:endParaRPr lang="en-US" dirty="0"/>
          </a:p>
        </p:txBody>
      </p:sp>
      <p:pic>
        <p:nvPicPr>
          <p:cNvPr id="5" name="Picture 4"/>
          <p:cNvPicPr>
            <a:picLocks noChangeAspect="1"/>
          </p:cNvPicPr>
          <p:nvPr/>
        </p:nvPicPr>
        <p:blipFill>
          <a:blip r:embed="rId3"/>
          <a:stretch>
            <a:fillRect/>
          </a:stretch>
        </p:blipFill>
        <p:spPr>
          <a:xfrm>
            <a:off x="5605143" y="1026893"/>
            <a:ext cx="6448899" cy="5318248"/>
          </a:xfrm>
          <a:prstGeom prst="rect">
            <a:avLst/>
          </a:prstGeom>
        </p:spPr>
      </p:pic>
      <p:sp>
        <p:nvSpPr>
          <p:cNvPr id="3" name="TextBox 2"/>
          <p:cNvSpPr txBox="1"/>
          <p:nvPr/>
        </p:nvSpPr>
        <p:spPr>
          <a:xfrm>
            <a:off x="151075" y="1117125"/>
            <a:ext cx="5454068" cy="397031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Chart shows the commodities that have experienced the highest average growth since 1960</a:t>
            </a:r>
          </a:p>
          <a:p>
            <a:pPr marL="285750" indent="-285750">
              <a:buFont typeface="Arial" panose="020B0604020202020204" pitchFamily="34" charset="0"/>
              <a:buChar char="•"/>
            </a:pPr>
            <a:r>
              <a:rPr lang="en-US" dirty="0" smtClean="0"/>
              <a:t>1970’s commodities “supercylce” – a function of failing crops, OPEC formation and USD (international trading currency) decline. </a:t>
            </a:r>
            <a:r>
              <a:rPr lang="en-US" sz="1050" dirty="0"/>
              <a:t>(radetzki)</a:t>
            </a:r>
          </a:p>
          <a:p>
            <a:pPr marL="285750" indent="-285750">
              <a:buFont typeface="Arial" panose="020B0604020202020204" pitchFamily="34" charset="0"/>
              <a:buChar char="•"/>
            </a:pPr>
            <a:r>
              <a:rPr lang="en-US" dirty="0" smtClean="0"/>
              <a:t>Theme 3: The price for Phosphate rock (major component of fertilizer) had a boom &amp; bust cycle as a result of China drastically revising it’s reported stockpiles and stiffer regulations requiring Biofuel use (i.e. ethanol) in Western countries. </a:t>
            </a:r>
            <a:r>
              <a:rPr lang="en-US" sz="1050" dirty="0" smtClean="0"/>
              <a:t>(cordell/white)</a:t>
            </a:r>
            <a:endParaRPr lang="en-US" sz="1050" dirty="0"/>
          </a:p>
          <a:p>
            <a:pPr marL="285750" indent="-285750">
              <a:buFont typeface="Arial" panose="020B0604020202020204" pitchFamily="34" charset="0"/>
              <a:buChar char="•"/>
            </a:pPr>
            <a:r>
              <a:rPr lang="en-US" dirty="0" smtClean="0"/>
              <a:t>Interesting to note that the Average spot and Dubai traded market for crude oil made the list, but the WTI and Brent crude oil types did not</a:t>
            </a:r>
          </a:p>
          <a:p>
            <a:pPr marL="285750" indent="-285750">
              <a:buFont typeface="Arial" panose="020B0604020202020204" pitchFamily="34" charset="0"/>
              <a:buChar char="•"/>
            </a:pPr>
            <a:endParaRPr lang="en-US" dirty="0"/>
          </a:p>
        </p:txBody>
      </p:sp>
      <p:sp>
        <p:nvSpPr>
          <p:cNvPr id="6" name="Rectangular Callout 5"/>
          <p:cNvSpPr/>
          <p:nvPr/>
        </p:nvSpPr>
        <p:spPr>
          <a:xfrm>
            <a:off x="6637011" y="1428931"/>
            <a:ext cx="2586501" cy="399870"/>
          </a:xfrm>
          <a:prstGeom prst="wedgeRectCallout">
            <a:avLst>
              <a:gd name="adj1" fmla="val -11412"/>
              <a:gd name="adj2" fmla="val 1149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Commodities “Supercylce” – Broad growth across categories</a:t>
            </a:r>
            <a:endParaRPr lang="en-US" sz="1200" dirty="0"/>
          </a:p>
        </p:txBody>
      </p:sp>
      <p:sp>
        <p:nvSpPr>
          <p:cNvPr id="7" name="Rectangular Callout 6"/>
          <p:cNvSpPr/>
          <p:nvPr/>
        </p:nvSpPr>
        <p:spPr>
          <a:xfrm>
            <a:off x="8451234" y="2152521"/>
            <a:ext cx="1774143" cy="574776"/>
          </a:xfrm>
          <a:prstGeom prst="wedgeRectCallout">
            <a:avLst>
              <a:gd name="adj1" fmla="val 59314"/>
              <a:gd name="adj2" fmla="val -1660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Theme 3: Biofuels Push, China drastically revises stockpiles number</a:t>
            </a:r>
            <a:endParaRPr lang="en-US" sz="1200" dirty="0"/>
          </a:p>
        </p:txBody>
      </p:sp>
      <p:pic>
        <p:nvPicPr>
          <p:cNvPr id="11" name="Picture 10"/>
          <p:cNvPicPr>
            <a:picLocks noChangeAspect="1"/>
          </p:cNvPicPr>
          <p:nvPr/>
        </p:nvPicPr>
        <p:blipFill rotWithShape="1">
          <a:blip r:embed="rId4">
            <a:extLst>
              <a:ext uri="{28A0092B-C50C-407E-A947-70E740481C1C}">
                <a14:useLocalDpi xmlns:a14="http://schemas.microsoft.com/office/drawing/2010/main" val="0"/>
              </a:ext>
            </a:extLst>
          </a:blip>
          <a:srcRect l="19040" r="25119"/>
          <a:stretch/>
        </p:blipFill>
        <p:spPr>
          <a:xfrm>
            <a:off x="151075" y="4972026"/>
            <a:ext cx="3458385" cy="1576239"/>
          </a:xfrm>
          <a:prstGeom prst="rect">
            <a:avLst/>
          </a:prstGeom>
        </p:spPr>
      </p:pic>
      <p:cxnSp>
        <p:nvCxnSpPr>
          <p:cNvPr id="12" name="Straight Connector 11"/>
          <p:cNvCxnSpPr/>
          <p:nvPr/>
        </p:nvCxnSpPr>
        <p:spPr>
          <a:xfrm>
            <a:off x="127221" y="949716"/>
            <a:ext cx="11600953" cy="0"/>
          </a:xfrm>
          <a:prstGeom prst="line">
            <a:avLst/>
          </a:prstGeom>
          <a:ln w="19050"/>
          <a:effectLst>
            <a:outerShdw blurRad="50800" dist="38100" dir="5400000" algn="t" rotWithShape="0">
              <a:prstClr val="black">
                <a:alpha val="40000"/>
              </a:prstClr>
            </a:outerShdw>
          </a:effectLst>
        </p:spPr>
        <p:style>
          <a:lnRef idx="1">
            <a:schemeClr val="dk1"/>
          </a:lnRef>
          <a:fillRef idx="0">
            <a:schemeClr val="dk1"/>
          </a:fillRef>
          <a:effectRef idx="0">
            <a:schemeClr val="dk1"/>
          </a:effectRef>
          <a:fontRef idx="minor">
            <a:schemeClr val="tx1"/>
          </a:fontRef>
        </p:style>
      </p:cxnSp>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026607" y="250863"/>
            <a:ext cx="701567" cy="678564"/>
          </a:xfrm>
          <a:prstGeom prst="rect">
            <a:avLst/>
          </a:prstGeom>
        </p:spPr>
      </p:pic>
    </p:spTree>
    <p:extLst>
      <p:ext uri="{BB962C8B-B14F-4D97-AF65-F5344CB8AC3E}">
        <p14:creationId xmlns:p14="http://schemas.microsoft.com/office/powerpoint/2010/main" val="13500878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smtClean="0"/>
              <a:t>Commodities with Lowest Average Growth</a:t>
            </a:r>
            <a:endParaRPr lang="en-US" dirty="0"/>
          </a:p>
        </p:txBody>
      </p:sp>
      <p:pic>
        <p:nvPicPr>
          <p:cNvPr id="6" name="Picture 5"/>
          <p:cNvPicPr>
            <a:picLocks noChangeAspect="1"/>
          </p:cNvPicPr>
          <p:nvPr/>
        </p:nvPicPr>
        <p:blipFill>
          <a:blip r:embed="rId2"/>
          <a:stretch>
            <a:fillRect/>
          </a:stretch>
        </p:blipFill>
        <p:spPr>
          <a:xfrm>
            <a:off x="5604906" y="1553753"/>
            <a:ext cx="6302085" cy="4559464"/>
          </a:xfrm>
          <a:prstGeom prst="rect">
            <a:avLst/>
          </a:prstGeom>
        </p:spPr>
      </p:pic>
      <p:sp>
        <p:nvSpPr>
          <p:cNvPr id="3" name="TextBox 2"/>
          <p:cNvSpPr txBox="1"/>
          <p:nvPr/>
        </p:nvSpPr>
        <p:spPr>
          <a:xfrm>
            <a:off x="127222" y="1553753"/>
            <a:ext cx="5788548" cy="369331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This chart shows the commodities with the lowest average growth</a:t>
            </a:r>
          </a:p>
          <a:p>
            <a:pPr marL="285750" indent="-285750">
              <a:buFont typeface="Arial" panose="020B0604020202020204" pitchFamily="34" charset="0"/>
              <a:buChar char="•"/>
            </a:pPr>
            <a:r>
              <a:rPr lang="en-US" dirty="0" smtClean="0"/>
              <a:t>Notice the way the scale differs from the previous graphic (+300% compared with -40% to +60%)</a:t>
            </a:r>
          </a:p>
          <a:p>
            <a:pPr marL="285750" indent="-285750">
              <a:buFont typeface="Arial" panose="020B0604020202020204" pitchFamily="34" charset="0"/>
              <a:buChar char="•"/>
            </a:pPr>
            <a:r>
              <a:rPr lang="en-US" dirty="0" smtClean="0"/>
              <a:t>Theme 1: However there are still large fluctuations within this subset when compared against other asset classes like equities</a:t>
            </a:r>
          </a:p>
          <a:p>
            <a:pPr marL="285750" indent="-285750">
              <a:buFont typeface="Arial" panose="020B0604020202020204" pitchFamily="34" charset="0"/>
              <a:buChar char="•"/>
            </a:pPr>
            <a:r>
              <a:rPr lang="en-US" dirty="0" smtClean="0"/>
              <a:t>Interesting to note that the Sugar World Avg. price made the previous most expensive list but the EU based sugar is now on the lowest average growth list – maybe due to regulations restricting sugar content?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p:txBody>
      </p:sp>
      <p:cxnSp>
        <p:nvCxnSpPr>
          <p:cNvPr id="5" name="Straight Connector 4"/>
          <p:cNvCxnSpPr/>
          <p:nvPr/>
        </p:nvCxnSpPr>
        <p:spPr>
          <a:xfrm>
            <a:off x="127221" y="949716"/>
            <a:ext cx="11600953" cy="0"/>
          </a:xfrm>
          <a:prstGeom prst="line">
            <a:avLst/>
          </a:prstGeom>
          <a:ln w="19050"/>
          <a:effectLst>
            <a:outerShdw blurRad="50800" dist="38100" dir="5400000" algn="t" rotWithShape="0">
              <a:prstClr val="black">
                <a:alpha val="40000"/>
              </a:prstClr>
            </a:outerShdw>
          </a:effectLst>
        </p:spPr>
        <p:style>
          <a:lnRef idx="1">
            <a:schemeClr val="dk1"/>
          </a:lnRef>
          <a:fillRef idx="0">
            <a:schemeClr val="dk1"/>
          </a:fillRef>
          <a:effectRef idx="0">
            <a:schemeClr val="dk1"/>
          </a:effectRef>
          <a:fontRef idx="minor">
            <a:schemeClr val="tx1"/>
          </a:fontRef>
        </p:style>
      </p:cxn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0769" y="5033175"/>
            <a:ext cx="1216685" cy="1681701"/>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26607" y="250863"/>
            <a:ext cx="701567" cy="678564"/>
          </a:xfrm>
          <a:prstGeom prst="rect">
            <a:avLst/>
          </a:prstGeom>
        </p:spPr>
      </p:pic>
    </p:spTree>
    <p:extLst>
      <p:ext uri="{BB962C8B-B14F-4D97-AF65-F5344CB8AC3E}">
        <p14:creationId xmlns:p14="http://schemas.microsoft.com/office/powerpoint/2010/main" val="36969975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7609</TotalTime>
  <Words>1406</Words>
  <Application>Microsoft Office PowerPoint</Application>
  <PresentationFormat>Custom</PresentationFormat>
  <Paragraphs>95</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DATS 6103: Project 2</vt:lpstr>
      <vt:lpstr>Contents</vt:lpstr>
      <vt:lpstr>Commodities Show High Variance</vt:lpstr>
      <vt:lpstr>Comparative Product Makeup</vt:lpstr>
      <vt:lpstr>Most Expensive (Metric Tons)</vt:lpstr>
      <vt:lpstr>Most Expensive (Kilograms)</vt:lpstr>
      <vt:lpstr>Most Expensive (Kilograms Continued)</vt:lpstr>
      <vt:lpstr>Commodities with Highest Average Growth</vt:lpstr>
      <vt:lpstr>Commodities with Lowest Average Growth</vt:lpstr>
      <vt:lpstr>Distribution of Commodity Price Changes</vt:lpstr>
      <vt:lpstr>Focus Subject: Organization of Petroleum Exporting Countries (OPEC) and Oil Prices</vt:lpstr>
      <vt:lpstr>Focus Subject: Precious Metals</vt:lpstr>
      <vt:lpstr>Conclusions</vt:lpstr>
      <vt:lpstr>Appendix</vt:lpstr>
      <vt:lpstr>Learning Process and Sources</vt:lpstr>
    </vt:vector>
  </TitlesOfParts>
  <Company>Deloitte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DATS 6103: Project 2</dc:title>
  <dc:creator>Jones, Andrew M</dc:creator>
  <cp:lastModifiedBy>HP</cp:lastModifiedBy>
  <cp:revision>159</cp:revision>
  <dcterms:created xsi:type="dcterms:W3CDTF">2017-11-22T19:43:50Z</dcterms:created>
  <dcterms:modified xsi:type="dcterms:W3CDTF">2017-11-28T03:27:47Z</dcterms:modified>
</cp:coreProperties>
</file>