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notesMasterIdLst>
    <p:notesMasterId r:id="rId15"/>
  </p:notesMasterIdLst>
  <p:sldIdLst>
    <p:sldId id="256" r:id="rId2"/>
    <p:sldId id="267" r:id="rId3"/>
    <p:sldId id="269" r:id="rId4"/>
    <p:sldId id="257" r:id="rId5"/>
    <p:sldId id="258" r:id="rId6"/>
    <p:sldId id="264" r:id="rId7"/>
    <p:sldId id="262" r:id="rId8"/>
    <p:sldId id="263" r:id="rId9"/>
    <p:sldId id="259" r:id="rId10"/>
    <p:sldId id="260" r:id="rId11"/>
    <p:sldId id="271" r:id="rId12"/>
    <p:sldId id="27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4F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88" autoAdjust="0"/>
    <p:restoredTop sz="94660"/>
  </p:normalViewPr>
  <p:slideViewPr>
    <p:cSldViewPr snapToGrid="0">
      <p:cViewPr>
        <p:scale>
          <a:sx n="50" d="100"/>
          <a:sy n="50" d="100"/>
        </p:scale>
        <p:origin x="-1002" y="-60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0AC1D-7116-45A0-A42F-A61504DEBDCC}" type="datetimeFigureOut">
              <a:rPr lang="en-US" smtClean="0"/>
              <a:t>10/13/2017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8740E-EA4B-47CC-83F4-2E72E8FE4407}" type="slidenum">
              <a:rPr lang="en-US" smtClean="0"/>
              <a:t>‹#›</a:t>
            </a:fld>
            <a:endParaRPr lang="en-US" dirty="0"/>
          </a:p>
        </p:txBody>
      </p:sp>
    </p:spTree>
    <p:extLst>
      <p:ext uri="{BB962C8B-B14F-4D97-AF65-F5344CB8AC3E}">
        <p14:creationId xmlns:p14="http://schemas.microsoft.com/office/powerpoint/2010/main" val="56293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97537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8042551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2" name="Group 21"/>
          <p:cNvGrpSpPr>
            <a:grpSpLocks noChangeAspect="1"/>
          </p:cNvGrpSpPr>
          <p:nvPr/>
        </p:nvGrpSpPr>
        <p:grpSpPr>
          <a:xfrm>
            <a:off x="469900" y="457761"/>
            <a:ext cx="1998000" cy="374400"/>
            <a:chOff x="398463" y="404813"/>
            <a:chExt cx="1627187" cy="307976"/>
          </a:xfrm>
          <a:solidFill>
            <a:schemeClr val="tx1"/>
          </a:solidFill>
        </p:grpSpPr>
        <p:sp>
          <p:nvSpPr>
            <p:cNvPr id="23"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smtClean="0"/>
              <a:t>Click icon to add picture</a:t>
            </a:r>
            <a:endParaRPr lang="en-US" noProof="0" dirty="0"/>
          </a:p>
        </p:txBody>
      </p:sp>
    </p:spTree>
    <p:extLst>
      <p:ext uri="{BB962C8B-B14F-4D97-AF65-F5344CB8AC3E}">
        <p14:creationId xmlns:p14="http://schemas.microsoft.com/office/powerpoint/2010/main" val="1214961948"/>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674653867"/>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
        <p:nvSpPr>
          <p:cNvPr id="9" name="TextBox 8"/>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70013910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
        <p:nvSpPr>
          <p:cNvPr id="14" name="TextBox 13"/>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123684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
        <p:nvSpPr>
          <p:cNvPr id="18" name="TextBox 17"/>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9" name="TextBox 18"/>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0" name="TextBox 19"/>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871915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
        <p:nvSpPr>
          <p:cNvPr id="14" name="TextBox 13"/>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411767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rm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6516183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008041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smtClean="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4387797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15397322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8405560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325" y="553039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smtClean="0"/>
              <a:t>Click icon to add picture</a:t>
            </a:r>
            <a:endParaRPr lang="en-US" noProof="0" dirty="0"/>
          </a:p>
        </p:txBody>
      </p:sp>
    </p:spTree>
    <p:extLst>
      <p:ext uri="{BB962C8B-B14F-4D97-AF65-F5344CB8AC3E}">
        <p14:creationId xmlns:p14="http://schemas.microsoft.com/office/powerpoint/2010/main" val="2901094937"/>
      </p:ext>
    </p:extLst>
  </p:cSld>
  <p:clrMapOvr>
    <a:masterClrMapping/>
  </p:clrMapOvr>
  <p:transition>
    <p:fade/>
  </p:transition>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61740562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36656"/>
            <a:ext cx="11252200" cy="3946134"/>
          </a:xfrm>
          <a:prstGeom prst="rect">
            <a:avLst/>
          </a:prstGeom>
        </p:spPr>
        <p:txBody>
          <a:bodyPr/>
          <a:lstStyle/>
          <a:p>
            <a:r>
              <a:rPr lang="en-US" noProof="0" dirty="0" smtClean="0"/>
              <a:t>Click icon to add chart</a:t>
            </a:r>
            <a:endParaRPr lang="en-US" noProof="0" dirty="0"/>
          </a:p>
        </p:txBody>
      </p:sp>
      <p:sp>
        <p:nvSpPr>
          <p:cNvPr id="18" name="Text Placeholder 8"/>
          <p:cNvSpPr>
            <a:spLocks noGrp="1"/>
          </p:cNvSpPr>
          <p:nvPr>
            <p:ph type="body" sz="quarter" idx="18"/>
          </p:nvPr>
        </p:nvSpPr>
        <p:spPr>
          <a:xfrm>
            <a:off x="468000" y="1684868"/>
            <a:ext cx="11252200" cy="357187"/>
          </a:xfrm>
        </p:spPr>
        <p:txBody>
          <a:bodyPr/>
          <a:lstStyle/>
          <a:p>
            <a:pPr lvl="0"/>
            <a:r>
              <a:rPr lang="en-US" noProof="0" smtClean="0"/>
              <a:t>Click to edit Master text styles</a:t>
            </a:r>
          </a:p>
        </p:txBody>
      </p:sp>
      <p:sp>
        <p:nvSpPr>
          <p:cNvPr id="19"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smtClean="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13576019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smtClean="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smtClean="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smtClean="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smtClean="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smtClean="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smtClean="0"/>
              <a:t>Click to edit Master text styles</a:t>
            </a:r>
          </a:p>
        </p:txBody>
      </p:sp>
      <p:sp>
        <p:nvSpPr>
          <p:cNvPr id="11"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smtClean="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17494560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87874036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0324226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smtClean="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smtClean="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smtClean="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40286196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smtClean="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smtClean="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smtClean="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smtClean="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smtClean="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2553313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7128095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6713800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smtClean="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smtClean="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smtClean="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smtClean="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6779923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16" name="Group 15"/>
          <p:cNvGrpSpPr>
            <a:grpSpLocks noChangeAspect="1"/>
          </p:cNvGrpSpPr>
          <p:nvPr/>
        </p:nvGrpSpPr>
        <p:grpSpPr>
          <a:xfrm>
            <a:off x="469900" y="457761"/>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183867510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smtClean="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smtClean="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smtClean="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smtClean="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smtClean="0"/>
              <a:t>Click to edit Master text styles</a:t>
            </a:r>
          </a:p>
          <a:p>
            <a:pPr lvl="1"/>
            <a:r>
              <a:rPr lang="en-US" noProof="0" smtClean="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37616475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dirty="0" smtClean="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smtClean="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smtClean="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9762668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7491504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Rectangle 16"/>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208354270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Rectangle 3"/>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Rectangle 11"/>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57709654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90337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98345763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Box 12"/>
          <p:cNvSpPr txBox="1"/>
          <p:nvPr/>
        </p:nvSpPr>
        <p:spPr>
          <a:xfrm>
            <a:off x="6335184" y="6477001"/>
            <a:ext cx="4896560" cy="266868"/>
          </a:xfrm>
          <a:prstGeom prst="rect">
            <a:avLst/>
          </a:prstGeom>
          <a:noFill/>
        </p:spPr>
        <p:txBody>
          <a:bodyPr wrap="square" lIns="0" tIns="0" rIns="0" bIns="0" rtlCol="0">
            <a:spAutoFit/>
          </a:bodyPr>
          <a:lstStyle/>
          <a:p>
            <a:pPr marL="0" indent="0" algn="r">
              <a:spcBef>
                <a:spcPts val="0"/>
              </a:spcBef>
              <a:buSzPct val="100000"/>
              <a:buFont typeface="Arial"/>
              <a:buNone/>
            </a:pPr>
            <a:r>
              <a:rPr lang="en-US" sz="867" noProof="0" dirty="0">
                <a:solidFill>
                  <a:schemeClr val="bg1"/>
                </a:solidFill>
              </a:rPr>
              <a:t>Presentation title</a:t>
            </a:r>
            <a:br>
              <a:rPr lang="en-US" sz="867" noProof="0" dirty="0">
                <a:solidFill>
                  <a:schemeClr val="bg1"/>
                </a:solidFill>
              </a:rPr>
            </a:br>
            <a:r>
              <a:rPr lang="en-US" sz="867" noProof="0" dirty="0">
                <a:solidFill>
                  <a:schemeClr val="bg1"/>
                </a:solidFill>
              </a:rPr>
              <a:t>[To edit, click View &gt; Slide Master &gt; Slide Master]</a:t>
            </a:r>
          </a:p>
        </p:txBody>
      </p:sp>
      <p:sp>
        <p:nvSpPr>
          <p:cNvPr id="14" name="TextBox 13"/>
          <p:cNvSpPr txBox="1"/>
          <p:nvPr/>
        </p:nvSpPr>
        <p:spPr>
          <a:xfrm>
            <a:off x="501653" y="6477000"/>
            <a:ext cx="5355167" cy="266868"/>
          </a:xfrm>
          <a:prstGeom prst="rect">
            <a:avLst/>
          </a:prstGeom>
          <a:noFill/>
        </p:spPr>
        <p:txBody>
          <a:bodyPr wrap="square" lIns="0" tIns="0" rIns="0" bIns="0" rtlCol="0">
            <a:spAutoFit/>
          </a:bodyPr>
          <a:lstStyle/>
          <a:p>
            <a:pPr marL="0" indent="0">
              <a:spcBef>
                <a:spcPts val="800"/>
              </a:spcBef>
              <a:buSzPct val="100000"/>
              <a:buFont typeface="Arial"/>
              <a:buNone/>
            </a:pPr>
            <a:r>
              <a:rPr lang="en-US" sz="867" noProof="0" dirty="0">
                <a:solidFill>
                  <a:schemeClr val="bg1"/>
                </a:solidFill>
              </a:rPr>
              <a:t>Member firms and DTTL: Insert appropriate copyright</a:t>
            </a:r>
            <a:br>
              <a:rPr lang="en-US" sz="867" noProof="0" dirty="0">
                <a:solidFill>
                  <a:schemeClr val="bg1"/>
                </a:solidFill>
              </a:rPr>
            </a:br>
            <a:r>
              <a:rPr lang="en-US" sz="867" noProof="0" dirty="0">
                <a:solidFill>
                  <a:schemeClr val="bg1"/>
                </a:solidFill>
              </a:rPr>
              <a:t>[To edit, click View &gt; Slide Master &gt; Slide Master]</a:t>
            </a:r>
          </a:p>
        </p:txBody>
      </p:sp>
      <p:sp>
        <p:nvSpPr>
          <p:cNvPr id="15" name="TextBox 14"/>
          <p:cNvSpPr txBox="1"/>
          <p:nvPr/>
        </p:nvSpPr>
        <p:spPr>
          <a:xfrm>
            <a:off x="11382378" y="6477001"/>
            <a:ext cx="307975" cy="133434"/>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867" noProof="0" smtClean="0">
                <a:solidFill>
                  <a:schemeClr val="bg1"/>
                </a:solidFill>
              </a:rPr>
              <a:pPr marL="0" indent="0" algn="r">
                <a:spcBef>
                  <a:spcPts val="800"/>
                </a:spcBef>
                <a:buSzPct val="100000"/>
                <a:buFont typeface="Arial"/>
                <a:buNone/>
              </a:pPr>
              <a:t>‹#›</a:t>
            </a:fld>
            <a:endParaRPr lang="en-US" sz="867"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solidFill>
                  <a:schemeClr val="bg1"/>
                </a:solidFill>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544524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15299974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2185447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16" name="Group 15"/>
          <p:cNvGrpSpPr>
            <a:grpSpLocks noChangeAspect="1"/>
          </p:cNvGrpSpPr>
          <p:nvPr/>
        </p:nvGrpSpPr>
        <p:grpSpPr>
          <a:xfrm>
            <a:off x="475325" y="457200"/>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829809756"/>
      </p:ext>
    </p:extLst>
  </p:cSld>
  <p:clrMapOvr>
    <a:masterClrMapping/>
  </p:clrMapOvr>
  <p:transition>
    <p:fade/>
  </p:transition>
  <p:extLst mod="1">
    <p:ext uri="{DCECCB84-F9BA-43D5-87BE-67443E8EF086}">
      <p15:sldGuideLst xmlns:p15="http://schemas.microsoft.com/office/powerpoint/2012/main" xmlns="">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2210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smtClean="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smtClean="0"/>
              <a:t>Click to edit Master text styles</a:t>
            </a:r>
          </a:p>
        </p:txBody>
      </p:sp>
      <p:grpSp>
        <p:nvGrpSpPr>
          <p:cNvPr id="20" name="Group 19"/>
          <p:cNvGrpSpPr>
            <a:grpSpLocks noChangeAspect="1"/>
          </p:cNvGrpSpPr>
          <p:nvPr/>
        </p:nvGrpSpPr>
        <p:grpSpPr>
          <a:xfrm>
            <a:off x="475325" y="457200"/>
            <a:ext cx="1998000" cy="374400"/>
            <a:chOff x="398463" y="404813"/>
            <a:chExt cx="1627187" cy="307976"/>
          </a:xfrm>
          <a:solidFill>
            <a:schemeClr val="tx1"/>
          </a:solidFill>
        </p:grpSpPr>
        <p:sp>
          <p:nvSpPr>
            <p:cNvPr id="21"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3293630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4C32DA2-6709-405C-8013-442B09484B71}" type="datetimeFigureOut">
              <a:rPr lang="en-US" smtClean="0"/>
              <a:t>10/13/2017</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Tree>
    <p:extLst>
      <p:ext uri="{BB962C8B-B14F-4D97-AF65-F5344CB8AC3E}">
        <p14:creationId xmlns:p14="http://schemas.microsoft.com/office/powerpoint/2010/main" val="283937819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21B0F81-D5D2-4768-9C65-C9F74EBC8A44}" type="datetimeFigureOut">
              <a:rPr lang="en-US" smtClean="0"/>
              <a:t>10/13/2017</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012B0DC-21D8-453B-8D60-BB1024EDFDBB}" type="slidenum">
              <a:rPr lang="en-US" smtClean="0"/>
              <a:t>‹#›</a:t>
            </a:fld>
            <a:endParaRPr lang="en-US" dirty="0"/>
          </a:p>
        </p:txBody>
      </p:sp>
    </p:spTree>
    <p:extLst>
      <p:ext uri="{BB962C8B-B14F-4D97-AF65-F5344CB8AC3E}">
        <p14:creationId xmlns:p14="http://schemas.microsoft.com/office/powerpoint/2010/main" val="1159807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21B0F81-D5D2-4768-9C65-C9F74EBC8A44}" type="datetimeFigureOut">
              <a:rPr lang="en-US" smtClean="0"/>
              <a:t>10/13/2017</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012B0DC-21D8-453B-8D60-BB1024EDFDBB}" type="slidenum">
              <a:rPr lang="en-US" smtClean="0"/>
              <a:t>‹#›</a:t>
            </a:fld>
            <a:endParaRPr lang="en-US" dirty="0"/>
          </a:p>
        </p:txBody>
      </p:sp>
    </p:spTree>
    <p:extLst>
      <p:ext uri="{BB962C8B-B14F-4D97-AF65-F5344CB8AC3E}">
        <p14:creationId xmlns:p14="http://schemas.microsoft.com/office/powerpoint/2010/main" val="382025995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46130999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12" name="TextBox 11"/>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496490019"/>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064659262"/>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7" name="TextBox 6"/>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9" name="TextBox 8"/>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52137866"/>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95033611"/>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smtClean="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561304251"/>
      </p:ext>
    </p:extLst>
  </p:cSld>
  <p:clrMapOvr>
    <a:masterClrMapping/>
  </p:clrMapOvr>
  <p:transition>
    <p:fade/>
  </p:transition>
  <p:extLst mod="1">
    <p:ext uri="{DCECCB84-F9BA-43D5-87BE-67443E8EF086}">
      <p15:sldGuideLst xmlns:p15="http://schemas.microsoft.com/office/powerpoint/2012/main" xmlns="">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vmlDrawing" Target="../drawings/vmlDrawing1.vml"/><Relationship Id="rId50"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8"/>
            </p:custDataLst>
            <p:extLst>
              <p:ext uri="{D42A27DB-BD31-4B8C-83A1-F6EECF244321}">
                <p14:modId xmlns:p14="http://schemas.microsoft.com/office/powerpoint/2010/main" val="1299653688"/>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88" name="think-cell Slide" r:id="rId49" imgW="270" imgH="270" progId="TCLayout.ActiveDocument.1">
                  <p:embed/>
                </p:oleObj>
              </mc:Choice>
              <mc:Fallback>
                <p:oleObj name="think-cell Slide" r:id="rId49" imgW="270" imgH="270" progId="TCLayout.ActiveDocument.1">
                  <p:embed/>
                  <p:pic>
                    <p:nvPicPr>
                      <p:cNvPr id="0" name=""/>
                      <p:cNvPicPr/>
                      <p:nvPr/>
                    </p:nvPicPr>
                    <p:blipFill>
                      <a:blip r:embed="rId50"/>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TextBox 11"/>
          <p:cNvSpPr txBox="1"/>
          <p:nvPr/>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1104676481"/>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 id="2147483920" r:id="rId18"/>
    <p:sldLayoutId id="2147483921" r:id="rId19"/>
    <p:sldLayoutId id="2147483922" r:id="rId20"/>
    <p:sldLayoutId id="2147483923" r:id="rId21"/>
    <p:sldLayoutId id="2147483924" r:id="rId22"/>
    <p:sldLayoutId id="2147483925" r:id="rId23"/>
    <p:sldLayoutId id="2147483926" r:id="rId24"/>
    <p:sldLayoutId id="2147483927" r:id="rId25"/>
    <p:sldLayoutId id="2147483928" r:id="rId26"/>
    <p:sldLayoutId id="2147483929" r:id="rId27"/>
    <p:sldLayoutId id="2147483930" r:id="rId28"/>
    <p:sldLayoutId id="2147483931" r:id="rId29"/>
    <p:sldLayoutId id="2147483932" r:id="rId30"/>
    <p:sldLayoutId id="2147483933" r:id="rId31"/>
    <p:sldLayoutId id="2147483934" r:id="rId32"/>
    <p:sldLayoutId id="2147483935" r:id="rId33"/>
    <p:sldLayoutId id="2147483936" r:id="rId34"/>
    <p:sldLayoutId id="2147483937" r:id="rId35"/>
    <p:sldLayoutId id="2147483938" r:id="rId36"/>
    <p:sldLayoutId id="2147483939" r:id="rId37"/>
    <p:sldLayoutId id="2147483940" r:id="rId38"/>
    <p:sldLayoutId id="2147483941" r:id="rId39"/>
    <p:sldLayoutId id="2147483942" r:id="rId40"/>
    <p:sldLayoutId id="2147483943" r:id="rId41"/>
    <p:sldLayoutId id="2147483944" r:id="rId42"/>
    <p:sldLayoutId id="2147483945" r:id="rId43"/>
    <p:sldLayoutId id="2147483946" r:id="rId44"/>
    <p:sldLayoutId id="2147483947" r:id="rId45"/>
  </p:sldLayoutIdLst>
  <p:transition>
    <p:fade/>
  </p:transition>
  <p:timing>
    <p:tnLst>
      <p:par>
        <p:cTn id="1" dur="indefinite" restart="never" nodeType="tmRoot"/>
      </p:par>
    </p:tnLst>
  </p:timing>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jpg"/><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png"/><Relationship Id="rId1" Type="http://schemas.openxmlformats.org/officeDocument/2006/relationships/slideLayout" Target="../slideLayouts/slideLayout4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gif"/></Relationships>
</file>

<file path=ppt/slides/_rels/slide13.xml.rels><?xml version="1.0" encoding="UTF-8" standalone="yes"?>
<Relationships xmlns="http://schemas.openxmlformats.org/package/2006/relationships"><Relationship Id="rId3" Type="http://schemas.openxmlformats.org/officeDocument/2006/relationships/hyperlink" Target="http://www.un.org/en/sc/members%20/" TargetMode="External"/><Relationship Id="rId2" Type="http://schemas.openxmlformats.org/officeDocument/2006/relationships/hyperlink" Target="http://www.sipri.org/databases/milex/" TargetMode="External"/><Relationship Id="rId1" Type="http://schemas.openxmlformats.org/officeDocument/2006/relationships/slideLayout" Target="../slideLayouts/slideLayout44.xml"/><Relationship Id="rId4" Type="http://schemas.openxmlformats.org/officeDocument/2006/relationships/hyperlink" Target="http://www.allposters.com/-st/World-War-II-Propaganda-Vintage-Art-Posters_c50710_.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43.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0.png"/><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1278" y="3255157"/>
            <a:ext cx="2367288" cy="3645624"/>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0" y="0"/>
            <a:ext cx="3333750" cy="4762500"/>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2748" y="4412417"/>
            <a:ext cx="2395728" cy="2412841"/>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2" y="37576"/>
            <a:ext cx="2789739" cy="4319596"/>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6479" y="37576"/>
            <a:ext cx="3476475" cy="4668409"/>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98" y="2825413"/>
            <a:ext cx="3188943" cy="3999845"/>
          </a:xfrm>
          <a:prstGeom prst="rect">
            <a:avLst/>
          </a:prstGeom>
        </p:spPr>
      </p:pic>
      <p:pic>
        <p:nvPicPr>
          <p:cNvPr id="30" name="Content Placeholder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9740" y="37576"/>
            <a:ext cx="2576739" cy="3921741"/>
          </a:xfrm>
          <a:prstGeom prst="rect">
            <a:avLst/>
          </a:prstGeom>
        </p:spPr>
      </p:pic>
      <p:pic>
        <p:nvPicPr>
          <p:cNvPr id="31" name="Picture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90341" y="3460345"/>
            <a:ext cx="2311772" cy="3364913"/>
          </a:xfrm>
          <a:prstGeom prst="rect">
            <a:avLst/>
          </a:prstGeom>
        </p:spPr>
      </p:pic>
      <p:sp>
        <p:nvSpPr>
          <p:cNvPr id="2" name="Title 1"/>
          <p:cNvSpPr>
            <a:spLocks noGrp="1"/>
          </p:cNvSpPr>
          <p:nvPr>
            <p:ph type="ctrTitle"/>
          </p:nvPr>
        </p:nvSpPr>
        <p:spPr>
          <a:xfrm>
            <a:off x="1591456" y="2138281"/>
            <a:ext cx="9144000" cy="1749489"/>
          </a:xfrm>
          <a:solidFill>
            <a:schemeClr val="tx1">
              <a:alpha val="80000"/>
            </a:schemeClr>
          </a:solidFill>
        </p:spPr>
        <p:txBody>
          <a:bodyPr/>
          <a:lstStyle/>
          <a:p>
            <a:r>
              <a:rPr lang="en-US" dirty="0" smtClean="0">
                <a:solidFill>
                  <a:schemeClr val="bg1"/>
                </a:solidFill>
              </a:rPr>
              <a:t>DATS 6103 Project 1</a:t>
            </a:r>
            <a:br>
              <a:rPr lang="en-US" dirty="0" smtClean="0">
                <a:solidFill>
                  <a:schemeClr val="bg1"/>
                </a:solidFill>
              </a:rPr>
            </a:br>
            <a:r>
              <a:rPr lang="en-US" sz="2400" dirty="0" smtClean="0">
                <a:solidFill>
                  <a:schemeClr val="bg1"/>
                </a:solidFill>
              </a:rPr>
              <a:t>World Military Spending</a:t>
            </a:r>
            <a:br>
              <a:rPr lang="en-US" sz="2400" dirty="0" smtClean="0">
                <a:solidFill>
                  <a:schemeClr val="bg1"/>
                </a:solidFill>
              </a:rPr>
            </a:br>
            <a:r>
              <a:rPr lang="en-US" sz="2400" dirty="0" smtClean="0">
                <a:solidFill>
                  <a:schemeClr val="bg1"/>
                </a:solidFill>
              </a:rPr>
              <a:t>By: Andrew Jones</a:t>
            </a:r>
            <a:endParaRPr lang="en-US" sz="2400" dirty="0">
              <a:solidFill>
                <a:schemeClr val="bg1"/>
              </a:solidFill>
            </a:endParaRPr>
          </a:p>
        </p:txBody>
      </p:sp>
      <p:pic>
        <p:nvPicPr>
          <p:cNvPr id="45" name="Picture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48476" y="4333875"/>
            <a:ext cx="1809750" cy="2524125"/>
          </a:xfrm>
          <a:prstGeom prst="rect">
            <a:avLst/>
          </a:prstGeom>
        </p:spPr>
      </p:pic>
    </p:spTree>
    <p:extLst>
      <p:ext uri="{BB962C8B-B14F-4D97-AF65-F5344CB8AC3E}">
        <p14:creationId xmlns:p14="http://schemas.microsoft.com/office/powerpoint/2010/main" val="378379027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Fastest Growing Military Spending (Avg % Growth)</a:t>
            </a:r>
            <a:endParaRPr lang="en-US" dirty="0"/>
          </a:p>
        </p:txBody>
      </p:sp>
      <p:sp>
        <p:nvSpPr>
          <p:cNvPr id="6" name="Content Placeholder 5"/>
          <p:cNvSpPr>
            <a:spLocks noGrp="1"/>
          </p:cNvSpPr>
          <p:nvPr>
            <p:ph sz="half" idx="1"/>
          </p:nvPr>
        </p:nvSpPr>
        <p:spPr>
          <a:xfrm>
            <a:off x="818175" y="1398405"/>
            <a:ext cx="5181600" cy="4351338"/>
          </a:xfrm>
        </p:spPr>
        <p:txBody>
          <a:bodyPr>
            <a:normAutofit/>
          </a:bodyPr>
          <a:lstStyle/>
          <a:p>
            <a:pPr marL="285750" indent="-285750">
              <a:buFont typeface="Arial" panose="020B0604020202020204" pitchFamily="34" charset="0"/>
              <a:buChar char="•"/>
            </a:pPr>
            <a:r>
              <a:rPr lang="en-US" sz="1400" dirty="0" smtClean="0"/>
              <a:t>When viewed as a simple percentage growth we get a whole new set of countries to analyze</a:t>
            </a:r>
          </a:p>
          <a:p>
            <a:pPr marL="285750" indent="-285750">
              <a:buFont typeface="Arial" panose="020B0604020202020204" pitchFamily="34" charset="0"/>
              <a:buChar char="•"/>
            </a:pPr>
            <a:r>
              <a:rPr lang="en-US" sz="1400" dirty="0" smtClean="0"/>
              <a:t>Kosovo (dark blue) was a new country that didn’t start having reliable spending metrics until 2009</a:t>
            </a:r>
          </a:p>
          <a:p>
            <a:pPr marL="285750" indent="-285750">
              <a:buFont typeface="Arial" panose="020B0604020202020204" pitchFamily="34" charset="0"/>
              <a:buChar char="•"/>
            </a:pPr>
            <a:r>
              <a:rPr lang="en-US" sz="1400" dirty="0" smtClean="0"/>
              <a:t>Just because these countries have had a very high average spending growth, doesn’t mean they are spending a lot. They are starting from a very small spending amount originally in 1992 (or later).</a:t>
            </a:r>
          </a:p>
          <a:p>
            <a:pPr marL="285750" indent="-285750">
              <a:buFont typeface="Arial" panose="020B0604020202020204" pitchFamily="34" charset="0"/>
              <a:buChar char="•"/>
            </a:pPr>
            <a:r>
              <a:rPr lang="en-US" sz="1400" dirty="0" smtClean="0"/>
              <a:t>It is unsurprising that this measurement would be the easiest way to target world “hotspots” over the period analyzed. Many, if not most of these countries have experienced armed conflict over the period analyzed.</a:t>
            </a:r>
            <a:endParaRPr lang="en-US" sz="1400" dirty="0"/>
          </a:p>
        </p:txBody>
      </p:sp>
      <p:pic>
        <p:nvPicPr>
          <p:cNvPr id="12" name="Picture 11"/>
          <p:cNvPicPr>
            <a:picLocks noChangeAspect="1"/>
          </p:cNvPicPr>
          <p:nvPr/>
        </p:nvPicPr>
        <p:blipFill>
          <a:blip r:embed="rId2"/>
          <a:stretch>
            <a:fillRect/>
          </a:stretch>
        </p:blipFill>
        <p:spPr>
          <a:xfrm>
            <a:off x="6348050" y="1094737"/>
            <a:ext cx="4903317" cy="456033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8479" y="4721871"/>
            <a:ext cx="2740991" cy="2055743"/>
          </a:xfrm>
          <a:prstGeom prst="rect">
            <a:avLst/>
          </a:prstGeom>
        </p:spPr>
      </p:pic>
    </p:spTree>
    <p:extLst>
      <p:ext uri="{BB962C8B-B14F-4D97-AF65-F5344CB8AC3E}">
        <p14:creationId xmlns:p14="http://schemas.microsoft.com/office/powerpoint/2010/main" val="2290411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Question: When will Chinese military spending surpass the USA?</a:t>
            </a:r>
            <a:endParaRPr lang="en-US" dirty="0"/>
          </a:p>
        </p:txBody>
      </p:sp>
      <p:sp>
        <p:nvSpPr>
          <p:cNvPr id="6" name="Content Placeholder 5"/>
          <p:cNvSpPr>
            <a:spLocks noGrp="1"/>
          </p:cNvSpPr>
          <p:nvPr>
            <p:ph sz="half" idx="1"/>
          </p:nvPr>
        </p:nvSpPr>
        <p:spPr>
          <a:xfrm>
            <a:off x="818174" y="1331942"/>
            <a:ext cx="4973025" cy="4351338"/>
          </a:xfrm>
        </p:spPr>
        <p:txBody>
          <a:bodyPr>
            <a:normAutofit/>
          </a:bodyPr>
          <a:lstStyle/>
          <a:p>
            <a:pPr marL="285750" indent="-285750">
              <a:buFont typeface="Arial" panose="020B0604020202020204" pitchFamily="34" charset="0"/>
              <a:buChar char="•"/>
            </a:pPr>
            <a:r>
              <a:rPr lang="en-US" sz="1400" dirty="0" smtClean="0"/>
              <a:t>Measured average growth rate of both countries over the examined period and extended that rate out for our forecast</a:t>
            </a:r>
          </a:p>
          <a:p>
            <a:pPr marL="285750" indent="-285750">
              <a:buFont typeface="Arial" panose="020B0604020202020204" pitchFamily="34" charset="0"/>
              <a:buChar char="•"/>
            </a:pPr>
            <a:r>
              <a:rPr lang="en-US" sz="1400" dirty="0" smtClean="0"/>
              <a:t>With this very simplistic forecasting method it appears that if China maintains it’s pace of military spending growth it’s compound interest effect will have it outspending the USA by 2027</a:t>
            </a:r>
          </a:p>
          <a:p>
            <a:pPr marL="285750" indent="-285750">
              <a:buFont typeface="Arial" panose="020B0604020202020204" pitchFamily="34" charset="0"/>
              <a:buChar char="•"/>
            </a:pPr>
            <a:r>
              <a:rPr lang="en-US" sz="1400" dirty="0" smtClean="0"/>
              <a:t>In practice much more advanced forecasting methods (maybe ARIMA) and qualitative factors would be combined for a more accurate forecast – this was just for demonstration purposes</a:t>
            </a:r>
          </a:p>
          <a:p>
            <a:pPr marL="285750" indent="-285750">
              <a:buFont typeface="Arial" panose="020B0604020202020204" pitchFamily="34" charset="0"/>
              <a:buChar char="•"/>
            </a:pPr>
            <a:r>
              <a:rPr lang="en-US" sz="1400" dirty="0" smtClean="0"/>
              <a:t>Furthermore it is worth noting that these “official” figures for Chinese military spending may not reflect reality due to opaque accounting standards and general lack </a:t>
            </a:r>
            <a:r>
              <a:rPr lang="en-US" sz="1400" smtClean="0"/>
              <a:t>of transparency. </a:t>
            </a:r>
            <a:r>
              <a:rPr lang="en-US" sz="1000" smtClean="0"/>
              <a:t>(china </a:t>
            </a:r>
            <a:r>
              <a:rPr lang="en-US" sz="1000" dirty="0" smtClean="0"/>
              <a:t>power) </a:t>
            </a:r>
            <a:endParaRPr lang="en-US" sz="1000" dirty="0"/>
          </a:p>
        </p:txBody>
      </p:sp>
      <p:pic>
        <p:nvPicPr>
          <p:cNvPr id="7" name="Picture 6"/>
          <p:cNvPicPr>
            <a:picLocks noChangeAspect="1"/>
          </p:cNvPicPr>
          <p:nvPr/>
        </p:nvPicPr>
        <p:blipFill>
          <a:blip r:embed="rId2"/>
          <a:stretch>
            <a:fillRect/>
          </a:stretch>
        </p:blipFill>
        <p:spPr>
          <a:xfrm>
            <a:off x="5994610" y="1583122"/>
            <a:ext cx="5424136" cy="3848977"/>
          </a:xfrm>
          <a:prstGeom prst="rect">
            <a:avLst/>
          </a:prstGeom>
        </p:spPr>
      </p:pic>
    </p:spTree>
    <p:extLst>
      <p:ext uri="{BB962C8B-B14F-4D97-AF65-F5344CB8AC3E}">
        <p14:creationId xmlns:p14="http://schemas.microsoft.com/office/powerpoint/2010/main" val="3971890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469900" y="937340"/>
            <a:ext cx="11252200" cy="4633911"/>
          </a:xfrm>
        </p:spPr>
        <p:txBody>
          <a:bodyPr/>
          <a:lstStyle/>
          <a:p>
            <a:pPr>
              <a:spcAft>
                <a:spcPts val="1200"/>
              </a:spcAft>
            </a:pPr>
            <a:r>
              <a:rPr lang="en-US" sz="1400" dirty="0" smtClean="0"/>
              <a:t>   Theme 1: USA still dominates</a:t>
            </a:r>
          </a:p>
          <a:p>
            <a:pPr marL="463794" lvl="2" indent="-228600">
              <a:spcAft>
                <a:spcPts val="1200"/>
              </a:spcAft>
            </a:pPr>
            <a:r>
              <a:rPr lang="en-US" sz="1400" dirty="0" smtClean="0"/>
              <a:t>The United States dominates the world in terms of military spending as a fixed amount. Because it’s a nation with a very high GDP however, as a percentage of GDP it is within the normal range for a top spending nation.</a:t>
            </a:r>
          </a:p>
          <a:p>
            <a:pPr marL="463794" lvl="2" indent="-228600">
              <a:spcAft>
                <a:spcPts val="1200"/>
              </a:spcAft>
            </a:pPr>
            <a:r>
              <a:rPr lang="en-US" sz="1400" dirty="0" smtClean="0"/>
              <a:t> In fact it does not even make the top 10 list when viewed strictly for countries that spend the most of their GDP on defense. Even if that spending amount is orders of magnitude smaller in most cases.</a:t>
            </a:r>
          </a:p>
          <a:p>
            <a:pPr>
              <a:spcAft>
                <a:spcPts val="1200"/>
              </a:spcAft>
            </a:pPr>
            <a:r>
              <a:rPr lang="en-US" sz="1400" dirty="0" smtClean="0"/>
              <a:t>   Theme 2: China is clearly a rapidly rising power</a:t>
            </a:r>
          </a:p>
          <a:p>
            <a:pPr marL="578094" lvl="2" indent="-342900">
              <a:spcAft>
                <a:spcPts val="1200"/>
              </a:spcAft>
            </a:pPr>
            <a:r>
              <a:rPr lang="en-US" sz="1400" dirty="0" smtClean="0"/>
              <a:t>The People’s Republic of China’s military output is increasing steadily</a:t>
            </a:r>
          </a:p>
          <a:p>
            <a:pPr marL="578094" lvl="2" indent="-342900">
              <a:spcAft>
                <a:spcPts val="1200"/>
              </a:spcAft>
            </a:pPr>
            <a:r>
              <a:rPr lang="en-US" sz="1400" dirty="0" smtClean="0"/>
              <a:t>However their GDP growth is outpacing their military spending growth per-capita meaning they are not spending a comparatively large amount relative to their growth.</a:t>
            </a:r>
          </a:p>
          <a:p>
            <a:pPr lvl="2" indent="0">
              <a:spcAft>
                <a:spcPts val="1200"/>
              </a:spcAft>
              <a:buNone/>
            </a:pPr>
            <a:r>
              <a:rPr lang="en-US" sz="1400" dirty="0" smtClean="0"/>
              <a:t>Theme 3: Saudi Arabia is in many ways an outlier</a:t>
            </a:r>
          </a:p>
          <a:p>
            <a:pPr marL="520944" lvl="2" indent="-285750">
              <a:spcAft>
                <a:spcPts val="1200"/>
              </a:spcAft>
            </a:pPr>
            <a:r>
              <a:rPr lang="en-US" sz="1400" dirty="0" smtClean="0"/>
              <a:t>Saudi Arabia was the only country that was having their military spending per capita outpaced by GDP growth</a:t>
            </a:r>
          </a:p>
          <a:p>
            <a:pPr marL="520944" lvl="2" indent="-285750">
              <a:spcAft>
                <a:spcPts val="1200"/>
              </a:spcAft>
            </a:pPr>
            <a:r>
              <a:rPr lang="en-US" sz="1400" dirty="0" smtClean="0"/>
              <a:t>For a top 10 spending country, it was also spending almost double GDP per capita on defense than the next nation</a:t>
            </a:r>
          </a:p>
        </p:txBody>
      </p:sp>
      <p:grpSp>
        <p:nvGrpSpPr>
          <p:cNvPr id="5" name="Group 4"/>
          <p:cNvGrpSpPr/>
          <p:nvPr/>
        </p:nvGrpSpPr>
        <p:grpSpPr>
          <a:xfrm>
            <a:off x="1290883" y="5039980"/>
            <a:ext cx="9610233" cy="1655762"/>
            <a:chOff x="1294190" y="4747675"/>
            <a:chExt cx="9610233" cy="165576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4182" y="4747675"/>
              <a:ext cx="1920240" cy="1280160"/>
            </a:xfrm>
            <a:prstGeom prst="rect">
              <a:avLst/>
            </a:prstGeom>
            <a:ln>
              <a:solidFill>
                <a:schemeClr val="tx1"/>
              </a:solidFill>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4190" y="4747833"/>
              <a:ext cx="1920240" cy="1279844"/>
            </a:xfrm>
            <a:prstGeom prst="rect">
              <a:avLst/>
            </a:prstGeom>
            <a:ln>
              <a:solidFill>
                <a:schemeClr val="tx1"/>
              </a:solidFill>
            </a:ln>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28" t="17391" b="16282"/>
            <a:stretch/>
          </p:blipFill>
          <p:spPr>
            <a:xfrm>
              <a:off x="5139186" y="4747675"/>
              <a:ext cx="1920240" cy="1275264"/>
            </a:xfrm>
            <a:prstGeom prst="rect">
              <a:avLst/>
            </a:prstGeom>
            <a:ln>
              <a:solidFill>
                <a:schemeClr val="tx1"/>
              </a:solidFill>
            </a:ln>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6688" y="4747675"/>
              <a:ext cx="1920240" cy="1280160"/>
            </a:xfrm>
            <a:prstGeom prst="rect">
              <a:avLst/>
            </a:prstGeom>
            <a:ln>
              <a:solidFill>
                <a:schemeClr val="tx1"/>
              </a:solidFill>
            </a:ln>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1684" y="4747833"/>
              <a:ext cx="1920240" cy="1279844"/>
            </a:xfrm>
            <a:prstGeom prst="rect">
              <a:avLst/>
            </a:prstGeom>
            <a:ln>
              <a:solidFill>
                <a:schemeClr val="tx1"/>
              </a:solidFill>
            </a:ln>
          </p:spPr>
        </p:pic>
        <p:sp>
          <p:nvSpPr>
            <p:cNvPr id="11" name="Rectangle 10"/>
            <p:cNvSpPr/>
            <p:nvPr/>
          </p:nvSpPr>
          <p:spPr bwMode="gray">
            <a:xfrm>
              <a:off x="1294191" y="6022939"/>
              <a:ext cx="9610232" cy="380498"/>
            </a:xfrm>
            <a:prstGeom prst="rect">
              <a:avLst/>
            </a:prstGeom>
            <a:solidFill>
              <a:schemeClr val="bg1">
                <a:lumMod val="95000"/>
              </a:schemeClr>
            </a:solid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i="1" dirty="0" smtClean="0"/>
                <a:t>UN Security Council Permanent Members</a:t>
              </a:r>
            </a:p>
          </p:txBody>
        </p:sp>
      </p:grpSp>
    </p:spTree>
    <p:extLst>
      <p:ext uri="{BB962C8B-B14F-4D97-AF65-F5344CB8AC3E}">
        <p14:creationId xmlns:p14="http://schemas.microsoft.com/office/powerpoint/2010/main" val="1215584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Process and Sources</a:t>
            </a:r>
            <a:endParaRPr lang="en-US" dirty="0"/>
          </a:p>
        </p:txBody>
      </p:sp>
      <p:sp>
        <p:nvSpPr>
          <p:cNvPr id="3" name="Content Placeholder 2"/>
          <p:cNvSpPr>
            <a:spLocks noGrp="1"/>
          </p:cNvSpPr>
          <p:nvPr>
            <p:ph idx="1"/>
          </p:nvPr>
        </p:nvSpPr>
        <p:spPr>
          <a:xfrm>
            <a:off x="469900" y="1094738"/>
            <a:ext cx="11252200" cy="5204464"/>
          </a:xfrm>
        </p:spPr>
        <p:txBody>
          <a:bodyPr/>
          <a:lstStyle/>
          <a:p>
            <a:r>
              <a:rPr lang="en-US" sz="2000" dirty="0">
                <a:solidFill>
                  <a:srgbClr val="575757"/>
                </a:solidFill>
              </a:rPr>
              <a:t>Learning Process</a:t>
            </a:r>
            <a:r>
              <a:rPr lang="en-US" sz="2000" dirty="0" smtClean="0">
                <a:solidFill>
                  <a:srgbClr val="575757"/>
                </a:solidFill>
              </a:rPr>
              <a:t>:</a:t>
            </a:r>
          </a:p>
          <a:p>
            <a:pPr marL="171450" indent="-171450">
              <a:buFont typeface="Arial" panose="020B0604020202020204" pitchFamily="34" charset="0"/>
              <a:buChar char="•"/>
            </a:pPr>
            <a:r>
              <a:rPr lang="en-US" dirty="0" smtClean="0"/>
              <a:t>Data Wrangling was key to the learning process</a:t>
            </a:r>
          </a:p>
          <a:p>
            <a:pPr marL="171450" indent="-171450">
              <a:buFont typeface="Arial" panose="020B0604020202020204" pitchFamily="34" charset="0"/>
              <a:buChar char="•"/>
            </a:pPr>
            <a:r>
              <a:rPr lang="en-US" dirty="0" smtClean="0"/>
              <a:t>Certainly saw myself develop in capability as I went through – code became more concise</a:t>
            </a:r>
          </a:p>
          <a:p>
            <a:pPr marL="171450" indent="-171450">
              <a:buFont typeface="Arial" panose="020B0604020202020204" pitchFamily="34" charset="0"/>
              <a:buChar char="•"/>
            </a:pPr>
            <a:r>
              <a:rPr lang="en-US" dirty="0" smtClean="0"/>
              <a:t>In some ways had to prioritize and limit what “above and beyond” items I wanted to take on – appropriately scope my program</a:t>
            </a:r>
          </a:p>
          <a:p>
            <a:pPr>
              <a:spcAft>
                <a:spcPts val="600"/>
              </a:spcAft>
            </a:pPr>
            <a:endParaRPr lang="en-US" sz="2000" dirty="0" smtClean="0">
              <a:solidFill>
                <a:srgbClr val="575757"/>
              </a:solidFill>
            </a:endParaRPr>
          </a:p>
          <a:p>
            <a:pPr>
              <a:spcAft>
                <a:spcPts val="600"/>
              </a:spcAft>
            </a:pPr>
            <a:endParaRPr lang="en-US" sz="2000" dirty="0" smtClean="0">
              <a:solidFill>
                <a:srgbClr val="575757"/>
              </a:solidFill>
            </a:endParaRPr>
          </a:p>
          <a:p>
            <a:pPr>
              <a:spcAft>
                <a:spcPts val="600"/>
              </a:spcAft>
            </a:pPr>
            <a:r>
              <a:rPr lang="en-US" sz="2000" dirty="0" smtClean="0">
                <a:solidFill>
                  <a:srgbClr val="575757"/>
                </a:solidFill>
              </a:rPr>
              <a:t>Sources</a:t>
            </a:r>
          </a:p>
          <a:p>
            <a:pPr marL="171450" indent="-171450">
              <a:spcAft>
                <a:spcPts val="600"/>
              </a:spcAft>
              <a:buFont typeface="Arial" panose="020B0604020202020204" pitchFamily="34" charset="0"/>
              <a:buChar char="•"/>
            </a:pPr>
            <a:r>
              <a:rPr lang="en-US" dirty="0" smtClean="0"/>
              <a:t>Stockholm </a:t>
            </a:r>
            <a:r>
              <a:rPr lang="en-US" dirty="0"/>
              <a:t>International Peace Research Institute: SIPRI Military Expenditure </a:t>
            </a:r>
            <a:r>
              <a:rPr lang="en-US" dirty="0" smtClean="0"/>
              <a:t>Database</a:t>
            </a:r>
          </a:p>
          <a:p>
            <a:pPr marL="406644" lvl="2" indent="-171450">
              <a:spcAft>
                <a:spcPts val="600"/>
              </a:spcAft>
              <a:buFont typeface="Courier New" panose="02070309020205020404" pitchFamily="49" charset="0"/>
              <a:buChar char="o"/>
            </a:pPr>
            <a:r>
              <a:rPr lang="en-US" dirty="0"/>
              <a:t>“SIPRI Military Expenditure Database .” </a:t>
            </a:r>
            <a:r>
              <a:rPr lang="en-US" i="1" dirty="0"/>
              <a:t>STOCKHOLM INTERNATIONAL </a:t>
            </a:r>
            <a:r>
              <a:rPr lang="en-US" dirty="0"/>
              <a:t>, </a:t>
            </a:r>
            <a:r>
              <a:rPr lang="en-US" dirty="0">
                <a:hlinkClick r:id="rId2"/>
              </a:rPr>
              <a:t>www.sipri.org/databases/milex</a:t>
            </a:r>
            <a:r>
              <a:rPr lang="en-US" dirty="0" smtClean="0">
                <a:hlinkClick r:id="rId2"/>
              </a:rPr>
              <a:t>/</a:t>
            </a:r>
            <a:endParaRPr lang="en-US" dirty="0" smtClean="0"/>
          </a:p>
          <a:p>
            <a:pPr marL="171450" lvl="1" indent="-171450">
              <a:spcAft>
                <a:spcPts val="600"/>
              </a:spcAft>
              <a:buFont typeface="Arial" panose="020B0604020202020204" pitchFamily="34" charset="0"/>
              <a:buChar char="•"/>
            </a:pPr>
            <a:r>
              <a:rPr lang="en-US" b="0" dirty="0"/>
              <a:t>UN Security Council </a:t>
            </a:r>
          </a:p>
          <a:p>
            <a:pPr marL="406644" lvl="2" indent="-171450">
              <a:spcAft>
                <a:spcPts val="600"/>
              </a:spcAft>
              <a:buFont typeface="Courier New" panose="02070309020205020404" pitchFamily="49" charset="0"/>
              <a:buChar char="o"/>
            </a:pPr>
            <a:r>
              <a:rPr lang="en-US" dirty="0"/>
              <a:t>“Current Members.” </a:t>
            </a:r>
            <a:r>
              <a:rPr lang="en-US" i="1" dirty="0"/>
              <a:t>United Nations Security Council</a:t>
            </a:r>
            <a:r>
              <a:rPr lang="en-US" dirty="0"/>
              <a:t>, </a:t>
            </a:r>
            <a:r>
              <a:rPr lang="en-US" dirty="0" smtClean="0">
                <a:hlinkClick r:id="rId3"/>
              </a:rPr>
              <a:t>www.un.org/en/sc/members /</a:t>
            </a:r>
            <a:r>
              <a:rPr lang="en-US" dirty="0" smtClean="0"/>
              <a:t>    </a:t>
            </a:r>
            <a:endParaRPr lang="en-US" dirty="0"/>
          </a:p>
          <a:p>
            <a:pPr marL="171450" lvl="1" indent="-171450">
              <a:spcAft>
                <a:spcPts val="600"/>
              </a:spcAft>
              <a:buFont typeface="Arial" panose="020B0604020202020204" pitchFamily="34" charset="0"/>
              <a:buChar char="•"/>
            </a:pPr>
            <a:r>
              <a:rPr lang="en-US" b="0" dirty="0" smtClean="0"/>
              <a:t>Chinese Spending Transparency</a:t>
            </a:r>
          </a:p>
          <a:p>
            <a:pPr marL="406644" lvl="2" indent="-171450">
              <a:spcAft>
                <a:spcPts val="600"/>
              </a:spcAft>
              <a:buFont typeface="Courier New" panose="02070309020205020404" pitchFamily="49" charset="0"/>
              <a:buChar char="o"/>
            </a:pPr>
            <a:r>
              <a:rPr lang="en-US" dirty="0"/>
              <a:t>China Power Team. "What does China really spend on its military?" China Power. December 28, 2015. Updated August 4, 2017. Accessed October 14, 2017. https://chinapower.csis.org/military-spending/</a:t>
            </a:r>
            <a:endParaRPr lang="en-US" b="0" dirty="0" smtClean="0"/>
          </a:p>
          <a:p>
            <a:pPr marL="171450" lvl="1" indent="-171450">
              <a:spcAft>
                <a:spcPts val="600"/>
              </a:spcAft>
              <a:buFont typeface="Arial" panose="020B0604020202020204" pitchFamily="34" charset="0"/>
              <a:buChar char="•"/>
            </a:pPr>
            <a:r>
              <a:rPr lang="en-US" b="0" dirty="0" smtClean="0"/>
              <a:t>Posters</a:t>
            </a:r>
          </a:p>
          <a:p>
            <a:pPr marL="406644" lvl="2" indent="-171450">
              <a:spcAft>
                <a:spcPts val="600"/>
              </a:spcAft>
              <a:buFont typeface="Courier New" panose="02070309020205020404" pitchFamily="49" charset="0"/>
              <a:buChar char="o"/>
            </a:pPr>
            <a:r>
              <a:rPr lang="en-US" dirty="0"/>
              <a:t>“World War II </a:t>
            </a:r>
            <a:r>
              <a:rPr lang="en-US" dirty="0" smtClean="0"/>
              <a:t>Propaganda </a:t>
            </a:r>
            <a:r>
              <a:rPr lang="en-US" dirty="0"/>
              <a:t>(Vintage Art).” </a:t>
            </a:r>
            <a:r>
              <a:rPr lang="en-US" i="1" dirty="0"/>
              <a:t>AllPosters</a:t>
            </a:r>
            <a:r>
              <a:rPr lang="en-US" dirty="0"/>
              <a:t>, </a:t>
            </a:r>
            <a:r>
              <a:rPr lang="en-US" dirty="0">
                <a:hlinkClick r:id="rId4"/>
              </a:rPr>
              <a:t>www.allposters.com/-st/World-War-II-Propaganda-Vintage-Art-Posters_c50710_.</a:t>
            </a:r>
            <a:r>
              <a:rPr lang="en-US" dirty="0" smtClean="0">
                <a:hlinkClick r:id="rId4"/>
              </a:rPr>
              <a:t>htm</a:t>
            </a:r>
            <a:endParaRPr lang="en-US" dirty="0" smtClean="0"/>
          </a:p>
          <a:p>
            <a:pPr lvl="2" indent="0">
              <a:spcAft>
                <a:spcPts val="600"/>
              </a:spcAft>
              <a:buNone/>
            </a:pPr>
            <a:endParaRPr lang="en-US" b="0" dirty="0" smtClean="0"/>
          </a:p>
        </p:txBody>
      </p:sp>
    </p:spTree>
    <p:extLst>
      <p:ext uri="{BB962C8B-B14F-4D97-AF65-F5344CB8AC3E}">
        <p14:creationId xmlns:p14="http://schemas.microsoft.com/office/powerpoint/2010/main" val="4106841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0"/>
          </p:nvPr>
        </p:nvSpPr>
        <p:spPr>
          <a:xfrm>
            <a:off x="501651" y="1665289"/>
            <a:ext cx="9589879" cy="4716463"/>
          </a:xfrm>
        </p:spPr>
        <p:txBody>
          <a:bodyPr/>
          <a:lstStyle/>
          <a:p>
            <a:r>
              <a:rPr lang="en-US" sz="1400" dirty="0" smtClean="0"/>
              <a:t>Project Background and Goals</a:t>
            </a:r>
            <a:r>
              <a:rPr lang="en-US" sz="1400" dirty="0"/>
              <a:t>	</a:t>
            </a:r>
            <a:r>
              <a:rPr lang="en-US" sz="1400" dirty="0" smtClean="0"/>
              <a:t>	   </a:t>
            </a:r>
            <a:r>
              <a:rPr lang="en-US" sz="1400" dirty="0" smtClean="0"/>
              <a:t> 3</a:t>
            </a:r>
            <a:endParaRPr lang="en-US" sz="1400" dirty="0"/>
          </a:p>
          <a:p>
            <a:r>
              <a:rPr lang="en-US" sz="1400" dirty="0" smtClean="0"/>
              <a:t>Top 10 countries for military expenditure</a:t>
            </a:r>
            <a:r>
              <a:rPr lang="en-US" sz="1400" dirty="0"/>
              <a:t>	</a:t>
            </a:r>
            <a:r>
              <a:rPr lang="en-US" sz="1400" dirty="0" smtClean="0"/>
              <a:t>	   </a:t>
            </a:r>
            <a:r>
              <a:rPr lang="en-US" sz="1400" dirty="0" smtClean="0"/>
              <a:t> 4</a:t>
            </a:r>
            <a:endParaRPr lang="en-US" sz="1400" dirty="0"/>
          </a:p>
          <a:p>
            <a:r>
              <a:rPr lang="en-US" sz="1400" dirty="0" smtClean="0"/>
              <a:t>Top 10 countries for military expenditure relative to Gross Domestic Product (GDP)</a:t>
            </a:r>
            <a:r>
              <a:rPr lang="en-US" sz="1400" dirty="0"/>
              <a:t> </a:t>
            </a:r>
            <a:r>
              <a:rPr lang="en-US" sz="1400" dirty="0" smtClean="0"/>
              <a:t> 5</a:t>
            </a:r>
            <a:endParaRPr lang="en-US" sz="1400" dirty="0"/>
          </a:p>
          <a:p>
            <a:r>
              <a:rPr lang="en-US" sz="1400" dirty="0" smtClean="0"/>
              <a:t>Which countries spend the most of their GDP on defense?</a:t>
            </a:r>
            <a:r>
              <a:rPr lang="en-US" sz="1400" dirty="0"/>
              <a:t>	</a:t>
            </a:r>
            <a:r>
              <a:rPr lang="en-US" sz="1400" dirty="0" smtClean="0"/>
              <a:t>	  </a:t>
            </a:r>
            <a:r>
              <a:rPr lang="en-US" sz="1400" dirty="0" smtClean="0"/>
              <a:t>  </a:t>
            </a:r>
            <a:r>
              <a:rPr lang="en-US" sz="1400" dirty="0" smtClean="0"/>
              <a:t>6</a:t>
            </a:r>
            <a:endParaRPr lang="en-US" sz="1400" dirty="0"/>
          </a:p>
          <a:p>
            <a:r>
              <a:rPr lang="en-US" sz="1400" dirty="0" smtClean="0"/>
              <a:t>Military Spending of Top 10 Countries relative to the rest of the world</a:t>
            </a:r>
            <a:r>
              <a:rPr lang="en-US" sz="1400" dirty="0"/>
              <a:t>	</a:t>
            </a:r>
            <a:r>
              <a:rPr lang="en-US" sz="1400" dirty="0" smtClean="0"/>
              <a:t>	 </a:t>
            </a:r>
            <a:r>
              <a:rPr lang="en-US" sz="1400" dirty="0" smtClean="0"/>
              <a:t>   </a:t>
            </a:r>
            <a:r>
              <a:rPr lang="en-US" sz="1400" dirty="0" smtClean="0"/>
              <a:t>7</a:t>
            </a:r>
            <a:endParaRPr lang="en-US" sz="1400" dirty="0"/>
          </a:p>
          <a:p>
            <a:r>
              <a:rPr lang="en-US" sz="1400" dirty="0" smtClean="0"/>
              <a:t>Ratio of Per Capita GDP to Per Capita Military Spending</a:t>
            </a:r>
            <a:r>
              <a:rPr lang="en-US" sz="1400" dirty="0"/>
              <a:t>	</a:t>
            </a:r>
            <a:r>
              <a:rPr lang="en-US" sz="1400" dirty="0" smtClean="0"/>
              <a:t>	  </a:t>
            </a:r>
            <a:r>
              <a:rPr lang="en-US" sz="1400" dirty="0" smtClean="0"/>
              <a:t>  </a:t>
            </a:r>
            <a:r>
              <a:rPr lang="en-US" sz="1400" dirty="0" smtClean="0"/>
              <a:t>8</a:t>
            </a:r>
            <a:endParaRPr lang="en-US" sz="1400" dirty="0"/>
          </a:p>
          <a:p>
            <a:r>
              <a:rPr lang="en-US" sz="1400" dirty="0" smtClean="0"/>
              <a:t>Fastest Growing Military Spending (Fixed $)</a:t>
            </a:r>
            <a:r>
              <a:rPr lang="en-US" sz="1400" dirty="0"/>
              <a:t>	</a:t>
            </a:r>
            <a:r>
              <a:rPr lang="en-US" sz="1400" dirty="0" smtClean="0"/>
              <a:t>	  </a:t>
            </a:r>
            <a:r>
              <a:rPr lang="en-US" sz="1400" dirty="0" smtClean="0"/>
              <a:t>  </a:t>
            </a:r>
            <a:r>
              <a:rPr lang="en-US" sz="1400" dirty="0" smtClean="0"/>
              <a:t>9</a:t>
            </a:r>
            <a:endParaRPr lang="en-US" sz="1400" dirty="0"/>
          </a:p>
          <a:p>
            <a:r>
              <a:rPr lang="en-US" sz="1400" dirty="0" smtClean="0"/>
              <a:t>Fastest Growing Military Spending (Average % Growth)		 </a:t>
            </a:r>
            <a:r>
              <a:rPr lang="en-US" sz="1400" dirty="0" smtClean="0"/>
              <a:t>  </a:t>
            </a:r>
            <a:r>
              <a:rPr lang="en-US" sz="1400" dirty="0" smtClean="0"/>
              <a:t>10</a:t>
            </a:r>
          </a:p>
          <a:p>
            <a:r>
              <a:rPr lang="en-US" sz="1400" dirty="0" smtClean="0"/>
              <a:t>Bonus Question: When will Chinese military spending surpass the USA		 </a:t>
            </a:r>
            <a:r>
              <a:rPr lang="en-US" sz="1400" dirty="0" smtClean="0"/>
              <a:t>  </a:t>
            </a:r>
            <a:r>
              <a:rPr lang="en-US" sz="1400" dirty="0" smtClean="0"/>
              <a:t>11</a:t>
            </a:r>
          </a:p>
          <a:p>
            <a:r>
              <a:rPr lang="en-US" sz="1400" dirty="0" smtClean="0"/>
              <a:t>Conclusions</a:t>
            </a:r>
            <a:r>
              <a:rPr lang="en-US" sz="1400" dirty="0"/>
              <a:t>	</a:t>
            </a:r>
            <a:r>
              <a:rPr lang="en-US" sz="1400" dirty="0" smtClean="0"/>
              <a:t>	  </a:t>
            </a:r>
            <a:r>
              <a:rPr lang="en-US" sz="1400" dirty="0" smtClean="0"/>
              <a:t> 12</a:t>
            </a:r>
            <a:endParaRPr lang="en-US" sz="1400" dirty="0"/>
          </a:p>
          <a:p>
            <a:r>
              <a:rPr lang="en-US" sz="1400" dirty="0" smtClean="0"/>
              <a:t>Sources and Learning Process</a:t>
            </a:r>
            <a:r>
              <a:rPr lang="en-US" sz="1400" dirty="0"/>
              <a:t>	</a:t>
            </a:r>
            <a:r>
              <a:rPr lang="en-US" sz="1400" dirty="0" smtClean="0"/>
              <a:t>	 </a:t>
            </a:r>
            <a:r>
              <a:rPr lang="en-US" sz="1400" dirty="0" smtClean="0"/>
              <a:t>  </a:t>
            </a:r>
            <a:r>
              <a:rPr lang="en-US" sz="1400" dirty="0" smtClean="0"/>
              <a:t>13</a:t>
            </a:r>
            <a:endParaRPr lang="en-US" sz="1400" dirty="0"/>
          </a:p>
        </p:txBody>
      </p:sp>
      <p:sp>
        <p:nvSpPr>
          <p:cNvPr id="15" name="Title 14"/>
          <p:cNvSpPr>
            <a:spLocks noGrp="1"/>
          </p:cNvSpPr>
          <p:nvPr>
            <p:ph type="title"/>
          </p:nvPr>
        </p:nvSpPr>
        <p:spPr/>
        <p:txBody>
          <a:bodyPr/>
          <a:lstStyle/>
          <a:p>
            <a:r>
              <a:rPr lang="en-US" dirty="0" smtClean="0"/>
              <a:t>Table of Contents</a:t>
            </a:r>
            <a:endParaRPr lang="en-US" noProof="0" dirty="0"/>
          </a:p>
        </p:txBody>
      </p:sp>
      <p:pic>
        <p:nvPicPr>
          <p:cNvPr id="5"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6913" y="1270291"/>
            <a:ext cx="3328850" cy="4421396"/>
          </a:xfrm>
          <a:prstGeom prst="rect">
            <a:avLst/>
          </a:prstGeom>
        </p:spPr>
      </p:pic>
    </p:spTree>
    <p:extLst>
      <p:ext uri="{BB962C8B-B14F-4D97-AF65-F5344CB8AC3E}">
        <p14:creationId xmlns:p14="http://schemas.microsoft.com/office/powerpoint/2010/main" val="16319812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endParaRPr lang="en-US" noProof="0" dirty="0"/>
          </a:p>
        </p:txBody>
      </p:sp>
      <p:sp>
        <p:nvSpPr>
          <p:cNvPr id="3" name="Title 2"/>
          <p:cNvSpPr>
            <a:spLocks noGrp="1"/>
          </p:cNvSpPr>
          <p:nvPr>
            <p:ph type="title"/>
          </p:nvPr>
        </p:nvSpPr>
        <p:spPr/>
        <p:txBody>
          <a:bodyPr/>
          <a:lstStyle/>
          <a:p>
            <a:r>
              <a:rPr lang="en-US" noProof="0" dirty="0" smtClean="0"/>
              <a:t>Project Background and Goals</a:t>
            </a:r>
            <a:endParaRPr lang="en-US" noProof="0" dirty="0"/>
          </a:p>
        </p:txBody>
      </p:sp>
      <p:grpSp>
        <p:nvGrpSpPr>
          <p:cNvPr id="7" name="Group 6"/>
          <p:cNvGrpSpPr/>
          <p:nvPr/>
        </p:nvGrpSpPr>
        <p:grpSpPr>
          <a:xfrm>
            <a:off x="525921" y="3097230"/>
            <a:ext cx="8366280" cy="1089662"/>
            <a:chOff x="525921" y="3358368"/>
            <a:chExt cx="8366280" cy="1089662"/>
          </a:xfrm>
        </p:grpSpPr>
        <p:sp>
          <p:nvSpPr>
            <p:cNvPr id="14" name="Pentagon 13"/>
            <p:cNvSpPr/>
            <p:nvPr/>
          </p:nvSpPr>
          <p:spPr bwMode="gray">
            <a:xfrm>
              <a:off x="525921" y="3625070"/>
              <a:ext cx="2652000" cy="822960"/>
            </a:xfrm>
            <a:prstGeom prst="homePlat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endParaRPr lang="en-US" sz="1400" dirty="0">
                <a:solidFill>
                  <a:schemeClr val="tx1"/>
                </a:solidFill>
              </a:endParaRPr>
            </a:p>
          </p:txBody>
        </p:sp>
        <p:sp>
          <p:nvSpPr>
            <p:cNvPr id="15" name="Text Placeholder 3"/>
            <p:cNvSpPr txBox="1">
              <a:spLocks/>
            </p:cNvSpPr>
            <p:nvPr/>
          </p:nvSpPr>
          <p:spPr bwMode="gray">
            <a:xfrm>
              <a:off x="3357309" y="3358368"/>
              <a:ext cx="5534892" cy="822960"/>
            </a:xfrm>
            <a:prstGeom prst="rect">
              <a:avLst/>
            </a:prstGeom>
          </p:spPr>
          <p:txBody>
            <a:bodyPr vert="horz" lIns="0" tIns="0" rIns="0" bIns="0" rtlCol="0">
              <a:noAutofit/>
            </a:bodyPr>
            <a:lstStyle/>
            <a:p>
              <a:pPr marL="114300" lvl="1" indent="-114300">
                <a:buSzPct val="100000"/>
                <a:buFont typeface="Arial" panose="020B0604020202020204" pitchFamily="34" charset="0"/>
                <a:buChar char="•"/>
                <a:defRPr/>
              </a:pPr>
              <a:r>
                <a:rPr lang="en-US" sz="1400" dirty="0" smtClean="0"/>
                <a:t>Manually reduced the data set to analyze the years 1992 - 2016</a:t>
              </a:r>
              <a:endParaRPr lang="en-US" sz="1400" dirty="0"/>
            </a:p>
            <a:p>
              <a:pPr marL="114300" lvl="1" indent="-114300">
                <a:buSzPct val="100000"/>
                <a:buFont typeface="Arial" panose="020B0604020202020204" pitchFamily="34" charset="0"/>
                <a:buChar char="•"/>
                <a:defRPr/>
              </a:pPr>
              <a:r>
                <a:rPr lang="en-US" sz="1400" dirty="0" smtClean="0"/>
                <a:t>Choosing more recent years allowed for more complete and accurate data</a:t>
              </a:r>
              <a:endParaRPr lang="en-US" sz="1400" dirty="0"/>
            </a:p>
            <a:p>
              <a:pPr marL="114300" lvl="1" indent="-114300">
                <a:buSzPct val="100000"/>
                <a:buFont typeface="Arial" panose="020B0604020202020204" pitchFamily="34" charset="0"/>
                <a:buChar char="•"/>
                <a:defRPr/>
              </a:pPr>
              <a:r>
                <a:rPr lang="en-US" sz="1400" dirty="0" smtClean="0"/>
                <a:t>Choose the year after the fall of the USSR – arguably puts all military spending within the same geo-political paradigm</a:t>
              </a:r>
              <a:endParaRPr lang="en-US" sz="1400" dirty="0"/>
            </a:p>
          </p:txBody>
        </p:sp>
        <p:sp>
          <p:nvSpPr>
            <p:cNvPr id="16" name="Rectangle 15"/>
            <p:cNvSpPr/>
            <p:nvPr/>
          </p:nvSpPr>
          <p:spPr bwMode="gray">
            <a:xfrm>
              <a:off x="906663" y="3920376"/>
              <a:ext cx="1701632" cy="260952"/>
            </a:xfrm>
            <a:prstGeom prst="rect">
              <a:avLst/>
            </a:prstGeom>
            <a:solidFill>
              <a:schemeClr val="accent2">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b="1" dirty="0" smtClean="0">
                  <a:solidFill>
                    <a:schemeClr val="bg1"/>
                  </a:solidFill>
                </a:rPr>
                <a:t>Data Preparation</a:t>
              </a:r>
            </a:p>
          </p:txBody>
        </p:sp>
      </p:grpSp>
      <p:grpSp>
        <p:nvGrpSpPr>
          <p:cNvPr id="6" name="Group 5"/>
          <p:cNvGrpSpPr/>
          <p:nvPr/>
        </p:nvGrpSpPr>
        <p:grpSpPr>
          <a:xfrm>
            <a:off x="525921" y="1909792"/>
            <a:ext cx="8366280" cy="882942"/>
            <a:chOff x="525921" y="1681190"/>
            <a:chExt cx="8366280" cy="882942"/>
          </a:xfrm>
        </p:grpSpPr>
        <p:sp>
          <p:nvSpPr>
            <p:cNvPr id="8" name="Pentagon 7"/>
            <p:cNvSpPr/>
            <p:nvPr/>
          </p:nvSpPr>
          <p:spPr bwMode="gray">
            <a:xfrm>
              <a:off x="525921" y="1712570"/>
              <a:ext cx="2652000" cy="822960"/>
            </a:xfrm>
            <a:prstGeom prst="homePlat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endParaRPr lang="en-US" sz="1400" dirty="0">
                <a:solidFill>
                  <a:schemeClr val="tx1"/>
                </a:solidFill>
              </a:endParaRPr>
            </a:p>
          </p:txBody>
        </p:sp>
        <p:sp>
          <p:nvSpPr>
            <p:cNvPr id="13" name="Text Placeholder 3"/>
            <p:cNvSpPr txBox="1">
              <a:spLocks/>
            </p:cNvSpPr>
            <p:nvPr/>
          </p:nvSpPr>
          <p:spPr bwMode="gray">
            <a:xfrm>
              <a:off x="3357309" y="1681190"/>
              <a:ext cx="5534892" cy="882942"/>
            </a:xfrm>
            <a:prstGeom prst="rect">
              <a:avLst/>
            </a:prstGeom>
          </p:spPr>
          <p:txBody>
            <a:bodyPr vert="horz" lIns="0" tIns="0" rIns="0" bIns="0" rtlCol="0">
              <a:noAutofit/>
            </a:bodyPr>
            <a:lstStyle/>
            <a:p>
              <a:pPr marL="114300" lvl="1" indent="-114300">
                <a:buSzPct val="100000"/>
                <a:buFont typeface="Arial" panose="020B0604020202020204" pitchFamily="34" charset="0"/>
                <a:buChar char="•"/>
                <a:defRPr/>
              </a:pPr>
              <a:r>
                <a:rPr lang="en-US" sz="1400" dirty="0" smtClean="0"/>
                <a:t>Stockholm </a:t>
              </a:r>
              <a:r>
                <a:rPr lang="en-US" sz="1400" dirty="0"/>
                <a:t>International Peace Research Institute: SIPRI Military Expenditure </a:t>
              </a:r>
              <a:r>
                <a:rPr lang="en-US" sz="1400" dirty="0" smtClean="0"/>
                <a:t>Database</a:t>
              </a:r>
            </a:p>
            <a:p>
              <a:pPr marL="114300" lvl="1" indent="-114300">
                <a:buSzPct val="100000"/>
                <a:buFont typeface="Arial" panose="020B0604020202020204" pitchFamily="34" charset="0"/>
                <a:buChar char="•"/>
                <a:defRPr/>
              </a:pPr>
              <a:r>
                <a:rPr lang="en-US" sz="1400" dirty="0" smtClean="0"/>
                <a:t>Database provided a comprehensive view of Military expenditures by many dimensions meaning I was able to avoid joining disparate datasets</a:t>
              </a:r>
              <a:endParaRPr lang="en-US" sz="1400" dirty="0"/>
            </a:p>
          </p:txBody>
        </p:sp>
        <p:sp>
          <p:nvSpPr>
            <p:cNvPr id="18" name="Rectangle 17"/>
            <p:cNvSpPr/>
            <p:nvPr/>
          </p:nvSpPr>
          <p:spPr bwMode="gray">
            <a:xfrm>
              <a:off x="842831" y="1992185"/>
              <a:ext cx="1701632" cy="260952"/>
            </a:xfrm>
            <a:prstGeom prst="rect">
              <a:avLst/>
            </a:prstGeom>
            <a:solidFill>
              <a:schemeClr val="accent2">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b="1" dirty="0" smtClean="0">
                  <a:solidFill>
                    <a:schemeClr val="bg1"/>
                  </a:solidFill>
                </a:rPr>
                <a:t>Dataset</a:t>
              </a:r>
            </a:p>
          </p:txBody>
        </p:sp>
      </p:grpSp>
      <p:grpSp>
        <p:nvGrpSpPr>
          <p:cNvPr id="21" name="Group 20"/>
          <p:cNvGrpSpPr/>
          <p:nvPr/>
        </p:nvGrpSpPr>
        <p:grpSpPr>
          <a:xfrm>
            <a:off x="525921" y="4719990"/>
            <a:ext cx="8366280" cy="861060"/>
            <a:chOff x="525921" y="4719990"/>
            <a:chExt cx="8366280" cy="861060"/>
          </a:xfrm>
        </p:grpSpPr>
        <p:sp>
          <p:nvSpPr>
            <p:cNvPr id="9" name="Text Placeholder 3"/>
            <p:cNvSpPr txBox="1">
              <a:spLocks/>
            </p:cNvSpPr>
            <p:nvPr/>
          </p:nvSpPr>
          <p:spPr bwMode="gray">
            <a:xfrm>
              <a:off x="3357309" y="4719990"/>
              <a:ext cx="5534892" cy="822960"/>
            </a:xfrm>
            <a:prstGeom prst="rect">
              <a:avLst/>
            </a:prstGeom>
          </p:spPr>
          <p:txBody>
            <a:bodyPr vert="horz" lIns="0" tIns="0" rIns="0" bIns="0" rtlCol="0">
              <a:noAutofit/>
            </a:bodyPr>
            <a:lstStyle/>
            <a:p>
              <a:pPr marL="114300" lvl="1" indent="-114300">
                <a:buSzPct val="100000"/>
                <a:buFont typeface="Arial" panose="020B0604020202020204" pitchFamily="34" charset="0"/>
                <a:buChar char="•"/>
                <a:defRPr/>
              </a:pPr>
              <a:r>
                <a:rPr lang="en-US" sz="1400" dirty="0" smtClean="0"/>
                <a:t>Describe persistent themes and interesting trends within world military spending at the international level</a:t>
              </a:r>
              <a:endParaRPr lang="en-US" sz="1400" dirty="0"/>
            </a:p>
            <a:p>
              <a:pPr marL="114300" lvl="1" indent="-114300">
                <a:buSzPct val="100000"/>
                <a:buFont typeface="Arial" panose="020B0604020202020204" pitchFamily="34" charset="0"/>
                <a:buChar char="•"/>
                <a:defRPr/>
              </a:pPr>
              <a:r>
                <a:rPr lang="en-US" sz="1400" dirty="0" smtClean="0"/>
                <a:t>Highlight where military spending is most varied, changing or static</a:t>
              </a:r>
            </a:p>
            <a:p>
              <a:pPr marL="114300" lvl="1" indent="-114300">
                <a:buSzPct val="100000"/>
                <a:buFont typeface="Arial" panose="020B0604020202020204" pitchFamily="34" charset="0"/>
                <a:buChar char="•"/>
                <a:defRPr/>
              </a:pPr>
              <a:r>
                <a:rPr lang="en-US" sz="1400" dirty="0" smtClean="0"/>
                <a:t>Ask insightful questions for further analysis</a:t>
              </a:r>
              <a:endParaRPr lang="en-US" sz="1400" dirty="0"/>
            </a:p>
          </p:txBody>
        </p:sp>
        <p:sp>
          <p:nvSpPr>
            <p:cNvPr id="10" name="Pentagon 9"/>
            <p:cNvSpPr/>
            <p:nvPr/>
          </p:nvSpPr>
          <p:spPr bwMode="gray">
            <a:xfrm>
              <a:off x="525921" y="4758090"/>
              <a:ext cx="2652000" cy="822960"/>
            </a:xfrm>
            <a:prstGeom prst="homePlat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endParaRPr lang="en-US" sz="1400" dirty="0">
                <a:solidFill>
                  <a:schemeClr val="tx1"/>
                </a:solidFill>
              </a:endParaRPr>
            </a:p>
          </p:txBody>
        </p:sp>
        <p:sp>
          <p:nvSpPr>
            <p:cNvPr id="19" name="Rectangle 18"/>
            <p:cNvSpPr/>
            <p:nvPr/>
          </p:nvSpPr>
          <p:spPr bwMode="gray">
            <a:xfrm>
              <a:off x="842831" y="5039094"/>
              <a:ext cx="1701632" cy="260952"/>
            </a:xfrm>
            <a:prstGeom prst="rect">
              <a:avLst/>
            </a:prstGeom>
            <a:solidFill>
              <a:schemeClr val="accent2">
                <a:lumMod val="75000"/>
              </a:schemeClr>
            </a:solidFill>
            <a:ln>
              <a:headEnd/>
              <a:tailEnd/>
            </a:ln>
          </p:spPr>
          <p:style>
            <a:lnRef idx="2">
              <a:schemeClr val="dk1"/>
            </a:lnRef>
            <a:fillRef idx="1">
              <a:schemeClr val="lt1"/>
            </a:fillRef>
            <a:effectRef idx="0">
              <a:schemeClr val="dk1"/>
            </a:effectRef>
            <a:fontRef idx="minor">
              <a:schemeClr val="dk1"/>
            </a:fontRef>
          </p:style>
          <p:txBody>
            <a:bodyPr wrap="square" lIns="88900" tIns="88900" rIns="88900" bIns="88900" rtlCol="0" anchor="ctr"/>
            <a:lstStyle/>
            <a:p>
              <a:pPr algn="ctr">
                <a:lnSpc>
                  <a:spcPct val="106000"/>
                </a:lnSpc>
                <a:buFont typeface="Wingdings 2" pitchFamily="18" charset="2"/>
                <a:buNone/>
              </a:pPr>
              <a:r>
                <a:rPr lang="en-US" sz="1200" b="1" dirty="0" smtClean="0">
                  <a:solidFill>
                    <a:schemeClr val="bg1"/>
                  </a:solidFill>
                </a:rPr>
                <a:t>Analysis Goals</a:t>
              </a:r>
            </a:p>
          </p:txBody>
        </p:sp>
      </p:gr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1589" y="1957601"/>
            <a:ext cx="2819736" cy="3664226"/>
          </a:xfrm>
          <a:prstGeom prst="rect">
            <a:avLst/>
          </a:prstGeom>
        </p:spPr>
      </p:pic>
    </p:spTree>
    <p:extLst>
      <p:ext uri="{BB962C8B-B14F-4D97-AF65-F5344CB8AC3E}">
        <p14:creationId xmlns:p14="http://schemas.microsoft.com/office/powerpoint/2010/main" val="85006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Countries by Military expenditure Since 1992</a:t>
            </a:r>
            <a:endParaRPr lang="en-US" dirty="0"/>
          </a:p>
        </p:txBody>
      </p:sp>
      <p:sp>
        <p:nvSpPr>
          <p:cNvPr id="9" name="Content Placeholder 8"/>
          <p:cNvSpPr>
            <a:spLocks noGrp="1"/>
          </p:cNvSpPr>
          <p:nvPr>
            <p:ph sz="half" idx="1"/>
          </p:nvPr>
        </p:nvSpPr>
        <p:spPr>
          <a:xfrm>
            <a:off x="838200" y="1732203"/>
            <a:ext cx="5181600" cy="4351338"/>
          </a:xfrm>
        </p:spPr>
        <p:txBody>
          <a:bodyPr/>
          <a:lstStyle/>
          <a:p>
            <a:pPr marL="285750" indent="-285750">
              <a:buFont typeface="Arial" panose="020B0604020202020204" pitchFamily="34" charset="0"/>
              <a:buChar char="•"/>
            </a:pPr>
            <a:r>
              <a:rPr lang="en-US" sz="1400" dirty="0" smtClean="0"/>
              <a:t>Theme 1: Military Spending of the United States clearly dwarfs other countries </a:t>
            </a:r>
          </a:p>
          <a:p>
            <a:pPr marL="285750" indent="-285750">
              <a:buFont typeface="Arial" panose="020B0604020202020204" pitchFamily="34" charset="0"/>
              <a:buChar char="•"/>
            </a:pPr>
            <a:r>
              <a:rPr lang="en-US" sz="1400" dirty="0" smtClean="0"/>
              <a:t>Theme 2: Notable rise of the military spending for People’s Republic of China</a:t>
            </a:r>
            <a:endParaRPr lang="en-US" sz="1400" dirty="0"/>
          </a:p>
        </p:txBody>
      </p:sp>
      <p:pic>
        <p:nvPicPr>
          <p:cNvPr id="20" name="Picture 19"/>
          <p:cNvPicPr>
            <a:picLocks noChangeAspect="1"/>
          </p:cNvPicPr>
          <p:nvPr/>
        </p:nvPicPr>
        <p:blipFill>
          <a:blip r:embed="rId2"/>
          <a:stretch>
            <a:fillRect/>
          </a:stretch>
        </p:blipFill>
        <p:spPr>
          <a:xfrm>
            <a:off x="6019800" y="1283544"/>
            <a:ext cx="6038147" cy="52486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894" y="3101232"/>
            <a:ext cx="2440729" cy="3430968"/>
          </a:xfrm>
          <a:prstGeom prst="rect">
            <a:avLst/>
          </a:prstGeom>
        </p:spPr>
      </p:pic>
    </p:spTree>
    <p:extLst>
      <p:ext uri="{BB962C8B-B14F-4D97-AF65-F5344CB8AC3E}">
        <p14:creationId xmlns:p14="http://schemas.microsoft.com/office/powerpoint/2010/main" val="3030182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Military Spending Compared to GDP</a:t>
            </a:r>
            <a:endParaRPr lang="en-US" dirty="0"/>
          </a:p>
        </p:txBody>
      </p:sp>
      <p:sp>
        <p:nvSpPr>
          <p:cNvPr id="11" name="Content Placeholder 10"/>
          <p:cNvSpPr>
            <a:spLocks noGrp="1"/>
          </p:cNvSpPr>
          <p:nvPr>
            <p:ph sz="half" idx="1"/>
          </p:nvPr>
        </p:nvSpPr>
        <p:spPr>
          <a:xfrm>
            <a:off x="493574" y="1432731"/>
            <a:ext cx="5181600" cy="4351338"/>
          </a:xfrm>
        </p:spPr>
        <p:txBody>
          <a:bodyPr>
            <a:normAutofit/>
          </a:bodyPr>
          <a:lstStyle/>
          <a:p>
            <a:pPr marL="285750" indent="-285750">
              <a:buFont typeface="Arial" panose="020B0604020202020204" pitchFamily="34" charset="0"/>
              <a:buChar char="•"/>
            </a:pPr>
            <a:r>
              <a:rPr lang="en-US" sz="1400" dirty="0" smtClean="0"/>
              <a:t>Theme 3: When viewed as a percentage of GDP however the picture shifts slightly. Saudi Arabia is spending a very high percentage of GDP on defense</a:t>
            </a:r>
          </a:p>
          <a:p>
            <a:pPr marL="285750" indent="-285750">
              <a:buFont typeface="Arial" panose="020B0604020202020204" pitchFamily="34" charset="0"/>
              <a:buChar char="•"/>
            </a:pPr>
            <a:r>
              <a:rPr lang="en-US" sz="1400" dirty="0" smtClean="0"/>
              <a:t>Notable rise in the percentage of GDP spent by Russia</a:t>
            </a:r>
          </a:p>
          <a:p>
            <a:pPr marL="285750" indent="-285750">
              <a:buFont typeface="Arial" panose="020B0604020202020204" pitchFamily="34" charset="0"/>
              <a:buChar char="•"/>
            </a:pPr>
            <a:r>
              <a:rPr lang="en-US" sz="1400" dirty="0" smtClean="0"/>
              <a:t>Is the decline in the United states spending as a percentage of GDP a function of GDP rising or military spending falling?</a:t>
            </a:r>
            <a:endParaRPr lang="en-US" sz="1400"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47163" y="1825625"/>
            <a:ext cx="2831673" cy="4351338"/>
          </a:xfrm>
        </p:spPr>
      </p:pic>
      <p:pic>
        <p:nvPicPr>
          <p:cNvPr id="15" name="Picture 14"/>
          <p:cNvPicPr>
            <a:picLocks noChangeAspect="1"/>
          </p:cNvPicPr>
          <p:nvPr/>
        </p:nvPicPr>
        <p:blipFill>
          <a:blip r:embed="rId3"/>
          <a:stretch>
            <a:fillRect/>
          </a:stretch>
        </p:blipFill>
        <p:spPr>
          <a:xfrm>
            <a:off x="5982324" y="1094737"/>
            <a:ext cx="5822749" cy="52521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562" y="3447665"/>
            <a:ext cx="2213594" cy="3168602"/>
          </a:xfrm>
          <a:prstGeom prst="rect">
            <a:avLst/>
          </a:prstGeom>
        </p:spPr>
      </p:pic>
    </p:spTree>
    <p:extLst>
      <p:ext uri="{BB962C8B-B14F-4D97-AF65-F5344CB8AC3E}">
        <p14:creationId xmlns:p14="http://schemas.microsoft.com/office/powerpoint/2010/main" val="1592872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Highest Military Expenditure Countries as a Percent of GDP </a:t>
            </a:r>
            <a:endParaRPr lang="en-US" dirty="0"/>
          </a:p>
        </p:txBody>
      </p:sp>
      <p:sp>
        <p:nvSpPr>
          <p:cNvPr id="3" name="Content Placeholder 2"/>
          <p:cNvSpPr>
            <a:spLocks noGrp="1"/>
          </p:cNvSpPr>
          <p:nvPr>
            <p:ph sz="half" idx="1"/>
          </p:nvPr>
        </p:nvSpPr>
        <p:spPr>
          <a:xfrm>
            <a:off x="1066227" y="1662577"/>
            <a:ext cx="5181600" cy="4351338"/>
          </a:xfrm>
        </p:spPr>
        <p:txBody>
          <a:bodyPr/>
          <a:lstStyle/>
          <a:p>
            <a:pPr marL="171450" indent="-171450">
              <a:buFont typeface="Arial" panose="020B0604020202020204" pitchFamily="34" charset="0"/>
              <a:buChar char="•"/>
            </a:pPr>
            <a:r>
              <a:rPr lang="en-US" sz="1400" dirty="0" smtClean="0"/>
              <a:t>When looking at countries that spent the highest share of their GDP in the year 2016 interestingly the only countries to remain on the list are Saudi Arabia and Russia</a:t>
            </a:r>
            <a:endParaRPr lang="en-US" sz="1400" dirty="0"/>
          </a:p>
          <a:p>
            <a:pPr marL="171450" indent="-171450">
              <a:buFont typeface="Arial" panose="020B0604020202020204" pitchFamily="34" charset="0"/>
              <a:buChar char="•"/>
            </a:pPr>
            <a:r>
              <a:rPr lang="en-US" sz="1400" dirty="0" smtClean="0"/>
              <a:t>Russia is also a known as a large arms exporter – while they spend a large amount on defense as a percent of GDP, is producing arms also a large contributor to GDP or Gross National Income (GNI)?</a:t>
            </a:r>
          </a:p>
        </p:txBody>
      </p:sp>
      <p:pic>
        <p:nvPicPr>
          <p:cNvPr id="10" name="Picture 9"/>
          <p:cNvPicPr>
            <a:picLocks noChangeAspect="1"/>
          </p:cNvPicPr>
          <p:nvPr/>
        </p:nvPicPr>
        <p:blipFill>
          <a:blip r:embed="rId2"/>
          <a:stretch>
            <a:fillRect/>
          </a:stretch>
        </p:blipFill>
        <p:spPr>
          <a:xfrm>
            <a:off x="6247827" y="1341334"/>
            <a:ext cx="5789604" cy="52486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898" y="3567659"/>
            <a:ext cx="2213606" cy="3215993"/>
          </a:xfrm>
          <a:prstGeom prst="rect">
            <a:avLst/>
          </a:prstGeom>
        </p:spPr>
      </p:pic>
    </p:spTree>
    <p:extLst>
      <p:ext uri="{BB962C8B-B14F-4D97-AF65-F5344CB8AC3E}">
        <p14:creationId xmlns:p14="http://schemas.microsoft.com/office/powerpoint/2010/main" val="3379032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top 10 countries to rest of world</a:t>
            </a:r>
            <a:endParaRPr lang="en-US" dirty="0"/>
          </a:p>
        </p:txBody>
      </p:sp>
      <p:sp>
        <p:nvSpPr>
          <p:cNvPr id="9" name="Content Placeholder 8"/>
          <p:cNvSpPr>
            <a:spLocks noGrp="1"/>
          </p:cNvSpPr>
          <p:nvPr>
            <p:ph sz="half" idx="1"/>
          </p:nvPr>
        </p:nvSpPr>
        <p:spPr>
          <a:xfrm>
            <a:off x="838200" y="1094737"/>
            <a:ext cx="4063584" cy="5082226"/>
          </a:xfrm>
        </p:spPr>
        <p:txBody>
          <a:bodyPr/>
          <a:lstStyle/>
          <a:p>
            <a:pPr marL="171450" indent="-171450">
              <a:buFont typeface="Arial" panose="020B0604020202020204" pitchFamily="34" charset="0"/>
              <a:buChar char="•"/>
            </a:pPr>
            <a:r>
              <a:rPr lang="en-US" sz="1400" dirty="0" smtClean="0"/>
              <a:t>Theme 1: In fixed dollars the United States has consistently spent a huge percentage of the worlds military output. </a:t>
            </a:r>
          </a:p>
          <a:p>
            <a:pPr marL="171450" indent="-171450">
              <a:buFont typeface="Arial" panose="020B0604020202020204" pitchFamily="34" charset="0"/>
              <a:buChar char="•"/>
            </a:pPr>
            <a:r>
              <a:rPr lang="en-US" sz="1400" dirty="0" smtClean="0"/>
              <a:t>Theme 2: China’s spending among countries has rapidly risen from 10</a:t>
            </a:r>
            <a:r>
              <a:rPr lang="en-US" sz="1400" baseline="30000" dirty="0" smtClean="0"/>
              <a:t>th</a:t>
            </a:r>
            <a:r>
              <a:rPr lang="en-US" sz="1400" dirty="0" smtClean="0"/>
              <a:t> place on this list in 1992 to second by 2016 (excluding “rest of world”)</a:t>
            </a:r>
          </a:p>
        </p:txBody>
      </p:sp>
      <p:pic>
        <p:nvPicPr>
          <p:cNvPr id="16" name="Content Placeholder 15"/>
          <p:cNvPicPr>
            <a:picLocks noGrp="1" noChangeAspect="1"/>
          </p:cNvPicPr>
          <p:nvPr>
            <p:ph sz="half" idx="2"/>
          </p:nvPr>
        </p:nvPicPr>
        <p:blipFill>
          <a:blip r:embed="rId2"/>
          <a:stretch>
            <a:fillRect/>
          </a:stretch>
        </p:blipFill>
        <p:spPr>
          <a:xfrm>
            <a:off x="279191" y="3505200"/>
            <a:ext cx="5452805" cy="3205278"/>
          </a:xfrm>
          <a:prstGeom prst="rect">
            <a:avLst/>
          </a:prstGeom>
        </p:spPr>
      </p:pic>
      <p:pic>
        <p:nvPicPr>
          <p:cNvPr id="15" name="Picture 14"/>
          <p:cNvPicPr>
            <a:picLocks noChangeAspect="1"/>
          </p:cNvPicPr>
          <p:nvPr/>
        </p:nvPicPr>
        <p:blipFill>
          <a:blip r:embed="rId3"/>
          <a:stretch>
            <a:fillRect/>
          </a:stretch>
        </p:blipFill>
        <p:spPr>
          <a:xfrm>
            <a:off x="5270084" y="899851"/>
            <a:ext cx="6870133" cy="3491174"/>
          </a:xfrm>
          <a:prstGeom prst="rect">
            <a:avLst/>
          </a:prstGeom>
        </p:spPr>
      </p:pic>
      <p:sp>
        <p:nvSpPr>
          <p:cNvPr id="3" name="TextBox 2"/>
          <p:cNvSpPr txBox="1"/>
          <p:nvPr/>
        </p:nvSpPr>
        <p:spPr>
          <a:xfrm>
            <a:off x="6017301" y="4954010"/>
            <a:ext cx="5236564" cy="1292662"/>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sz="1400" dirty="0"/>
              <a:t>Notable that the top 10 (out of 193) countries </a:t>
            </a:r>
            <a:r>
              <a:rPr lang="en-US" sz="1400" dirty="0" smtClean="0"/>
              <a:t>spent around 75% of the world’s total spending on defense over the period of 1992 to 2016</a:t>
            </a:r>
          </a:p>
          <a:p>
            <a:endParaRPr lang="en-US" sz="1400" dirty="0" smtClean="0"/>
          </a:p>
          <a:p>
            <a:pPr marL="171450" indent="-171450">
              <a:buFont typeface="Arial" panose="020B0604020202020204" pitchFamily="34" charset="0"/>
              <a:buChar char="•"/>
            </a:pPr>
            <a:r>
              <a:rPr lang="en-US" sz="1400" dirty="0" smtClean="0"/>
              <a:t>Theme 1: The United States alone spent approximately 40% of the world’s total spending in the same period</a:t>
            </a:r>
            <a:endParaRPr lang="en-US" sz="1400" dirty="0"/>
          </a:p>
        </p:txBody>
      </p:sp>
    </p:spTree>
    <p:extLst>
      <p:ext uri="{BB962C8B-B14F-4D97-AF65-F5344CB8AC3E}">
        <p14:creationId xmlns:p14="http://schemas.microsoft.com/office/powerpoint/2010/main" val="4044726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 Capita GDP vs Per Capita Military Spending (Question 4)</a:t>
            </a:r>
            <a:endParaRPr lang="en-US" dirty="0"/>
          </a:p>
        </p:txBody>
      </p:sp>
      <p:sp>
        <p:nvSpPr>
          <p:cNvPr id="6" name="Content Placeholder 5"/>
          <p:cNvSpPr>
            <a:spLocks noGrp="1"/>
          </p:cNvSpPr>
          <p:nvPr>
            <p:ph sz="half" idx="1"/>
          </p:nvPr>
        </p:nvSpPr>
        <p:spPr/>
        <p:txBody>
          <a:bodyPr>
            <a:normAutofit/>
          </a:bodyPr>
          <a:lstStyle/>
          <a:p>
            <a:pPr marL="285750" indent="-285750">
              <a:buFont typeface="Arial" panose="020B0604020202020204" pitchFamily="34" charset="0"/>
              <a:buChar char="•"/>
            </a:pPr>
            <a:r>
              <a:rPr lang="en-US" sz="1400" dirty="0" smtClean="0"/>
              <a:t>This chart shows the difference between Per Capita GDP and Per Capita Military Spending for the original Top 10 military spending countries</a:t>
            </a:r>
          </a:p>
          <a:p>
            <a:pPr marL="285750" indent="-285750">
              <a:buFont typeface="Arial" panose="020B0604020202020204" pitchFamily="34" charset="0"/>
              <a:buChar char="•"/>
            </a:pPr>
            <a:r>
              <a:rPr lang="en-US" sz="1400" dirty="0" smtClean="0"/>
              <a:t>Per capita GDP is rising faster than per capita military spending for the United States</a:t>
            </a:r>
            <a:r>
              <a:rPr lang="en-US" sz="1400" dirty="0"/>
              <a:t> </a:t>
            </a:r>
            <a:r>
              <a:rPr lang="en-US" sz="1400" dirty="0" smtClean="0"/>
              <a:t>and most of our core countries being analyzed</a:t>
            </a:r>
          </a:p>
          <a:p>
            <a:pPr marL="285750" indent="-285750">
              <a:buFont typeface="Arial" panose="020B0604020202020204" pitchFamily="34" charset="0"/>
              <a:buChar char="•"/>
            </a:pPr>
            <a:r>
              <a:rPr lang="en-US" sz="1400" dirty="0" smtClean="0"/>
              <a:t>Theme 3: Saudi Arabia is the only country that is clearly spending more of their per capita GDP on defense. Per capita military spending is rising faster than per capita GDP. This could be due to the steep decline in the price of oil.</a:t>
            </a:r>
            <a:endParaRPr lang="en-US" sz="1400" dirty="0"/>
          </a:p>
        </p:txBody>
      </p:sp>
      <p:pic>
        <p:nvPicPr>
          <p:cNvPr id="12" name="Picture 11"/>
          <p:cNvPicPr>
            <a:picLocks noChangeAspect="1"/>
          </p:cNvPicPr>
          <p:nvPr/>
        </p:nvPicPr>
        <p:blipFill>
          <a:blip r:embed="rId2"/>
          <a:stretch>
            <a:fillRect/>
          </a:stretch>
        </p:blipFill>
        <p:spPr>
          <a:xfrm>
            <a:off x="6259922" y="1616624"/>
            <a:ext cx="5170078" cy="456033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095" y="4731025"/>
            <a:ext cx="1861809" cy="2064803"/>
          </a:xfrm>
          <a:prstGeom prst="rect">
            <a:avLst/>
          </a:prstGeom>
        </p:spPr>
      </p:pic>
    </p:spTree>
    <p:extLst>
      <p:ext uri="{BB962C8B-B14F-4D97-AF65-F5344CB8AC3E}">
        <p14:creationId xmlns:p14="http://schemas.microsoft.com/office/powerpoint/2010/main" val="1661545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Fastest Growing Military Spending (Fixed $)</a:t>
            </a:r>
            <a:endParaRPr lang="en-US" dirty="0"/>
          </a:p>
        </p:txBody>
      </p:sp>
      <p:sp>
        <p:nvSpPr>
          <p:cNvPr id="6" name="Content Placeholder 5"/>
          <p:cNvSpPr>
            <a:spLocks noGrp="1"/>
          </p:cNvSpPr>
          <p:nvPr>
            <p:ph sz="half" idx="1"/>
          </p:nvPr>
        </p:nvSpPr>
        <p:spPr>
          <a:xfrm>
            <a:off x="860685" y="1825625"/>
            <a:ext cx="5181600" cy="4351338"/>
          </a:xfrm>
        </p:spPr>
        <p:txBody>
          <a:bodyPr>
            <a:normAutofit/>
          </a:bodyPr>
          <a:lstStyle/>
          <a:p>
            <a:pPr marL="285750" indent="-285750">
              <a:buFont typeface="Arial" panose="020B0604020202020204" pitchFamily="34" charset="0"/>
              <a:buChar char="•"/>
            </a:pPr>
            <a:r>
              <a:rPr lang="en-US" sz="1400" dirty="0" smtClean="0"/>
              <a:t>Small percentage swings in the US military budget appear as large fixed dollar swings relative to other countries – because we spend so much</a:t>
            </a:r>
          </a:p>
          <a:p>
            <a:pPr marL="285750" indent="-285750">
              <a:buFont typeface="Arial" panose="020B0604020202020204" pitchFamily="34" charset="0"/>
              <a:buChar char="•"/>
            </a:pPr>
            <a:r>
              <a:rPr lang="en-US" sz="1400" dirty="0" smtClean="0"/>
              <a:t>It’s clear to see the build up of the Iraq &amp; Afghanistan Wars and then the sequestration under the Obama Administration</a:t>
            </a:r>
          </a:p>
          <a:p>
            <a:pPr marL="285750" indent="-285750">
              <a:buFont typeface="Arial" panose="020B0604020202020204" pitchFamily="34" charset="0"/>
              <a:buChar char="•"/>
            </a:pPr>
            <a:r>
              <a:rPr lang="en-US" sz="1400" dirty="0" smtClean="0"/>
              <a:t>Interesting that Myanmar made the list</a:t>
            </a:r>
            <a:endParaRPr lang="en-US" sz="1400" dirty="0"/>
          </a:p>
        </p:txBody>
      </p:sp>
      <p:sp>
        <p:nvSpPr>
          <p:cNvPr id="9" name="Content Placeholder 8"/>
          <p:cNvSpPr>
            <a:spLocks noGrp="1"/>
          </p:cNvSpPr>
          <p:nvPr>
            <p:ph sz="half" idx="2"/>
          </p:nvPr>
        </p:nvSpPr>
        <p:spPr/>
        <p:txBody>
          <a:bodyPr>
            <a:normAutofit/>
          </a:bodyPr>
          <a:lstStyle/>
          <a:p>
            <a:endParaRPr lang="en-US" dirty="0"/>
          </a:p>
        </p:txBody>
      </p:sp>
      <p:pic>
        <p:nvPicPr>
          <p:cNvPr id="11" name="Picture 10"/>
          <p:cNvPicPr>
            <a:picLocks noChangeAspect="1"/>
          </p:cNvPicPr>
          <p:nvPr/>
        </p:nvPicPr>
        <p:blipFill>
          <a:blip r:embed="rId2"/>
          <a:stretch>
            <a:fillRect/>
          </a:stretch>
        </p:blipFill>
        <p:spPr>
          <a:xfrm>
            <a:off x="6172200" y="1721124"/>
            <a:ext cx="5246295" cy="456033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767" y="3814995"/>
            <a:ext cx="2054690" cy="2885801"/>
          </a:xfrm>
          <a:prstGeom prst="rect">
            <a:avLst/>
          </a:prstGeom>
        </p:spPr>
      </p:pic>
    </p:spTree>
    <p:extLst>
      <p:ext uri="{BB962C8B-B14F-4D97-AF65-F5344CB8AC3E}">
        <p14:creationId xmlns:p14="http://schemas.microsoft.com/office/powerpoint/2010/main" val="39307675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xmlns="" name="Deloitte 16_9 onscreen" id="{5BF5B43D-7990-4CDA-BE48-497BCBC1470C}" vid="{BE4EDB12-465C-4398-86A0-E4F2803CBF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Deloitte 16_9 onscreen</Template>
  <TotalTime>959</TotalTime>
  <Words>1165</Words>
  <Application>Microsoft Office PowerPoint</Application>
  <PresentationFormat>Custom</PresentationFormat>
  <Paragraphs>88</Paragraphs>
  <Slides>13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Deloitte 16_9 onscreen</vt:lpstr>
      <vt:lpstr>think-cell Slide</vt:lpstr>
      <vt:lpstr>DATS 6103 Project 1 World Military Spending By: Andrew Jones</vt:lpstr>
      <vt:lpstr>Table of Contents</vt:lpstr>
      <vt:lpstr>Project Background and Goals</vt:lpstr>
      <vt:lpstr>Top 10 Countries by Military expenditure Since 1992</vt:lpstr>
      <vt:lpstr>Military Spending Compared to GDP</vt:lpstr>
      <vt:lpstr>Highest Military Expenditure Countries as a Percent of GDP </vt:lpstr>
      <vt:lpstr>Compare top 10 countries to rest of world</vt:lpstr>
      <vt:lpstr>Per Capita GDP vs Per Capita Military Spending (Question 4)</vt:lpstr>
      <vt:lpstr>Fastest Growing Military Spending (Fixed $)</vt:lpstr>
      <vt:lpstr>Fastest Growing Military Spending (Avg % Growth)</vt:lpstr>
      <vt:lpstr>Bonus Question: When will Chinese military spending surpass the USA?</vt:lpstr>
      <vt:lpstr>Conclusions</vt:lpstr>
      <vt:lpstr>Learning Process and Sources</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Andrew M</dc:creator>
  <cp:lastModifiedBy>HP</cp:lastModifiedBy>
  <cp:revision>86</cp:revision>
  <dcterms:created xsi:type="dcterms:W3CDTF">2017-10-09T14:01:20Z</dcterms:created>
  <dcterms:modified xsi:type="dcterms:W3CDTF">2017-10-14T01:00:07Z</dcterms:modified>
</cp:coreProperties>
</file>