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3" r:id="rId5"/>
    <p:sldId id="259" r:id="rId6"/>
    <p:sldId id="269" r:id="rId7"/>
    <p:sldId id="260" r:id="rId8"/>
    <p:sldId id="267" r:id="rId9"/>
    <p:sldId id="266" r:id="rId10"/>
    <p:sldId id="261" r:id="rId11"/>
    <p:sldId id="264" r:id="rId12"/>
    <p:sldId id="265" r:id="rId13"/>
    <p:sldId id="271"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2C3C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6A665-1AC6-4D24-ADE2-B43626CDE9C7}"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B9F54-8417-40DA-B240-2E84BA2C4C80}" type="slidenum">
              <a:rPr lang="en-US" smtClean="0"/>
              <a:t>‹#›</a:t>
            </a:fld>
            <a:endParaRPr lang="en-US"/>
          </a:p>
        </p:txBody>
      </p:sp>
    </p:spTree>
    <p:extLst>
      <p:ext uri="{BB962C8B-B14F-4D97-AF65-F5344CB8AC3E}">
        <p14:creationId xmlns:p14="http://schemas.microsoft.com/office/powerpoint/2010/main" val="379657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52C2D8-B826-4032-A5C1-FBC7B25DCFF2}"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B9903D-30DB-4536-AA0C-1088678C254E}"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C43F2F-CDCD-4DF9-8E98-D8C114A224DE}"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C3DD53-02D0-4177-A3D5-3A235FF6E93E}"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4C6CFD-5E0F-4A40-9855-55F87AB02794}"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EAF80B-7D70-49A1-B41E-559E802AB570}"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FCDF-FB42-447D-8CD6-06B8A5D0564A}"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23D23-B98A-459E-8671-57857F60FD51}"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484905"/>
            <a:ext cx="8596668" cy="132080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0D5634-F858-4049-B819-3E9A60CE4DB6}"/>
              </a:ext>
            </a:extLst>
          </p:cNvPr>
          <p:cNvSpPr>
            <a:spLocks noGrp="1"/>
          </p:cNvSpPr>
          <p:nvPr>
            <p:ph type="dt" sz="half" idx="10"/>
          </p:nvPr>
        </p:nvSpPr>
        <p:spPr>
          <a:xfrm>
            <a:off x="166255" y="6589225"/>
            <a:ext cx="911939" cy="365125"/>
          </a:xfrm>
        </p:spPr>
        <p:txBody>
          <a:bodyPr/>
          <a:lstStyle/>
          <a:p>
            <a:fld id="{99E10841-0ABA-4F47-ADDA-1A023AFCB5F0}" type="datetime1">
              <a:rPr lang="en-US" smtClean="0"/>
              <a:t>5/4/2019</a:t>
            </a:fld>
            <a:endParaRPr lang="en-US" dirty="0"/>
          </a:p>
        </p:txBody>
      </p:sp>
      <p:sp>
        <p:nvSpPr>
          <p:cNvPr id="8" name="Footer Placeholder 7">
            <a:extLst>
              <a:ext uri="{FF2B5EF4-FFF2-40B4-BE49-F238E27FC236}">
                <a16:creationId xmlns:a16="http://schemas.microsoft.com/office/drawing/2014/main" id="{6F3861E2-6EED-4278-B723-D6461831B5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98A59BD-1ED0-46C2-AF81-F2A0BE327A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D48BAA-A008-4BE6-A87C-FC10A4BCA58A}" type="datetime1">
              <a:rPr lang="en-US" smtClean="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AD5A78-F373-45BF-9E33-DC2012765F45}" type="datetime1">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50185-849B-4458-B6C7-6DD763047C76}" type="datetime1">
              <a:rPr lang="en-US" smtClean="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484905"/>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66255" y="6589225"/>
            <a:ext cx="911939" cy="365125"/>
          </a:xfrm>
        </p:spPr>
        <p:txBody>
          <a:bodyPr/>
          <a:lstStyle>
            <a:lvl1pPr>
              <a:defRPr>
                <a:solidFill>
                  <a:schemeClr val="tx1">
                    <a:lumMod val="65000"/>
                    <a:lumOff val="35000"/>
                  </a:schemeClr>
                </a:solidFill>
              </a:defRPr>
            </a:lvl1pPr>
          </a:lstStyle>
          <a:p>
            <a:fld id="{7B714697-15B9-423A-8A5D-23459D688BCA}" type="datetime1">
              <a:rPr lang="en-US" smtClean="0"/>
              <a:pPr/>
              <a:t>5/4/2019</a:t>
            </a:fld>
            <a:endParaRPr lang="en-US" dirty="0"/>
          </a:p>
        </p:txBody>
      </p:sp>
      <p:sp>
        <p:nvSpPr>
          <p:cNvPr id="4" name="Footer Placeholder 3"/>
          <p:cNvSpPr>
            <a:spLocks noGrp="1"/>
          </p:cNvSpPr>
          <p:nvPr>
            <p:ph type="ftr" sz="quarter" idx="11"/>
          </p:nvPr>
        </p:nvSpPr>
        <p:spPr>
          <a:ln>
            <a:noFill/>
          </a:ln>
        </p:spPr>
        <p:txBody>
          <a:bodyPr/>
          <a:lstStyle>
            <a:lvl1pPr algn="ctr">
              <a:defRPr>
                <a:solidFill>
                  <a:schemeClr val="tx1">
                    <a:lumMod val="65000"/>
                    <a:lumOff val="35000"/>
                  </a:schemeClr>
                </a:solidFill>
              </a:defRPr>
            </a:lvl1pPr>
          </a:lstStyle>
          <a:p>
            <a:r>
              <a:rPr lang="en-US" dirty="0"/>
              <a:t>Malware Classification using Deep Learning</a:t>
            </a:r>
          </a:p>
        </p:txBody>
      </p:sp>
      <p:sp>
        <p:nvSpPr>
          <p:cNvPr id="5" name="Slide Number Placeholder 4"/>
          <p:cNvSpPr>
            <a:spLocks noGrp="1"/>
          </p:cNvSpPr>
          <p:nvPr>
            <p:ph type="sldNum" sz="quarter" idx="12"/>
          </p:nvPr>
        </p:nvSpPr>
        <p:spPr/>
        <p:txBody>
          <a:bodyPr/>
          <a:lstStyle>
            <a:lvl1pPr>
              <a:defRPr>
                <a:solidFill>
                  <a:schemeClr val="tx1">
                    <a:lumMod val="65000"/>
                    <a:lumOff val="35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A4576-7DCF-4F4D-B4FC-754DF7F297AB}" type="datetime1">
              <a:rPr lang="en-US" smtClean="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B5A6BE-173B-4E3B-9F91-1320005462CA}" type="datetime1">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CBCC4A-431A-41B8-B299-68FC137FEFA3}" type="datetime1">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277088"/>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1D2383D2-A7CA-42C0-B7F4-98B52B7BA340}"/>
              </a:ext>
            </a:extLst>
          </p:cNvPr>
          <p:cNvSpPr/>
          <p:nvPr userDrawn="1"/>
        </p:nvSpPr>
        <p:spPr>
          <a:xfrm>
            <a:off x="0" y="0"/>
            <a:ext cx="12192000" cy="1130531"/>
          </a:xfrm>
          <a:prstGeom prst="rect">
            <a:avLst/>
          </a:prstGeom>
          <a:solidFill>
            <a:srgbClr val="2C3C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CB8352-8058-485A-935E-D3CB80CC7979}"/>
              </a:ext>
            </a:extLst>
          </p:cNvPr>
          <p:cNvSpPr/>
          <p:nvPr userDrawn="1"/>
        </p:nvSpPr>
        <p:spPr>
          <a:xfrm>
            <a:off x="0" y="6691745"/>
            <a:ext cx="12192000" cy="166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166255" y="6580912"/>
            <a:ext cx="911939" cy="365125"/>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fld id="{9CF173D0-CE9D-47B4-A48B-312BA7F2EE18}" type="datetime1">
              <a:rPr lang="en-US" smtClean="0"/>
              <a:pPr/>
              <a:t>5/4/2019</a:t>
            </a:fld>
            <a:endParaRPr lang="en-US" dirty="0"/>
          </a:p>
        </p:txBody>
      </p:sp>
      <p:sp>
        <p:nvSpPr>
          <p:cNvPr id="6" name="Slide Number Placeholder 5"/>
          <p:cNvSpPr>
            <a:spLocks noGrp="1"/>
          </p:cNvSpPr>
          <p:nvPr>
            <p:ph type="sldNum" sz="quarter" idx="4"/>
          </p:nvPr>
        </p:nvSpPr>
        <p:spPr>
          <a:xfrm>
            <a:off x="11508661" y="6592309"/>
            <a:ext cx="683339" cy="365125"/>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a:off x="2805392" y="6592308"/>
            <a:ext cx="6297612" cy="365125"/>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pPr algn="ctr"/>
            <a:r>
              <a:rPr lang="en-US" dirty="0"/>
              <a:t>Malware Classification Using Deep Learning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ftp/arxiv/papers/1807/1807.08265.pdf" TargetMode="Externa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www.kaggle.com/c/microsoft-malware-predic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wdsi/help/antimalware-security-glossary#trojan"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06FB-69AC-4CB2-B4AE-1BA596FB131C}"/>
              </a:ext>
            </a:extLst>
          </p:cNvPr>
          <p:cNvSpPr>
            <a:spLocks noGrp="1"/>
          </p:cNvSpPr>
          <p:nvPr>
            <p:ph type="ctrTitle"/>
          </p:nvPr>
        </p:nvSpPr>
        <p:spPr/>
        <p:txBody>
          <a:bodyPr/>
          <a:lstStyle/>
          <a:p>
            <a:r>
              <a:rPr lang="en-US" dirty="0"/>
              <a:t>Malware Classification Using Deep Learning</a:t>
            </a:r>
          </a:p>
        </p:txBody>
      </p:sp>
      <p:sp>
        <p:nvSpPr>
          <p:cNvPr id="3" name="Subtitle 2">
            <a:extLst>
              <a:ext uri="{FF2B5EF4-FFF2-40B4-BE49-F238E27FC236}">
                <a16:creationId xmlns:a16="http://schemas.microsoft.com/office/drawing/2014/main" id="{F9321877-D8BA-45A5-B234-1C67E2DFFE87}"/>
              </a:ext>
            </a:extLst>
          </p:cNvPr>
          <p:cNvSpPr>
            <a:spLocks noGrp="1"/>
          </p:cNvSpPr>
          <p:nvPr>
            <p:ph type="subTitle" idx="1"/>
          </p:nvPr>
        </p:nvSpPr>
        <p:spPr/>
        <p:txBody>
          <a:bodyPr/>
          <a:lstStyle/>
          <a:p>
            <a:r>
              <a:rPr lang="en-US" dirty="0"/>
              <a:t>Data Science Capstone Project | By Andrew Jones</a:t>
            </a:r>
          </a:p>
        </p:txBody>
      </p:sp>
    </p:spTree>
    <p:extLst>
      <p:ext uri="{BB962C8B-B14F-4D97-AF65-F5344CB8AC3E}">
        <p14:creationId xmlns:p14="http://schemas.microsoft.com/office/powerpoint/2010/main" val="113303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Final Results – Baseline CNN</a:t>
            </a:r>
          </a:p>
        </p:txBody>
      </p:sp>
      <p:pic>
        <p:nvPicPr>
          <p:cNvPr id="1031" name="Picture 7">
            <a:extLst>
              <a:ext uri="{FF2B5EF4-FFF2-40B4-BE49-F238E27FC236}">
                <a16:creationId xmlns:a16="http://schemas.microsoft.com/office/drawing/2014/main" id="{CC693257-D015-4492-97FE-19691A1F8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999" y="1213907"/>
            <a:ext cx="3705225" cy="264795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pic>
        <p:nvPicPr>
          <p:cNvPr id="1033" name="Picture 9">
            <a:extLst>
              <a:ext uri="{FF2B5EF4-FFF2-40B4-BE49-F238E27FC236}">
                <a16:creationId xmlns:a16="http://schemas.microsoft.com/office/drawing/2014/main" id="{8AAD2823-5E80-4FC5-BF34-2B63E7B45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286" y="3980790"/>
            <a:ext cx="3676650" cy="264795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sp>
        <p:nvSpPr>
          <p:cNvPr id="5" name="Rectangle 11">
            <a:extLst>
              <a:ext uri="{FF2B5EF4-FFF2-40B4-BE49-F238E27FC236}">
                <a16:creationId xmlns:a16="http://schemas.microsoft.com/office/drawing/2014/main" id="{46AD82FE-B782-4993-822D-7AB92B9997E4}"/>
              </a:ext>
            </a:extLst>
          </p:cNvPr>
          <p:cNvSpPr>
            <a:spLocks noChangeArrowheads="1"/>
          </p:cNvSpPr>
          <p:nvPr/>
        </p:nvSpPr>
        <p:spPr bwMode="auto">
          <a:xfrm>
            <a:off x="905070" y="2061197"/>
            <a:ext cx="3381704" cy="3117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 98/100 7276/7276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15s 2ms/step - </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loss: 0.0170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 0.9989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f1_m: 0.9991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precision_m</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0.9993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recall_m</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0.9989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0.9710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val_acc</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0.9238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val_f1_m: 0.9258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val_precision_m</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0.9322 –</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val_recall_m</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0.9197</a:t>
            </a:r>
            <a:r>
              <a:rPr kumimoji="0" lang="en-US" altLang="en-US" sz="1400" i="0" u="none" strike="noStrike" cap="none" normalizeH="0" baseline="0" dirty="0">
                <a:ln>
                  <a:noFill/>
                </a:ln>
                <a:solidFill>
                  <a:schemeClr val="tx1"/>
                </a:solidFill>
                <a:effectLst/>
              </a:rPr>
              <a:t> </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A208F1C-7B9A-4F98-86DC-E5F37F06405B}"/>
              </a:ext>
            </a:extLst>
          </p:cNvPr>
          <p:cNvSpPr>
            <a:spLocks noGrp="1"/>
          </p:cNvSpPr>
          <p:nvPr>
            <p:ph type="dt" sz="half" idx="10"/>
          </p:nvPr>
        </p:nvSpPr>
        <p:spPr/>
        <p:txBody>
          <a:bodyPr/>
          <a:lstStyle/>
          <a:p>
            <a:fld id="{9BD27234-82A6-49CF-BA37-353075261415}" type="datetime1">
              <a:rPr lang="en-US" smtClean="0"/>
              <a:t>5/4/2019</a:t>
            </a:fld>
            <a:endParaRPr lang="en-US" dirty="0"/>
          </a:p>
        </p:txBody>
      </p:sp>
      <p:sp>
        <p:nvSpPr>
          <p:cNvPr id="4" name="Footer Placeholder 3">
            <a:extLst>
              <a:ext uri="{FF2B5EF4-FFF2-40B4-BE49-F238E27FC236}">
                <a16:creationId xmlns:a16="http://schemas.microsoft.com/office/drawing/2014/main" id="{A5B526D6-8BE2-49A4-84E5-85775956126C}"/>
              </a:ext>
            </a:extLst>
          </p:cNvPr>
          <p:cNvSpPr>
            <a:spLocks noGrp="1"/>
          </p:cNvSpPr>
          <p:nvPr>
            <p:ph type="ftr" sz="quarter" idx="11"/>
          </p:nvPr>
        </p:nvSpPr>
        <p:spPr/>
        <p:txBody>
          <a:bodyPr/>
          <a:lstStyle/>
          <a:p>
            <a:r>
              <a:rPr lang="en-US" dirty="0"/>
              <a:t>Malware Classification Using Deep Learning</a:t>
            </a:r>
          </a:p>
        </p:txBody>
      </p:sp>
      <p:sp>
        <p:nvSpPr>
          <p:cNvPr id="6" name="Slide Number Placeholder 5">
            <a:extLst>
              <a:ext uri="{FF2B5EF4-FFF2-40B4-BE49-F238E27FC236}">
                <a16:creationId xmlns:a16="http://schemas.microsoft.com/office/drawing/2014/main" id="{63824DB5-50CB-4952-90C4-9C44CF666B3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94747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Final Results – CNN with LSTM</a:t>
            </a:r>
          </a:p>
        </p:txBody>
      </p:sp>
      <p:sp>
        <p:nvSpPr>
          <p:cNvPr id="4" name="Rectangle 6">
            <a:extLst>
              <a:ext uri="{FF2B5EF4-FFF2-40B4-BE49-F238E27FC236}">
                <a16:creationId xmlns:a16="http://schemas.microsoft.com/office/drawing/2014/main" id="{8E336736-9B7B-412D-A3F4-2D3E7327C127}"/>
              </a:ext>
            </a:extLst>
          </p:cNvPr>
          <p:cNvSpPr>
            <a:spLocks noChangeArrowheads="1"/>
          </p:cNvSpPr>
          <p:nvPr/>
        </p:nvSpPr>
        <p:spPr bwMode="auto">
          <a:xfrm>
            <a:off x="1234264" y="2156480"/>
            <a:ext cx="2845837" cy="35229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 100/100 7276/7276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36s 5ms/step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loss: 0.1105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acc: 0.9746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f1_m: 0.9747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precision_m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0.9787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recall_m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0.9709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0.8239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val_acc</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0.9565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val_f1_m: 0.9577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val_precision_m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0.9607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val_recall_m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0.9548</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56" name="Picture 8">
            <a:extLst>
              <a:ext uri="{FF2B5EF4-FFF2-40B4-BE49-F238E27FC236}">
                <a16:creationId xmlns:a16="http://schemas.microsoft.com/office/drawing/2014/main" id="{59C441E0-4F63-4414-9F49-6E1D5C8A9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772" y="1221550"/>
            <a:ext cx="3705225" cy="264795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pic>
        <p:nvPicPr>
          <p:cNvPr id="2058" name="Picture 10">
            <a:extLst>
              <a:ext uri="{FF2B5EF4-FFF2-40B4-BE49-F238E27FC236}">
                <a16:creationId xmlns:a16="http://schemas.microsoft.com/office/drawing/2014/main" id="{E539EC53-12F4-4BB4-8BA8-C0078AD70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771" y="3986966"/>
            <a:ext cx="3705225" cy="264795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sp>
        <p:nvSpPr>
          <p:cNvPr id="3" name="Date Placeholder 2">
            <a:extLst>
              <a:ext uri="{FF2B5EF4-FFF2-40B4-BE49-F238E27FC236}">
                <a16:creationId xmlns:a16="http://schemas.microsoft.com/office/drawing/2014/main" id="{93C80772-6A88-4D57-8DD9-DA9D2260F94A}"/>
              </a:ext>
            </a:extLst>
          </p:cNvPr>
          <p:cNvSpPr>
            <a:spLocks noGrp="1"/>
          </p:cNvSpPr>
          <p:nvPr>
            <p:ph type="dt" sz="half" idx="10"/>
          </p:nvPr>
        </p:nvSpPr>
        <p:spPr/>
        <p:txBody>
          <a:bodyPr/>
          <a:lstStyle/>
          <a:p>
            <a:fld id="{60695643-C046-427D-9C73-78B546763F8D}" type="datetime1">
              <a:rPr lang="en-US" smtClean="0"/>
              <a:t>5/4/2019</a:t>
            </a:fld>
            <a:endParaRPr lang="en-US" dirty="0"/>
          </a:p>
        </p:txBody>
      </p:sp>
      <p:sp>
        <p:nvSpPr>
          <p:cNvPr id="5" name="Footer Placeholder 4">
            <a:extLst>
              <a:ext uri="{FF2B5EF4-FFF2-40B4-BE49-F238E27FC236}">
                <a16:creationId xmlns:a16="http://schemas.microsoft.com/office/drawing/2014/main" id="{2956E514-0463-4FCA-9159-CBF9ACF93D79}"/>
              </a:ext>
            </a:extLst>
          </p:cNvPr>
          <p:cNvSpPr>
            <a:spLocks noGrp="1"/>
          </p:cNvSpPr>
          <p:nvPr>
            <p:ph type="ftr" sz="quarter" idx="11"/>
          </p:nvPr>
        </p:nvSpPr>
        <p:spPr/>
        <p:txBody>
          <a:bodyPr/>
          <a:lstStyle/>
          <a:p>
            <a:r>
              <a:rPr lang="en-US" dirty="0"/>
              <a:t>Malware Classification Using Deep Learning</a:t>
            </a:r>
          </a:p>
        </p:txBody>
      </p:sp>
      <p:sp>
        <p:nvSpPr>
          <p:cNvPr id="6" name="Slide Number Placeholder 5">
            <a:extLst>
              <a:ext uri="{FF2B5EF4-FFF2-40B4-BE49-F238E27FC236}">
                <a16:creationId xmlns:a16="http://schemas.microsoft.com/office/drawing/2014/main" id="{41850597-ED1A-42CC-8111-90DC004CEDD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01278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a:xfrm>
            <a:off x="677334" y="484905"/>
            <a:ext cx="11159532" cy="1320800"/>
          </a:xfrm>
        </p:spPr>
        <p:txBody>
          <a:bodyPr/>
          <a:lstStyle/>
          <a:p>
            <a:r>
              <a:rPr lang="en-US" dirty="0"/>
              <a:t>Final Results – CNN with Bi-directional LSTM</a:t>
            </a:r>
          </a:p>
        </p:txBody>
      </p:sp>
      <p:sp>
        <p:nvSpPr>
          <p:cNvPr id="5" name="Rectangle 11">
            <a:extLst>
              <a:ext uri="{FF2B5EF4-FFF2-40B4-BE49-F238E27FC236}">
                <a16:creationId xmlns:a16="http://schemas.microsoft.com/office/drawing/2014/main" id="{E07533CD-F9EB-4172-87D0-2363AFC4B59C}"/>
              </a:ext>
            </a:extLst>
          </p:cNvPr>
          <p:cNvSpPr>
            <a:spLocks noChangeArrowheads="1"/>
          </p:cNvSpPr>
          <p:nvPr/>
        </p:nvSpPr>
        <p:spPr bwMode="auto">
          <a:xfrm>
            <a:off x="951722" y="2103483"/>
            <a:ext cx="3135086" cy="37841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Epoch 98/100 7276/7276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49s 7ms/step – </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loss: 0.0763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 0.9864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f1_m: 0.9868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precision_m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0.9888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recall_m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0.9847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0.7646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val_acc</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0.9668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val_f1_m: 0.9685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val_precision_m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0.9714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val_recall_m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0.9657</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085" name="Picture 13">
            <a:extLst>
              <a:ext uri="{FF2B5EF4-FFF2-40B4-BE49-F238E27FC236}">
                <a16:creationId xmlns:a16="http://schemas.microsoft.com/office/drawing/2014/main" id="{F3AEAF4F-6F2D-4E04-9F99-8407F04BF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39" y="1186422"/>
            <a:ext cx="3705225" cy="264795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pic>
        <p:nvPicPr>
          <p:cNvPr id="3087" name="Picture 15">
            <a:extLst>
              <a:ext uri="{FF2B5EF4-FFF2-40B4-BE49-F238E27FC236}">
                <a16:creationId xmlns:a16="http://schemas.microsoft.com/office/drawing/2014/main" id="{A82541A7-DBB9-4C93-855D-C114A2D5D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739" y="3995549"/>
            <a:ext cx="3676650" cy="264795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sp>
        <p:nvSpPr>
          <p:cNvPr id="3" name="Date Placeholder 2">
            <a:extLst>
              <a:ext uri="{FF2B5EF4-FFF2-40B4-BE49-F238E27FC236}">
                <a16:creationId xmlns:a16="http://schemas.microsoft.com/office/drawing/2014/main" id="{D3636053-043F-44AD-B3F9-14661D46E5FA}"/>
              </a:ext>
            </a:extLst>
          </p:cNvPr>
          <p:cNvSpPr>
            <a:spLocks noGrp="1"/>
          </p:cNvSpPr>
          <p:nvPr>
            <p:ph type="dt" sz="half" idx="10"/>
          </p:nvPr>
        </p:nvSpPr>
        <p:spPr/>
        <p:txBody>
          <a:bodyPr/>
          <a:lstStyle/>
          <a:p>
            <a:fld id="{A8A1D925-EEFD-4707-8363-FD841F770DA6}" type="datetime1">
              <a:rPr lang="en-US" smtClean="0"/>
              <a:t>5/4/2019</a:t>
            </a:fld>
            <a:endParaRPr lang="en-US" dirty="0"/>
          </a:p>
        </p:txBody>
      </p:sp>
      <p:sp>
        <p:nvSpPr>
          <p:cNvPr id="4" name="Footer Placeholder 3">
            <a:extLst>
              <a:ext uri="{FF2B5EF4-FFF2-40B4-BE49-F238E27FC236}">
                <a16:creationId xmlns:a16="http://schemas.microsoft.com/office/drawing/2014/main" id="{9CB73636-2A02-4A20-86AB-DABDC4B44077}"/>
              </a:ext>
            </a:extLst>
          </p:cNvPr>
          <p:cNvSpPr>
            <a:spLocks noGrp="1"/>
          </p:cNvSpPr>
          <p:nvPr>
            <p:ph type="ftr" sz="quarter" idx="11"/>
          </p:nvPr>
        </p:nvSpPr>
        <p:spPr/>
        <p:txBody>
          <a:bodyPr/>
          <a:lstStyle/>
          <a:p>
            <a:r>
              <a:rPr lang="en-US" dirty="0"/>
              <a:t>Malware Classification Using Deep Learning</a:t>
            </a:r>
          </a:p>
        </p:txBody>
      </p:sp>
      <p:sp>
        <p:nvSpPr>
          <p:cNvPr id="6" name="Slide Number Placeholder 5">
            <a:extLst>
              <a:ext uri="{FF2B5EF4-FFF2-40B4-BE49-F238E27FC236}">
                <a16:creationId xmlns:a16="http://schemas.microsoft.com/office/drawing/2014/main" id="{72685FF0-F708-47C0-8BC5-3471DA9192C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9231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Deployment</a:t>
            </a:r>
          </a:p>
        </p:txBody>
      </p:sp>
      <p:sp>
        <p:nvSpPr>
          <p:cNvPr id="3" name="Rectangle 2">
            <a:extLst>
              <a:ext uri="{FF2B5EF4-FFF2-40B4-BE49-F238E27FC236}">
                <a16:creationId xmlns:a16="http://schemas.microsoft.com/office/drawing/2014/main" id="{DC0E3D90-4C76-4BCF-ACBE-7A2539B95795}"/>
              </a:ext>
            </a:extLst>
          </p:cNvPr>
          <p:cNvSpPr/>
          <p:nvPr/>
        </p:nvSpPr>
        <p:spPr>
          <a:xfrm>
            <a:off x="622225" y="2226950"/>
            <a:ext cx="7204704" cy="4185761"/>
          </a:xfrm>
          <a:prstGeom prst="rect">
            <a:avLst/>
          </a:prstGeom>
        </p:spPr>
        <p:txBody>
          <a:bodyPr wrap="square">
            <a:spAutoFit/>
          </a:bodyPr>
          <a:lstStyle/>
          <a:p>
            <a:pPr>
              <a:spcAft>
                <a:spcPts val="3000"/>
              </a:spcAft>
            </a:pPr>
            <a:r>
              <a:rPr lang="en-US" dirty="0">
                <a:solidFill>
                  <a:srgbClr val="00B0F0"/>
                </a:solidFill>
              </a:rPr>
              <a:t>AWS </a:t>
            </a:r>
            <a:r>
              <a:rPr lang="en-US" dirty="0" err="1">
                <a:solidFill>
                  <a:srgbClr val="00B0F0"/>
                </a:solidFill>
              </a:rPr>
              <a:t>Sagemaker</a:t>
            </a:r>
            <a:r>
              <a:rPr lang="en-US" dirty="0">
                <a:solidFill>
                  <a:srgbClr val="00B0F0"/>
                </a:solidFill>
              </a:rPr>
              <a:t> training (or similar) </a:t>
            </a:r>
            <a:r>
              <a:rPr lang="en-US" dirty="0"/>
              <a:t>– train the model using cloud hosted </a:t>
            </a:r>
            <a:r>
              <a:rPr lang="en-US" dirty="0" err="1"/>
              <a:t>Jupyter</a:t>
            </a:r>
            <a:r>
              <a:rPr lang="en-US" dirty="0"/>
              <a:t> Notebook services like AWS </a:t>
            </a:r>
            <a:r>
              <a:rPr lang="en-US" dirty="0" err="1"/>
              <a:t>Sagemaker</a:t>
            </a:r>
            <a:endParaRPr lang="en-US" dirty="0"/>
          </a:p>
          <a:p>
            <a:pPr>
              <a:spcAft>
                <a:spcPts val="3000"/>
              </a:spcAft>
            </a:pPr>
            <a:r>
              <a:rPr lang="en-US" dirty="0">
                <a:solidFill>
                  <a:srgbClr val="00B0F0"/>
                </a:solidFill>
              </a:rPr>
              <a:t>Save Model back to AWS S3</a:t>
            </a:r>
            <a:r>
              <a:rPr lang="en-US" dirty="0"/>
              <a:t>– the training model can be saved back to a compute instance using the AWS SDK for Python. This creates (if needed) &amp; hosts the model on an S3 instance.</a:t>
            </a:r>
          </a:p>
          <a:p>
            <a:pPr>
              <a:spcAft>
                <a:spcPts val="3000"/>
              </a:spcAft>
            </a:pPr>
            <a:r>
              <a:rPr lang="en-US" dirty="0">
                <a:solidFill>
                  <a:srgbClr val="00B0F0"/>
                </a:solidFill>
              </a:rPr>
              <a:t>Open up an API Endpoint for the Model </a:t>
            </a:r>
            <a:r>
              <a:rPr lang="en-US" dirty="0"/>
              <a:t>– once hosted on S3 an API endpoint can be configured to allow users &amp; programs to ping the model for a response. It would be simple request, response structure that in it’s simplest form would allow pre-compressed images to be uploaded &amp; a response returned. However you could also include the preprocessing steps in the program so that it accepts Hex files. This would be a longer response time however.</a:t>
            </a:r>
          </a:p>
        </p:txBody>
      </p:sp>
      <p:sp>
        <p:nvSpPr>
          <p:cNvPr id="4" name="TextBox 3">
            <a:extLst>
              <a:ext uri="{FF2B5EF4-FFF2-40B4-BE49-F238E27FC236}">
                <a16:creationId xmlns:a16="http://schemas.microsoft.com/office/drawing/2014/main" id="{B8AAFD33-D03D-48B4-9170-E4D4EA4E6246}"/>
              </a:ext>
            </a:extLst>
          </p:cNvPr>
          <p:cNvSpPr txBox="1"/>
          <p:nvPr/>
        </p:nvSpPr>
        <p:spPr>
          <a:xfrm>
            <a:off x="677333" y="1308821"/>
            <a:ext cx="8852561" cy="369332"/>
          </a:xfrm>
          <a:prstGeom prst="rect">
            <a:avLst/>
          </a:prstGeom>
          <a:noFill/>
        </p:spPr>
        <p:txBody>
          <a:bodyPr wrap="square" rtlCol="0">
            <a:spAutoFit/>
          </a:bodyPr>
          <a:lstStyle/>
          <a:p>
            <a:r>
              <a:rPr lang="en-US" dirty="0"/>
              <a:t>Below are the steps I would recommend for deployment of the model</a:t>
            </a:r>
          </a:p>
        </p:txBody>
      </p:sp>
      <p:sp>
        <p:nvSpPr>
          <p:cNvPr id="6" name="Date Placeholder 5">
            <a:extLst>
              <a:ext uri="{FF2B5EF4-FFF2-40B4-BE49-F238E27FC236}">
                <a16:creationId xmlns:a16="http://schemas.microsoft.com/office/drawing/2014/main" id="{5223FA8B-D5B8-464A-8775-6573750887B3}"/>
              </a:ext>
            </a:extLst>
          </p:cNvPr>
          <p:cNvSpPr>
            <a:spLocks noGrp="1"/>
          </p:cNvSpPr>
          <p:nvPr>
            <p:ph type="dt" sz="half" idx="10"/>
          </p:nvPr>
        </p:nvSpPr>
        <p:spPr/>
        <p:txBody>
          <a:bodyPr/>
          <a:lstStyle/>
          <a:p>
            <a:fld id="{56599F7E-112E-4A29-98F8-1AA7A0C61DD4}" type="datetime1">
              <a:rPr lang="en-US" smtClean="0"/>
              <a:t>5/4/2019</a:t>
            </a:fld>
            <a:endParaRPr lang="en-US" dirty="0"/>
          </a:p>
        </p:txBody>
      </p:sp>
      <p:sp>
        <p:nvSpPr>
          <p:cNvPr id="7" name="Footer Placeholder 6">
            <a:extLst>
              <a:ext uri="{FF2B5EF4-FFF2-40B4-BE49-F238E27FC236}">
                <a16:creationId xmlns:a16="http://schemas.microsoft.com/office/drawing/2014/main" id="{8286F4B7-1BE7-447D-A5A5-FA8C06166856}"/>
              </a:ext>
            </a:extLst>
          </p:cNvPr>
          <p:cNvSpPr>
            <a:spLocks noGrp="1"/>
          </p:cNvSpPr>
          <p:nvPr>
            <p:ph type="ftr" sz="quarter" idx="11"/>
          </p:nvPr>
        </p:nvSpPr>
        <p:spPr/>
        <p:txBody>
          <a:bodyPr/>
          <a:lstStyle/>
          <a:p>
            <a:r>
              <a:rPr lang="en-US" dirty="0"/>
              <a:t>Malware Classification Using Deep Learning</a:t>
            </a:r>
          </a:p>
        </p:txBody>
      </p:sp>
      <p:sp>
        <p:nvSpPr>
          <p:cNvPr id="8" name="Slide Number Placeholder 7">
            <a:extLst>
              <a:ext uri="{FF2B5EF4-FFF2-40B4-BE49-F238E27FC236}">
                <a16:creationId xmlns:a16="http://schemas.microsoft.com/office/drawing/2014/main" id="{9A20C2C3-5BCE-409D-81D2-947E9CA96F2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026" name="Picture 2" descr="Image result for aws sagemaker transparent">
            <a:extLst>
              <a:ext uri="{FF2B5EF4-FFF2-40B4-BE49-F238E27FC236}">
                <a16:creationId xmlns:a16="http://schemas.microsoft.com/office/drawing/2014/main" id="{216EF266-4EAA-4CDC-90E7-760763EDE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494" y="1827498"/>
            <a:ext cx="3064254" cy="13618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ws s3 transparent logo">
            <a:extLst>
              <a:ext uri="{FF2B5EF4-FFF2-40B4-BE49-F238E27FC236}">
                <a16:creationId xmlns:a16="http://schemas.microsoft.com/office/drawing/2014/main" id="{DD1504B7-9808-46AE-9320-DA890D14B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098" y="3189389"/>
            <a:ext cx="2765046" cy="9534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agemaker endpoints">
            <a:extLst>
              <a:ext uri="{FF2B5EF4-FFF2-40B4-BE49-F238E27FC236}">
                <a16:creationId xmlns:a16="http://schemas.microsoft.com/office/drawing/2014/main" id="{4F0799ED-42CF-4CEF-A32F-D15510C1BB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301" b="12173"/>
          <a:stretch/>
        </p:blipFill>
        <p:spPr bwMode="auto">
          <a:xfrm>
            <a:off x="7959437" y="4398785"/>
            <a:ext cx="3969708" cy="206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7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Additional Value</a:t>
            </a:r>
          </a:p>
        </p:txBody>
      </p:sp>
      <p:sp>
        <p:nvSpPr>
          <p:cNvPr id="3" name="Rectangle 2">
            <a:extLst>
              <a:ext uri="{FF2B5EF4-FFF2-40B4-BE49-F238E27FC236}">
                <a16:creationId xmlns:a16="http://schemas.microsoft.com/office/drawing/2014/main" id="{DC0E3D90-4C76-4BCF-ACBE-7A2539B95795}"/>
              </a:ext>
            </a:extLst>
          </p:cNvPr>
          <p:cNvSpPr/>
          <p:nvPr/>
        </p:nvSpPr>
        <p:spPr>
          <a:xfrm>
            <a:off x="1335288" y="2130054"/>
            <a:ext cx="10711303" cy="4385816"/>
          </a:xfrm>
          <a:prstGeom prst="rect">
            <a:avLst/>
          </a:prstGeom>
        </p:spPr>
        <p:txBody>
          <a:bodyPr wrap="square">
            <a:spAutoFit/>
          </a:bodyPr>
          <a:lstStyle/>
          <a:p>
            <a:pPr>
              <a:spcAft>
                <a:spcPts val="1800"/>
              </a:spcAft>
            </a:pPr>
            <a:r>
              <a:rPr lang="en-US" dirty="0">
                <a:solidFill>
                  <a:srgbClr val="00B0F0"/>
                </a:solidFill>
              </a:rPr>
              <a:t>Applications to Cybersecurity Defense – </a:t>
            </a:r>
            <a:r>
              <a:rPr lang="en-US" dirty="0"/>
              <a:t> while in this instance all files are known malware files used for classification, because of the generalizability of the solution, given a correct dataset this could also be used to train a network that identifies malware files vs. benign files. This would have use as a “first line of defense” for IT systems &amp; networks.</a:t>
            </a:r>
          </a:p>
          <a:p>
            <a:pPr>
              <a:spcAft>
                <a:spcPts val="1800"/>
              </a:spcAft>
            </a:pPr>
            <a:r>
              <a:rPr lang="en-US" dirty="0">
                <a:solidFill>
                  <a:srgbClr val="00B0F0"/>
                </a:solidFill>
              </a:rPr>
              <a:t>Extremely Generalizable </a:t>
            </a:r>
            <a:r>
              <a:rPr lang="en-US" dirty="0"/>
              <a:t>– because the algorithm is working of the binary representation of files, every type of file can be represented this way. This saves cybersecurity analysts huge effort in manually creating features for analysis.</a:t>
            </a:r>
          </a:p>
          <a:p>
            <a:pPr>
              <a:spcAft>
                <a:spcPts val="1800"/>
              </a:spcAft>
            </a:pPr>
            <a:r>
              <a:rPr lang="en-US" dirty="0">
                <a:solidFill>
                  <a:srgbClr val="00B0F0"/>
                </a:solidFill>
              </a:rPr>
              <a:t>Limited Cyber Domain Experience Needed – </a:t>
            </a:r>
            <a:r>
              <a:rPr lang="en-US" dirty="0"/>
              <a:t>I did not have to work with complicated manual tools or any proprietary software to create features for analysis. (e.g. tools </a:t>
            </a:r>
            <a:r>
              <a:rPr lang="en-US"/>
              <a:t>like Wireshark)</a:t>
            </a:r>
            <a:endParaRPr lang="en-US" dirty="0"/>
          </a:p>
          <a:p>
            <a:pPr>
              <a:spcAft>
                <a:spcPts val="1800"/>
              </a:spcAft>
            </a:pPr>
            <a:r>
              <a:rPr lang="en-US" dirty="0">
                <a:solidFill>
                  <a:srgbClr val="00B0F0"/>
                </a:solidFill>
              </a:rPr>
              <a:t>Low Latency</a:t>
            </a:r>
            <a:r>
              <a:rPr lang="en-US" dirty="0"/>
              <a:t>– if implemented as a network defense solution, the model would need to be optimized for low latency in order to minimize disruption to users / downstream systems needing benign files. The authors of the paper supporting this, achieved a response time of 0.02 seconds for classification of a binary file.</a:t>
            </a:r>
          </a:p>
        </p:txBody>
      </p:sp>
      <p:sp>
        <p:nvSpPr>
          <p:cNvPr id="4" name="TextBox 3">
            <a:extLst>
              <a:ext uri="{FF2B5EF4-FFF2-40B4-BE49-F238E27FC236}">
                <a16:creationId xmlns:a16="http://schemas.microsoft.com/office/drawing/2014/main" id="{B8AAFD33-D03D-48B4-9170-E4D4EA4E6246}"/>
              </a:ext>
            </a:extLst>
          </p:cNvPr>
          <p:cNvSpPr txBox="1"/>
          <p:nvPr/>
        </p:nvSpPr>
        <p:spPr>
          <a:xfrm>
            <a:off x="677333" y="1308821"/>
            <a:ext cx="11427981" cy="646331"/>
          </a:xfrm>
          <a:prstGeom prst="rect">
            <a:avLst/>
          </a:prstGeom>
          <a:noFill/>
        </p:spPr>
        <p:txBody>
          <a:bodyPr wrap="square" rtlCol="0">
            <a:spAutoFit/>
          </a:bodyPr>
          <a:lstStyle/>
          <a:p>
            <a:r>
              <a:rPr lang="en-US" dirty="0"/>
              <a:t>This type of algorithm is directly useful for forensic investigation of malware attacks. However given a dataset of mixed malware and benign, this same type of algorithm could be configured for any environment.</a:t>
            </a:r>
          </a:p>
        </p:txBody>
      </p:sp>
      <p:sp>
        <p:nvSpPr>
          <p:cNvPr id="6" name="Date Placeholder 5">
            <a:extLst>
              <a:ext uri="{FF2B5EF4-FFF2-40B4-BE49-F238E27FC236}">
                <a16:creationId xmlns:a16="http://schemas.microsoft.com/office/drawing/2014/main" id="{5223FA8B-D5B8-464A-8775-6573750887B3}"/>
              </a:ext>
            </a:extLst>
          </p:cNvPr>
          <p:cNvSpPr>
            <a:spLocks noGrp="1"/>
          </p:cNvSpPr>
          <p:nvPr>
            <p:ph type="dt" sz="half" idx="10"/>
          </p:nvPr>
        </p:nvSpPr>
        <p:spPr/>
        <p:txBody>
          <a:bodyPr/>
          <a:lstStyle/>
          <a:p>
            <a:fld id="{56599F7E-112E-4A29-98F8-1AA7A0C61DD4}" type="datetime1">
              <a:rPr lang="en-US" smtClean="0"/>
              <a:t>5/4/2019</a:t>
            </a:fld>
            <a:endParaRPr lang="en-US" dirty="0"/>
          </a:p>
        </p:txBody>
      </p:sp>
      <p:sp>
        <p:nvSpPr>
          <p:cNvPr id="7" name="Footer Placeholder 6">
            <a:extLst>
              <a:ext uri="{FF2B5EF4-FFF2-40B4-BE49-F238E27FC236}">
                <a16:creationId xmlns:a16="http://schemas.microsoft.com/office/drawing/2014/main" id="{8286F4B7-1BE7-447D-A5A5-FA8C06166856}"/>
              </a:ext>
            </a:extLst>
          </p:cNvPr>
          <p:cNvSpPr>
            <a:spLocks noGrp="1"/>
          </p:cNvSpPr>
          <p:nvPr>
            <p:ph type="ftr" sz="quarter" idx="11"/>
          </p:nvPr>
        </p:nvSpPr>
        <p:spPr/>
        <p:txBody>
          <a:bodyPr/>
          <a:lstStyle/>
          <a:p>
            <a:r>
              <a:rPr lang="en-US" dirty="0"/>
              <a:t>Malware Classification Using Deep Learning</a:t>
            </a:r>
          </a:p>
        </p:txBody>
      </p:sp>
      <p:sp>
        <p:nvSpPr>
          <p:cNvPr id="8" name="Slide Number Placeholder 7">
            <a:extLst>
              <a:ext uri="{FF2B5EF4-FFF2-40B4-BE49-F238E27FC236}">
                <a16:creationId xmlns:a16="http://schemas.microsoft.com/office/drawing/2014/main" id="{9A20C2C3-5BCE-409D-81D2-947E9CA96F2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9" name="Graphic 8" descr="Chevron arrows">
            <a:extLst>
              <a:ext uri="{FF2B5EF4-FFF2-40B4-BE49-F238E27FC236}">
                <a16:creationId xmlns:a16="http://schemas.microsoft.com/office/drawing/2014/main" id="{F2BCCECD-92FD-4229-ACA2-FF6121E0B9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699" y="5465245"/>
            <a:ext cx="731520" cy="731520"/>
          </a:xfrm>
          <a:prstGeom prst="rect">
            <a:avLst/>
          </a:prstGeom>
        </p:spPr>
      </p:pic>
      <p:pic>
        <p:nvPicPr>
          <p:cNvPr id="11" name="Graphic 10" descr="Computer">
            <a:extLst>
              <a:ext uri="{FF2B5EF4-FFF2-40B4-BE49-F238E27FC236}">
                <a16:creationId xmlns:a16="http://schemas.microsoft.com/office/drawing/2014/main" id="{186E8197-E607-4659-A8A0-9FDC461F2F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699" y="4497258"/>
            <a:ext cx="731520" cy="731520"/>
          </a:xfrm>
          <a:prstGeom prst="rect">
            <a:avLst/>
          </a:prstGeom>
        </p:spPr>
      </p:pic>
      <p:pic>
        <p:nvPicPr>
          <p:cNvPr id="13" name="Graphic 12" descr="Lock">
            <a:extLst>
              <a:ext uri="{FF2B5EF4-FFF2-40B4-BE49-F238E27FC236}">
                <a16:creationId xmlns:a16="http://schemas.microsoft.com/office/drawing/2014/main" id="{23CB03DF-80D9-4BEA-B13D-09AE6F14C3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6699" y="2246943"/>
            <a:ext cx="731520" cy="731520"/>
          </a:xfrm>
          <a:prstGeom prst="rect">
            <a:avLst/>
          </a:prstGeom>
        </p:spPr>
      </p:pic>
      <p:pic>
        <p:nvPicPr>
          <p:cNvPr id="15" name="Graphic 14" descr="Web design">
            <a:extLst>
              <a:ext uri="{FF2B5EF4-FFF2-40B4-BE49-F238E27FC236}">
                <a16:creationId xmlns:a16="http://schemas.microsoft.com/office/drawing/2014/main" id="{B40676B4-75A8-49A6-B7C1-960A11DB13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699" y="3590059"/>
            <a:ext cx="731520" cy="731520"/>
          </a:xfrm>
          <a:prstGeom prst="rect">
            <a:avLst/>
          </a:prstGeom>
        </p:spPr>
      </p:pic>
    </p:spTree>
    <p:extLst>
      <p:ext uri="{BB962C8B-B14F-4D97-AF65-F5344CB8AC3E}">
        <p14:creationId xmlns:p14="http://schemas.microsoft.com/office/powerpoint/2010/main" val="382034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E934-D338-4F93-8E20-5C26450766E6}"/>
              </a:ext>
            </a:extLst>
          </p:cNvPr>
          <p:cNvSpPr>
            <a:spLocks noGrp="1"/>
          </p:cNvSpPr>
          <p:nvPr>
            <p:ph type="title"/>
          </p:nvPr>
        </p:nvSpPr>
        <p:spPr>
          <a:xfrm>
            <a:off x="3424107" y="2598840"/>
            <a:ext cx="5343786" cy="1660321"/>
          </a:xfrm>
        </p:spPr>
        <p:txBody>
          <a:bodyPr>
            <a:noAutofit/>
          </a:bodyPr>
          <a:lstStyle/>
          <a:p>
            <a:pPr algn="ctr"/>
            <a:r>
              <a:rPr lang="en-US" sz="8000" dirty="0"/>
              <a:t>Appendix</a:t>
            </a:r>
          </a:p>
        </p:txBody>
      </p:sp>
    </p:spTree>
    <p:extLst>
      <p:ext uri="{BB962C8B-B14F-4D97-AF65-F5344CB8AC3E}">
        <p14:creationId xmlns:p14="http://schemas.microsoft.com/office/powerpoint/2010/main" val="58345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Project Background</a:t>
            </a:r>
          </a:p>
        </p:txBody>
      </p:sp>
      <p:sp>
        <p:nvSpPr>
          <p:cNvPr id="3" name="TextBox 2">
            <a:extLst>
              <a:ext uri="{FF2B5EF4-FFF2-40B4-BE49-F238E27FC236}">
                <a16:creationId xmlns:a16="http://schemas.microsoft.com/office/drawing/2014/main" id="{3F8835D9-13A3-426A-864B-AE1E38BF3EE6}"/>
              </a:ext>
            </a:extLst>
          </p:cNvPr>
          <p:cNvSpPr txBox="1"/>
          <p:nvPr/>
        </p:nvSpPr>
        <p:spPr>
          <a:xfrm>
            <a:off x="677334" y="1308821"/>
            <a:ext cx="6065240" cy="2862322"/>
          </a:xfrm>
          <a:prstGeom prst="rect">
            <a:avLst/>
          </a:prstGeom>
          <a:noFill/>
        </p:spPr>
        <p:txBody>
          <a:bodyPr wrap="square" rtlCol="0">
            <a:spAutoFit/>
          </a:bodyPr>
          <a:lstStyle/>
          <a:p>
            <a:r>
              <a:rPr lang="en-US" dirty="0"/>
              <a:t>The purpose of the project is classify known malware files into 9 different classes using deep learning. This type of model is useful for digital forensics after an attack occurs as it typically is done through tedious manual investigations. But given a training dataset that also included benign files, you could build this same type of model to just predict if it is a malware file or not.</a:t>
            </a:r>
          </a:p>
          <a:p>
            <a:endParaRPr lang="en-US" dirty="0"/>
          </a:p>
          <a:p>
            <a:r>
              <a:rPr lang="en-US" dirty="0"/>
              <a:t>This project was inspired by an academic paper out of University College Dublin and can be found </a:t>
            </a:r>
            <a:r>
              <a:rPr lang="en-US" dirty="0">
                <a:solidFill>
                  <a:schemeClr val="accent2"/>
                </a:solidFill>
                <a:hlinkClick r:id="rId2">
                  <a:extLst>
                    <a:ext uri="{A12FA001-AC4F-418D-AE19-62706E023703}">
                      <ahyp:hlinkClr xmlns:ahyp="http://schemas.microsoft.com/office/drawing/2018/hyperlinkcolor" val="tx"/>
                    </a:ext>
                  </a:extLst>
                </a:hlinkClick>
              </a:rPr>
              <a:t>here</a:t>
            </a:r>
            <a:r>
              <a:rPr lang="en-US" dirty="0">
                <a:solidFill>
                  <a:schemeClr val="accent2"/>
                </a:solidFill>
              </a:rPr>
              <a:t> </a:t>
            </a:r>
            <a:r>
              <a:rPr lang="en-US" dirty="0"/>
              <a:t> </a:t>
            </a:r>
          </a:p>
        </p:txBody>
      </p:sp>
      <p:pic>
        <p:nvPicPr>
          <p:cNvPr id="5" name="Picture 4">
            <a:extLst>
              <a:ext uri="{FF2B5EF4-FFF2-40B4-BE49-F238E27FC236}">
                <a16:creationId xmlns:a16="http://schemas.microsoft.com/office/drawing/2014/main" id="{3BC7F8AD-7EF4-443E-8FA6-207344DB84DE}"/>
              </a:ext>
            </a:extLst>
          </p:cNvPr>
          <p:cNvPicPr>
            <a:picLocks noChangeAspect="1"/>
          </p:cNvPicPr>
          <p:nvPr/>
        </p:nvPicPr>
        <p:blipFill>
          <a:blip r:embed="rId3"/>
          <a:stretch>
            <a:fillRect/>
          </a:stretch>
        </p:blipFill>
        <p:spPr>
          <a:xfrm>
            <a:off x="7602966" y="200922"/>
            <a:ext cx="4589034" cy="3067003"/>
          </a:xfrm>
          <a:prstGeom prst="rect">
            <a:avLst/>
          </a:prstGeom>
        </p:spPr>
      </p:pic>
      <p:sp>
        <p:nvSpPr>
          <p:cNvPr id="6" name="TextBox 5">
            <a:extLst>
              <a:ext uri="{FF2B5EF4-FFF2-40B4-BE49-F238E27FC236}">
                <a16:creationId xmlns:a16="http://schemas.microsoft.com/office/drawing/2014/main" id="{CE655846-CCFF-4706-A553-9DF858FD9DA0}"/>
              </a:ext>
            </a:extLst>
          </p:cNvPr>
          <p:cNvSpPr txBox="1"/>
          <p:nvPr/>
        </p:nvSpPr>
        <p:spPr>
          <a:xfrm>
            <a:off x="805343" y="5059961"/>
            <a:ext cx="6065240" cy="1200329"/>
          </a:xfrm>
          <a:prstGeom prst="rect">
            <a:avLst/>
          </a:prstGeom>
          <a:noFill/>
        </p:spPr>
        <p:txBody>
          <a:bodyPr wrap="square" rtlCol="0">
            <a:spAutoFit/>
          </a:bodyPr>
          <a:lstStyle/>
          <a:p>
            <a:r>
              <a:rPr lang="en-US" dirty="0">
                <a:solidFill>
                  <a:srgbClr val="00B0F0"/>
                </a:solidFill>
              </a:rPr>
              <a:t>Dataset</a:t>
            </a:r>
            <a:r>
              <a:rPr lang="en-US" dirty="0"/>
              <a:t> – Microsoft Malware Classification Challenge which can be found </a:t>
            </a:r>
            <a:r>
              <a:rPr lang="en-US" dirty="0">
                <a:solidFill>
                  <a:schemeClr val="accent2"/>
                </a:solidFill>
                <a:hlinkClick r:id="rId4">
                  <a:extLst>
                    <a:ext uri="{A12FA001-AC4F-418D-AE19-62706E023703}">
                      <ahyp:hlinkClr xmlns:ahyp="http://schemas.microsoft.com/office/drawing/2018/hyperlinkcolor" val="tx"/>
                    </a:ext>
                  </a:extLst>
                </a:hlinkClick>
              </a:rPr>
              <a:t>here</a:t>
            </a:r>
            <a:r>
              <a:rPr lang="en-US" dirty="0"/>
              <a:t>. Approximately .5 Terabytes worth of hex data files.</a:t>
            </a:r>
          </a:p>
          <a:p>
            <a:r>
              <a:rPr lang="en-US" dirty="0">
                <a:solidFill>
                  <a:srgbClr val="00B0F0"/>
                </a:solidFill>
              </a:rPr>
              <a:t>Hardware </a:t>
            </a:r>
            <a:r>
              <a:rPr lang="en-US" dirty="0"/>
              <a:t>– 3TB hard drive, CUDA enabled GPU</a:t>
            </a:r>
          </a:p>
        </p:txBody>
      </p:sp>
      <p:cxnSp>
        <p:nvCxnSpPr>
          <p:cNvPr id="9" name="Straight Connector 8">
            <a:extLst>
              <a:ext uri="{FF2B5EF4-FFF2-40B4-BE49-F238E27FC236}">
                <a16:creationId xmlns:a16="http://schemas.microsoft.com/office/drawing/2014/main" id="{DA7B2E9B-723C-4CC2-BF96-1E978D39CC7E}"/>
              </a:ext>
            </a:extLst>
          </p:cNvPr>
          <p:cNvCxnSpPr>
            <a:cxnSpLocks/>
          </p:cNvCxnSpPr>
          <p:nvPr/>
        </p:nvCxnSpPr>
        <p:spPr>
          <a:xfrm>
            <a:off x="847288" y="4732089"/>
            <a:ext cx="551995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77FDD70-D2C8-43EE-9B6E-DFB76104E215}"/>
              </a:ext>
            </a:extLst>
          </p:cNvPr>
          <p:cNvPicPr>
            <a:picLocks noChangeAspect="1"/>
          </p:cNvPicPr>
          <p:nvPr/>
        </p:nvPicPr>
        <p:blipFill>
          <a:blip r:embed="rId5"/>
          <a:stretch>
            <a:fillRect/>
          </a:stretch>
        </p:blipFill>
        <p:spPr>
          <a:xfrm>
            <a:off x="7602966" y="4399653"/>
            <a:ext cx="4324350" cy="2257425"/>
          </a:xfrm>
          <a:prstGeom prst="rect">
            <a:avLst/>
          </a:prstGeom>
        </p:spPr>
      </p:pic>
      <p:sp>
        <p:nvSpPr>
          <p:cNvPr id="13" name="TextBox 12">
            <a:extLst>
              <a:ext uri="{FF2B5EF4-FFF2-40B4-BE49-F238E27FC236}">
                <a16:creationId xmlns:a16="http://schemas.microsoft.com/office/drawing/2014/main" id="{D7E83D99-684D-4748-B383-EC7F3EB1ADBC}"/>
              </a:ext>
            </a:extLst>
          </p:cNvPr>
          <p:cNvSpPr txBox="1"/>
          <p:nvPr/>
        </p:nvSpPr>
        <p:spPr>
          <a:xfrm>
            <a:off x="7530554" y="3302303"/>
            <a:ext cx="2582210" cy="1015663"/>
          </a:xfrm>
          <a:prstGeom prst="rect">
            <a:avLst/>
          </a:prstGeom>
          <a:noFill/>
        </p:spPr>
        <p:txBody>
          <a:bodyPr wrap="square" rtlCol="0">
            <a:spAutoFit/>
          </a:bodyPr>
          <a:lstStyle/>
          <a:p>
            <a:r>
              <a:rPr lang="en-US" sz="1000" i="1" dirty="0">
                <a:solidFill>
                  <a:schemeClr val="tx2"/>
                </a:solidFill>
              </a:rPr>
              <a:t>Above – other common names or classes of malware. Note these do not match the classes in our dataset. </a:t>
            </a:r>
          </a:p>
          <a:p>
            <a:endParaRPr lang="en-US" sz="1000" i="1" dirty="0">
              <a:solidFill>
                <a:schemeClr val="tx2"/>
              </a:solidFill>
            </a:endParaRPr>
          </a:p>
          <a:p>
            <a:r>
              <a:rPr lang="en-US" sz="1000" i="1" dirty="0">
                <a:solidFill>
                  <a:schemeClr val="tx2"/>
                </a:solidFill>
              </a:rPr>
              <a:t>Below – an example of a malware file that is viewed as hex data </a:t>
            </a:r>
          </a:p>
        </p:txBody>
      </p:sp>
      <p:sp>
        <p:nvSpPr>
          <p:cNvPr id="4" name="Date Placeholder 3">
            <a:extLst>
              <a:ext uri="{FF2B5EF4-FFF2-40B4-BE49-F238E27FC236}">
                <a16:creationId xmlns:a16="http://schemas.microsoft.com/office/drawing/2014/main" id="{DA1015BB-E4BC-411F-A858-ADF4AF2D3CEA}"/>
              </a:ext>
            </a:extLst>
          </p:cNvPr>
          <p:cNvSpPr>
            <a:spLocks noGrp="1"/>
          </p:cNvSpPr>
          <p:nvPr>
            <p:ph type="dt" sz="half" idx="10"/>
          </p:nvPr>
        </p:nvSpPr>
        <p:spPr/>
        <p:txBody>
          <a:bodyPr/>
          <a:lstStyle/>
          <a:p>
            <a:fld id="{9404F5CD-03A8-40C1-93F0-CBD048AE84DF}" type="datetime1">
              <a:rPr lang="en-US" smtClean="0"/>
              <a:t>5/4/2019</a:t>
            </a:fld>
            <a:endParaRPr lang="en-US" dirty="0"/>
          </a:p>
        </p:txBody>
      </p:sp>
      <p:sp>
        <p:nvSpPr>
          <p:cNvPr id="8" name="Footer Placeholder 7">
            <a:extLst>
              <a:ext uri="{FF2B5EF4-FFF2-40B4-BE49-F238E27FC236}">
                <a16:creationId xmlns:a16="http://schemas.microsoft.com/office/drawing/2014/main" id="{81B9EAA5-6466-4974-AA95-CF46BEBD3117}"/>
              </a:ext>
            </a:extLst>
          </p:cNvPr>
          <p:cNvSpPr>
            <a:spLocks noGrp="1"/>
          </p:cNvSpPr>
          <p:nvPr>
            <p:ph type="ftr" sz="quarter" idx="11"/>
          </p:nvPr>
        </p:nvSpPr>
        <p:spPr/>
        <p:txBody>
          <a:bodyPr/>
          <a:lstStyle/>
          <a:p>
            <a:r>
              <a:rPr lang="en-US" dirty="0"/>
              <a:t>Malware Classification Using Deep Learning</a:t>
            </a:r>
          </a:p>
        </p:txBody>
      </p:sp>
      <p:sp>
        <p:nvSpPr>
          <p:cNvPr id="10" name="Slide Number Placeholder 9">
            <a:extLst>
              <a:ext uri="{FF2B5EF4-FFF2-40B4-BE49-F238E27FC236}">
                <a16:creationId xmlns:a16="http://schemas.microsoft.com/office/drawing/2014/main" id="{E5BCEA8A-8DF2-4B8D-BA1B-6D9C81A7FAF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TextBox 6">
            <a:extLst>
              <a:ext uri="{FF2B5EF4-FFF2-40B4-BE49-F238E27FC236}">
                <a16:creationId xmlns:a16="http://schemas.microsoft.com/office/drawing/2014/main" id="{154CA534-5D84-477A-AF1C-8107716D603C}"/>
              </a:ext>
            </a:extLst>
          </p:cNvPr>
          <p:cNvSpPr txBox="1"/>
          <p:nvPr/>
        </p:nvSpPr>
        <p:spPr>
          <a:xfrm>
            <a:off x="2798364" y="4539034"/>
            <a:ext cx="1617805" cy="369332"/>
          </a:xfrm>
          <a:prstGeom prst="rect">
            <a:avLst/>
          </a:prstGeom>
          <a:solidFill>
            <a:srgbClr val="EBEBEB"/>
          </a:solidFill>
        </p:spPr>
        <p:txBody>
          <a:bodyPr wrap="square" rtlCol="0">
            <a:spAutoFit/>
          </a:bodyPr>
          <a:lstStyle/>
          <a:p>
            <a:r>
              <a:rPr lang="en-US" dirty="0">
                <a:solidFill>
                  <a:srgbClr val="00B0F0"/>
                </a:solidFill>
              </a:rPr>
              <a:t>Project Setup</a:t>
            </a:r>
          </a:p>
        </p:txBody>
      </p:sp>
    </p:spTree>
    <p:extLst>
      <p:ext uri="{BB962C8B-B14F-4D97-AF65-F5344CB8AC3E}">
        <p14:creationId xmlns:p14="http://schemas.microsoft.com/office/powerpoint/2010/main" val="294221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3" name="Rectangle 82">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trojan horse malware">
            <a:extLst>
              <a:ext uri="{FF2B5EF4-FFF2-40B4-BE49-F238E27FC236}">
                <a16:creationId xmlns:a16="http://schemas.microsoft.com/office/drawing/2014/main" id="{EE345A5D-AD99-4C72-ABB5-5D1132B9D16B}"/>
              </a:ext>
            </a:extLst>
          </p:cNvPr>
          <p:cNvPicPr>
            <a:picLocks noChangeAspect="1" noChangeArrowheads="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l="4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8D343E7-3E43-4DA9-A525-13DE123AE100}"/>
              </a:ext>
            </a:extLst>
          </p:cNvPr>
          <p:cNvSpPr/>
          <p:nvPr/>
        </p:nvSpPr>
        <p:spPr>
          <a:xfrm>
            <a:off x="704464" y="2046914"/>
            <a:ext cx="10191092" cy="3783435"/>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385742-316D-42AC-9917-5BD25DAE5FCF}"/>
              </a:ext>
            </a:extLst>
          </p:cNvPr>
          <p:cNvSpPr/>
          <p:nvPr/>
        </p:nvSpPr>
        <p:spPr>
          <a:xfrm>
            <a:off x="711032" y="1425652"/>
            <a:ext cx="10191092" cy="212998"/>
          </a:xfrm>
          <a:prstGeom prst="rect">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Malware Classes</a:t>
            </a:r>
          </a:p>
        </p:txBody>
      </p:sp>
      <p:sp>
        <p:nvSpPr>
          <p:cNvPr id="3" name="TextBox 2">
            <a:extLst>
              <a:ext uri="{FF2B5EF4-FFF2-40B4-BE49-F238E27FC236}">
                <a16:creationId xmlns:a16="http://schemas.microsoft.com/office/drawing/2014/main" id="{4AEEB00F-EBD4-4A3E-B24B-195EBCCEC057}"/>
              </a:ext>
            </a:extLst>
          </p:cNvPr>
          <p:cNvSpPr txBox="1"/>
          <p:nvPr/>
        </p:nvSpPr>
        <p:spPr>
          <a:xfrm>
            <a:off x="677333" y="1426128"/>
            <a:ext cx="10258491" cy="4615235"/>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200" dirty="0">
                <a:solidFill>
                  <a:srgbClr val="FFFFFF"/>
                </a:solidFill>
              </a:rPr>
              <a:t>The 9 classes of malware files in this dataset are:</a:t>
            </a:r>
          </a:p>
          <a:p>
            <a:pPr marL="342900" indent="-342900">
              <a:lnSpc>
                <a:spcPct val="90000"/>
              </a:lnSpc>
              <a:spcBef>
                <a:spcPts val="1000"/>
              </a:spcBef>
              <a:buClr>
                <a:schemeClr val="accent1"/>
              </a:buClr>
              <a:buSzPct val="80000"/>
              <a:buFont typeface="Wingdings 3" charset="2"/>
              <a:buChar char=""/>
            </a:pPr>
            <a:endParaRPr lang="en-US" sz="1200" dirty="0">
              <a:solidFill>
                <a:srgbClr val="FFFFFF"/>
              </a:solidFill>
            </a:endParaRPr>
          </a:p>
          <a:p>
            <a:pPr marL="342900" indent="-342900" fontAlgn="base">
              <a:lnSpc>
                <a:spcPct val="90000"/>
              </a:lnSpc>
              <a:spcBef>
                <a:spcPts val="1000"/>
              </a:spcBef>
              <a:buClr>
                <a:schemeClr val="accent1"/>
              </a:buClr>
              <a:buSzPct val="80000"/>
              <a:buFont typeface="Wingdings 3" charset="2"/>
              <a:buChar char=""/>
            </a:pPr>
            <a:r>
              <a:rPr lang="en-US" sz="1200" b="1" dirty="0" err="1">
                <a:solidFill>
                  <a:srgbClr val="00B0F0"/>
                </a:solidFill>
              </a:rPr>
              <a:t>Ramnit</a:t>
            </a:r>
            <a:r>
              <a:rPr lang="en-US" sz="1200" dirty="0">
                <a:solidFill>
                  <a:srgbClr val="FFFFFF"/>
                </a:solidFill>
              </a:rPr>
              <a:t> - is a Computer worm affecting Windows users. It was estimated that it infected 800 000 Windows PCs between September and December 2011.</a:t>
            </a:r>
          </a:p>
          <a:p>
            <a:pPr marL="342900" indent="-342900" fontAlgn="base">
              <a:lnSpc>
                <a:spcPct val="90000"/>
              </a:lnSpc>
              <a:spcBef>
                <a:spcPts val="1000"/>
              </a:spcBef>
              <a:buClr>
                <a:schemeClr val="accent1"/>
              </a:buClr>
              <a:buSzPct val="80000"/>
              <a:buFont typeface="Wingdings 3" charset="2"/>
              <a:buChar char=""/>
            </a:pPr>
            <a:r>
              <a:rPr lang="en-US" sz="1200" b="1" dirty="0">
                <a:solidFill>
                  <a:srgbClr val="00B0F0"/>
                </a:solidFill>
              </a:rPr>
              <a:t>Lollipop</a:t>
            </a:r>
            <a:r>
              <a:rPr lang="en-US" sz="1200" dirty="0">
                <a:solidFill>
                  <a:srgbClr val="FFFFFF"/>
                </a:solidFill>
              </a:rPr>
              <a:t> - This adware program shows ads as you browse the web. It can also redirect your search engine results, monitor what you do on your PC, download applications, and send information about your PC to a hacker.</a:t>
            </a:r>
          </a:p>
          <a:p>
            <a:pPr marL="342900" indent="-342900" fontAlgn="base">
              <a:lnSpc>
                <a:spcPct val="90000"/>
              </a:lnSpc>
              <a:spcBef>
                <a:spcPts val="1000"/>
              </a:spcBef>
              <a:buClr>
                <a:schemeClr val="accent1"/>
              </a:buClr>
              <a:buSzPct val="80000"/>
              <a:buFont typeface="Wingdings 3" charset="2"/>
              <a:buChar char=""/>
            </a:pPr>
            <a:r>
              <a:rPr lang="en-US" sz="1200" b="1" dirty="0">
                <a:solidFill>
                  <a:srgbClr val="00B0F0"/>
                </a:solidFill>
              </a:rPr>
              <a:t>Kelihos_ver3 </a:t>
            </a:r>
            <a:r>
              <a:rPr lang="en-US" sz="1200" dirty="0">
                <a:solidFill>
                  <a:srgbClr val="FFFFFF"/>
                </a:solidFill>
              </a:rPr>
              <a:t>-  botnet that was capable of sending an estimated 4 billion spam messages a day.</a:t>
            </a:r>
          </a:p>
          <a:p>
            <a:pPr marL="342900" indent="-342900" fontAlgn="base">
              <a:lnSpc>
                <a:spcPct val="90000"/>
              </a:lnSpc>
              <a:spcBef>
                <a:spcPts val="1000"/>
              </a:spcBef>
              <a:buClr>
                <a:schemeClr val="accent1"/>
              </a:buClr>
              <a:buSzPct val="80000"/>
              <a:buFont typeface="Wingdings 3" charset="2"/>
              <a:buChar char=""/>
            </a:pPr>
            <a:r>
              <a:rPr lang="en-US" sz="1200" b="1" dirty="0" err="1">
                <a:solidFill>
                  <a:srgbClr val="00B0F0"/>
                </a:solidFill>
              </a:rPr>
              <a:t>Vundo</a:t>
            </a:r>
            <a:r>
              <a:rPr lang="en-US" sz="1200" dirty="0">
                <a:solidFill>
                  <a:srgbClr val="FFFFFF"/>
                </a:solidFill>
              </a:rPr>
              <a:t> - </a:t>
            </a:r>
            <a:r>
              <a:rPr lang="en-US" sz="1200" b="1" dirty="0" err="1">
                <a:solidFill>
                  <a:srgbClr val="FFFFFF"/>
                </a:solidFill>
              </a:rPr>
              <a:t>Vundo</a:t>
            </a:r>
            <a:r>
              <a:rPr lang="en-US" sz="1200" dirty="0">
                <a:solidFill>
                  <a:srgbClr val="FFFFFF"/>
                </a:solidFill>
              </a:rPr>
              <a:t>, or the </a:t>
            </a:r>
            <a:r>
              <a:rPr lang="en-US" sz="1200" b="1" dirty="0" err="1">
                <a:solidFill>
                  <a:srgbClr val="FFFFFF"/>
                </a:solidFill>
              </a:rPr>
              <a:t>Vundo</a:t>
            </a:r>
            <a:r>
              <a:rPr lang="en-US" sz="1200" dirty="0">
                <a:solidFill>
                  <a:srgbClr val="FFFFFF"/>
                </a:solidFill>
              </a:rPr>
              <a:t> Trojan (also known as </a:t>
            </a:r>
            <a:r>
              <a:rPr lang="en-US" sz="1200" dirty="0" err="1">
                <a:solidFill>
                  <a:srgbClr val="FFFFFF"/>
                </a:solidFill>
              </a:rPr>
              <a:t>Virtumonde</a:t>
            </a:r>
            <a:r>
              <a:rPr lang="en-US" sz="1200" dirty="0">
                <a:solidFill>
                  <a:srgbClr val="FFFFFF"/>
                </a:solidFill>
              </a:rPr>
              <a:t> or </a:t>
            </a:r>
            <a:r>
              <a:rPr lang="en-US" sz="1200" dirty="0" err="1">
                <a:solidFill>
                  <a:srgbClr val="FFFFFF"/>
                </a:solidFill>
              </a:rPr>
              <a:t>Virtumondo</a:t>
            </a:r>
            <a:r>
              <a:rPr lang="en-US" sz="1200" dirty="0">
                <a:solidFill>
                  <a:srgbClr val="FFFFFF"/>
                </a:solidFill>
              </a:rPr>
              <a:t> and sometimes referred to as MS Juan) is a trojan on Microsoft Windows that is known to cause popups and advertising for rogue antispyware programs, and sporadically other misbehavior including performance degradation and denial of service</a:t>
            </a:r>
          </a:p>
          <a:p>
            <a:pPr marL="342900" indent="-342900" fontAlgn="base">
              <a:lnSpc>
                <a:spcPct val="90000"/>
              </a:lnSpc>
              <a:spcBef>
                <a:spcPts val="1000"/>
              </a:spcBef>
              <a:buClr>
                <a:schemeClr val="accent1"/>
              </a:buClr>
              <a:buSzPct val="80000"/>
              <a:buFont typeface="Wingdings 3" charset="2"/>
              <a:buChar char=""/>
            </a:pPr>
            <a:r>
              <a:rPr lang="en-US" sz="1200" b="1" dirty="0" err="1">
                <a:solidFill>
                  <a:srgbClr val="00B0F0"/>
                </a:solidFill>
              </a:rPr>
              <a:t>Simda</a:t>
            </a:r>
            <a:r>
              <a:rPr lang="en-US" sz="1200" dirty="0">
                <a:solidFill>
                  <a:srgbClr val="FFFFFF"/>
                </a:solidFill>
              </a:rPr>
              <a:t> - SIMDA is a family of backdoors capable of stealing information such as user names, passwords, and certificates. It steals information via its keylogging and HTML injection routines. It also executes backdoor commands, compromising the security of the infected systems.</a:t>
            </a:r>
          </a:p>
          <a:p>
            <a:pPr marL="342900" indent="-342900" fontAlgn="base">
              <a:lnSpc>
                <a:spcPct val="90000"/>
              </a:lnSpc>
              <a:spcBef>
                <a:spcPts val="1000"/>
              </a:spcBef>
              <a:buClr>
                <a:schemeClr val="accent1"/>
              </a:buClr>
              <a:buSzPct val="80000"/>
              <a:buFont typeface="Wingdings 3" charset="2"/>
              <a:buChar char=""/>
            </a:pPr>
            <a:r>
              <a:rPr lang="en-US" sz="1200" b="1" dirty="0" err="1">
                <a:solidFill>
                  <a:srgbClr val="00B0F0"/>
                </a:solidFill>
              </a:rPr>
              <a:t>Tracur</a:t>
            </a:r>
            <a:r>
              <a:rPr lang="en-US" sz="1200" b="1" dirty="0">
                <a:solidFill>
                  <a:srgbClr val="00B0F0"/>
                </a:solidFill>
              </a:rPr>
              <a:t> </a:t>
            </a:r>
            <a:r>
              <a:rPr lang="en-US" sz="1200" dirty="0">
                <a:solidFill>
                  <a:srgbClr val="FFFFFF"/>
                </a:solidFill>
              </a:rPr>
              <a:t>- Win32/</a:t>
            </a:r>
            <a:r>
              <a:rPr lang="en-US" sz="1200" dirty="0" err="1">
                <a:solidFill>
                  <a:srgbClr val="FFFFFF"/>
                </a:solidFill>
              </a:rPr>
              <a:t>Tracur</a:t>
            </a:r>
            <a:r>
              <a:rPr lang="en-US" sz="1200" dirty="0">
                <a:solidFill>
                  <a:srgbClr val="FFFFFF"/>
                </a:solidFill>
              </a:rPr>
              <a:t> is a family of </a:t>
            </a:r>
            <a:r>
              <a:rPr lang="en-US" sz="1200" dirty="0">
                <a:solidFill>
                  <a:srgbClr val="FFFFFF"/>
                </a:solidFill>
                <a:hlinkClick r:id="rId3" tooltip="MMPC Glossary definition for &quot;trojan&quot;">
                  <a:extLst>
                    <a:ext uri="{A12FA001-AC4F-418D-AE19-62706E023703}">
                      <ahyp:hlinkClr xmlns:ahyp="http://schemas.microsoft.com/office/drawing/2018/hyperlinkcolor" val="tx"/>
                    </a:ext>
                  </a:extLst>
                </a:hlinkClick>
              </a:rPr>
              <a:t>trojans</a:t>
            </a:r>
            <a:r>
              <a:rPr lang="en-US" sz="1200" dirty="0">
                <a:solidFill>
                  <a:srgbClr val="FFFFFF"/>
                </a:solidFill>
              </a:rPr>
              <a:t> that can redirect your web searches. They do this to earn revenue for the malware authors via online advertisement fraud.</a:t>
            </a:r>
          </a:p>
          <a:p>
            <a:pPr marL="342900" indent="-342900" fontAlgn="base">
              <a:lnSpc>
                <a:spcPct val="90000"/>
              </a:lnSpc>
              <a:spcBef>
                <a:spcPts val="1000"/>
              </a:spcBef>
              <a:buClr>
                <a:schemeClr val="accent1"/>
              </a:buClr>
              <a:buSzPct val="80000"/>
              <a:buFont typeface="Wingdings 3" charset="2"/>
              <a:buChar char=""/>
            </a:pPr>
            <a:r>
              <a:rPr lang="en-US" sz="1200" b="1" dirty="0">
                <a:solidFill>
                  <a:srgbClr val="00B0F0"/>
                </a:solidFill>
              </a:rPr>
              <a:t>Kelihos_ver1 </a:t>
            </a:r>
            <a:r>
              <a:rPr lang="en-US" sz="1200" dirty="0">
                <a:solidFill>
                  <a:srgbClr val="FFFFFF"/>
                </a:solidFill>
              </a:rPr>
              <a:t>- botnet that was capable of sending an estimated 4 billion spam messages a day.</a:t>
            </a:r>
          </a:p>
          <a:p>
            <a:pPr marL="342900" indent="-342900" fontAlgn="base">
              <a:lnSpc>
                <a:spcPct val="90000"/>
              </a:lnSpc>
              <a:spcBef>
                <a:spcPts val="1000"/>
              </a:spcBef>
              <a:buClr>
                <a:schemeClr val="accent1"/>
              </a:buClr>
              <a:buSzPct val="80000"/>
              <a:buFont typeface="Wingdings 3" charset="2"/>
              <a:buChar char=""/>
            </a:pPr>
            <a:r>
              <a:rPr lang="en-US" sz="1200" b="1" dirty="0" err="1">
                <a:solidFill>
                  <a:srgbClr val="00B0F0"/>
                </a:solidFill>
              </a:rPr>
              <a:t>Obfuscator.ACY</a:t>
            </a:r>
            <a:r>
              <a:rPr lang="en-US" sz="1200" b="1" dirty="0">
                <a:solidFill>
                  <a:srgbClr val="00B0F0"/>
                </a:solidFill>
              </a:rPr>
              <a:t> </a:t>
            </a:r>
            <a:r>
              <a:rPr lang="en-US" sz="1200" dirty="0">
                <a:solidFill>
                  <a:srgbClr val="FFFFFF"/>
                </a:solidFill>
              </a:rPr>
              <a:t>- This threat has been "obfuscated", which means it has tried to hide its purpose so your security software doesn't detect it. The underlying code can have almost any purpose.</a:t>
            </a:r>
          </a:p>
          <a:p>
            <a:pPr marL="342900" indent="-342900" fontAlgn="base">
              <a:lnSpc>
                <a:spcPct val="90000"/>
              </a:lnSpc>
              <a:spcBef>
                <a:spcPts val="1000"/>
              </a:spcBef>
              <a:buClr>
                <a:schemeClr val="accent1"/>
              </a:buClr>
              <a:buSzPct val="80000"/>
              <a:buFont typeface="Wingdings 3" charset="2"/>
              <a:buChar char=""/>
            </a:pPr>
            <a:r>
              <a:rPr lang="en-US" sz="1200" b="1" dirty="0" err="1">
                <a:solidFill>
                  <a:srgbClr val="00B0F0"/>
                </a:solidFill>
              </a:rPr>
              <a:t>Gatak</a:t>
            </a:r>
            <a:r>
              <a:rPr lang="en-US" sz="1200" b="1" dirty="0">
                <a:solidFill>
                  <a:srgbClr val="00B0F0"/>
                </a:solidFill>
              </a:rPr>
              <a:t> </a:t>
            </a:r>
            <a:r>
              <a:rPr lang="en-US" sz="1200" dirty="0">
                <a:solidFill>
                  <a:srgbClr val="FFFFFF"/>
                </a:solidFill>
              </a:rPr>
              <a:t>- </a:t>
            </a:r>
            <a:r>
              <a:rPr lang="en-US" sz="1200" dirty="0" err="1">
                <a:solidFill>
                  <a:srgbClr val="FFFFFF"/>
                </a:solidFill>
              </a:rPr>
              <a:t>Gatak</a:t>
            </a:r>
            <a:r>
              <a:rPr lang="en-US" sz="1200" dirty="0">
                <a:solidFill>
                  <a:srgbClr val="FFFFFF"/>
                </a:solidFill>
              </a:rPr>
              <a:t> is known for infecting its victims through websites promising product licensing keys for pirated software.</a:t>
            </a:r>
          </a:p>
          <a:p>
            <a:pPr marL="342900" indent="-342900">
              <a:lnSpc>
                <a:spcPct val="90000"/>
              </a:lnSpc>
              <a:spcBef>
                <a:spcPts val="1000"/>
              </a:spcBef>
              <a:buClr>
                <a:schemeClr val="accent1"/>
              </a:buClr>
              <a:buSzPct val="80000"/>
              <a:buFont typeface="Wingdings 3" charset="2"/>
              <a:buChar char=""/>
            </a:pPr>
            <a:endParaRPr lang="en-US" sz="1200" dirty="0">
              <a:solidFill>
                <a:srgbClr val="FFFFFF"/>
              </a:solidFill>
            </a:endParaRPr>
          </a:p>
        </p:txBody>
      </p:sp>
      <p:sp>
        <p:nvSpPr>
          <p:cNvPr id="5" name="Footer Placeholder 4">
            <a:extLst>
              <a:ext uri="{FF2B5EF4-FFF2-40B4-BE49-F238E27FC236}">
                <a16:creationId xmlns:a16="http://schemas.microsoft.com/office/drawing/2014/main" id="{B6647C62-DB7F-49C2-B144-4D8CC36FB605}"/>
              </a:ext>
            </a:extLst>
          </p:cNvPr>
          <p:cNvSpPr>
            <a:spLocks noGrp="1"/>
          </p:cNvSpPr>
          <p:nvPr>
            <p:ph type="ftr" sz="quarter" idx="11"/>
          </p:nvPr>
        </p:nvSpPr>
        <p:spPr>
          <a:xfrm>
            <a:off x="704464" y="6492212"/>
            <a:ext cx="6297612" cy="365125"/>
          </a:xfrm>
        </p:spPr>
        <p:txBody>
          <a:bodyPr vert="horz" lIns="91440" tIns="45720" rIns="91440" bIns="45720" rtlCol="0" anchor="ctr">
            <a:normAutofit/>
          </a:bodyPr>
          <a:lstStyle/>
          <a:p>
            <a:pPr algn="l">
              <a:spcAft>
                <a:spcPts val="600"/>
              </a:spcAft>
            </a:pPr>
            <a:r>
              <a:rPr lang="en-US" kern="1200" dirty="0">
                <a:solidFill>
                  <a:srgbClr val="FFFFFF"/>
                </a:solidFill>
                <a:latin typeface="+mn-lt"/>
                <a:ea typeface="+mn-ea"/>
                <a:cs typeface="+mn-cs"/>
              </a:rPr>
              <a:t>Malware Classification Using Deep Learning</a:t>
            </a:r>
          </a:p>
        </p:txBody>
      </p:sp>
      <p:sp>
        <p:nvSpPr>
          <p:cNvPr id="4" name="Date Placeholder 3">
            <a:extLst>
              <a:ext uri="{FF2B5EF4-FFF2-40B4-BE49-F238E27FC236}">
                <a16:creationId xmlns:a16="http://schemas.microsoft.com/office/drawing/2014/main" id="{E0CC7B52-A8FE-4A0A-BD2F-055E29BCBEB4}"/>
              </a:ext>
            </a:extLst>
          </p:cNvPr>
          <p:cNvSpPr>
            <a:spLocks noGrp="1"/>
          </p:cNvSpPr>
          <p:nvPr>
            <p:ph type="dt" sz="half" idx="10"/>
          </p:nvPr>
        </p:nvSpPr>
        <p:spPr>
          <a:xfrm>
            <a:off x="7257807" y="6492213"/>
            <a:ext cx="911939" cy="365125"/>
          </a:xfrm>
        </p:spPr>
        <p:txBody>
          <a:bodyPr vert="horz" lIns="91440" tIns="45720" rIns="91440" bIns="45720" rtlCol="0" anchor="ctr">
            <a:normAutofit/>
          </a:bodyPr>
          <a:lstStyle/>
          <a:p>
            <a:pPr>
              <a:spcAft>
                <a:spcPts val="600"/>
              </a:spcAft>
            </a:pPr>
            <a:fld id="{8C46C17B-4C26-41A4-862C-7D99710E7C90}" type="datetime1">
              <a:rPr lang="en-US">
                <a:solidFill>
                  <a:srgbClr val="FFFFFF"/>
                </a:solidFill>
              </a:rPr>
              <a:pPr>
                <a:spcAft>
                  <a:spcPts val="600"/>
                </a:spcAft>
              </a:pPr>
              <a:t>5/4/2019</a:t>
            </a:fld>
            <a:endParaRPr lang="en-US" dirty="0">
              <a:solidFill>
                <a:srgbClr val="FFFFFF"/>
              </a:solidFill>
            </a:endParaRPr>
          </a:p>
        </p:txBody>
      </p:sp>
      <p:sp>
        <p:nvSpPr>
          <p:cNvPr id="6" name="Slide Number Placeholder 5">
            <a:extLst>
              <a:ext uri="{FF2B5EF4-FFF2-40B4-BE49-F238E27FC236}">
                <a16:creationId xmlns:a16="http://schemas.microsoft.com/office/drawing/2014/main" id="{6482DE61-DAAD-4801-8192-7171FDD53963}"/>
              </a:ext>
            </a:extLst>
          </p:cNvPr>
          <p:cNvSpPr>
            <a:spLocks noGrp="1"/>
          </p:cNvSpPr>
          <p:nvPr>
            <p:ph type="sldNum" sz="quarter" idx="12"/>
          </p:nvPr>
        </p:nvSpPr>
        <p:spPr>
          <a:xfrm>
            <a:off x="11505485" y="6492875"/>
            <a:ext cx="683339" cy="365125"/>
          </a:xfrm>
        </p:spPr>
        <p:txBody>
          <a:bodyPr vert="horz" lIns="91440" tIns="45720" rIns="91440" bIns="45720" rtlCol="0" anchor="ctr">
            <a:normAutofit/>
          </a:bodyPr>
          <a:lstStyle/>
          <a:p>
            <a:pPr>
              <a:spcAft>
                <a:spcPts val="600"/>
              </a:spcAft>
            </a:pPr>
            <a:fld id="{D57F1E4F-1CFF-5643-939E-217C01CDF565}" type="slidenum">
              <a:rPr lang="en-US" smtClean="0">
                <a:solidFill>
                  <a:schemeClr val="accent1"/>
                </a:solidFill>
              </a:rPr>
              <a:pPr>
                <a:spcAft>
                  <a:spcPts val="600"/>
                </a:spcAft>
              </a:pPr>
              <a:t>3</a:t>
            </a:fld>
            <a:endParaRPr lang="en-US" dirty="0">
              <a:solidFill>
                <a:schemeClr val="accent1"/>
              </a:solidFill>
            </a:endParaRPr>
          </a:p>
        </p:txBody>
      </p:sp>
    </p:spTree>
    <p:extLst>
      <p:ext uri="{BB962C8B-B14F-4D97-AF65-F5344CB8AC3E}">
        <p14:creationId xmlns:p14="http://schemas.microsoft.com/office/powerpoint/2010/main" val="9212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Class Imbalance</a:t>
            </a:r>
          </a:p>
        </p:txBody>
      </p:sp>
      <p:sp>
        <p:nvSpPr>
          <p:cNvPr id="3" name="TextBox 2">
            <a:extLst>
              <a:ext uri="{FF2B5EF4-FFF2-40B4-BE49-F238E27FC236}">
                <a16:creationId xmlns:a16="http://schemas.microsoft.com/office/drawing/2014/main" id="{4AEEB00F-EBD4-4A3E-B24B-195EBCCEC057}"/>
              </a:ext>
            </a:extLst>
          </p:cNvPr>
          <p:cNvSpPr txBox="1"/>
          <p:nvPr/>
        </p:nvSpPr>
        <p:spPr>
          <a:xfrm>
            <a:off x="677333" y="1166208"/>
            <a:ext cx="8793837" cy="4278094"/>
          </a:xfrm>
          <a:prstGeom prst="rect">
            <a:avLst/>
          </a:prstGeom>
          <a:noFill/>
        </p:spPr>
        <p:txBody>
          <a:bodyPr wrap="square" rtlCol="0">
            <a:spAutoFit/>
          </a:bodyPr>
          <a:lstStyle/>
          <a:p>
            <a:r>
              <a:rPr lang="en-US" dirty="0"/>
              <a:t>The 9 classes of malware files do not all have equal representation:</a:t>
            </a:r>
          </a:p>
          <a:p>
            <a:endParaRPr lang="en-US" dirty="0"/>
          </a:p>
          <a:p>
            <a:endParaRPr lang="en-US" dirty="0"/>
          </a:p>
          <a:p>
            <a:endParaRPr lang="en-US" dirty="0"/>
          </a:p>
          <a:p>
            <a:pPr marL="342900" indent="-342900" fontAlgn="base">
              <a:buFont typeface="+mj-lt"/>
              <a:buAutoNum type="arabicPeriod"/>
            </a:pPr>
            <a:r>
              <a:rPr lang="en-US" sz="1600" dirty="0" err="1">
                <a:solidFill>
                  <a:srgbClr val="00B0F0"/>
                </a:solidFill>
              </a:rPr>
              <a:t>Ramnit</a:t>
            </a:r>
            <a:r>
              <a:rPr lang="en-US" sz="1600" dirty="0"/>
              <a:t> </a:t>
            </a:r>
            <a:r>
              <a:rPr lang="en-US" sz="1600" dirty="0">
                <a:solidFill>
                  <a:srgbClr val="00B0F0"/>
                </a:solidFill>
              </a:rPr>
              <a:t>– </a:t>
            </a:r>
            <a:r>
              <a:rPr lang="en-US" sz="1600" dirty="0"/>
              <a:t>1541 files</a:t>
            </a:r>
          </a:p>
          <a:p>
            <a:pPr marL="342900" indent="-342900" fontAlgn="base">
              <a:buFont typeface="+mj-lt"/>
              <a:buAutoNum type="arabicPeriod"/>
            </a:pPr>
            <a:r>
              <a:rPr lang="en-US" sz="1600" dirty="0">
                <a:solidFill>
                  <a:srgbClr val="00B0F0"/>
                </a:solidFill>
              </a:rPr>
              <a:t>Lollipop – </a:t>
            </a:r>
            <a:r>
              <a:rPr lang="en-US" sz="1600" dirty="0"/>
              <a:t>2478 files</a:t>
            </a:r>
          </a:p>
          <a:p>
            <a:pPr marL="342900" indent="-342900" fontAlgn="base">
              <a:buFont typeface="+mj-lt"/>
              <a:buAutoNum type="arabicPeriod"/>
            </a:pPr>
            <a:r>
              <a:rPr lang="en-US" sz="1600" dirty="0">
                <a:solidFill>
                  <a:srgbClr val="00B0F0"/>
                </a:solidFill>
              </a:rPr>
              <a:t>Kelihos_ver3 - </a:t>
            </a:r>
            <a:r>
              <a:rPr lang="en-US" sz="1600" dirty="0"/>
              <a:t> 2942 files</a:t>
            </a:r>
          </a:p>
          <a:p>
            <a:pPr marL="342900" indent="-342900" fontAlgn="base">
              <a:buFont typeface="+mj-lt"/>
              <a:buAutoNum type="arabicPeriod"/>
            </a:pPr>
            <a:r>
              <a:rPr lang="en-US" sz="1600" dirty="0" err="1">
                <a:solidFill>
                  <a:srgbClr val="00B0F0"/>
                </a:solidFill>
              </a:rPr>
              <a:t>Vundo</a:t>
            </a:r>
            <a:r>
              <a:rPr lang="en-US" sz="1600" dirty="0">
                <a:solidFill>
                  <a:srgbClr val="00B0F0"/>
                </a:solidFill>
              </a:rPr>
              <a:t> – </a:t>
            </a:r>
            <a:r>
              <a:rPr lang="en-US" sz="1600" dirty="0"/>
              <a:t>475 files</a:t>
            </a:r>
          </a:p>
          <a:p>
            <a:pPr marL="342900" indent="-342900" fontAlgn="base">
              <a:buFont typeface="+mj-lt"/>
              <a:buAutoNum type="arabicPeriod"/>
            </a:pPr>
            <a:r>
              <a:rPr lang="en-US" sz="1600" dirty="0" err="1">
                <a:solidFill>
                  <a:srgbClr val="00B0F0"/>
                </a:solidFill>
              </a:rPr>
              <a:t>Simda</a:t>
            </a:r>
            <a:r>
              <a:rPr lang="en-US" sz="1600" dirty="0">
                <a:solidFill>
                  <a:srgbClr val="00B0F0"/>
                </a:solidFill>
              </a:rPr>
              <a:t> – </a:t>
            </a:r>
            <a:r>
              <a:rPr lang="en-US" sz="1600" dirty="0"/>
              <a:t>42 files</a:t>
            </a:r>
          </a:p>
          <a:p>
            <a:pPr marL="342900" indent="-342900" fontAlgn="base">
              <a:buFont typeface="+mj-lt"/>
              <a:buAutoNum type="arabicPeriod"/>
            </a:pPr>
            <a:r>
              <a:rPr lang="en-US" sz="1600" dirty="0" err="1">
                <a:solidFill>
                  <a:srgbClr val="00B0F0"/>
                </a:solidFill>
              </a:rPr>
              <a:t>Tracur</a:t>
            </a:r>
            <a:r>
              <a:rPr lang="en-US" sz="1600" dirty="0">
                <a:solidFill>
                  <a:srgbClr val="00B0F0"/>
                </a:solidFill>
              </a:rPr>
              <a:t> – </a:t>
            </a:r>
            <a:r>
              <a:rPr lang="en-US" sz="1600" dirty="0"/>
              <a:t>751 files</a:t>
            </a:r>
          </a:p>
          <a:p>
            <a:pPr marL="342900" indent="-342900" fontAlgn="base">
              <a:buFont typeface="+mj-lt"/>
              <a:buAutoNum type="arabicPeriod"/>
            </a:pPr>
            <a:r>
              <a:rPr lang="en-US" sz="1600" dirty="0">
                <a:solidFill>
                  <a:srgbClr val="00B0F0"/>
                </a:solidFill>
              </a:rPr>
              <a:t>Kelihos_ver1 – </a:t>
            </a:r>
            <a:r>
              <a:rPr lang="en-US" sz="1600" dirty="0"/>
              <a:t>398 files</a:t>
            </a:r>
          </a:p>
          <a:p>
            <a:pPr marL="342900" indent="-342900" fontAlgn="base">
              <a:buFont typeface="+mj-lt"/>
              <a:buAutoNum type="arabicPeriod"/>
            </a:pPr>
            <a:r>
              <a:rPr lang="en-US" sz="1600" dirty="0" err="1">
                <a:solidFill>
                  <a:srgbClr val="00B0F0"/>
                </a:solidFill>
              </a:rPr>
              <a:t>Obfuscator.ACY</a:t>
            </a:r>
            <a:r>
              <a:rPr lang="en-US" sz="1600" dirty="0">
                <a:solidFill>
                  <a:srgbClr val="00B0F0"/>
                </a:solidFill>
              </a:rPr>
              <a:t> – </a:t>
            </a:r>
            <a:r>
              <a:rPr lang="en-US" sz="1600" dirty="0"/>
              <a:t>1228 files</a:t>
            </a:r>
          </a:p>
          <a:p>
            <a:pPr marL="342900" indent="-342900" fontAlgn="base">
              <a:buFont typeface="+mj-lt"/>
              <a:buAutoNum type="arabicPeriod"/>
            </a:pPr>
            <a:r>
              <a:rPr lang="en-US" sz="1600" dirty="0" err="1">
                <a:solidFill>
                  <a:srgbClr val="00B0F0"/>
                </a:solidFill>
              </a:rPr>
              <a:t>Gatak</a:t>
            </a:r>
            <a:r>
              <a:rPr lang="en-US" sz="1600" dirty="0">
                <a:solidFill>
                  <a:srgbClr val="00B0F0"/>
                </a:solidFill>
              </a:rPr>
              <a:t> -</a:t>
            </a:r>
            <a:r>
              <a:rPr lang="en-US" sz="1600" dirty="0"/>
              <a:t>1013 files</a:t>
            </a:r>
          </a:p>
          <a:p>
            <a:pPr marL="342900" indent="-342900" fontAlgn="base">
              <a:buFont typeface="+mj-lt"/>
              <a:buAutoNum type="arabicPeriod"/>
            </a:pPr>
            <a:endParaRPr lang="en-US" sz="1400" dirty="0"/>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dirty="0"/>
          </a:p>
        </p:txBody>
      </p:sp>
      <p:pic>
        <p:nvPicPr>
          <p:cNvPr id="1026" name="Picture 2">
            <a:extLst>
              <a:ext uri="{FF2B5EF4-FFF2-40B4-BE49-F238E27FC236}">
                <a16:creationId xmlns:a16="http://schemas.microsoft.com/office/drawing/2014/main" id="{9C1346BD-8F57-49E4-9905-DA6CD0A16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120" y="1761327"/>
            <a:ext cx="3828348" cy="2602081"/>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p:spPr>
      </p:pic>
      <p:sp>
        <p:nvSpPr>
          <p:cNvPr id="5" name="TextBox 4">
            <a:extLst>
              <a:ext uri="{FF2B5EF4-FFF2-40B4-BE49-F238E27FC236}">
                <a16:creationId xmlns:a16="http://schemas.microsoft.com/office/drawing/2014/main" id="{364B3A06-83AA-4C1B-97D9-73D9EA42F945}"/>
              </a:ext>
            </a:extLst>
          </p:cNvPr>
          <p:cNvSpPr txBox="1"/>
          <p:nvPr/>
        </p:nvSpPr>
        <p:spPr>
          <a:xfrm>
            <a:off x="751978" y="4709086"/>
            <a:ext cx="5581709" cy="1736392"/>
          </a:xfrm>
          <a:prstGeom prst="rect">
            <a:avLst/>
          </a:prstGeom>
          <a:noFill/>
        </p:spPr>
        <p:txBody>
          <a:bodyPr wrap="square" rtlCol="0">
            <a:noAutofit/>
          </a:bodyPr>
          <a:lstStyle/>
          <a:p>
            <a:r>
              <a:rPr lang="en-US" sz="1600" dirty="0">
                <a:solidFill>
                  <a:srgbClr val="00B0F0"/>
                </a:solidFill>
              </a:rPr>
              <a:t>Use F1 Score over Accuracy </a:t>
            </a:r>
            <a:r>
              <a:rPr lang="en-US" sz="1600" dirty="0"/>
              <a:t>– The class imbalance means that the accuracy metric can be unreliable. Instead I used the F1 score defined in the graphic. This provides a better measure of model performance in situations with high class imbalance.</a:t>
            </a:r>
          </a:p>
          <a:p>
            <a:endParaRPr lang="en-US" sz="1600" dirty="0"/>
          </a:p>
          <a:p>
            <a:r>
              <a:rPr lang="en-US" sz="1600" dirty="0"/>
              <a:t>The F1 score seeks a balance between precision &amp; recall.</a:t>
            </a:r>
          </a:p>
          <a:p>
            <a:pPr fontAlgn="base"/>
            <a:endParaRPr lang="en-US" sz="1200" dirty="0"/>
          </a:p>
          <a:p>
            <a:pPr marL="342900" indent="-342900">
              <a:buFont typeface="+mj-lt"/>
              <a:buAutoNum type="arabicPeriod"/>
            </a:pPr>
            <a:endParaRPr lang="en-US" sz="1100" dirty="0"/>
          </a:p>
          <a:p>
            <a:pPr marL="342900" indent="-342900">
              <a:buFont typeface="+mj-lt"/>
              <a:buAutoNum type="arabicPeriod"/>
            </a:pPr>
            <a:endParaRPr lang="en-US" sz="1100" dirty="0"/>
          </a:p>
          <a:p>
            <a:pPr marL="342900" indent="-342900">
              <a:buFont typeface="+mj-lt"/>
              <a:buAutoNum type="arabicPeriod"/>
            </a:pPr>
            <a:endParaRPr lang="en-US" sz="1600" dirty="0"/>
          </a:p>
        </p:txBody>
      </p:sp>
      <p:pic>
        <p:nvPicPr>
          <p:cNvPr id="4098" name="Picture 2" descr="Image result for f1 score">
            <a:extLst>
              <a:ext uri="{FF2B5EF4-FFF2-40B4-BE49-F238E27FC236}">
                <a16:creationId xmlns:a16="http://schemas.microsoft.com/office/drawing/2014/main" id="{A4A77989-0318-4D34-8C14-ABC155D247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54000"/>
                    </a14:imgEffect>
                  </a14:imgLayer>
                </a14:imgProps>
              </a:ext>
              <a:ext uri="{28A0092B-C50C-407E-A947-70E740481C1C}">
                <a14:useLocalDpi xmlns:a14="http://schemas.microsoft.com/office/drawing/2010/main" val="0"/>
              </a:ext>
            </a:extLst>
          </a:blip>
          <a:srcRect b="38320"/>
          <a:stretch/>
        </p:blipFill>
        <p:spPr bwMode="auto">
          <a:xfrm>
            <a:off x="7182490" y="4527866"/>
            <a:ext cx="3739978" cy="191761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A15A543-BD12-4215-A2E9-16BDFBF6E3DC}"/>
              </a:ext>
            </a:extLst>
          </p:cNvPr>
          <p:cNvSpPr>
            <a:spLocks noGrp="1"/>
          </p:cNvSpPr>
          <p:nvPr>
            <p:ph type="dt" sz="half" idx="10"/>
          </p:nvPr>
        </p:nvSpPr>
        <p:spPr/>
        <p:txBody>
          <a:bodyPr/>
          <a:lstStyle/>
          <a:p>
            <a:fld id="{A45E1434-FC44-4346-A30D-9ABA45CFA5CD}" type="datetime1">
              <a:rPr lang="en-US" smtClean="0"/>
              <a:t>5/4/2019</a:t>
            </a:fld>
            <a:endParaRPr lang="en-US" dirty="0"/>
          </a:p>
        </p:txBody>
      </p:sp>
      <p:sp>
        <p:nvSpPr>
          <p:cNvPr id="6" name="Footer Placeholder 5">
            <a:extLst>
              <a:ext uri="{FF2B5EF4-FFF2-40B4-BE49-F238E27FC236}">
                <a16:creationId xmlns:a16="http://schemas.microsoft.com/office/drawing/2014/main" id="{35290495-35C9-4795-9924-EB77EFBB3371}"/>
              </a:ext>
            </a:extLst>
          </p:cNvPr>
          <p:cNvSpPr>
            <a:spLocks noGrp="1"/>
          </p:cNvSpPr>
          <p:nvPr>
            <p:ph type="ftr" sz="quarter" idx="11"/>
          </p:nvPr>
        </p:nvSpPr>
        <p:spPr/>
        <p:txBody>
          <a:bodyPr/>
          <a:lstStyle/>
          <a:p>
            <a:r>
              <a:rPr lang="en-US" dirty="0"/>
              <a:t>Malware Classification Using Deep Learning</a:t>
            </a:r>
          </a:p>
        </p:txBody>
      </p:sp>
      <p:sp>
        <p:nvSpPr>
          <p:cNvPr id="7" name="Slide Number Placeholder 6">
            <a:extLst>
              <a:ext uri="{FF2B5EF4-FFF2-40B4-BE49-F238E27FC236}">
                <a16:creationId xmlns:a16="http://schemas.microsoft.com/office/drawing/2014/main" id="{0A4BE44A-4129-4AD2-A36A-2AD11D239C1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176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D656B9C4-EEB8-4742-867B-E8805150EBF5}"/>
              </a:ext>
            </a:extLst>
          </p:cNvPr>
          <p:cNvSpPr/>
          <p:nvPr/>
        </p:nvSpPr>
        <p:spPr>
          <a:xfrm>
            <a:off x="6435491" y="5892951"/>
            <a:ext cx="4457592" cy="497271"/>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Repeat">
            <a:extLst>
              <a:ext uri="{FF2B5EF4-FFF2-40B4-BE49-F238E27FC236}">
                <a16:creationId xmlns:a16="http://schemas.microsoft.com/office/drawing/2014/main" id="{6B5E478A-EFCE-4708-BE0B-6201ADEBEC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104" y="5825001"/>
            <a:ext cx="640080" cy="640080"/>
          </a:xfrm>
          <a:prstGeom prst="rect">
            <a:avLst/>
          </a:prstGeom>
        </p:spPr>
      </p:pic>
      <p:sp>
        <p:nvSpPr>
          <p:cNvPr id="42" name="Rectangle 41">
            <a:extLst>
              <a:ext uri="{FF2B5EF4-FFF2-40B4-BE49-F238E27FC236}">
                <a16:creationId xmlns:a16="http://schemas.microsoft.com/office/drawing/2014/main" id="{589CA3AA-4580-409E-B2A3-4032C1F31B14}"/>
              </a:ext>
            </a:extLst>
          </p:cNvPr>
          <p:cNvSpPr/>
          <p:nvPr/>
        </p:nvSpPr>
        <p:spPr>
          <a:xfrm>
            <a:off x="6435491" y="2248358"/>
            <a:ext cx="4457592" cy="578676"/>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75DF3A1-C88E-4F5B-8B83-6FD5B484B139}"/>
              </a:ext>
            </a:extLst>
          </p:cNvPr>
          <p:cNvSpPr/>
          <p:nvPr/>
        </p:nvSpPr>
        <p:spPr>
          <a:xfrm>
            <a:off x="6435491" y="5366906"/>
            <a:ext cx="4457592" cy="477061"/>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A759395-995C-460C-9083-C22BC81F4E18}"/>
              </a:ext>
            </a:extLst>
          </p:cNvPr>
          <p:cNvSpPr/>
          <p:nvPr/>
        </p:nvSpPr>
        <p:spPr>
          <a:xfrm>
            <a:off x="6435491" y="3528387"/>
            <a:ext cx="4457592" cy="819516"/>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1C10292-7B0E-4E5A-97A4-901C4C62A26B}"/>
              </a:ext>
            </a:extLst>
          </p:cNvPr>
          <p:cNvSpPr/>
          <p:nvPr/>
        </p:nvSpPr>
        <p:spPr>
          <a:xfrm>
            <a:off x="6435491" y="4414396"/>
            <a:ext cx="4457592" cy="37478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3784F55-728F-42E6-96D3-62386E91CEFE}"/>
              </a:ext>
            </a:extLst>
          </p:cNvPr>
          <p:cNvSpPr/>
          <p:nvPr/>
        </p:nvSpPr>
        <p:spPr>
          <a:xfrm>
            <a:off x="6435491" y="4832311"/>
            <a:ext cx="4457592" cy="497271"/>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88AB3E-E631-463E-9DA2-84B2C724D460}"/>
              </a:ext>
            </a:extLst>
          </p:cNvPr>
          <p:cNvSpPr/>
          <p:nvPr/>
        </p:nvSpPr>
        <p:spPr>
          <a:xfrm>
            <a:off x="6435491" y="2876018"/>
            <a:ext cx="4457592" cy="603385"/>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AF5535B3-F4FC-4880-BB35-C51FF8A80B3C}"/>
              </a:ext>
            </a:extLst>
          </p:cNvPr>
          <p:cNvSpPr txBox="1"/>
          <p:nvPr/>
        </p:nvSpPr>
        <p:spPr>
          <a:xfrm>
            <a:off x="677333" y="1308821"/>
            <a:ext cx="8852561" cy="646331"/>
          </a:xfrm>
          <a:prstGeom prst="rect">
            <a:avLst/>
          </a:prstGeom>
          <a:noFill/>
        </p:spPr>
        <p:txBody>
          <a:bodyPr wrap="square" rtlCol="0">
            <a:spAutoFit/>
          </a:bodyPr>
          <a:lstStyle/>
          <a:p>
            <a:r>
              <a:rPr lang="en-US" dirty="0"/>
              <a:t>Given the unique nature of the data at hand here, the data preparation steps were an extra layer of challenge to implement.</a:t>
            </a:r>
          </a:p>
        </p:txBody>
      </p:sp>
      <p:cxnSp>
        <p:nvCxnSpPr>
          <p:cNvPr id="4" name="Straight Connector 3">
            <a:extLst>
              <a:ext uri="{FF2B5EF4-FFF2-40B4-BE49-F238E27FC236}">
                <a16:creationId xmlns:a16="http://schemas.microsoft.com/office/drawing/2014/main" id="{A94047B8-DDEC-4EFF-9796-741457F184A2}"/>
              </a:ext>
            </a:extLst>
          </p:cNvPr>
          <p:cNvCxnSpPr>
            <a:cxnSpLocks/>
          </p:cNvCxnSpPr>
          <p:nvPr/>
        </p:nvCxnSpPr>
        <p:spPr>
          <a:xfrm>
            <a:off x="729842" y="2152681"/>
            <a:ext cx="490756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E9E947-5BDF-4CDF-8F2F-D0C5B8C947D9}"/>
              </a:ext>
            </a:extLst>
          </p:cNvPr>
          <p:cNvSpPr txBox="1"/>
          <p:nvPr/>
        </p:nvSpPr>
        <p:spPr>
          <a:xfrm>
            <a:off x="2556863" y="1959626"/>
            <a:ext cx="1865915" cy="369332"/>
          </a:xfrm>
          <a:prstGeom prst="rect">
            <a:avLst/>
          </a:prstGeom>
          <a:solidFill>
            <a:srgbClr val="EBEBEB"/>
          </a:solidFill>
        </p:spPr>
        <p:txBody>
          <a:bodyPr wrap="square" rtlCol="0">
            <a:spAutoFit/>
          </a:bodyPr>
          <a:lstStyle/>
          <a:p>
            <a:r>
              <a:rPr lang="en-US" dirty="0">
                <a:solidFill>
                  <a:srgbClr val="00B0F0"/>
                </a:solidFill>
              </a:rPr>
              <a:t>Data Prep Steps</a:t>
            </a:r>
          </a:p>
        </p:txBody>
      </p:sp>
      <p:sp>
        <p:nvSpPr>
          <p:cNvPr id="9" name="TextBox 8">
            <a:extLst>
              <a:ext uri="{FF2B5EF4-FFF2-40B4-BE49-F238E27FC236}">
                <a16:creationId xmlns:a16="http://schemas.microsoft.com/office/drawing/2014/main" id="{59774D9D-3025-4F00-B07A-2333B0448435}"/>
              </a:ext>
            </a:extLst>
          </p:cNvPr>
          <p:cNvSpPr txBox="1"/>
          <p:nvPr/>
        </p:nvSpPr>
        <p:spPr>
          <a:xfrm>
            <a:off x="656890" y="2358710"/>
            <a:ext cx="5077515" cy="3911402"/>
          </a:xfrm>
          <a:prstGeom prst="rect">
            <a:avLst/>
          </a:prstGeom>
          <a:noFill/>
        </p:spPr>
        <p:txBody>
          <a:bodyPr wrap="square" rtlCol="0">
            <a:noAutofit/>
          </a:bodyPr>
          <a:lstStyle/>
          <a:p>
            <a:pPr marL="342900" indent="-342900" fontAlgn="base">
              <a:spcAft>
                <a:spcPts val="600"/>
              </a:spcAft>
              <a:buFont typeface="+mj-lt"/>
              <a:buAutoNum type="arabicPeriod"/>
            </a:pPr>
            <a:r>
              <a:rPr lang="en-US" sz="1400" dirty="0">
                <a:solidFill>
                  <a:srgbClr val="00B0F0"/>
                </a:solidFill>
              </a:rPr>
              <a:t>For each file in directory</a:t>
            </a:r>
          </a:p>
          <a:p>
            <a:pPr marL="857250" lvl="1" indent="-400050" fontAlgn="base">
              <a:spcAft>
                <a:spcPts val="600"/>
              </a:spcAft>
              <a:buFont typeface="+mj-lt"/>
              <a:buAutoNum type="romanLcPeriod"/>
            </a:pPr>
            <a:r>
              <a:rPr lang="en-US" sz="1400" dirty="0"/>
              <a:t>Read in Hex Data File</a:t>
            </a:r>
          </a:p>
          <a:p>
            <a:pPr marL="857250" lvl="1" indent="-400050" fontAlgn="base">
              <a:spcAft>
                <a:spcPts val="600"/>
              </a:spcAft>
              <a:buFont typeface="+mj-lt"/>
              <a:buAutoNum type="romanLcPeriod"/>
            </a:pPr>
            <a:r>
              <a:rPr lang="en-US" sz="1400" dirty="0"/>
              <a:t>For each character in Hex Data File</a:t>
            </a:r>
          </a:p>
          <a:p>
            <a:pPr marL="1257300" lvl="2" indent="-342900" fontAlgn="base">
              <a:spcAft>
                <a:spcPts val="600"/>
              </a:spcAft>
              <a:buFont typeface="+mj-lt"/>
              <a:buAutoNum type="alphaLcPeriod"/>
            </a:pPr>
            <a:r>
              <a:rPr lang="en-US" sz="1400" dirty="0"/>
              <a:t>Transform each hex character into it’s binary representation</a:t>
            </a:r>
          </a:p>
          <a:p>
            <a:pPr marL="1257300" lvl="2" indent="-342900" fontAlgn="base">
              <a:spcAft>
                <a:spcPts val="600"/>
              </a:spcAft>
              <a:buFont typeface="+mj-lt"/>
              <a:buAutoNum type="alphaLcPeriod"/>
            </a:pPr>
            <a:r>
              <a:rPr lang="en-US" sz="1400" dirty="0"/>
              <a:t>Append binary representation of characters</a:t>
            </a:r>
          </a:p>
          <a:p>
            <a:pPr marL="800100" lvl="1" indent="-342900" fontAlgn="base">
              <a:spcAft>
                <a:spcPts val="600"/>
              </a:spcAft>
              <a:buFont typeface="+mj-lt"/>
              <a:buAutoNum type="romanLcPeriod"/>
            </a:pPr>
            <a:r>
              <a:rPr lang="en-US" sz="1400" dirty="0">
                <a:solidFill>
                  <a:srgbClr val="00B0F0"/>
                </a:solidFill>
              </a:rPr>
              <a:t>Encode binary representation as to be used by Open CV </a:t>
            </a:r>
            <a:r>
              <a:rPr lang="en-US" sz="1400" dirty="0"/>
              <a:t>– </a:t>
            </a:r>
            <a:r>
              <a:rPr lang="en-US" sz="1400" dirty="0" err="1"/>
              <a:t>uint</a:t>
            </a:r>
            <a:r>
              <a:rPr lang="en-US" sz="1400" dirty="0"/>
              <a:t> 8 or used unsigned 8 bit integer</a:t>
            </a:r>
          </a:p>
          <a:p>
            <a:pPr marL="800100" lvl="1" indent="-342900" fontAlgn="base">
              <a:spcAft>
                <a:spcPts val="600"/>
              </a:spcAft>
              <a:buFont typeface="+mj-lt"/>
              <a:buAutoNum type="romanLcPeriod"/>
            </a:pPr>
            <a:r>
              <a:rPr lang="en-US" sz="1400" dirty="0">
                <a:solidFill>
                  <a:srgbClr val="00B0F0"/>
                </a:solidFill>
              </a:rPr>
              <a:t>Condense the binary array into a 1 X 10000 array – </a:t>
            </a:r>
            <a:r>
              <a:rPr lang="en-US" sz="1400" dirty="0"/>
              <a:t>which can be viewed as an image</a:t>
            </a:r>
          </a:p>
          <a:p>
            <a:pPr marL="800100" lvl="1" indent="-342900" fontAlgn="base">
              <a:spcAft>
                <a:spcPts val="600"/>
              </a:spcAft>
              <a:buFont typeface="+mj-lt"/>
              <a:buAutoNum type="romanLcPeriod"/>
            </a:pPr>
            <a:r>
              <a:rPr lang="en-US" sz="1400" dirty="0">
                <a:solidFill>
                  <a:srgbClr val="00B0F0"/>
                </a:solidFill>
              </a:rPr>
              <a:t>Save the array as a .</a:t>
            </a:r>
            <a:r>
              <a:rPr lang="en-US" sz="1400" dirty="0" err="1">
                <a:solidFill>
                  <a:srgbClr val="00B0F0"/>
                </a:solidFill>
              </a:rPr>
              <a:t>png</a:t>
            </a:r>
            <a:r>
              <a:rPr lang="en-US" sz="1400" dirty="0">
                <a:solidFill>
                  <a:srgbClr val="00B0F0"/>
                </a:solidFill>
              </a:rPr>
              <a:t> file -  </a:t>
            </a:r>
            <a:r>
              <a:rPr lang="en-US" sz="1400" dirty="0"/>
              <a:t>into the appropriate directory</a:t>
            </a:r>
          </a:p>
          <a:p>
            <a:pPr marL="342900" indent="-342900" fontAlgn="base">
              <a:spcAft>
                <a:spcPts val="600"/>
              </a:spcAft>
              <a:buFont typeface="+mj-lt"/>
              <a:buAutoNum type="arabicPeriod"/>
            </a:pPr>
            <a:r>
              <a:rPr lang="en-US" sz="1400" dirty="0">
                <a:solidFill>
                  <a:srgbClr val="00B0F0"/>
                </a:solidFill>
              </a:rPr>
              <a:t>Next Iteration – </a:t>
            </a:r>
            <a:r>
              <a:rPr lang="en-US" sz="1400" dirty="0"/>
              <a:t>this takes a couple hours for the .5 TB of data even on a decent CPU (intel i7 8700k)</a:t>
            </a:r>
          </a:p>
          <a:p>
            <a:pPr marL="342900" indent="-342900" fontAlgn="base">
              <a:spcAft>
                <a:spcPts val="600"/>
              </a:spcAft>
              <a:buFont typeface="+mj-lt"/>
              <a:buAutoNum type="arabicPeriod"/>
            </a:pPr>
            <a:endParaRPr lang="en-US" sz="1400" dirty="0"/>
          </a:p>
          <a:p>
            <a:pPr fontAlgn="base">
              <a:spcAft>
                <a:spcPts val="600"/>
              </a:spcAft>
            </a:pPr>
            <a:endParaRPr lang="en-US" sz="1400" dirty="0"/>
          </a:p>
        </p:txBody>
      </p:sp>
      <p:pic>
        <p:nvPicPr>
          <p:cNvPr id="12" name="Graphic 11" descr="Open folder">
            <a:extLst>
              <a:ext uri="{FF2B5EF4-FFF2-40B4-BE49-F238E27FC236}">
                <a16:creationId xmlns:a16="http://schemas.microsoft.com/office/drawing/2014/main" id="{5C06BE88-9C64-445D-A5E4-8A1BF7F96F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3868" y="2197131"/>
            <a:ext cx="640080" cy="640080"/>
          </a:xfrm>
          <a:prstGeom prst="rect">
            <a:avLst/>
          </a:prstGeom>
        </p:spPr>
      </p:pic>
      <p:pic>
        <p:nvPicPr>
          <p:cNvPr id="14" name="Picture 13">
            <a:extLst>
              <a:ext uri="{FF2B5EF4-FFF2-40B4-BE49-F238E27FC236}">
                <a16:creationId xmlns:a16="http://schemas.microsoft.com/office/drawing/2014/main" id="{B093772C-F81A-433B-ABA8-DCEFABA9A44A}"/>
              </a:ext>
            </a:extLst>
          </p:cNvPr>
          <p:cNvPicPr>
            <a:picLocks noChangeAspect="1"/>
          </p:cNvPicPr>
          <p:nvPr/>
        </p:nvPicPr>
        <p:blipFill rotWithShape="1">
          <a:blip r:embed="rId6"/>
          <a:srcRect b="91994"/>
          <a:stretch/>
        </p:blipFill>
        <p:spPr>
          <a:xfrm>
            <a:off x="6549876" y="2933173"/>
            <a:ext cx="4324350" cy="180736"/>
          </a:xfrm>
          <a:prstGeom prst="rect">
            <a:avLst/>
          </a:prstGeom>
        </p:spPr>
      </p:pic>
      <p:pic>
        <p:nvPicPr>
          <p:cNvPr id="15" name="Picture 14">
            <a:extLst>
              <a:ext uri="{FF2B5EF4-FFF2-40B4-BE49-F238E27FC236}">
                <a16:creationId xmlns:a16="http://schemas.microsoft.com/office/drawing/2014/main" id="{B3C831DB-E65C-46BA-B856-BC255E171811}"/>
              </a:ext>
            </a:extLst>
          </p:cNvPr>
          <p:cNvPicPr>
            <a:picLocks noChangeAspect="1"/>
          </p:cNvPicPr>
          <p:nvPr/>
        </p:nvPicPr>
        <p:blipFill rotWithShape="1">
          <a:blip r:embed="rId6"/>
          <a:srcRect l="15649" r="72712" b="91994"/>
          <a:stretch/>
        </p:blipFill>
        <p:spPr>
          <a:xfrm>
            <a:off x="6601487" y="3730545"/>
            <a:ext cx="503340" cy="180736"/>
          </a:xfrm>
          <a:prstGeom prst="rect">
            <a:avLst/>
          </a:prstGeom>
        </p:spPr>
      </p:pic>
      <p:sp>
        <p:nvSpPr>
          <p:cNvPr id="16" name="TextBox 15">
            <a:extLst>
              <a:ext uri="{FF2B5EF4-FFF2-40B4-BE49-F238E27FC236}">
                <a16:creationId xmlns:a16="http://schemas.microsoft.com/office/drawing/2014/main" id="{C3DB8642-D83C-4328-98B6-95493A9CDBCA}"/>
              </a:ext>
            </a:extLst>
          </p:cNvPr>
          <p:cNvSpPr txBox="1"/>
          <p:nvPr/>
        </p:nvSpPr>
        <p:spPr>
          <a:xfrm>
            <a:off x="7096007" y="2421376"/>
            <a:ext cx="1244491" cy="217122"/>
          </a:xfrm>
          <a:prstGeom prst="rect">
            <a:avLst/>
          </a:prstGeom>
          <a:noFill/>
        </p:spPr>
        <p:txBody>
          <a:bodyPr wrap="square" rtlCol="0">
            <a:noAutofit/>
          </a:bodyPr>
          <a:lstStyle/>
          <a:p>
            <a:pPr fontAlgn="base">
              <a:spcAft>
                <a:spcPts val="1000"/>
              </a:spcAft>
            </a:pPr>
            <a:r>
              <a:rPr lang="en-US" sz="1050" b="1" dirty="0"/>
              <a:t>File Directory</a:t>
            </a:r>
          </a:p>
        </p:txBody>
      </p:sp>
      <p:sp>
        <p:nvSpPr>
          <p:cNvPr id="17" name="TextBox 16">
            <a:extLst>
              <a:ext uri="{FF2B5EF4-FFF2-40B4-BE49-F238E27FC236}">
                <a16:creationId xmlns:a16="http://schemas.microsoft.com/office/drawing/2014/main" id="{2BF72135-D2EE-4102-A6A9-E0ACB5DF8FE7}"/>
              </a:ext>
            </a:extLst>
          </p:cNvPr>
          <p:cNvSpPr txBox="1"/>
          <p:nvPr/>
        </p:nvSpPr>
        <p:spPr>
          <a:xfrm>
            <a:off x="6457597" y="3222664"/>
            <a:ext cx="914400" cy="204546"/>
          </a:xfrm>
          <a:prstGeom prst="rect">
            <a:avLst/>
          </a:prstGeom>
          <a:noFill/>
        </p:spPr>
        <p:txBody>
          <a:bodyPr wrap="square" rtlCol="0">
            <a:noAutofit/>
          </a:bodyPr>
          <a:lstStyle/>
          <a:p>
            <a:pPr fontAlgn="base">
              <a:spcAft>
                <a:spcPts val="1000"/>
              </a:spcAft>
            </a:pPr>
            <a:r>
              <a:rPr lang="en-US" sz="900" b="1" dirty="0"/>
              <a:t>Line Number</a:t>
            </a:r>
          </a:p>
        </p:txBody>
      </p:sp>
      <p:sp>
        <p:nvSpPr>
          <p:cNvPr id="18" name="TextBox 17">
            <a:extLst>
              <a:ext uri="{FF2B5EF4-FFF2-40B4-BE49-F238E27FC236}">
                <a16:creationId xmlns:a16="http://schemas.microsoft.com/office/drawing/2014/main" id="{E2976D8C-A941-4634-B435-38809364FD1D}"/>
              </a:ext>
            </a:extLst>
          </p:cNvPr>
          <p:cNvSpPr txBox="1"/>
          <p:nvPr/>
        </p:nvSpPr>
        <p:spPr>
          <a:xfrm>
            <a:off x="8311628" y="3250600"/>
            <a:ext cx="1886506" cy="204546"/>
          </a:xfrm>
          <a:prstGeom prst="rect">
            <a:avLst/>
          </a:prstGeom>
          <a:noFill/>
        </p:spPr>
        <p:txBody>
          <a:bodyPr wrap="square" rtlCol="0">
            <a:noAutofit/>
          </a:bodyPr>
          <a:lstStyle/>
          <a:p>
            <a:pPr fontAlgn="base">
              <a:spcAft>
                <a:spcPts val="1000"/>
              </a:spcAft>
            </a:pPr>
            <a:r>
              <a:rPr lang="en-US" sz="900" b="1" dirty="0"/>
              <a:t>Hexadecimal Representation</a:t>
            </a:r>
          </a:p>
        </p:txBody>
      </p:sp>
      <p:sp>
        <p:nvSpPr>
          <p:cNvPr id="13" name="Right Brace 12">
            <a:extLst>
              <a:ext uri="{FF2B5EF4-FFF2-40B4-BE49-F238E27FC236}">
                <a16:creationId xmlns:a16="http://schemas.microsoft.com/office/drawing/2014/main" id="{E400E46F-2CF9-4113-9662-5EB497B2E734}"/>
              </a:ext>
            </a:extLst>
          </p:cNvPr>
          <p:cNvSpPr/>
          <p:nvPr/>
        </p:nvSpPr>
        <p:spPr>
          <a:xfrm rot="5400000">
            <a:off x="9045398" y="1449708"/>
            <a:ext cx="108755" cy="3548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B6D1088A-4E75-4AD4-9881-138EC6990BC7}"/>
              </a:ext>
            </a:extLst>
          </p:cNvPr>
          <p:cNvSpPr/>
          <p:nvPr/>
        </p:nvSpPr>
        <p:spPr>
          <a:xfrm>
            <a:off x="7233047" y="2880290"/>
            <a:ext cx="485206" cy="2865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DF68AB7-955F-48DE-AAE5-6FFE9B7E021F}"/>
              </a:ext>
            </a:extLst>
          </p:cNvPr>
          <p:cNvSpPr txBox="1"/>
          <p:nvPr/>
        </p:nvSpPr>
        <p:spPr>
          <a:xfrm>
            <a:off x="6509208" y="3950817"/>
            <a:ext cx="1039854" cy="204546"/>
          </a:xfrm>
          <a:prstGeom prst="rect">
            <a:avLst/>
          </a:prstGeom>
          <a:noFill/>
        </p:spPr>
        <p:txBody>
          <a:bodyPr wrap="square" rtlCol="0">
            <a:noAutofit/>
          </a:bodyPr>
          <a:lstStyle/>
          <a:p>
            <a:pPr fontAlgn="base">
              <a:spcAft>
                <a:spcPts val="1000"/>
              </a:spcAft>
            </a:pPr>
            <a:r>
              <a:rPr lang="en-US" sz="900" b="1" dirty="0"/>
              <a:t>Hexadecimal Representation</a:t>
            </a:r>
          </a:p>
        </p:txBody>
      </p:sp>
      <p:sp>
        <p:nvSpPr>
          <p:cNvPr id="22" name="TextBox 21">
            <a:extLst>
              <a:ext uri="{FF2B5EF4-FFF2-40B4-BE49-F238E27FC236}">
                <a16:creationId xmlns:a16="http://schemas.microsoft.com/office/drawing/2014/main" id="{2E86AAAA-358C-4034-B7B7-2001A883A3B6}"/>
              </a:ext>
            </a:extLst>
          </p:cNvPr>
          <p:cNvSpPr txBox="1"/>
          <p:nvPr/>
        </p:nvSpPr>
        <p:spPr>
          <a:xfrm>
            <a:off x="7700702" y="4034741"/>
            <a:ext cx="2812184" cy="204546"/>
          </a:xfrm>
          <a:prstGeom prst="rect">
            <a:avLst/>
          </a:prstGeom>
          <a:noFill/>
        </p:spPr>
        <p:txBody>
          <a:bodyPr wrap="square" rtlCol="0">
            <a:noAutofit/>
          </a:bodyPr>
          <a:lstStyle/>
          <a:p>
            <a:pPr fontAlgn="base">
              <a:spcAft>
                <a:spcPts val="1000"/>
              </a:spcAft>
            </a:pPr>
            <a:r>
              <a:rPr lang="en-US" sz="900" b="1" dirty="0"/>
              <a:t>Binary Representation – 16 digits, or two bytes</a:t>
            </a:r>
          </a:p>
        </p:txBody>
      </p:sp>
      <p:sp>
        <p:nvSpPr>
          <p:cNvPr id="20" name="Rectangle 19">
            <a:extLst>
              <a:ext uri="{FF2B5EF4-FFF2-40B4-BE49-F238E27FC236}">
                <a16:creationId xmlns:a16="http://schemas.microsoft.com/office/drawing/2014/main" id="{C19F326D-AD36-4251-B219-C9051790BD44}"/>
              </a:ext>
            </a:extLst>
          </p:cNvPr>
          <p:cNvSpPr/>
          <p:nvPr/>
        </p:nvSpPr>
        <p:spPr>
          <a:xfrm>
            <a:off x="7765456" y="3630560"/>
            <a:ext cx="1228221" cy="369332"/>
          </a:xfrm>
          <a:prstGeom prst="rect">
            <a:avLst/>
          </a:prstGeom>
        </p:spPr>
        <p:txBody>
          <a:bodyPr wrap="none">
            <a:spAutoFit/>
          </a:bodyPr>
          <a:lstStyle/>
          <a:p>
            <a:r>
              <a:rPr lang="en-US" dirty="0"/>
              <a:t>0000 1101</a:t>
            </a:r>
          </a:p>
        </p:txBody>
      </p:sp>
      <p:sp>
        <p:nvSpPr>
          <p:cNvPr id="23" name="Rectangle 22">
            <a:extLst>
              <a:ext uri="{FF2B5EF4-FFF2-40B4-BE49-F238E27FC236}">
                <a16:creationId xmlns:a16="http://schemas.microsoft.com/office/drawing/2014/main" id="{458ECCDF-8BC5-4CC9-95D3-B19D8748DA1A}"/>
              </a:ext>
            </a:extLst>
          </p:cNvPr>
          <p:cNvSpPr/>
          <p:nvPr/>
        </p:nvSpPr>
        <p:spPr>
          <a:xfrm>
            <a:off x="8936609" y="3630560"/>
            <a:ext cx="1228221" cy="369332"/>
          </a:xfrm>
          <a:prstGeom prst="rect">
            <a:avLst/>
          </a:prstGeom>
        </p:spPr>
        <p:txBody>
          <a:bodyPr wrap="none">
            <a:spAutoFit/>
          </a:bodyPr>
          <a:lstStyle/>
          <a:p>
            <a:r>
              <a:rPr lang="en-US" dirty="0"/>
              <a:t>0100 0011</a:t>
            </a:r>
          </a:p>
        </p:txBody>
      </p:sp>
      <p:sp>
        <p:nvSpPr>
          <p:cNvPr id="26" name="Arrow: Right 25">
            <a:extLst>
              <a:ext uri="{FF2B5EF4-FFF2-40B4-BE49-F238E27FC236}">
                <a16:creationId xmlns:a16="http://schemas.microsoft.com/office/drawing/2014/main" id="{C8AF4D88-352A-4CDD-9E41-5F4B6FD6D600}"/>
              </a:ext>
            </a:extLst>
          </p:cNvPr>
          <p:cNvSpPr/>
          <p:nvPr/>
        </p:nvSpPr>
        <p:spPr>
          <a:xfrm>
            <a:off x="7435823" y="3759500"/>
            <a:ext cx="329061" cy="104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FEC63F2-2041-4007-AD25-E55DB12CC337}"/>
              </a:ext>
            </a:extLst>
          </p:cNvPr>
          <p:cNvSpPr/>
          <p:nvPr/>
        </p:nvSpPr>
        <p:spPr>
          <a:xfrm>
            <a:off x="6435491" y="4417120"/>
            <a:ext cx="3081998" cy="369332"/>
          </a:xfrm>
          <a:prstGeom prst="rect">
            <a:avLst/>
          </a:prstGeom>
        </p:spPr>
        <p:txBody>
          <a:bodyPr wrap="square">
            <a:spAutoFit/>
          </a:bodyPr>
          <a:lstStyle/>
          <a:p>
            <a:r>
              <a:rPr lang="en-US" dirty="0"/>
              <a:t>.</a:t>
            </a:r>
            <a:r>
              <a:rPr lang="en-US" dirty="0" err="1"/>
              <a:t>astype</a:t>
            </a:r>
            <a:r>
              <a:rPr lang="en-US" dirty="0"/>
              <a:t>('uint8')</a:t>
            </a:r>
          </a:p>
        </p:txBody>
      </p:sp>
      <p:sp>
        <p:nvSpPr>
          <p:cNvPr id="31" name="Rectangle 30">
            <a:extLst>
              <a:ext uri="{FF2B5EF4-FFF2-40B4-BE49-F238E27FC236}">
                <a16:creationId xmlns:a16="http://schemas.microsoft.com/office/drawing/2014/main" id="{A5518243-AEB8-4B4A-B022-8C96F89BFE1D}"/>
              </a:ext>
            </a:extLst>
          </p:cNvPr>
          <p:cNvSpPr/>
          <p:nvPr/>
        </p:nvSpPr>
        <p:spPr>
          <a:xfrm>
            <a:off x="6408104" y="4896280"/>
            <a:ext cx="1229824" cy="369332"/>
          </a:xfrm>
          <a:prstGeom prst="rect">
            <a:avLst/>
          </a:prstGeom>
        </p:spPr>
        <p:txBody>
          <a:bodyPr wrap="none">
            <a:spAutoFit/>
          </a:bodyPr>
          <a:lstStyle/>
          <a:p>
            <a:r>
              <a:rPr lang="en-US" dirty="0"/>
              <a:t>cv2.resize</a:t>
            </a:r>
          </a:p>
        </p:txBody>
      </p:sp>
      <p:pic>
        <p:nvPicPr>
          <p:cNvPr id="35" name="Picture 34">
            <a:extLst>
              <a:ext uri="{FF2B5EF4-FFF2-40B4-BE49-F238E27FC236}">
                <a16:creationId xmlns:a16="http://schemas.microsoft.com/office/drawing/2014/main" id="{5EBC43D6-7657-43D8-BF0E-F0F086B75C2B}"/>
              </a:ext>
            </a:extLst>
          </p:cNvPr>
          <p:cNvPicPr>
            <a:picLocks noChangeAspect="1"/>
          </p:cNvPicPr>
          <p:nvPr/>
        </p:nvPicPr>
        <p:blipFill>
          <a:blip r:embed="rId7"/>
          <a:stretch>
            <a:fillRect/>
          </a:stretch>
        </p:blipFill>
        <p:spPr>
          <a:xfrm rot="5400000">
            <a:off x="6945896" y="4996830"/>
            <a:ext cx="341495" cy="1237375"/>
          </a:xfrm>
          <a:prstGeom prst="rect">
            <a:avLst/>
          </a:prstGeom>
        </p:spPr>
      </p:pic>
      <p:sp>
        <p:nvSpPr>
          <p:cNvPr id="37" name="TextBox 36">
            <a:extLst>
              <a:ext uri="{FF2B5EF4-FFF2-40B4-BE49-F238E27FC236}">
                <a16:creationId xmlns:a16="http://schemas.microsoft.com/office/drawing/2014/main" id="{DF75CF4E-C9C6-4D82-92B7-E412BDDA68F4}"/>
              </a:ext>
            </a:extLst>
          </p:cNvPr>
          <p:cNvSpPr txBox="1"/>
          <p:nvPr/>
        </p:nvSpPr>
        <p:spPr>
          <a:xfrm>
            <a:off x="7692118" y="5410468"/>
            <a:ext cx="3282190" cy="541495"/>
          </a:xfrm>
          <a:prstGeom prst="rect">
            <a:avLst/>
          </a:prstGeom>
          <a:noFill/>
        </p:spPr>
        <p:txBody>
          <a:bodyPr wrap="square" rtlCol="0">
            <a:noAutofit/>
          </a:bodyPr>
          <a:lstStyle/>
          <a:p>
            <a:pPr fontAlgn="base">
              <a:spcAft>
                <a:spcPts val="1000"/>
              </a:spcAft>
            </a:pPr>
            <a:r>
              <a:rPr lang="en-US" sz="1050" b="1" dirty="0"/>
              <a:t>1 X 10000 array as image. Stretched &amp; rotated just for placement purposes on this slide.</a:t>
            </a:r>
          </a:p>
        </p:txBody>
      </p:sp>
      <p:sp>
        <p:nvSpPr>
          <p:cNvPr id="40" name="TextBox 39">
            <a:extLst>
              <a:ext uri="{FF2B5EF4-FFF2-40B4-BE49-F238E27FC236}">
                <a16:creationId xmlns:a16="http://schemas.microsoft.com/office/drawing/2014/main" id="{FF902C34-4B82-4D28-BA7E-6A5E22FA1B34}"/>
              </a:ext>
            </a:extLst>
          </p:cNvPr>
          <p:cNvSpPr txBox="1"/>
          <p:nvPr/>
        </p:nvSpPr>
        <p:spPr>
          <a:xfrm>
            <a:off x="7096007" y="6049723"/>
            <a:ext cx="1730525" cy="198936"/>
          </a:xfrm>
          <a:prstGeom prst="rect">
            <a:avLst/>
          </a:prstGeom>
          <a:noFill/>
        </p:spPr>
        <p:txBody>
          <a:bodyPr wrap="square" rtlCol="0">
            <a:noAutofit/>
          </a:bodyPr>
          <a:lstStyle/>
          <a:p>
            <a:pPr fontAlgn="base">
              <a:spcAft>
                <a:spcPts val="1000"/>
              </a:spcAft>
            </a:pPr>
            <a:r>
              <a:rPr lang="en-US" sz="1050" b="1" dirty="0"/>
              <a:t>Loop to next iteration</a:t>
            </a:r>
          </a:p>
        </p:txBody>
      </p:sp>
      <p:sp>
        <p:nvSpPr>
          <p:cNvPr id="6" name="Date Placeholder 5">
            <a:extLst>
              <a:ext uri="{FF2B5EF4-FFF2-40B4-BE49-F238E27FC236}">
                <a16:creationId xmlns:a16="http://schemas.microsoft.com/office/drawing/2014/main" id="{92CA0AA5-B2B9-4925-BADD-D166717A197E}"/>
              </a:ext>
            </a:extLst>
          </p:cNvPr>
          <p:cNvSpPr>
            <a:spLocks noGrp="1"/>
          </p:cNvSpPr>
          <p:nvPr>
            <p:ph type="dt" sz="half" idx="10"/>
          </p:nvPr>
        </p:nvSpPr>
        <p:spPr/>
        <p:txBody>
          <a:bodyPr/>
          <a:lstStyle/>
          <a:p>
            <a:fld id="{9B764458-DD8C-476C-878D-326CB094124D}" type="datetime1">
              <a:rPr lang="en-US" smtClean="0"/>
              <a:t>5/4/2019</a:t>
            </a:fld>
            <a:endParaRPr lang="en-US" dirty="0"/>
          </a:p>
        </p:txBody>
      </p:sp>
      <p:sp>
        <p:nvSpPr>
          <p:cNvPr id="7" name="Footer Placeholder 6">
            <a:extLst>
              <a:ext uri="{FF2B5EF4-FFF2-40B4-BE49-F238E27FC236}">
                <a16:creationId xmlns:a16="http://schemas.microsoft.com/office/drawing/2014/main" id="{A88E59E1-4F4B-499A-BA57-2F75E4E0742B}"/>
              </a:ext>
            </a:extLst>
          </p:cNvPr>
          <p:cNvSpPr>
            <a:spLocks noGrp="1"/>
          </p:cNvSpPr>
          <p:nvPr>
            <p:ph type="ftr" sz="quarter" idx="11"/>
          </p:nvPr>
        </p:nvSpPr>
        <p:spPr>
          <a:xfrm>
            <a:off x="3401070" y="6614291"/>
            <a:ext cx="6297612" cy="365125"/>
          </a:xfrm>
        </p:spPr>
        <p:txBody>
          <a:bodyPr/>
          <a:lstStyle/>
          <a:p>
            <a:r>
              <a:rPr lang="en-US" dirty="0"/>
              <a:t>Malware Classification Using Deep Learning</a:t>
            </a:r>
          </a:p>
        </p:txBody>
      </p:sp>
      <p:sp>
        <p:nvSpPr>
          <p:cNvPr id="8" name="Slide Number Placeholder 7">
            <a:extLst>
              <a:ext uri="{FF2B5EF4-FFF2-40B4-BE49-F238E27FC236}">
                <a16:creationId xmlns:a16="http://schemas.microsoft.com/office/drawing/2014/main" id="{2AB961DC-F8C5-443A-83F4-24E1D26D893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2" name="TextBox 31">
            <a:extLst>
              <a:ext uri="{FF2B5EF4-FFF2-40B4-BE49-F238E27FC236}">
                <a16:creationId xmlns:a16="http://schemas.microsoft.com/office/drawing/2014/main" id="{7AA1EFF0-F625-4218-8E46-2A5BAA1FFF56}"/>
              </a:ext>
            </a:extLst>
          </p:cNvPr>
          <p:cNvSpPr txBox="1"/>
          <p:nvPr/>
        </p:nvSpPr>
        <p:spPr>
          <a:xfrm>
            <a:off x="6047710" y="2357389"/>
            <a:ext cx="387868" cy="357258"/>
          </a:xfrm>
          <a:prstGeom prst="rect">
            <a:avLst/>
          </a:prstGeom>
          <a:noFill/>
        </p:spPr>
        <p:txBody>
          <a:bodyPr wrap="square" rtlCol="0">
            <a:noAutofit/>
          </a:bodyPr>
          <a:lstStyle/>
          <a:p>
            <a:pPr fontAlgn="base">
              <a:spcAft>
                <a:spcPts val="600"/>
              </a:spcAft>
            </a:pPr>
            <a:r>
              <a:rPr lang="en-US" sz="1400" dirty="0">
                <a:solidFill>
                  <a:srgbClr val="00B0F0"/>
                </a:solidFill>
              </a:rPr>
              <a:t>1.</a:t>
            </a:r>
          </a:p>
          <a:p>
            <a:pPr fontAlgn="base">
              <a:spcAft>
                <a:spcPts val="600"/>
              </a:spcAft>
            </a:pPr>
            <a:endParaRPr lang="en-US" sz="1400" dirty="0"/>
          </a:p>
        </p:txBody>
      </p:sp>
      <p:sp>
        <p:nvSpPr>
          <p:cNvPr id="33" name="TextBox 32">
            <a:extLst>
              <a:ext uri="{FF2B5EF4-FFF2-40B4-BE49-F238E27FC236}">
                <a16:creationId xmlns:a16="http://schemas.microsoft.com/office/drawing/2014/main" id="{CEB73CA7-BDC4-4AAC-BFCF-0A32894C7D47}"/>
              </a:ext>
            </a:extLst>
          </p:cNvPr>
          <p:cNvSpPr txBox="1"/>
          <p:nvPr/>
        </p:nvSpPr>
        <p:spPr>
          <a:xfrm>
            <a:off x="6047710" y="2992637"/>
            <a:ext cx="387868" cy="357258"/>
          </a:xfrm>
          <a:prstGeom prst="rect">
            <a:avLst/>
          </a:prstGeom>
          <a:noFill/>
        </p:spPr>
        <p:txBody>
          <a:bodyPr wrap="square" rtlCol="0">
            <a:noAutofit/>
          </a:bodyPr>
          <a:lstStyle/>
          <a:p>
            <a:pPr fontAlgn="base">
              <a:spcAft>
                <a:spcPts val="600"/>
              </a:spcAft>
            </a:pPr>
            <a:r>
              <a:rPr lang="en-US" sz="1400" dirty="0" err="1">
                <a:solidFill>
                  <a:srgbClr val="00B0F0"/>
                </a:solidFill>
              </a:rPr>
              <a:t>i</a:t>
            </a:r>
            <a:r>
              <a:rPr lang="en-US" sz="1400" dirty="0">
                <a:solidFill>
                  <a:srgbClr val="00B0F0"/>
                </a:solidFill>
              </a:rPr>
              <a:t>.</a:t>
            </a:r>
          </a:p>
          <a:p>
            <a:pPr fontAlgn="base">
              <a:spcAft>
                <a:spcPts val="600"/>
              </a:spcAft>
            </a:pPr>
            <a:endParaRPr lang="en-US" sz="1400" dirty="0"/>
          </a:p>
        </p:txBody>
      </p:sp>
      <p:sp>
        <p:nvSpPr>
          <p:cNvPr id="39" name="TextBox 38">
            <a:extLst>
              <a:ext uri="{FF2B5EF4-FFF2-40B4-BE49-F238E27FC236}">
                <a16:creationId xmlns:a16="http://schemas.microsoft.com/office/drawing/2014/main" id="{FB20053C-DC95-472A-B85E-DAEC64822196}"/>
              </a:ext>
            </a:extLst>
          </p:cNvPr>
          <p:cNvSpPr txBox="1"/>
          <p:nvPr/>
        </p:nvSpPr>
        <p:spPr>
          <a:xfrm>
            <a:off x="6047710" y="3685077"/>
            <a:ext cx="387868" cy="357258"/>
          </a:xfrm>
          <a:prstGeom prst="rect">
            <a:avLst/>
          </a:prstGeom>
          <a:noFill/>
        </p:spPr>
        <p:txBody>
          <a:bodyPr wrap="square" rtlCol="0">
            <a:noAutofit/>
          </a:bodyPr>
          <a:lstStyle/>
          <a:p>
            <a:pPr fontAlgn="base">
              <a:spcAft>
                <a:spcPts val="600"/>
              </a:spcAft>
            </a:pPr>
            <a:r>
              <a:rPr lang="en-US" sz="1400" dirty="0">
                <a:solidFill>
                  <a:srgbClr val="00B0F0"/>
                </a:solidFill>
              </a:rPr>
              <a:t>ii.</a:t>
            </a:r>
          </a:p>
          <a:p>
            <a:pPr fontAlgn="base">
              <a:spcAft>
                <a:spcPts val="600"/>
              </a:spcAft>
            </a:pPr>
            <a:endParaRPr lang="en-US" sz="1400" dirty="0"/>
          </a:p>
        </p:txBody>
      </p:sp>
      <p:sp>
        <p:nvSpPr>
          <p:cNvPr id="43" name="TextBox 42">
            <a:extLst>
              <a:ext uri="{FF2B5EF4-FFF2-40B4-BE49-F238E27FC236}">
                <a16:creationId xmlns:a16="http://schemas.microsoft.com/office/drawing/2014/main" id="{2AF2577D-A5EC-42E7-B100-B8ED44FCC985}"/>
              </a:ext>
            </a:extLst>
          </p:cNvPr>
          <p:cNvSpPr txBox="1"/>
          <p:nvPr/>
        </p:nvSpPr>
        <p:spPr>
          <a:xfrm>
            <a:off x="5997738" y="4512580"/>
            <a:ext cx="487813" cy="357258"/>
          </a:xfrm>
          <a:prstGeom prst="rect">
            <a:avLst/>
          </a:prstGeom>
          <a:noFill/>
        </p:spPr>
        <p:txBody>
          <a:bodyPr wrap="square" rtlCol="0">
            <a:noAutofit/>
          </a:bodyPr>
          <a:lstStyle/>
          <a:p>
            <a:pPr fontAlgn="base">
              <a:spcAft>
                <a:spcPts val="600"/>
              </a:spcAft>
            </a:pPr>
            <a:r>
              <a:rPr lang="en-US" sz="1400" dirty="0">
                <a:solidFill>
                  <a:srgbClr val="00B0F0"/>
                </a:solidFill>
              </a:rPr>
              <a:t>iii.</a:t>
            </a:r>
          </a:p>
          <a:p>
            <a:pPr fontAlgn="base">
              <a:spcAft>
                <a:spcPts val="600"/>
              </a:spcAft>
            </a:pPr>
            <a:endParaRPr lang="en-US" sz="1400" dirty="0"/>
          </a:p>
        </p:txBody>
      </p:sp>
      <p:sp>
        <p:nvSpPr>
          <p:cNvPr id="44" name="TextBox 43">
            <a:extLst>
              <a:ext uri="{FF2B5EF4-FFF2-40B4-BE49-F238E27FC236}">
                <a16:creationId xmlns:a16="http://schemas.microsoft.com/office/drawing/2014/main" id="{A69CB5B7-4CFC-4850-B6F2-B7C1599649E9}"/>
              </a:ext>
            </a:extLst>
          </p:cNvPr>
          <p:cNvSpPr txBox="1"/>
          <p:nvPr/>
        </p:nvSpPr>
        <p:spPr>
          <a:xfrm>
            <a:off x="5997738" y="5005538"/>
            <a:ext cx="487813" cy="357258"/>
          </a:xfrm>
          <a:prstGeom prst="rect">
            <a:avLst/>
          </a:prstGeom>
          <a:noFill/>
        </p:spPr>
        <p:txBody>
          <a:bodyPr wrap="square" rtlCol="0">
            <a:noAutofit/>
          </a:bodyPr>
          <a:lstStyle/>
          <a:p>
            <a:pPr fontAlgn="base">
              <a:spcAft>
                <a:spcPts val="600"/>
              </a:spcAft>
            </a:pPr>
            <a:r>
              <a:rPr lang="en-US" sz="1400" dirty="0">
                <a:solidFill>
                  <a:srgbClr val="00B0F0"/>
                </a:solidFill>
              </a:rPr>
              <a:t>iv.</a:t>
            </a:r>
          </a:p>
          <a:p>
            <a:pPr fontAlgn="base">
              <a:spcAft>
                <a:spcPts val="600"/>
              </a:spcAft>
            </a:pPr>
            <a:endParaRPr lang="en-US" sz="1400" dirty="0"/>
          </a:p>
        </p:txBody>
      </p:sp>
      <p:sp>
        <p:nvSpPr>
          <p:cNvPr id="45" name="TextBox 44">
            <a:extLst>
              <a:ext uri="{FF2B5EF4-FFF2-40B4-BE49-F238E27FC236}">
                <a16:creationId xmlns:a16="http://schemas.microsoft.com/office/drawing/2014/main" id="{26F4BE4A-FACB-48B9-9040-94636461618F}"/>
              </a:ext>
            </a:extLst>
          </p:cNvPr>
          <p:cNvSpPr txBox="1"/>
          <p:nvPr/>
        </p:nvSpPr>
        <p:spPr>
          <a:xfrm>
            <a:off x="5997738" y="5525768"/>
            <a:ext cx="487813" cy="357258"/>
          </a:xfrm>
          <a:prstGeom prst="rect">
            <a:avLst/>
          </a:prstGeom>
          <a:noFill/>
        </p:spPr>
        <p:txBody>
          <a:bodyPr wrap="square" rtlCol="0">
            <a:noAutofit/>
          </a:bodyPr>
          <a:lstStyle/>
          <a:p>
            <a:pPr fontAlgn="base">
              <a:spcAft>
                <a:spcPts val="600"/>
              </a:spcAft>
            </a:pPr>
            <a:r>
              <a:rPr lang="en-US" sz="1400" dirty="0">
                <a:solidFill>
                  <a:srgbClr val="00B0F0"/>
                </a:solidFill>
              </a:rPr>
              <a:t>v.</a:t>
            </a:r>
          </a:p>
          <a:p>
            <a:pPr fontAlgn="base">
              <a:spcAft>
                <a:spcPts val="600"/>
              </a:spcAft>
            </a:pPr>
            <a:endParaRPr lang="en-US" sz="1400" dirty="0"/>
          </a:p>
        </p:txBody>
      </p:sp>
      <p:sp>
        <p:nvSpPr>
          <p:cNvPr id="46" name="TextBox 45">
            <a:extLst>
              <a:ext uri="{FF2B5EF4-FFF2-40B4-BE49-F238E27FC236}">
                <a16:creationId xmlns:a16="http://schemas.microsoft.com/office/drawing/2014/main" id="{BA2FEA84-53E8-49E3-9AAC-BE714B7C0B22}"/>
              </a:ext>
            </a:extLst>
          </p:cNvPr>
          <p:cNvSpPr txBox="1"/>
          <p:nvPr/>
        </p:nvSpPr>
        <p:spPr>
          <a:xfrm>
            <a:off x="5997738" y="6043662"/>
            <a:ext cx="487813" cy="357258"/>
          </a:xfrm>
          <a:prstGeom prst="rect">
            <a:avLst/>
          </a:prstGeom>
          <a:noFill/>
        </p:spPr>
        <p:txBody>
          <a:bodyPr wrap="square" rtlCol="0">
            <a:noAutofit/>
          </a:bodyPr>
          <a:lstStyle/>
          <a:p>
            <a:pPr fontAlgn="base">
              <a:spcAft>
                <a:spcPts val="600"/>
              </a:spcAft>
            </a:pPr>
            <a:r>
              <a:rPr lang="en-US" sz="1400" dirty="0">
                <a:solidFill>
                  <a:srgbClr val="00B0F0"/>
                </a:solidFill>
              </a:rPr>
              <a:t>2.</a:t>
            </a:r>
          </a:p>
          <a:p>
            <a:pPr fontAlgn="base">
              <a:spcAft>
                <a:spcPts val="600"/>
              </a:spcAft>
            </a:pPr>
            <a:endParaRPr lang="en-US" sz="1400" dirty="0"/>
          </a:p>
        </p:txBody>
      </p:sp>
    </p:spTree>
    <p:extLst>
      <p:ext uri="{BB962C8B-B14F-4D97-AF65-F5344CB8AC3E}">
        <p14:creationId xmlns:p14="http://schemas.microsoft.com/office/powerpoint/2010/main" val="276077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1 X 10000 Array as an Image</a:t>
            </a:r>
          </a:p>
        </p:txBody>
      </p:sp>
      <p:sp>
        <p:nvSpPr>
          <p:cNvPr id="3" name="TextBox 2">
            <a:extLst>
              <a:ext uri="{FF2B5EF4-FFF2-40B4-BE49-F238E27FC236}">
                <a16:creationId xmlns:a16="http://schemas.microsoft.com/office/drawing/2014/main" id="{AF5535B3-F4FC-4880-BB35-C51FF8A80B3C}"/>
              </a:ext>
            </a:extLst>
          </p:cNvPr>
          <p:cNvSpPr txBox="1"/>
          <p:nvPr/>
        </p:nvSpPr>
        <p:spPr>
          <a:xfrm>
            <a:off x="677333" y="1308821"/>
            <a:ext cx="11394425" cy="646331"/>
          </a:xfrm>
          <a:prstGeom prst="rect">
            <a:avLst/>
          </a:prstGeom>
          <a:noFill/>
        </p:spPr>
        <p:txBody>
          <a:bodyPr wrap="square" rtlCol="0">
            <a:spAutoFit/>
          </a:bodyPr>
          <a:lstStyle/>
          <a:p>
            <a:r>
              <a:rPr lang="en-US" dirty="0"/>
              <a:t>Expanded view of the 1 X 10000 array viewed as an image file (literally a .</a:t>
            </a:r>
            <a:r>
              <a:rPr lang="en-US" dirty="0" err="1"/>
              <a:t>png</a:t>
            </a:r>
            <a:r>
              <a:rPr lang="en-US" dirty="0"/>
              <a:t> file). Please note that this is stretched &amp; rotated just for viewing on this slide. </a:t>
            </a:r>
          </a:p>
        </p:txBody>
      </p:sp>
      <p:pic>
        <p:nvPicPr>
          <p:cNvPr id="35" name="Picture 34">
            <a:extLst>
              <a:ext uri="{FF2B5EF4-FFF2-40B4-BE49-F238E27FC236}">
                <a16:creationId xmlns:a16="http://schemas.microsoft.com/office/drawing/2014/main" id="{5EBC43D6-7657-43D8-BF0E-F0F086B75C2B}"/>
              </a:ext>
            </a:extLst>
          </p:cNvPr>
          <p:cNvPicPr>
            <a:picLocks noChangeAspect="1"/>
          </p:cNvPicPr>
          <p:nvPr/>
        </p:nvPicPr>
        <p:blipFill>
          <a:blip r:embed="rId2"/>
          <a:stretch>
            <a:fillRect/>
          </a:stretch>
        </p:blipFill>
        <p:spPr>
          <a:xfrm rot="5400000">
            <a:off x="4580885" y="-1371654"/>
            <a:ext cx="2975942" cy="10783046"/>
          </a:xfrm>
          <a:prstGeom prst="rect">
            <a:avLst/>
          </a:prstGeom>
        </p:spPr>
      </p:pic>
      <p:sp>
        <p:nvSpPr>
          <p:cNvPr id="6" name="Date Placeholder 5">
            <a:extLst>
              <a:ext uri="{FF2B5EF4-FFF2-40B4-BE49-F238E27FC236}">
                <a16:creationId xmlns:a16="http://schemas.microsoft.com/office/drawing/2014/main" id="{92CA0AA5-B2B9-4925-BADD-D166717A197E}"/>
              </a:ext>
            </a:extLst>
          </p:cNvPr>
          <p:cNvSpPr>
            <a:spLocks noGrp="1"/>
          </p:cNvSpPr>
          <p:nvPr>
            <p:ph type="dt" sz="half" idx="10"/>
          </p:nvPr>
        </p:nvSpPr>
        <p:spPr/>
        <p:txBody>
          <a:bodyPr/>
          <a:lstStyle/>
          <a:p>
            <a:fld id="{9B764458-DD8C-476C-878D-326CB094124D}" type="datetime1">
              <a:rPr lang="en-US" smtClean="0"/>
              <a:t>5/4/2019</a:t>
            </a:fld>
            <a:endParaRPr lang="en-US" dirty="0"/>
          </a:p>
        </p:txBody>
      </p:sp>
      <p:sp>
        <p:nvSpPr>
          <p:cNvPr id="7" name="Footer Placeholder 6">
            <a:extLst>
              <a:ext uri="{FF2B5EF4-FFF2-40B4-BE49-F238E27FC236}">
                <a16:creationId xmlns:a16="http://schemas.microsoft.com/office/drawing/2014/main" id="{A88E59E1-4F4B-499A-BA57-2F75E4E0742B}"/>
              </a:ext>
            </a:extLst>
          </p:cNvPr>
          <p:cNvSpPr>
            <a:spLocks noGrp="1"/>
          </p:cNvSpPr>
          <p:nvPr>
            <p:ph type="ftr" sz="quarter" idx="11"/>
          </p:nvPr>
        </p:nvSpPr>
        <p:spPr/>
        <p:txBody>
          <a:bodyPr/>
          <a:lstStyle/>
          <a:p>
            <a:r>
              <a:rPr lang="en-US" dirty="0"/>
              <a:t>Malware Classification Using Deep Learning</a:t>
            </a:r>
          </a:p>
        </p:txBody>
      </p:sp>
      <p:sp>
        <p:nvSpPr>
          <p:cNvPr id="8" name="Slide Number Placeholder 7">
            <a:extLst>
              <a:ext uri="{FF2B5EF4-FFF2-40B4-BE49-F238E27FC236}">
                <a16:creationId xmlns:a16="http://schemas.microsoft.com/office/drawing/2014/main" id="{2AB961DC-F8C5-443A-83F4-24E1D26D893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498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Network Architecture</a:t>
            </a:r>
          </a:p>
        </p:txBody>
      </p:sp>
      <p:sp>
        <p:nvSpPr>
          <p:cNvPr id="3" name="TextBox 2">
            <a:extLst>
              <a:ext uri="{FF2B5EF4-FFF2-40B4-BE49-F238E27FC236}">
                <a16:creationId xmlns:a16="http://schemas.microsoft.com/office/drawing/2014/main" id="{25ED8FA6-0BD6-4361-A6A0-38F41BFF6204}"/>
              </a:ext>
            </a:extLst>
          </p:cNvPr>
          <p:cNvSpPr txBox="1"/>
          <p:nvPr/>
        </p:nvSpPr>
        <p:spPr>
          <a:xfrm>
            <a:off x="677333" y="1308821"/>
            <a:ext cx="8852561" cy="1477328"/>
          </a:xfrm>
          <a:prstGeom prst="rect">
            <a:avLst/>
          </a:prstGeom>
          <a:noFill/>
        </p:spPr>
        <p:txBody>
          <a:bodyPr wrap="square" rtlCol="0">
            <a:spAutoFit/>
          </a:bodyPr>
          <a:lstStyle/>
          <a:p>
            <a:r>
              <a:rPr lang="en-US" dirty="0"/>
              <a:t>Final Architecture of the Deep Learning network on this project. Please note the lines in blue annotate the differences between the 3 models: Baseline CNN, CNN with LSTM, CNN with Bi-directional LSTM. </a:t>
            </a:r>
          </a:p>
          <a:p>
            <a:endParaRPr lang="en-US" dirty="0"/>
          </a:p>
          <a:p>
            <a:r>
              <a:rPr lang="en-US" dirty="0"/>
              <a:t>All code below is written in </a:t>
            </a:r>
            <a:r>
              <a:rPr lang="en-US" dirty="0" err="1"/>
              <a:t>Keras</a:t>
            </a:r>
            <a:endParaRPr lang="en-US" dirty="0"/>
          </a:p>
        </p:txBody>
      </p:sp>
      <p:sp>
        <p:nvSpPr>
          <p:cNvPr id="5" name="Rectangle 4">
            <a:extLst>
              <a:ext uri="{FF2B5EF4-FFF2-40B4-BE49-F238E27FC236}">
                <a16:creationId xmlns:a16="http://schemas.microsoft.com/office/drawing/2014/main" id="{6197178C-3CB7-41C8-8523-8805D6D5931F}"/>
              </a:ext>
            </a:extLst>
          </p:cNvPr>
          <p:cNvSpPr/>
          <p:nvPr/>
        </p:nvSpPr>
        <p:spPr>
          <a:xfrm>
            <a:off x="677333" y="2873863"/>
            <a:ext cx="11514667" cy="3539430"/>
          </a:xfrm>
          <a:prstGeom prst="rect">
            <a:avLst/>
          </a:prstGeom>
        </p:spPr>
        <p:txBody>
          <a:bodyPr wrap="square">
            <a:spAutoFit/>
          </a:bodyPr>
          <a:lstStyle/>
          <a:p>
            <a:r>
              <a:rPr lang="en-US" sz="1400" dirty="0" err="1">
                <a:latin typeface="Times New Roman" panose="02020603050405020304" pitchFamily="18" charset="0"/>
                <a:cs typeface="Times New Roman" panose="02020603050405020304" pitchFamily="18" charset="0"/>
              </a:rPr>
              <a:t>seq_length</a:t>
            </a:r>
            <a:r>
              <a:rPr lang="en-US" sz="1400" dirty="0">
                <a:latin typeface="Times New Roman" panose="02020603050405020304" pitchFamily="18" charset="0"/>
                <a:cs typeface="Times New Roman" panose="02020603050405020304" pitchFamily="18" charset="0"/>
              </a:rPr>
              <a:t> = 10000</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model = Sequential()</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(Conv1D(filters=30, </a:t>
            </a:r>
            <a:r>
              <a:rPr lang="en-US" sz="1400" dirty="0" err="1">
                <a:latin typeface="Times New Roman" panose="02020603050405020304" pitchFamily="18" charset="0"/>
                <a:cs typeface="Times New Roman" panose="02020603050405020304" pitchFamily="18" charset="0"/>
              </a:rPr>
              <a:t>kernel_size</a:t>
            </a:r>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kernel_regularizer</a:t>
            </a:r>
            <a:r>
              <a:rPr lang="en-US" sz="1400" dirty="0">
                <a:latin typeface="Times New Roman" panose="02020603050405020304" pitchFamily="18" charset="0"/>
                <a:cs typeface="Times New Roman" panose="02020603050405020304" pitchFamily="18" charset="0"/>
              </a:rPr>
              <a:t>=regularizers.l2(0.01),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input_shape</a:t>
            </a:r>
            <a:r>
              <a:rPr lang="en-US" sz="1400" dirty="0">
                <a:latin typeface="Times New Roman" panose="02020603050405020304" pitchFamily="18" charset="0"/>
                <a:cs typeface="Times New Roman" panose="02020603050405020304" pitchFamily="18" charset="0"/>
              </a:rPr>
              <a:t>=(seq_length,1)))</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(Conv1D(filters=50, </a:t>
            </a:r>
            <a:r>
              <a:rPr lang="en-US" sz="1400" dirty="0" err="1">
                <a:latin typeface="Times New Roman" panose="02020603050405020304" pitchFamily="18" charset="0"/>
                <a:cs typeface="Times New Roman" panose="02020603050405020304" pitchFamily="18" charset="0"/>
              </a:rPr>
              <a:t>kernel_size</a:t>
            </a:r>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kernel_regularizer</a:t>
            </a:r>
            <a:r>
              <a:rPr lang="en-US" sz="1400" dirty="0">
                <a:latin typeface="Times New Roman" panose="02020603050405020304" pitchFamily="18" charset="0"/>
                <a:cs typeface="Times New Roman" panose="02020603050405020304" pitchFamily="18" charset="0"/>
              </a:rPr>
              <a:t>=regularizers.l2(0.01),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(Conv1D(filters=90, </a:t>
            </a:r>
            <a:r>
              <a:rPr lang="en-US" sz="1400" dirty="0" err="1">
                <a:latin typeface="Times New Roman" panose="02020603050405020304" pitchFamily="18" charset="0"/>
                <a:cs typeface="Times New Roman" panose="02020603050405020304" pitchFamily="18" charset="0"/>
              </a:rPr>
              <a:t>kernel_size</a:t>
            </a:r>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kernel_regularizer</a:t>
            </a:r>
            <a:r>
              <a:rPr lang="en-US" sz="1400" dirty="0">
                <a:latin typeface="Times New Roman" panose="02020603050405020304" pitchFamily="18" charset="0"/>
                <a:cs typeface="Times New Roman" panose="02020603050405020304" pitchFamily="18" charset="0"/>
              </a:rPr>
              <a:t>=regularizers.l2(0.01),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(MaxPooling1D(</a:t>
            </a:r>
            <a:r>
              <a:rPr lang="en-US" sz="1400" dirty="0" err="1">
                <a:latin typeface="Times New Roman" panose="02020603050405020304" pitchFamily="18" charset="0"/>
                <a:cs typeface="Times New Roman" panose="02020603050405020304" pitchFamily="18" charset="0"/>
              </a:rPr>
              <a:t>pool_size</a:t>
            </a:r>
            <a:r>
              <a:rPr lang="en-US" sz="1400" dirty="0">
                <a:latin typeface="Times New Roman" panose="02020603050405020304" pitchFamily="18" charset="0"/>
                <a:cs typeface="Times New Roman" panose="02020603050405020304" pitchFamily="18" charset="0"/>
              </a:rPr>
              <a:t>=64))</a:t>
            </a:r>
          </a:p>
          <a:p>
            <a:r>
              <a:rPr lang="en-US" sz="1400" dirty="0" err="1">
                <a:solidFill>
                  <a:srgbClr val="00B0F0"/>
                </a:solidFill>
                <a:latin typeface="Times New Roman" panose="02020603050405020304" pitchFamily="18" charset="0"/>
                <a:cs typeface="Times New Roman" panose="02020603050405020304" pitchFamily="18" charset="0"/>
              </a:rPr>
              <a:t>model.add</a:t>
            </a:r>
            <a:r>
              <a:rPr lang="en-US" sz="1400" dirty="0">
                <a:solidFill>
                  <a:srgbClr val="00B0F0"/>
                </a:solidFill>
                <a:latin typeface="Times New Roman" panose="02020603050405020304" pitchFamily="18" charset="0"/>
                <a:cs typeface="Times New Roman" panose="02020603050405020304" pitchFamily="18" charset="0"/>
              </a:rPr>
              <a:t>(LSTM(128)) #only for One directional LSTM</a:t>
            </a:r>
          </a:p>
          <a:p>
            <a:r>
              <a:rPr lang="en-US" sz="1400" dirty="0" err="1">
                <a:solidFill>
                  <a:srgbClr val="00B0F0"/>
                </a:solidFill>
                <a:latin typeface="Times New Roman" panose="02020603050405020304" pitchFamily="18" charset="0"/>
                <a:cs typeface="Times New Roman" panose="02020603050405020304" pitchFamily="18" charset="0"/>
              </a:rPr>
              <a:t>model.add</a:t>
            </a:r>
            <a:r>
              <a:rPr lang="en-US" sz="1400" dirty="0">
                <a:solidFill>
                  <a:srgbClr val="00B0F0"/>
                </a:solidFill>
                <a:latin typeface="Times New Roman" panose="02020603050405020304" pitchFamily="18" charset="0"/>
                <a:cs typeface="Times New Roman" panose="02020603050405020304" pitchFamily="18" charset="0"/>
              </a:rPr>
              <a:t>(Bidirectional(LSTM(128))) #only for Bi-directional LSTM</a:t>
            </a:r>
          </a:p>
          <a:p>
            <a:r>
              <a:rPr lang="en-US" sz="1400" dirty="0" err="1">
                <a:solidFill>
                  <a:srgbClr val="00B0F0"/>
                </a:solidFill>
                <a:latin typeface="Times New Roman" panose="02020603050405020304" pitchFamily="18" charset="0"/>
                <a:cs typeface="Times New Roman" panose="02020603050405020304" pitchFamily="18" charset="0"/>
              </a:rPr>
              <a:t>model.add</a:t>
            </a:r>
            <a:r>
              <a:rPr lang="en-US" sz="1400" dirty="0">
                <a:solidFill>
                  <a:srgbClr val="00B0F0"/>
                </a:solidFill>
                <a:latin typeface="Times New Roman" panose="02020603050405020304" pitchFamily="18" charset="0"/>
                <a:cs typeface="Times New Roman" panose="02020603050405020304" pitchFamily="18" charset="0"/>
              </a:rPr>
              <a:t>(Flatten()) #only for baseline CNN</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(Dense(256,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(Dropout(0.50))</a:t>
            </a:r>
          </a:p>
          <a:p>
            <a:r>
              <a:rPr lang="en-US" sz="1400" dirty="0" err="1">
                <a:latin typeface="Times New Roman" panose="02020603050405020304" pitchFamily="18" charset="0"/>
                <a:cs typeface="Times New Roman" panose="02020603050405020304" pitchFamily="18" charset="0"/>
              </a:rPr>
              <a:t>model.add</a:t>
            </a:r>
            <a:r>
              <a:rPr lang="en-US" sz="1400" dirty="0">
                <a:latin typeface="Times New Roman" panose="02020603050405020304" pitchFamily="18" charset="0"/>
                <a:cs typeface="Times New Roman" panose="02020603050405020304" pitchFamily="18" charset="0"/>
              </a:rPr>
              <a:t>(Dense(9, activation='</a:t>
            </a:r>
            <a:r>
              <a:rPr lang="en-US" sz="1400" dirty="0" err="1">
                <a:latin typeface="Times New Roman" panose="02020603050405020304" pitchFamily="18" charset="0"/>
                <a:cs typeface="Times New Roman" panose="02020603050405020304" pitchFamily="18" charset="0"/>
              </a:rPr>
              <a:t>softmax</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es = </a:t>
            </a:r>
            <a:r>
              <a:rPr lang="en-US" sz="1400" dirty="0" err="1">
                <a:latin typeface="Times New Roman" panose="02020603050405020304" pitchFamily="18" charset="0"/>
                <a:cs typeface="Times New Roman" panose="02020603050405020304" pitchFamily="18" charset="0"/>
              </a:rPr>
              <a:t>EarlyStopping</a:t>
            </a:r>
            <a:r>
              <a:rPr lang="en-US" sz="1400" dirty="0">
                <a:latin typeface="Times New Roman" panose="02020603050405020304" pitchFamily="18" charset="0"/>
                <a:cs typeface="Times New Roman" panose="02020603050405020304" pitchFamily="18" charset="0"/>
              </a:rPr>
              <a:t>(monitor='val_f1_m', mode='max', verbose=1, patience = 50, </a:t>
            </a:r>
            <a:r>
              <a:rPr lang="en-US" sz="1400" dirty="0" err="1">
                <a:latin typeface="Times New Roman" panose="02020603050405020304" pitchFamily="18" charset="0"/>
                <a:cs typeface="Times New Roman" panose="02020603050405020304" pitchFamily="18" charset="0"/>
              </a:rPr>
              <a:t>restore_best_weights</a:t>
            </a:r>
            <a:r>
              <a:rPr lang="en-US" sz="1400" dirty="0">
                <a:latin typeface="Times New Roman" panose="02020603050405020304" pitchFamily="18" charset="0"/>
                <a:cs typeface="Times New Roman" panose="02020603050405020304" pitchFamily="18" charset="0"/>
              </a:rPr>
              <a:t> = True)</a:t>
            </a:r>
          </a:p>
        </p:txBody>
      </p:sp>
      <p:sp>
        <p:nvSpPr>
          <p:cNvPr id="4" name="Date Placeholder 3">
            <a:extLst>
              <a:ext uri="{FF2B5EF4-FFF2-40B4-BE49-F238E27FC236}">
                <a16:creationId xmlns:a16="http://schemas.microsoft.com/office/drawing/2014/main" id="{229F6864-6C41-437B-8B43-7DED85F82556}"/>
              </a:ext>
            </a:extLst>
          </p:cNvPr>
          <p:cNvSpPr>
            <a:spLocks noGrp="1"/>
          </p:cNvSpPr>
          <p:nvPr>
            <p:ph type="dt" sz="half" idx="10"/>
          </p:nvPr>
        </p:nvSpPr>
        <p:spPr/>
        <p:txBody>
          <a:bodyPr/>
          <a:lstStyle/>
          <a:p>
            <a:fld id="{A815D32F-688D-4075-87A8-9946A82AE8C5}" type="datetime1">
              <a:rPr lang="en-US" smtClean="0"/>
              <a:t>5/4/2019</a:t>
            </a:fld>
            <a:endParaRPr lang="en-US" dirty="0"/>
          </a:p>
        </p:txBody>
      </p:sp>
      <p:sp>
        <p:nvSpPr>
          <p:cNvPr id="6" name="Footer Placeholder 5">
            <a:extLst>
              <a:ext uri="{FF2B5EF4-FFF2-40B4-BE49-F238E27FC236}">
                <a16:creationId xmlns:a16="http://schemas.microsoft.com/office/drawing/2014/main" id="{19D20974-7CA8-4572-93CD-DFCC6624906B}"/>
              </a:ext>
            </a:extLst>
          </p:cNvPr>
          <p:cNvSpPr>
            <a:spLocks noGrp="1"/>
          </p:cNvSpPr>
          <p:nvPr>
            <p:ph type="ftr" sz="quarter" idx="11"/>
          </p:nvPr>
        </p:nvSpPr>
        <p:spPr/>
        <p:txBody>
          <a:bodyPr/>
          <a:lstStyle/>
          <a:p>
            <a:r>
              <a:rPr lang="en-US" dirty="0"/>
              <a:t>Malware Classification Using Deep Learning</a:t>
            </a:r>
          </a:p>
        </p:txBody>
      </p:sp>
      <p:sp>
        <p:nvSpPr>
          <p:cNvPr id="7" name="Slide Number Placeholder 6">
            <a:extLst>
              <a:ext uri="{FF2B5EF4-FFF2-40B4-BE49-F238E27FC236}">
                <a16:creationId xmlns:a16="http://schemas.microsoft.com/office/drawing/2014/main" id="{B2438DBE-0415-4BC4-851E-33651D373E6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190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Training Procedure Nuances</a:t>
            </a:r>
          </a:p>
        </p:txBody>
      </p:sp>
      <p:sp>
        <p:nvSpPr>
          <p:cNvPr id="3" name="TextBox 2">
            <a:extLst>
              <a:ext uri="{FF2B5EF4-FFF2-40B4-BE49-F238E27FC236}">
                <a16:creationId xmlns:a16="http://schemas.microsoft.com/office/drawing/2014/main" id="{25ED8FA6-0BD6-4361-A6A0-38F41BFF6204}"/>
              </a:ext>
            </a:extLst>
          </p:cNvPr>
          <p:cNvSpPr txBox="1"/>
          <p:nvPr/>
        </p:nvSpPr>
        <p:spPr>
          <a:xfrm>
            <a:off x="677333" y="1308821"/>
            <a:ext cx="8852561" cy="923330"/>
          </a:xfrm>
          <a:prstGeom prst="rect">
            <a:avLst/>
          </a:prstGeom>
          <a:noFill/>
        </p:spPr>
        <p:txBody>
          <a:bodyPr wrap="square" rtlCol="0">
            <a:spAutoFit/>
          </a:bodyPr>
          <a:lstStyle/>
          <a:p>
            <a:r>
              <a:rPr lang="en-US" dirty="0"/>
              <a:t>While some of these were visible from the code on the last slide, wanted to point out some nuances of the training in these models</a:t>
            </a:r>
          </a:p>
          <a:p>
            <a:endParaRPr lang="en-US" dirty="0"/>
          </a:p>
        </p:txBody>
      </p:sp>
      <p:sp>
        <p:nvSpPr>
          <p:cNvPr id="6" name="Rectangle 5">
            <a:extLst>
              <a:ext uri="{FF2B5EF4-FFF2-40B4-BE49-F238E27FC236}">
                <a16:creationId xmlns:a16="http://schemas.microsoft.com/office/drawing/2014/main" id="{52BB4F8B-FB02-4FFB-9DB9-FCF3F577E93D}"/>
              </a:ext>
            </a:extLst>
          </p:cNvPr>
          <p:cNvSpPr/>
          <p:nvPr/>
        </p:nvSpPr>
        <p:spPr>
          <a:xfrm>
            <a:off x="677334" y="2408573"/>
            <a:ext cx="6780480" cy="3924151"/>
          </a:xfrm>
          <a:prstGeom prst="rect">
            <a:avLst/>
          </a:prstGeom>
        </p:spPr>
        <p:txBody>
          <a:bodyPr wrap="square">
            <a:spAutoFit/>
          </a:bodyPr>
          <a:lstStyle/>
          <a:p>
            <a:pPr>
              <a:spcAft>
                <a:spcPts val="600"/>
              </a:spcAft>
            </a:pPr>
            <a:r>
              <a:rPr lang="en-US" dirty="0">
                <a:solidFill>
                  <a:srgbClr val="00B0F0"/>
                </a:solidFill>
              </a:rPr>
              <a:t>L2 Regularization in the CNN layers </a:t>
            </a:r>
            <a:r>
              <a:rPr lang="en-US" dirty="0"/>
              <a:t>– help prevent overfitting</a:t>
            </a:r>
          </a:p>
          <a:p>
            <a:pPr>
              <a:spcAft>
                <a:spcPts val="600"/>
              </a:spcAft>
            </a:pPr>
            <a:r>
              <a:rPr lang="en-US" dirty="0">
                <a:solidFill>
                  <a:srgbClr val="00B0F0"/>
                </a:solidFill>
              </a:rPr>
              <a:t>.50 dropout on the dense layer</a:t>
            </a:r>
            <a:r>
              <a:rPr lang="en-US" dirty="0"/>
              <a:t>– help prevent overfitting</a:t>
            </a:r>
          </a:p>
          <a:p>
            <a:pPr>
              <a:spcAft>
                <a:spcPts val="600"/>
              </a:spcAft>
            </a:pPr>
            <a:r>
              <a:rPr lang="en-US" dirty="0">
                <a:solidFill>
                  <a:srgbClr val="00B0F0"/>
                </a:solidFill>
              </a:rPr>
              <a:t>Early Stopping with Restore Best Weights Callback </a:t>
            </a:r>
            <a:r>
              <a:rPr lang="en-US" dirty="0"/>
              <a:t>– helps prevent overfitting by retrieving the epoch with the best validation F1 score. Will also stop training if the validation F1 score doesn’t improve at least once in every 25 passes </a:t>
            </a:r>
            <a:r>
              <a:rPr lang="en-US" i="1" dirty="0"/>
              <a:t>(50 passes for baseline CNN).</a:t>
            </a:r>
          </a:p>
          <a:p>
            <a:pPr>
              <a:spcAft>
                <a:spcPts val="600"/>
              </a:spcAft>
            </a:pPr>
            <a:r>
              <a:rPr lang="en-US" dirty="0">
                <a:solidFill>
                  <a:srgbClr val="00B0F0"/>
                </a:solidFill>
              </a:rPr>
              <a:t>Equal Weighting of Classes – </a:t>
            </a:r>
            <a:r>
              <a:rPr lang="en-US" dirty="0"/>
              <a:t>instead of creating a complicated sampling procedure, I use the </a:t>
            </a:r>
            <a:r>
              <a:rPr lang="en-US" dirty="0" err="1"/>
              <a:t>class_weights</a:t>
            </a:r>
            <a:r>
              <a:rPr lang="en-US" dirty="0"/>
              <a:t> parameter of the </a:t>
            </a:r>
            <a:r>
              <a:rPr lang="en-US" dirty="0" err="1"/>
              <a:t>model.fit</a:t>
            </a:r>
            <a:r>
              <a:rPr lang="en-US" dirty="0"/>
              <a:t> call so that instances of the minor classes receive a huge boost to their influence on weight changes. This seemingly does make it “harder” for the network to converge, but should make it more generalizable.</a:t>
            </a:r>
          </a:p>
        </p:txBody>
      </p:sp>
      <p:sp>
        <p:nvSpPr>
          <p:cNvPr id="4" name="Date Placeholder 3">
            <a:extLst>
              <a:ext uri="{FF2B5EF4-FFF2-40B4-BE49-F238E27FC236}">
                <a16:creationId xmlns:a16="http://schemas.microsoft.com/office/drawing/2014/main" id="{CFF17748-267E-4DF7-9DD2-628B02037EFB}"/>
              </a:ext>
            </a:extLst>
          </p:cNvPr>
          <p:cNvSpPr>
            <a:spLocks noGrp="1"/>
          </p:cNvSpPr>
          <p:nvPr>
            <p:ph type="dt" sz="half" idx="10"/>
          </p:nvPr>
        </p:nvSpPr>
        <p:spPr/>
        <p:txBody>
          <a:bodyPr/>
          <a:lstStyle/>
          <a:p>
            <a:fld id="{A45023B7-4131-4C4B-895E-6F512E61AF49}" type="datetime1">
              <a:rPr lang="en-US" smtClean="0"/>
              <a:t>5/4/2019</a:t>
            </a:fld>
            <a:endParaRPr lang="en-US" dirty="0"/>
          </a:p>
        </p:txBody>
      </p:sp>
      <p:sp>
        <p:nvSpPr>
          <p:cNvPr id="5" name="Footer Placeholder 4">
            <a:extLst>
              <a:ext uri="{FF2B5EF4-FFF2-40B4-BE49-F238E27FC236}">
                <a16:creationId xmlns:a16="http://schemas.microsoft.com/office/drawing/2014/main" id="{5364E608-CE8E-4D90-9264-350F879896F1}"/>
              </a:ext>
            </a:extLst>
          </p:cNvPr>
          <p:cNvSpPr>
            <a:spLocks noGrp="1"/>
          </p:cNvSpPr>
          <p:nvPr>
            <p:ph type="ftr" sz="quarter" idx="11"/>
          </p:nvPr>
        </p:nvSpPr>
        <p:spPr/>
        <p:txBody>
          <a:bodyPr/>
          <a:lstStyle/>
          <a:p>
            <a:r>
              <a:rPr lang="en-US" dirty="0"/>
              <a:t>Malware Classification Using Deep Learning</a:t>
            </a:r>
          </a:p>
        </p:txBody>
      </p:sp>
      <p:sp>
        <p:nvSpPr>
          <p:cNvPr id="7" name="Slide Number Placeholder 6">
            <a:extLst>
              <a:ext uri="{FF2B5EF4-FFF2-40B4-BE49-F238E27FC236}">
                <a16:creationId xmlns:a16="http://schemas.microsoft.com/office/drawing/2014/main" id="{2755D2B0-38DC-4698-8318-0BF47882F748}"/>
              </a:ext>
            </a:extLst>
          </p:cNvPr>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11" name="Straight Connector 10">
            <a:extLst>
              <a:ext uri="{FF2B5EF4-FFF2-40B4-BE49-F238E27FC236}">
                <a16:creationId xmlns:a16="http://schemas.microsoft.com/office/drawing/2014/main" id="{2AFE59EE-5D93-438F-B1A5-2186D5E79BF9}"/>
              </a:ext>
            </a:extLst>
          </p:cNvPr>
          <p:cNvCxnSpPr>
            <a:cxnSpLocks/>
          </p:cNvCxnSpPr>
          <p:nvPr/>
        </p:nvCxnSpPr>
        <p:spPr>
          <a:xfrm>
            <a:off x="8023556" y="2382177"/>
            <a:ext cx="395509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F35D92-71BF-4452-AE26-D4E3895567EC}"/>
              </a:ext>
            </a:extLst>
          </p:cNvPr>
          <p:cNvSpPr txBox="1"/>
          <p:nvPr/>
        </p:nvSpPr>
        <p:spPr>
          <a:xfrm>
            <a:off x="9192202" y="2189122"/>
            <a:ext cx="1617805" cy="369332"/>
          </a:xfrm>
          <a:prstGeom prst="rect">
            <a:avLst/>
          </a:prstGeom>
          <a:solidFill>
            <a:srgbClr val="EBEBEB"/>
          </a:solidFill>
        </p:spPr>
        <p:txBody>
          <a:bodyPr wrap="square" rtlCol="0">
            <a:spAutoFit/>
          </a:bodyPr>
          <a:lstStyle/>
          <a:p>
            <a:r>
              <a:rPr lang="en-US" dirty="0">
                <a:solidFill>
                  <a:srgbClr val="00B0F0"/>
                </a:solidFill>
              </a:rPr>
              <a:t>Class Weights</a:t>
            </a:r>
          </a:p>
        </p:txBody>
      </p:sp>
      <p:sp>
        <p:nvSpPr>
          <p:cNvPr id="15" name="Rectangle 14">
            <a:extLst>
              <a:ext uri="{FF2B5EF4-FFF2-40B4-BE49-F238E27FC236}">
                <a16:creationId xmlns:a16="http://schemas.microsoft.com/office/drawing/2014/main" id="{9B058C47-724D-4358-A9BA-17FE1068232A}"/>
              </a:ext>
            </a:extLst>
          </p:cNvPr>
          <p:cNvSpPr/>
          <p:nvPr/>
        </p:nvSpPr>
        <p:spPr>
          <a:xfrm>
            <a:off x="7569124" y="3255460"/>
            <a:ext cx="2390863" cy="3593291"/>
          </a:xfrm>
          <a:prstGeom prst="rect">
            <a:avLst/>
          </a:prstGeom>
        </p:spPr>
        <p:txBody>
          <a:bodyPr wrap="square">
            <a:spAutoFit/>
          </a:bodyPr>
          <a:lstStyle/>
          <a:p>
            <a:pPr>
              <a:spcAft>
                <a:spcPts val="830"/>
              </a:spcAft>
            </a:pPr>
            <a:r>
              <a:rPr lang="en-US" altLang="en-US" sz="1600" dirty="0">
                <a:solidFill>
                  <a:srgbClr val="00B0F0"/>
                </a:solidFill>
              </a:rPr>
              <a:t>Class 3: </a:t>
            </a:r>
            <a:r>
              <a:rPr lang="en-US" altLang="en-US" sz="1600" dirty="0"/>
              <a:t>0.41018959</a:t>
            </a:r>
          </a:p>
          <a:p>
            <a:pPr>
              <a:spcAft>
                <a:spcPts val="830"/>
              </a:spcAft>
            </a:pPr>
            <a:r>
              <a:rPr lang="en-US" altLang="en-US" sz="1600" dirty="0">
                <a:solidFill>
                  <a:srgbClr val="00B0F0"/>
                </a:solidFill>
              </a:rPr>
              <a:t>Class 2: </a:t>
            </a:r>
            <a:r>
              <a:rPr lang="en-US" altLang="en-US" sz="1600" dirty="0"/>
              <a:t>0.48699668</a:t>
            </a:r>
          </a:p>
          <a:p>
            <a:pPr>
              <a:spcAft>
                <a:spcPts val="830"/>
              </a:spcAft>
            </a:pPr>
            <a:r>
              <a:rPr lang="en-US" sz="1600" dirty="0">
                <a:solidFill>
                  <a:srgbClr val="00B0F0"/>
                </a:solidFill>
              </a:rPr>
              <a:t>Class 1: </a:t>
            </a:r>
            <a:r>
              <a:rPr lang="en-US" sz="1600" dirty="0"/>
              <a:t>0.78668695</a:t>
            </a:r>
          </a:p>
          <a:p>
            <a:pPr>
              <a:spcAft>
                <a:spcPts val="830"/>
              </a:spcAft>
            </a:pPr>
            <a:r>
              <a:rPr lang="en-US" altLang="en-US" sz="1600" dirty="0">
                <a:solidFill>
                  <a:srgbClr val="00B0F0"/>
                </a:solidFill>
              </a:rPr>
              <a:t>Class 8: </a:t>
            </a:r>
            <a:r>
              <a:rPr lang="en-US" altLang="en-US" sz="1600" dirty="0"/>
              <a:t>0.98271806</a:t>
            </a:r>
          </a:p>
          <a:p>
            <a:pPr>
              <a:spcAft>
                <a:spcPts val="830"/>
              </a:spcAft>
            </a:pPr>
            <a:r>
              <a:rPr lang="en-US" altLang="en-US" sz="1600" dirty="0">
                <a:solidFill>
                  <a:srgbClr val="00B0F0"/>
                </a:solidFill>
              </a:rPr>
              <a:t>Class 9: </a:t>
            </a:r>
            <a:r>
              <a:rPr lang="en-US" altLang="en-US" sz="1600" dirty="0"/>
              <a:t>1.19129099</a:t>
            </a:r>
            <a:endParaRPr lang="en-US" sz="1600" dirty="0"/>
          </a:p>
          <a:p>
            <a:pPr>
              <a:spcAft>
                <a:spcPts val="830"/>
              </a:spcAft>
            </a:pPr>
            <a:r>
              <a:rPr lang="en-US" altLang="en-US" sz="1600" dirty="0">
                <a:solidFill>
                  <a:srgbClr val="00B0F0"/>
                </a:solidFill>
              </a:rPr>
              <a:t>Class 6: </a:t>
            </a:r>
            <a:r>
              <a:rPr lang="en-US" altLang="en-US" sz="1600" dirty="0"/>
              <a:t>1.60689451</a:t>
            </a:r>
          </a:p>
          <a:p>
            <a:pPr>
              <a:spcAft>
                <a:spcPts val="830"/>
              </a:spcAft>
            </a:pPr>
            <a:r>
              <a:rPr lang="en-US" altLang="en-US" sz="1600" dirty="0">
                <a:solidFill>
                  <a:srgbClr val="00B0F0"/>
                </a:solidFill>
              </a:rPr>
              <a:t>Class 4: </a:t>
            </a:r>
            <a:r>
              <a:rPr lang="en-US" altLang="en-US" sz="1600" dirty="0"/>
              <a:t>2.5405848</a:t>
            </a:r>
          </a:p>
          <a:p>
            <a:pPr>
              <a:spcAft>
                <a:spcPts val="830"/>
              </a:spcAft>
            </a:pPr>
            <a:r>
              <a:rPr lang="en-US" altLang="en-US" sz="1600" dirty="0">
                <a:solidFill>
                  <a:srgbClr val="00B0F0"/>
                </a:solidFill>
              </a:rPr>
              <a:t>Class 7: </a:t>
            </a:r>
            <a:r>
              <a:rPr lang="en-US" altLang="en-US" sz="1600" dirty="0"/>
              <a:t>3.03210497</a:t>
            </a:r>
          </a:p>
          <a:p>
            <a:pPr>
              <a:spcAft>
                <a:spcPts val="830"/>
              </a:spcAft>
            </a:pPr>
            <a:r>
              <a:rPr lang="en-US" altLang="en-US" sz="1600" dirty="0">
                <a:solidFill>
                  <a:srgbClr val="00B0F0"/>
                </a:solidFill>
              </a:rPr>
              <a:t>Class 5: </a:t>
            </a:r>
            <a:r>
              <a:rPr lang="en-US" altLang="en-US" sz="1600" dirty="0"/>
              <a:t>28.73280423</a:t>
            </a:r>
          </a:p>
          <a:p>
            <a:pPr marL="342900" indent="-342900">
              <a:spcAft>
                <a:spcPts val="600"/>
              </a:spcAft>
              <a:buFont typeface="+mj-lt"/>
              <a:buAutoNum type="arabicPeriod"/>
            </a:pPr>
            <a:endParaRPr lang="en-US" sz="1600" dirty="0"/>
          </a:p>
        </p:txBody>
      </p:sp>
      <p:pic>
        <p:nvPicPr>
          <p:cNvPr id="3077" name="Picture 5">
            <a:extLst>
              <a:ext uri="{FF2B5EF4-FFF2-40B4-BE49-F238E27FC236}">
                <a16:creationId xmlns:a16="http://schemas.microsoft.com/office/drawing/2014/main" id="{79B1F263-815F-4B57-B6A2-27DE51115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942174" y="3503115"/>
            <a:ext cx="3653431" cy="23622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0E5FF46-0FCB-4E93-BBEE-CED575F365D7}"/>
              </a:ext>
            </a:extLst>
          </p:cNvPr>
          <p:cNvSpPr/>
          <p:nvPr/>
        </p:nvSpPr>
        <p:spPr>
          <a:xfrm>
            <a:off x="9696846" y="2671419"/>
            <a:ext cx="2390863" cy="246221"/>
          </a:xfrm>
          <a:prstGeom prst="rect">
            <a:avLst/>
          </a:prstGeom>
        </p:spPr>
        <p:txBody>
          <a:bodyPr wrap="square">
            <a:spAutoFit/>
          </a:bodyPr>
          <a:lstStyle/>
          <a:p>
            <a:pPr algn="ctr">
              <a:spcAft>
                <a:spcPts val="830"/>
              </a:spcAft>
            </a:pPr>
            <a:r>
              <a:rPr lang="en-US" altLang="en-US" sz="1000" i="1" dirty="0"/>
              <a:t>Number of Files</a:t>
            </a:r>
            <a:endParaRPr lang="en-US" sz="1000" i="1" dirty="0"/>
          </a:p>
        </p:txBody>
      </p:sp>
    </p:spTree>
    <p:extLst>
      <p:ext uri="{BB962C8B-B14F-4D97-AF65-F5344CB8AC3E}">
        <p14:creationId xmlns:p14="http://schemas.microsoft.com/office/powerpoint/2010/main" val="149063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14-56C3-41EF-8A26-DF9DDF4376F7}"/>
              </a:ext>
            </a:extLst>
          </p:cNvPr>
          <p:cNvSpPr>
            <a:spLocks noGrp="1"/>
          </p:cNvSpPr>
          <p:nvPr>
            <p:ph type="title"/>
          </p:nvPr>
        </p:nvSpPr>
        <p:spPr/>
        <p:txBody>
          <a:bodyPr/>
          <a:lstStyle/>
          <a:p>
            <a:r>
              <a:rPr lang="en-US" dirty="0"/>
              <a:t>Main Problems I Encountered</a:t>
            </a:r>
          </a:p>
        </p:txBody>
      </p:sp>
      <p:sp>
        <p:nvSpPr>
          <p:cNvPr id="3" name="Rectangle 2">
            <a:extLst>
              <a:ext uri="{FF2B5EF4-FFF2-40B4-BE49-F238E27FC236}">
                <a16:creationId xmlns:a16="http://schemas.microsoft.com/office/drawing/2014/main" id="{DC0E3D90-4C76-4BCF-ACBE-7A2539B95795}"/>
              </a:ext>
            </a:extLst>
          </p:cNvPr>
          <p:cNvSpPr/>
          <p:nvPr/>
        </p:nvSpPr>
        <p:spPr>
          <a:xfrm>
            <a:off x="601832" y="2629621"/>
            <a:ext cx="9129397" cy="3046988"/>
          </a:xfrm>
          <a:prstGeom prst="rect">
            <a:avLst/>
          </a:prstGeom>
        </p:spPr>
        <p:txBody>
          <a:bodyPr wrap="square">
            <a:spAutoFit/>
          </a:bodyPr>
          <a:lstStyle/>
          <a:p>
            <a:pPr>
              <a:spcAft>
                <a:spcPts val="1800"/>
              </a:spcAft>
            </a:pPr>
            <a:r>
              <a:rPr lang="en-US" dirty="0">
                <a:solidFill>
                  <a:srgbClr val="00B0F0"/>
                </a:solidFill>
              </a:rPr>
              <a:t>Correctly configuring the output layer</a:t>
            </a:r>
            <a:r>
              <a:rPr lang="en-US" dirty="0"/>
              <a:t>– learned that the </a:t>
            </a:r>
            <a:r>
              <a:rPr lang="en-US" dirty="0" err="1"/>
              <a:t>Keras</a:t>
            </a:r>
            <a:r>
              <a:rPr lang="en-US" dirty="0"/>
              <a:t> </a:t>
            </a:r>
            <a:r>
              <a:rPr lang="en-US" dirty="0" err="1"/>
              <a:t>to_categorical</a:t>
            </a:r>
            <a:r>
              <a:rPr lang="en-US" dirty="0"/>
              <a:t> (OHE) function requires a 0 class. So I had to just shift my class labels from 1-9 to 0-8. </a:t>
            </a:r>
          </a:p>
          <a:p>
            <a:pPr>
              <a:spcAft>
                <a:spcPts val="1800"/>
              </a:spcAft>
            </a:pPr>
            <a:r>
              <a:rPr lang="en-US" dirty="0">
                <a:solidFill>
                  <a:srgbClr val="00B0F0"/>
                </a:solidFill>
              </a:rPr>
              <a:t>Setting the Max Pooling pool size up a lot </a:t>
            </a:r>
            <a:r>
              <a:rPr lang="en-US" dirty="0"/>
              <a:t>– previously was only considering 9 digits and then passing to the next layer. Bumping that up to 64 made significant improvements.</a:t>
            </a:r>
          </a:p>
          <a:p>
            <a:pPr>
              <a:spcAft>
                <a:spcPts val="1800"/>
              </a:spcAft>
            </a:pPr>
            <a:r>
              <a:rPr lang="en-US" dirty="0">
                <a:solidFill>
                  <a:srgbClr val="00B0F0"/>
                </a:solidFill>
              </a:rPr>
              <a:t>Integrate LSTM &amp; Bi-directional LSTM </a:t>
            </a:r>
            <a:r>
              <a:rPr lang="en-US" dirty="0"/>
              <a:t>– while the accuracies end up being similar in the end, the training &amp; validation loss of the baseline CNN have an odd jumping progression (chart on next page) during training. Including the LSTM or Bi-directional LSTM seemingly gave the training &amp; validation loss a normal curve implying network stability.</a:t>
            </a:r>
          </a:p>
        </p:txBody>
      </p:sp>
      <p:sp>
        <p:nvSpPr>
          <p:cNvPr id="4" name="TextBox 3">
            <a:extLst>
              <a:ext uri="{FF2B5EF4-FFF2-40B4-BE49-F238E27FC236}">
                <a16:creationId xmlns:a16="http://schemas.microsoft.com/office/drawing/2014/main" id="{B8AAFD33-D03D-48B4-9170-E4D4EA4E6246}"/>
              </a:ext>
            </a:extLst>
          </p:cNvPr>
          <p:cNvSpPr txBox="1"/>
          <p:nvPr/>
        </p:nvSpPr>
        <p:spPr>
          <a:xfrm>
            <a:off x="677333" y="1308821"/>
            <a:ext cx="8852561" cy="923330"/>
          </a:xfrm>
          <a:prstGeom prst="rect">
            <a:avLst/>
          </a:prstGeom>
          <a:noFill/>
        </p:spPr>
        <p:txBody>
          <a:bodyPr wrap="square" rtlCol="0">
            <a:spAutoFit/>
          </a:bodyPr>
          <a:lstStyle/>
          <a:p>
            <a:r>
              <a:rPr lang="en-US" dirty="0"/>
              <a:t>At a key point in the projects development, I was under the impression that my low accuracy was probably due to the preprocessing steps. When in reality the main gains I saw were from:</a:t>
            </a:r>
          </a:p>
        </p:txBody>
      </p:sp>
      <p:sp>
        <p:nvSpPr>
          <p:cNvPr id="6" name="Date Placeholder 5">
            <a:extLst>
              <a:ext uri="{FF2B5EF4-FFF2-40B4-BE49-F238E27FC236}">
                <a16:creationId xmlns:a16="http://schemas.microsoft.com/office/drawing/2014/main" id="{5223FA8B-D5B8-464A-8775-6573750887B3}"/>
              </a:ext>
            </a:extLst>
          </p:cNvPr>
          <p:cNvSpPr>
            <a:spLocks noGrp="1"/>
          </p:cNvSpPr>
          <p:nvPr>
            <p:ph type="dt" sz="half" idx="10"/>
          </p:nvPr>
        </p:nvSpPr>
        <p:spPr/>
        <p:txBody>
          <a:bodyPr/>
          <a:lstStyle/>
          <a:p>
            <a:fld id="{56599F7E-112E-4A29-98F8-1AA7A0C61DD4}" type="datetime1">
              <a:rPr lang="en-US" smtClean="0"/>
              <a:t>5/4/2019</a:t>
            </a:fld>
            <a:endParaRPr lang="en-US" dirty="0"/>
          </a:p>
        </p:txBody>
      </p:sp>
      <p:sp>
        <p:nvSpPr>
          <p:cNvPr id="7" name="Footer Placeholder 6">
            <a:extLst>
              <a:ext uri="{FF2B5EF4-FFF2-40B4-BE49-F238E27FC236}">
                <a16:creationId xmlns:a16="http://schemas.microsoft.com/office/drawing/2014/main" id="{8286F4B7-1BE7-447D-A5A5-FA8C06166856}"/>
              </a:ext>
            </a:extLst>
          </p:cNvPr>
          <p:cNvSpPr>
            <a:spLocks noGrp="1"/>
          </p:cNvSpPr>
          <p:nvPr>
            <p:ph type="ftr" sz="quarter" idx="11"/>
          </p:nvPr>
        </p:nvSpPr>
        <p:spPr/>
        <p:txBody>
          <a:bodyPr/>
          <a:lstStyle/>
          <a:p>
            <a:r>
              <a:rPr lang="en-US" dirty="0"/>
              <a:t>Malware Classification Using Deep Learning</a:t>
            </a:r>
          </a:p>
        </p:txBody>
      </p:sp>
      <p:sp>
        <p:nvSpPr>
          <p:cNvPr id="8" name="Slide Number Placeholder 7">
            <a:extLst>
              <a:ext uri="{FF2B5EF4-FFF2-40B4-BE49-F238E27FC236}">
                <a16:creationId xmlns:a16="http://schemas.microsoft.com/office/drawing/2014/main" id="{9A20C2C3-5BCE-409D-81D2-947E9CA96F2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395902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1897</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Times New Roman</vt:lpstr>
      <vt:lpstr>Trebuchet MS</vt:lpstr>
      <vt:lpstr>Wingdings 3</vt:lpstr>
      <vt:lpstr>Facet</vt:lpstr>
      <vt:lpstr>Malware Classification Using Deep Learning</vt:lpstr>
      <vt:lpstr>Project Background</vt:lpstr>
      <vt:lpstr>Malware Classes</vt:lpstr>
      <vt:lpstr>Class Imbalance</vt:lpstr>
      <vt:lpstr>Data Preparation</vt:lpstr>
      <vt:lpstr>1 X 10000 Array as an Image</vt:lpstr>
      <vt:lpstr>Network Architecture</vt:lpstr>
      <vt:lpstr>Training Procedure Nuances</vt:lpstr>
      <vt:lpstr>Main Problems I Encountered</vt:lpstr>
      <vt:lpstr>Final Results – Baseline CNN</vt:lpstr>
      <vt:lpstr>Final Results – CNN with LSTM</vt:lpstr>
      <vt:lpstr>Final Results – CNN with Bi-directional LSTM</vt:lpstr>
      <vt:lpstr>Deployment</vt:lpstr>
      <vt:lpstr>Additional Value</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Classification Using Deep Learning</dc:title>
  <dc:creator>Jones, Andrew Michael</dc:creator>
  <cp:lastModifiedBy>Jones, Andrew Michael</cp:lastModifiedBy>
  <cp:revision>31</cp:revision>
  <dcterms:created xsi:type="dcterms:W3CDTF">2019-04-17T15:59:29Z</dcterms:created>
  <dcterms:modified xsi:type="dcterms:W3CDTF">2019-05-04T15:36:19Z</dcterms:modified>
</cp:coreProperties>
</file>