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AC3AFF-2219-49C2-9C59-4D208DA6B71E}">
  <a:tblStyle styleId="{C1AC3AFF-2219-49C2-9C59-4D208DA6B7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721e4f63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721e4f63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721e4f63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721e4f6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580b1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580b1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088946e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088946e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a028c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a028c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a2b1a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a2b1a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88946e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88946e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c580b12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c580b12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88946e2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88946e2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88946e2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88946e2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721e4f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721e4f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721e4f6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721e4f6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721e4f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721e4f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721e4f6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721e4f6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721e4f6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721e4f6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721e4f6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721e4f6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721e4f6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721e4f6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allaweb.jlab.org/software/tools/simpleAna_18Oct2016.tar" TargetMode="External"/><Relationship Id="rId4" Type="http://schemas.openxmlformats.org/officeDocument/2006/relationships/hyperlink" Target="https://hallaweb.jlab.org/equipment/daq/dstruct_year2001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files for the Moller polarimeter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Jones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Dec.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type=131 (EPICS)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11700" y="1703525"/>
            <a:ext cx="5669400" cy="138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e802 0000 cc10 8300 e602 0000 0003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5361 7420 4175 6720 3130 2031 373a 3033  or  Sat Aug 10 17:03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3a35 3920 4544 5420 3230 3139 0a49 504d  or  :59 EDT 2019.IPM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3143 3230 2e58 504f 5320 2020 2020 2020   or  1C20.XPOS 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2020 2020 2020 2020 202d 302e 3033  or                       -0.03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2"/>
          <p:cNvCxnSpPr>
            <a:endCxn id="188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3" name="Google Shape;193;p22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3020100" y="10439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</a:t>
            </a:r>
            <a:r>
              <a:rPr lang="en"/>
              <a:t>EPICS event example. 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823200" y="622550"/>
            <a:ext cx="5417944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2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p22"/>
          <p:cNvSpPr txBox="1"/>
          <p:nvPr/>
        </p:nvSpPr>
        <p:spPr>
          <a:xfrm>
            <a:off x="311700" y="3453700"/>
            <a:ext cx="764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events are recorded in ASCII not binary.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has built a decoder for Moller EPICS events yet to my knowledge.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 (Physics)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759500" y="1703525"/>
            <a:ext cx="3897900" cy="230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2e00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2700 0000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3800 0000 9501 0000 3800 0000 3800 0000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3400 0000 8501 0000 1500 0000 9901 0000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8101 0000 e302 0000 8101 0000 1600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0f00 0000 1f00 0000 1400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2600 0000 1600 0000 1800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0c00 0000 1100 0000 1600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</a:t>
            </a:r>
            <a:endParaRPr sz="1200"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0200 0b00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80ff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3300 0000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4" name="Google Shape;204;p23"/>
          <p:cNvCxnSpPr>
            <a:endCxn id="205" idx="0"/>
          </p:cNvCxnSpPr>
          <p:nvPr/>
        </p:nvCxnSpPr>
        <p:spPr>
          <a:xfrm>
            <a:off x="22351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>
            <a:off x="27259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type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484850" y="1170875"/>
            <a:ext cx="12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l</a:t>
            </a:r>
            <a:r>
              <a:rPr lang="en" sz="1300">
                <a:solidFill>
                  <a:srgbClr val="FF0000"/>
                </a:solidFill>
              </a:rPr>
              <a:t>ength in 4B words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08" name="Google Shape;208;p23"/>
          <p:cNvCxnSpPr/>
          <p:nvPr/>
        </p:nvCxnSpPr>
        <p:spPr>
          <a:xfrm flipH="1">
            <a:off x="30189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244475" y="673750"/>
            <a:ext cx="260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ADC</a:t>
            </a:r>
            <a:r>
              <a:rPr b="1" lang="en" sz="3000">
                <a:solidFill>
                  <a:srgbClr val="0000FF"/>
                </a:solidFill>
              </a:rPr>
              <a:t> readout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48650" y="604025"/>
            <a:ext cx="1673675" cy="1245120"/>
          </a:xfrm>
          <a:custGeom>
            <a:rect b="b" l="l" r="r" t="t"/>
            <a:pathLst>
              <a:path extrusionOk="0" h="51287" w="124808">
                <a:moveTo>
                  <a:pt x="124808" y="0"/>
                </a:moveTo>
                <a:lnTo>
                  <a:pt x="16602" y="31424"/>
                </a:lnTo>
                <a:lnTo>
                  <a:pt x="0" y="512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23"/>
          <p:cNvSpPr/>
          <p:nvPr/>
        </p:nvSpPr>
        <p:spPr>
          <a:xfrm>
            <a:off x="3293225" y="574375"/>
            <a:ext cx="3814161" cy="1245125"/>
          </a:xfrm>
          <a:custGeom>
            <a:rect b="b" l="l" r="r" t="t"/>
            <a:pathLst>
              <a:path extrusionOk="0" h="49805" w="211077">
                <a:moveTo>
                  <a:pt x="0" y="49805"/>
                </a:moveTo>
                <a:lnTo>
                  <a:pt x="19270" y="31425"/>
                </a:lnTo>
                <a:lnTo>
                  <a:pt x="21107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p23"/>
          <p:cNvSpPr txBox="1"/>
          <p:nvPr/>
        </p:nvSpPr>
        <p:spPr>
          <a:xfrm>
            <a:off x="3522750" y="136000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header length</a:t>
            </a:r>
            <a:endParaRPr sz="1300">
              <a:solidFill>
                <a:srgbClr val="FF00FF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84775" y="1945500"/>
            <a:ext cx="155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</a:rPr>
              <a:t>event number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ROC**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type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sca=32, 35&lt;=adc&lt;=37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 flipH="1" rot="10800000">
            <a:off x="1519325" y="2127125"/>
            <a:ext cx="341100" cy="44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276575" y="2114050"/>
            <a:ext cx="1563600" cy="13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3"/>
          <p:cNvSpPr txBox="1"/>
          <p:nvPr/>
        </p:nvSpPr>
        <p:spPr>
          <a:xfrm>
            <a:off x="5766050" y="1819500"/>
            <a:ext cx="155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 event length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event status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N ADC channels </a:t>
            </a:r>
            <a:endParaRPr sz="1300">
              <a:solidFill>
                <a:srgbClr val="38761D"/>
              </a:solidFill>
            </a:endParaRPr>
          </a:p>
        </p:txBody>
      </p:sp>
      <p:cxnSp>
        <p:nvCxnSpPr>
          <p:cNvPr id="217" name="Google Shape;217;p23"/>
          <p:cNvCxnSpPr>
            <a:endCxn id="218" idx="3"/>
          </p:cNvCxnSpPr>
          <p:nvPr/>
        </p:nvCxnSpPr>
        <p:spPr>
          <a:xfrm flipH="1">
            <a:off x="5432650" y="2027085"/>
            <a:ext cx="399900" cy="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25" y="3360099"/>
            <a:ext cx="3231850" cy="16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5835900" y="3058075"/>
            <a:ext cx="3231900" cy="3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cefdmp terminal output for this event</a:t>
            </a:r>
            <a:endParaRPr u="sng">
              <a:solidFill>
                <a:srgbClr val="FFFFFF"/>
              </a:solidFill>
            </a:endParaRPr>
          </a:p>
        </p:txBody>
      </p:sp>
      <p:cxnSp>
        <p:nvCxnSpPr>
          <p:cNvPr id="221" name="Google Shape;221;p23"/>
          <p:cNvCxnSpPr/>
          <p:nvPr/>
        </p:nvCxnSpPr>
        <p:spPr>
          <a:xfrm flipH="1" rot="10800000">
            <a:off x="1422425" y="2301175"/>
            <a:ext cx="586500" cy="2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/>
          <p:nvPr/>
        </p:nvCxnSpPr>
        <p:spPr>
          <a:xfrm flipH="1" rot="10800000">
            <a:off x="1378525" y="2301300"/>
            <a:ext cx="1526700" cy="43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 rot="10800000">
            <a:off x="4495650" y="2295325"/>
            <a:ext cx="1337100" cy="124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244475" y="313265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24 ADC values</a:t>
            </a:r>
            <a:endParaRPr sz="1300">
              <a:solidFill>
                <a:srgbClr val="FF00FF"/>
              </a:solidFill>
            </a:endParaRPr>
          </a:p>
        </p:txBody>
      </p:sp>
      <p:cxnSp>
        <p:nvCxnSpPr>
          <p:cNvPr id="225" name="Google Shape;225;p23"/>
          <p:cNvCxnSpPr/>
          <p:nvPr/>
        </p:nvCxnSpPr>
        <p:spPr>
          <a:xfrm flipH="1" rot="10800000">
            <a:off x="1630500" y="32477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3"/>
          <p:cNvSpPr txBox="1"/>
          <p:nvPr/>
        </p:nvSpPr>
        <p:spPr>
          <a:xfrm>
            <a:off x="5766050" y="2637975"/>
            <a:ext cx="1556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 TDC channels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27" name="Google Shape;227;p23"/>
          <p:cNvCxnSpPr>
            <a:stCxn id="226" idx="1"/>
            <a:endCxn id="228" idx="3"/>
          </p:cNvCxnSpPr>
          <p:nvPr/>
        </p:nvCxnSpPr>
        <p:spPr>
          <a:xfrm flipH="1">
            <a:off x="5423450" y="2846325"/>
            <a:ext cx="342600" cy="49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3"/>
          <p:cNvSpPr txBox="1"/>
          <p:nvPr/>
        </p:nvSpPr>
        <p:spPr>
          <a:xfrm>
            <a:off x="307550" y="3847600"/>
            <a:ext cx="1673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status record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008500" y="4129600"/>
            <a:ext cx="17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itick</a:t>
            </a:r>
            <a:endParaRPr sz="1300"/>
          </a:p>
        </p:txBody>
      </p:sp>
      <p:cxnSp>
        <p:nvCxnSpPr>
          <p:cNvPr id="231" name="Google Shape;231;p23"/>
          <p:cNvCxnSpPr/>
          <p:nvPr/>
        </p:nvCxnSpPr>
        <p:spPr>
          <a:xfrm flipH="1" rot="10800000">
            <a:off x="2255225" y="3982600"/>
            <a:ext cx="7500" cy="20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3"/>
          <p:cNvSpPr txBox="1"/>
          <p:nvPr/>
        </p:nvSpPr>
        <p:spPr>
          <a:xfrm>
            <a:off x="4592663" y="40522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iret</a:t>
            </a:r>
            <a:endParaRPr sz="1300">
              <a:solidFill>
                <a:srgbClr val="0000FF"/>
              </a:solidFill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 rot="10800000">
            <a:off x="4200800" y="3964825"/>
            <a:ext cx="450900" cy="18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3"/>
          <p:cNvSpPr txBox="1"/>
          <p:nvPr/>
        </p:nvSpPr>
        <p:spPr>
          <a:xfrm>
            <a:off x="244475" y="3434125"/>
            <a:ext cx="144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00"/>
                </a:solidFill>
              </a:rPr>
              <a:t>TDC information</a:t>
            </a:r>
            <a:endParaRPr sz="1300">
              <a:solidFill>
                <a:srgbClr val="990000"/>
              </a:solidFill>
            </a:endParaRPr>
          </a:p>
        </p:txBody>
      </p:sp>
      <p:cxnSp>
        <p:nvCxnSpPr>
          <p:cNvPr id="235" name="Google Shape;235;p23"/>
          <p:cNvCxnSpPr/>
          <p:nvPr/>
        </p:nvCxnSpPr>
        <p:spPr>
          <a:xfrm flipH="1" rot="10800000">
            <a:off x="1630500" y="35525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 flipH="1" rot="10800000">
            <a:off x="1474875" y="3952200"/>
            <a:ext cx="354000" cy="87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/>
          <p:nvPr/>
        </p:nvCxnSpPr>
        <p:spPr>
          <a:xfrm flipH="1">
            <a:off x="3933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3"/>
          <p:cNvSpPr txBox="1"/>
          <p:nvPr/>
        </p:nvSpPr>
        <p:spPr>
          <a:xfrm>
            <a:off x="2668075" y="4113175"/>
            <a:ext cx="171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 record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length</a:t>
            </a:r>
            <a:endParaRPr sz="1300"/>
          </a:p>
        </p:txBody>
      </p:sp>
      <p:cxnSp>
        <p:nvCxnSpPr>
          <p:cNvPr id="239" name="Google Shape;239;p23"/>
          <p:cNvCxnSpPr/>
          <p:nvPr/>
        </p:nvCxnSpPr>
        <p:spPr>
          <a:xfrm flipH="1" rot="10800000">
            <a:off x="3135025" y="3757775"/>
            <a:ext cx="297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3"/>
          <p:cNvSpPr txBox="1"/>
          <p:nvPr/>
        </p:nvSpPr>
        <p:spPr>
          <a:xfrm>
            <a:off x="3893538" y="41284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</a:rPr>
              <a:t>itrig</a:t>
            </a:r>
            <a:endParaRPr sz="1300">
              <a:solidFill>
                <a:srgbClr val="FF9900"/>
              </a:solidFill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 rot="10800000">
            <a:off x="4113225" y="3764650"/>
            <a:ext cx="7500" cy="43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3"/>
          <p:cNvSpPr/>
          <p:nvPr/>
        </p:nvSpPr>
        <p:spPr>
          <a:xfrm>
            <a:off x="4600450" y="3821775"/>
            <a:ext cx="822900" cy="1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45275" y="4795825"/>
            <a:ext cx="433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number = (0x70101 </a:t>
            </a:r>
            <a:r>
              <a:rPr lang="en" sz="1300">
                <a:solidFill>
                  <a:schemeClr val="dk1"/>
                </a:solidFill>
              </a:rPr>
              <a:t>&amp; 0xff0000)&gt;&gt;16=7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1834900" y="3575074"/>
            <a:ext cx="3594688" cy="380097"/>
          </a:xfrm>
          <a:custGeom>
            <a:rect b="b" l="l" r="r" t="t"/>
            <a:pathLst>
              <a:path extrusionOk="0" h="13637" w="144670">
                <a:moveTo>
                  <a:pt x="72335" y="296"/>
                </a:moveTo>
                <a:lnTo>
                  <a:pt x="144670" y="0"/>
                </a:lnTo>
                <a:lnTo>
                  <a:pt x="144374" y="13637"/>
                </a:lnTo>
                <a:lnTo>
                  <a:pt x="0" y="13637"/>
                </a:lnTo>
                <a:lnTo>
                  <a:pt x="0" y="7115"/>
                </a:lnTo>
                <a:lnTo>
                  <a:pt x="72631" y="7115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386025" y="1703525"/>
            <a:ext cx="3897900" cy="241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len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CODA type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headr len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sz="1200">
              <a:solidFill>
                <a:srgbClr val="CCCCCC"/>
              </a:solidFill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num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evnt stat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len</a:t>
            </a:r>
            <a:r>
              <a:rPr lang="en" sz="1200">
                <a:solidFill>
                  <a:srgbClr val="666666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Num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ADC 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[0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[1]   ADC [2]   ADC [3]   ADC [4]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chemeClr val="dk1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[..]   ADC[..] ADC [N-1]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TDC cha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TDC [0]</a:t>
            </a: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TDC [1]   TDC [2]       </a:t>
            </a:r>
            <a:r>
              <a:rPr lang="en" sz="1200">
                <a:solidFill>
                  <a:srgbClr val="783F04"/>
                </a:solidFill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B45F06"/>
                </a:solidFill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B45F06"/>
              </a:solidFill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TDC[N-1]</a:t>
            </a: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01300" y="209625"/>
            <a:ext cx="7571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Specific </a:t>
            </a:r>
            <a:r>
              <a:rPr b="1" lang="en" sz="3000">
                <a:solidFill>
                  <a:srgbClr val="0000FF"/>
                </a:solidFill>
              </a:rPr>
              <a:t>ADC event example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055900" y="1703525"/>
            <a:ext cx="3897900" cy="241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2e00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2700 0000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3800 0000 9501 0000 3800 0000 3800 0000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3400 0000 8501 0000 1500 0000 9901 0000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8101 0000 e302 0000 8101 0000 1600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0f00 0000 1f00 0000 1400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2600 0000 1600 0000 1800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0c00 0000 1100 0000 1600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</a:t>
            </a:r>
            <a:endParaRPr sz="1200"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0200 0b00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80ff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386025" y="1037225"/>
            <a:ext cx="8567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meaning of words marked with ‘?’ is not known but these are not utilized in the analysis chain.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ADC event structure</a:t>
            </a:r>
            <a:endParaRPr/>
          </a:p>
        </p:txBody>
      </p:sp>
      <p:graphicFrame>
        <p:nvGraphicFramePr>
          <p:cNvPr id="258" name="Google Shape;258;p25"/>
          <p:cNvGraphicFramePr/>
          <p:nvPr/>
        </p:nvGraphicFramePr>
        <p:xfrm>
          <a:off x="1700300" y="109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{C1AC3AFF-2219-49C2-9C59-4D208DA6B71E}</a:tableStyleId>
              </a:tblPr>
              <a:tblGrid>
                <a:gridCol w="1700325"/>
                <a:gridCol w="1418675"/>
                <a:gridCol w="1122225"/>
                <a:gridCol w="1382050"/>
              </a:tblGrid>
              <a:tr h="2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Len (including header)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Len=-4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Evt. num.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status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</a:t>
                      </a:r>
                      <a:r>
                        <a:rPr lang="en" sz="1000"/>
                        <a:t> Len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Coda info (including ROC)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</a:t>
                      </a:r>
                      <a:r>
                        <a:rPr lang="en" sz="1000"/>
                        <a:t> evt 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N_ADC 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ADC[0]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ADC[N_ADC-1]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N_TDC 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TDC[0]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TDC[N_TDC-1]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N_TDC2 ch**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TDC2[32]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...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TDC2[N_TDC2]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Record Len=5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 info (itrig)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itick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</a:rPr>
                        <a:t>iret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25"/>
          <p:cNvSpPr txBox="1"/>
          <p:nvPr/>
        </p:nvSpPr>
        <p:spPr>
          <a:xfrm>
            <a:off x="798875" y="4120725"/>
            <a:ext cx="7470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**This second bank of TDC information is only read out if Physics event type=37. I don’t have an example of this type of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1759475" y="3651700"/>
            <a:ext cx="3897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 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C9DA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915375" y="844900"/>
            <a:ext cx="59016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TDC information: (see Scaler.pdf in Git repos)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word is N_TDC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TDC is only 16 bit which only requires half the 32 bit word so the first 16 bits are the TDC values TDC[i] &amp; 0xffff which for the example below gives 0xb4, 0xb1, 0xb9, 0x24, 0x9b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last 17th bit encodes the TDC trigger phase (ited) with leading edge = 1 and trailing edge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ited[i] = (TDC[i]&gt;&gt;16) &amp; 1, which for the first example below is (0x100b4&gt;&gt;16)&amp;1 = 1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Bits 18-22 are channel number (itch)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itch[i] = ( </a:t>
            </a:r>
            <a:r>
              <a:rPr lang="en">
                <a:solidFill>
                  <a:schemeClr val="dk1"/>
                </a:solidFill>
              </a:rPr>
              <a:t>(TDC[i]&gt;&gt;17) &amp; 0x1f ) which for the example below is 0, 1, 2, 5, 11 (Note that the FORTRAN code increments these by 1 so the channel numbering starts at 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1806825" y="2495900"/>
            <a:ext cx="3897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0200 0b00 </a:t>
            </a:r>
            <a:r>
              <a:rPr lang="en" sz="1200">
                <a:highlight>
                  <a:srgbClr val="CFE2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80ff 0000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endParaRPr sz="1200">
              <a:highlight>
                <a:srgbClr val="C9DA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880375" y="754700"/>
            <a:ext cx="78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information: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word of the status record is the length of the status record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8 bits of the second word is the 8 channels of itrig (either 0 or 1) encoded bitwise so 0xe1 =1110 0001 giving itrig[]={1,0,0,0,0,1,1,1}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itick is the optional 4th word of the status record and is the number of ticks per event of the 120 Hz CPU clock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iret is the optional 6th word of the status record and is a return/error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 (Physics)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1759500" y="1703525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3300 0000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0405 0000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2c00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1900 0000 523c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0000 0000 0000 0000 8202 0000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e2f0 0000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89d6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84ff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8" name="Google Shape;278;p28"/>
          <p:cNvCxnSpPr>
            <a:endCxn id="279" idx="0"/>
          </p:cNvCxnSpPr>
          <p:nvPr/>
        </p:nvCxnSpPr>
        <p:spPr>
          <a:xfrm>
            <a:off x="22351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8"/>
          <p:cNvSpPr txBox="1"/>
          <p:nvPr/>
        </p:nvSpPr>
        <p:spPr>
          <a:xfrm>
            <a:off x="27259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type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1484850" y="1170875"/>
            <a:ext cx="12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length in 4B words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 flipH="1">
            <a:off x="30189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244475" y="673750"/>
            <a:ext cx="3048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Scaler</a:t>
            </a:r>
            <a:r>
              <a:rPr b="1" lang="en" sz="3000">
                <a:solidFill>
                  <a:srgbClr val="0000FF"/>
                </a:solidFill>
              </a:rPr>
              <a:t> readout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3048650" y="604025"/>
            <a:ext cx="1673675" cy="1245120"/>
          </a:xfrm>
          <a:custGeom>
            <a:rect b="b" l="l" r="r" t="t"/>
            <a:pathLst>
              <a:path extrusionOk="0" h="51287" w="124808">
                <a:moveTo>
                  <a:pt x="124808" y="0"/>
                </a:moveTo>
                <a:lnTo>
                  <a:pt x="16602" y="31424"/>
                </a:lnTo>
                <a:lnTo>
                  <a:pt x="0" y="512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28"/>
          <p:cNvSpPr/>
          <p:nvPr/>
        </p:nvSpPr>
        <p:spPr>
          <a:xfrm>
            <a:off x="3293225" y="574375"/>
            <a:ext cx="3814161" cy="1245125"/>
          </a:xfrm>
          <a:custGeom>
            <a:rect b="b" l="l" r="r" t="t"/>
            <a:pathLst>
              <a:path extrusionOk="0" h="49805" w="211077">
                <a:moveTo>
                  <a:pt x="0" y="49805"/>
                </a:moveTo>
                <a:lnTo>
                  <a:pt x="19270" y="31425"/>
                </a:lnTo>
                <a:lnTo>
                  <a:pt x="21107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28"/>
          <p:cNvSpPr txBox="1"/>
          <p:nvPr/>
        </p:nvSpPr>
        <p:spPr>
          <a:xfrm>
            <a:off x="3522750" y="136000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header length</a:t>
            </a:r>
            <a:endParaRPr sz="1300">
              <a:solidFill>
                <a:srgbClr val="FF00FF"/>
              </a:solidFill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84775" y="1945500"/>
            <a:ext cx="155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</a:rPr>
              <a:t>event number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ROC**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type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sca=32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 flipH="1" rot="10800000">
            <a:off x="1630500" y="21047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8"/>
          <p:cNvCxnSpPr/>
          <p:nvPr/>
        </p:nvCxnSpPr>
        <p:spPr>
          <a:xfrm rot="10800000">
            <a:off x="4276575" y="2114050"/>
            <a:ext cx="1563600" cy="13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8"/>
          <p:cNvSpPr txBox="1"/>
          <p:nvPr/>
        </p:nvSpPr>
        <p:spPr>
          <a:xfrm>
            <a:off x="5766050" y="1819500"/>
            <a:ext cx="155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</a:t>
            </a:r>
            <a:r>
              <a:rPr lang="en" sz="1300"/>
              <a:t> event length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event status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N Scaler channels </a:t>
            </a:r>
            <a:endParaRPr sz="1300">
              <a:solidFill>
                <a:srgbClr val="38761D"/>
              </a:solidFill>
            </a:endParaRPr>
          </a:p>
        </p:txBody>
      </p:sp>
      <p:cxnSp>
        <p:nvCxnSpPr>
          <p:cNvPr id="291" name="Google Shape;291;p28"/>
          <p:cNvCxnSpPr>
            <a:endCxn id="292" idx="3"/>
          </p:cNvCxnSpPr>
          <p:nvPr/>
        </p:nvCxnSpPr>
        <p:spPr>
          <a:xfrm flipH="1">
            <a:off x="5432650" y="2027085"/>
            <a:ext cx="399900" cy="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8"/>
          <p:cNvSpPr txBox="1"/>
          <p:nvPr/>
        </p:nvSpPr>
        <p:spPr>
          <a:xfrm>
            <a:off x="5835900" y="2981875"/>
            <a:ext cx="3231900" cy="3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cefdmp terminal output for this event</a:t>
            </a:r>
            <a:endParaRPr u="sng">
              <a:solidFill>
                <a:srgbClr val="FFFFFF"/>
              </a:solidFill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flipH="1" rot="10800000">
            <a:off x="986700" y="2301300"/>
            <a:ext cx="10218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8"/>
          <p:cNvCxnSpPr/>
          <p:nvPr/>
        </p:nvCxnSpPr>
        <p:spPr>
          <a:xfrm flipH="1" rot="10800000">
            <a:off x="1378525" y="2301300"/>
            <a:ext cx="1526700" cy="43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8"/>
          <p:cNvCxnSpPr/>
          <p:nvPr/>
        </p:nvCxnSpPr>
        <p:spPr>
          <a:xfrm rot="10800000">
            <a:off x="4495650" y="2295325"/>
            <a:ext cx="1337100" cy="124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 txBox="1"/>
          <p:nvPr/>
        </p:nvSpPr>
        <p:spPr>
          <a:xfrm>
            <a:off x="244475" y="313265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 Scaler values</a:t>
            </a:r>
            <a:endParaRPr sz="1300">
              <a:solidFill>
                <a:srgbClr val="FF00FF"/>
              </a:solidFill>
            </a:endParaRPr>
          </a:p>
        </p:txBody>
      </p:sp>
      <p:cxnSp>
        <p:nvCxnSpPr>
          <p:cNvPr id="298" name="Google Shape;298;p28"/>
          <p:cNvCxnSpPr/>
          <p:nvPr/>
        </p:nvCxnSpPr>
        <p:spPr>
          <a:xfrm flipH="1" rot="10800000">
            <a:off x="1375075" y="3247775"/>
            <a:ext cx="462600" cy="72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8"/>
          <p:cNvSpPr txBox="1"/>
          <p:nvPr/>
        </p:nvSpPr>
        <p:spPr>
          <a:xfrm>
            <a:off x="5766050" y="2637975"/>
            <a:ext cx="3098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Event type 36=ADC+TDC+status rec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00" name="Google Shape;300;p28"/>
          <p:cNvCxnSpPr>
            <a:stCxn id="299" idx="1"/>
          </p:cNvCxnSpPr>
          <p:nvPr/>
        </p:nvCxnSpPr>
        <p:spPr>
          <a:xfrm flipH="1">
            <a:off x="5454650" y="2846325"/>
            <a:ext cx="311400" cy="82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384775" y="4034500"/>
            <a:ext cx="1596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status record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2846225" y="4402300"/>
            <a:ext cx="960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itick</a:t>
            </a:r>
            <a:endParaRPr sz="1300"/>
          </a:p>
        </p:txBody>
      </p:sp>
      <p:cxnSp>
        <p:nvCxnSpPr>
          <p:cNvPr id="303" name="Google Shape;303;p28"/>
          <p:cNvCxnSpPr/>
          <p:nvPr/>
        </p:nvCxnSpPr>
        <p:spPr>
          <a:xfrm flipH="1" rot="10800000">
            <a:off x="3142425" y="4157875"/>
            <a:ext cx="297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 txBox="1"/>
          <p:nvPr/>
        </p:nvSpPr>
        <p:spPr>
          <a:xfrm>
            <a:off x="4757313" y="41881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D9EEB"/>
                </a:solidFill>
              </a:rPr>
              <a:t>iret</a:t>
            </a:r>
            <a:endParaRPr sz="1300">
              <a:solidFill>
                <a:srgbClr val="6D9EEB"/>
              </a:solidFill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 flipH="1" rot="10800000">
            <a:off x="4988350" y="4129600"/>
            <a:ext cx="7500" cy="2076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8"/>
          <p:cNvCxnSpPr/>
          <p:nvPr/>
        </p:nvCxnSpPr>
        <p:spPr>
          <a:xfrm flipH="1" rot="10800000">
            <a:off x="1474875" y="4104600"/>
            <a:ext cx="354000" cy="87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8"/>
          <p:cNvCxnSpPr/>
          <p:nvPr/>
        </p:nvCxnSpPr>
        <p:spPr>
          <a:xfrm flipH="1">
            <a:off x="3933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8"/>
          <p:cNvSpPr txBox="1"/>
          <p:nvPr/>
        </p:nvSpPr>
        <p:spPr>
          <a:xfrm>
            <a:off x="3364650" y="4337200"/>
            <a:ext cx="1131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 record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length</a:t>
            </a:r>
            <a:endParaRPr sz="1300"/>
          </a:p>
        </p:txBody>
      </p:sp>
      <p:cxnSp>
        <p:nvCxnSpPr>
          <p:cNvPr id="309" name="Google Shape;309;p28"/>
          <p:cNvCxnSpPr/>
          <p:nvPr/>
        </p:nvCxnSpPr>
        <p:spPr>
          <a:xfrm flipH="1" rot="10800000">
            <a:off x="4034475" y="3920525"/>
            <a:ext cx="41700" cy="49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8"/>
          <p:cNvSpPr txBox="1"/>
          <p:nvPr/>
        </p:nvSpPr>
        <p:spPr>
          <a:xfrm>
            <a:off x="4495788" y="4535125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</a:rPr>
              <a:t>itrig</a:t>
            </a:r>
            <a:endParaRPr sz="1300">
              <a:solidFill>
                <a:srgbClr val="FF9900"/>
              </a:solidFill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 flipH="1" rot="10800000">
            <a:off x="4669175" y="3942875"/>
            <a:ext cx="311400" cy="726300"/>
          </a:xfrm>
          <a:prstGeom prst="straightConnector1">
            <a:avLst/>
          </a:prstGeom>
          <a:noFill/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00" y="3255509"/>
            <a:ext cx="3231901" cy="18391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/>
          <p:nvPr/>
        </p:nvSpPr>
        <p:spPr>
          <a:xfrm>
            <a:off x="1837800" y="3778950"/>
            <a:ext cx="3594943" cy="380090"/>
          </a:xfrm>
          <a:custGeom>
            <a:rect b="b" l="l" r="r" t="t"/>
            <a:pathLst>
              <a:path extrusionOk="0" h="13340" w="145559">
                <a:moveTo>
                  <a:pt x="109095" y="296"/>
                </a:moveTo>
                <a:lnTo>
                  <a:pt x="145559" y="0"/>
                </a:lnTo>
                <a:lnTo>
                  <a:pt x="145559" y="13340"/>
                </a:lnTo>
                <a:lnTo>
                  <a:pt x="0" y="13044"/>
                </a:lnTo>
                <a:lnTo>
                  <a:pt x="296" y="6226"/>
                </a:lnTo>
                <a:lnTo>
                  <a:pt x="108799" y="6226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28"/>
          <p:cNvSpPr txBox="1"/>
          <p:nvPr/>
        </p:nvSpPr>
        <p:spPr>
          <a:xfrm>
            <a:off x="704075" y="3636075"/>
            <a:ext cx="91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 ADC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N TDC</a:t>
            </a:r>
            <a:endParaRPr sz="1300">
              <a:solidFill>
                <a:srgbClr val="0000FF"/>
              </a:solidFill>
            </a:endParaRPr>
          </a:p>
        </p:txBody>
      </p:sp>
      <p:cxnSp>
        <p:nvCxnSpPr>
          <p:cNvPr id="315" name="Google Shape;315;p28"/>
          <p:cNvCxnSpPr/>
          <p:nvPr/>
        </p:nvCxnSpPr>
        <p:spPr>
          <a:xfrm>
            <a:off x="1356275" y="3853925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/>
          <p:nvPr/>
        </p:nvCxnSpPr>
        <p:spPr>
          <a:xfrm flipH="1" rot="10800000">
            <a:off x="1385925" y="3905800"/>
            <a:ext cx="1393500" cy="12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8"/>
          <p:cNvSpPr txBox="1"/>
          <p:nvPr/>
        </p:nvSpPr>
        <p:spPr>
          <a:xfrm>
            <a:off x="45275" y="4795825"/>
            <a:ext cx="347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= (0x70104 &amp; 0xff0000)&gt;&gt;16=7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584925" y="1637200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3300 0000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0405 0000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2c00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1900 0000 523c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0000 0000 0000 0000 8202 0000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e2f0 0000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89d6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84ff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44475" y="673750"/>
            <a:ext cx="624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Specific s</a:t>
            </a:r>
            <a:r>
              <a:rPr b="1" lang="en" sz="3000">
                <a:solidFill>
                  <a:srgbClr val="0000FF"/>
                </a:solidFill>
              </a:rPr>
              <a:t>caler readout example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5275" y="4795825"/>
            <a:ext cx="347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= (0x70104 &amp; 0xff0000)&gt;&gt;16=7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4782025" y="1637200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len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CODA type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headr len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sz="1200">
              <a:solidFill>
                <a:srgbClr val="CCCCCC"/>
              </a:solidFill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num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evnt stat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len</a:t>
            </a:r>
            <a:r>
              <a:rPr lang="en" sz="1200">
                <a:solidFill>
                  <a:srgbClr val="666666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solidFill>
                <a:schemeClr val="dk1"/>
              </a:solidFill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Num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Scal ch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Sca [..]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Sca [..]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[N-1]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N_ADC 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N_TDC_cha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code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scaler</a:t>
            </a:r>
            <a:r>
              <a:rPr lang="en"/>
              <a:t> event structure</a:t>
            </a:r>
            <a:endParaRPr/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1248175" y="9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{C1AC3AFF-2219-49C2-9C59-4D208DA6B71E}</a:tableStyleId>
              </a:tblPr>
              <a:tblGrid>
                <a:gridCol w="1667300"/>
                <a:gridCol w="1391100"/>
                <a:gridCol w="1510275"/>
                <a:gridCol w="1377025"/>
              </a:tblGrid>
              <a:tr h="2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Len (including header)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Len=4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Evt. num.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status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</a:t>
                      </a:r>
                      <a:r>
                        <a:rPr lang="en" sz="1000"/>
                        <a:t> Len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 info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</a:t>
                      </a:r>
                      <a:r>
                        <a:rPr lang="en" sz="1000"/>
                        <a:t> evt 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N_Sca ch=32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</a:t>
                      </a:r>
                      <a:r>
                        <a:rPr lang="en" sz="1000"/>
                        <a:t>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</a:t>
                      </a:r>
                      <a:r>
                        <a:rPr lang="en" sz="1000"/>
                        <a:t>[N_Sca-1]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 evt type=36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N_ADC=0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N_TDC=0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Record Len=5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 info (itrig)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itick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</a:rPr>
                        <a:t>iret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30"/>
          <p:cNvSpPr txBox="1"/>
          <p:nvPr/>
        </p:nvSpPr>
        <p:spPr>
          <a:xfrm>
            <a:off x="874525" y="3308850"/>
            <a:ext cx="7233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looks like in order to include the status record for scaler events, they append an ADC+TDC+status record event with 0 channels for ADC and TDC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binary CODA files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6800" y="1152475"/>
            <a:ext cx="85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accomplished by a combination of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cefdmp on a Hall A computer to view CODA moller_data_xxxxx.dat files event by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Reading the binary in hex mode in a viewing program (Emacs M-x hexl-mode)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the standalone CODA event viewer code provided by Bob Michaels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http://hallaweb.jlab.org/software/tools/simpleAna_18Oct2016.tar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snippets of explanations about CODA online such as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https://hallaweb.jlab.org/equipment/daq/dstruct_year2001.html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Tracing the logic/action of the FORTRAN analyzer rawread.f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manuals for the TDC and scaler (included in Git repos)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 header-- </a:t>
            </a:r>
            <a:r>
              <a:rPr lang="en"/>
              <a:t>32 bytes (8 words)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FF"/>
                </a:solidFill>
              </a:rPr>
              <a:t>NOTE!! A CODA header event starts every block=0x8000 bytes! </a:t>
            </a:r>
            <a:endParaRPr sz="22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39375"/>
            <a:ext cx="45576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Header word definitions</a:t>
            </a:r>
            <a:endParaRPr sz="1400" u="sng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Size of block in 4-byte words (=8192)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Block number starting at 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Size of header in 4-byte words (=8)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Start of first event in this block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Number of words used in this block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Version of file format (=1)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Reserved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Magic number for error detection (=c0da0100)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0939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0020 0000 0000 0000 0800 0000 0800 0000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0020 0000 0200 0000 aa00 0000 0001 dac0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053500" y="1413950"/>
            <a:ext cx="926400" cy="17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69" idx="3"/>
          </p:cNvCxnSpPr>
          <p:nvPr/>
        </p:nvCxnSpPr>
        <p:spPr>
          <a:xfrm flipH="1" rot="10800000">
            <a:off x="3979900" y="1406600"/>
            <a:ext cx="459600" cy="9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4395050" y="12057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c0da0100 in little endian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91300" y="2749625"/>
            <a:ext cx="4491300" cy="4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headers are excluded from cefdmp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1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 data types and event types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25950" y="1706325"/>
            <a:ext cx="39948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0400 0000 cc01 1100 1a31 4f5d 7443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0100 0000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74450" y="180837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>
            <a:endCxn id="79" idx="0"/>
          </p:cNvCxnSpPr>
          <p:nvPr/>
        </p:nvCxnSpPr>
        <p:spPr>
          <a:xfrm flipH="1">
            <a:off x="1122800" y="1489775"/>
            <a:ext cx="11100" cy="31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363175" y="1001000"/>
            <a:ext cx="3031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rgbClr val="FF0000"/>
                </a:solidFill>
              </a:rPr>
              <a:t>ord_1 gives length of event in 4-byte words (not including itself)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571150" y="180837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endCxn id="82" idx="2"/>
          </p:cNvCxnSpPr>
          <p:nvPr/>
        </p:nvCxnSpPr>
        <p:spPr>
          <a:xfrm flipH="1" rot="10800000">
            <a:off x="1600700" y="2000975"/>
            <a:ext cx="418800" cy="585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22350" y="2486350"/>
            <a:ext cx="413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word_2 encodes event type and data type. If the word =aabb ccdd (which is little endian for 0xddccbbaa)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event type = word&gt;&gt;16 (or ddcc)** 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data type =  (word &amp; 0x0000ff00)&gt;&gt;8 (or bb)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 the example above we have an event type of 0x11=17 and a data type of 0x1=1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**dd always seems to be 0</a:t>
            </a:r>
            <a:endParaRPr sz="1200">
              <a:solidFill>
                <a:srgbClr val="38761D"/>
              </a:solidFill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843475" y="14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{C1AC3AFF-2219-49C2-9C59-4D208DA6B71E}</a:tableStyleId>
              </a:tblPr>
              <a:tblGrid>
                <a:gridCol w="936975"/>
                <a:gridCol w="624675"/>
                <a:gridCol w="780825"/>
                <a:gridCol w="1003850"/>
                <a:gridCol w="954200"/>
              </a:tblGrid>
              <a:tr h="50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 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Event type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Word 2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Word 2 in </a:t>
                      </a:r>
                      <a:r>
                        <a:rPr b="1" lang="en" sz="1200"/>
                        <a:t>Hex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Sync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cc01 1000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0x1001cc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Prestart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0x1201cc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Pause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0x1301cc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End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0x1401cc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EPICS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cc10 8300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0x8310cc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Physics++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</a:t>
                      </a: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cc10 0100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0x110cc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4888925" y="4590575"/>
            <a:ext cx="3994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++Event types &lt;15 are various types of triggers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</a:t>
            </a:r>
            <a:r>
              <a:rPr lang="en"/>
              <a:t>CODA </a:t>
            </a:r>
            <a:r>
              <a:rPr lang="en"/>
              <a:t>data type=1, </a:t>
            </a:r>
            <a:r>
              <a:rPr lang="en"/>
              <a:t>event type=16 (Sync)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0400 0000 cc01 1000 1a31 4f5d 7443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>
            <a:endCxn id="93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354150" y="1601100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Note! This is</a:t>
            </a:r>
            <a:r>
              <a:rPr b="1" lang="en"/>
              <a:t> not an actual sync event </a:t>
            </a:r>
            <a:r>
              <a:rPr lang="en"/>
              <a:t>example. I didn’t come across a “sync” event in the files I looked at but inferred from the kumac that the only interesting information from a sync event is the current time directly following the type word.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823200" y="622550"/>
            <a:ext cx="5343770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18575" y="141175"/>
            <a:ext cx="89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type=17 (Prestart)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1100 1a31 4f5d 7443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>
            <a:endCxn id="111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ctual prestart event example. 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823200" y="622550"/>
            <a:ext cx="5240016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8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8"/>
          <p:cNvSpPr/>
          <p:nvPr/>
        </p:nvSpPr>
        <p:spPr>
          <a:xfrm>
            <a:off x="29873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0379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  run num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>
            <a:off x="3552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type=18 (Go)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1200 1d31 4f5d 0000 0000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>
            <a:endCxn id="132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Go event example. 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823200" y="622550"/>
            <a:ext cx="5321472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19"/>
          <p:cNvSpPr txBox="1"/>
          <p:nvPr/>
        </p:nvSpPr>
        <p:spPr>
          <a:xfrm>
            <a:off x="733725" y="2668100"/>
            <a:ext cx="6892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time from the Go event is the closest we have to start of data taking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141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type=19 (Pause)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1300 1d31 4f5d 0000 0000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>
            <a:endCxn id="151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4428250" y="16010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Note! This is </a:t>
            </a:r>
            <a:r>
              <a:rPr b="1" lang="en">
                <a:solidFill>
                  <a:schemeClr val="dk1"/>
                </a:solidFill>
              </a:rPr>
              <a:t>not an actual pause</a:t>
            </a:r>
            <a:r>
              <a:rPr lang="en">
                <a:solidFill>
                  <a:schemeClr val="dk1"/>
                </a:solidFill>
              </a:rPr>
              <a:t> event example. I didn’t come across a pause event in the files I looked at but inferred from the kumac that the only interesting information from a pause event is the current time directly following the type word.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823200" y="622550"/>
            <a:ext cx="5351051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0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 data type=1, </a:t>
            </a:r>
            <a:r>
              <a:rPr lang="en"/>
              <a:t>event type=20 (End)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0400 0000 cc01 1400 4b31 4f5d 0000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0755 0000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>
            <a:endCxn id="169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End event example. 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823200" y="622550"/>
            <a:ext cx="5499400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1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21"/>
          <p:cNvSpPr txBox="1"/>
          <p:nvPr/>
        </p:nvSpPr>
        <p:spPr>
          <a:xfrm>
            <a:off x="433450" y="2949725"/>
            <a:ext cx="764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 are still many events that occur after the End event hits the datastream.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