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74" r:id="rId5"/>
  </p:sldMasterIdLst>
  <p:notesMasterIdLst>
    <p:notesMasterId r:id="rId23"/>
  </p:notesMasterIdLst>
  <p:handoutMasterIdLst>
    <p:handoutMasterId r:id="rId24"/>
  </p:handoutMasterIdLst>
  <p:sldIdLst>
    <p:sldId id="954" r:id="rId6"/>
    <p:sldId id="996" r:id="rId7"/>
    <p:sldId id="955" r:id="rId8"/>
    <p:sldId id="956" r:id="rId9"/>
    <p:sldId id="988" r:id="rId10"/>
    <p:sldId id="991" r:id="rId11"/>
    <p:sldId id="989" r:id="rId12"/>
    <p:sldId id="990" r:id="rId13"/>
    <p:sldId id="974" r:id="rId14"/>
    <p:sldId id="975" r:id="rId15"/>
    <p:sldId id="943" r:id="rId16"/>
    <p:sldId id="987" r:id="rId17"/>
    <p:sldId id="992" r:id="rId18"/>
    <p:sldId id="994" r:id="rId19"/>
    <p:sldId id="993" r:id="rId20"/>
    <p:sldId id="995" r:id="rId21"/>
    <p:sldId id="621" r:id="rId22"/>
  </p:sldIdLst>
  <p:sldSz cx="9144000" cy="5715000" type="screen16x1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vOps" id="{F8B46084-0014-4656-B29A-66FF896EB24D}">
          <p14:sldIdLst>
            <p14:sldId id="954"/>
            <p14:sldId id="996"/>
            <p14:sldId id="955"/>
            <p14:sldId id="956"/>
            <p14:sldId id="988"/>
            <p14:sldId id="991"/>
            <p14:sldId id="989"/>
            <p14:sldId id="990"/>
            <p14:sldId id="974"/>
            <p14:sldId id="975"/>
            <p14:sldId id="943"/>
            <p14:sldId id="987"/>
            <p14:sldId id="992"/>
            <p14:sldId id="994"/>
            <p14:sldId id="993"/>
            <p14:sldId id="995"/>
            <p14:sldId id="6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2" clrIdx="0"/>
  <p:cmAuthor id="2" name="Cross, Melissa" initials="CM" lastIdx="9" clrIdx="1">
    <p:extLst/>
  </p:cmAuthor>
  <p:cmAuthor id="3" name="Melissa Cross" initials="MC" lastIdx="2" clrIdx="2"/>
  <p:cmAuthor id="4" name="Spitz, Rebecca" initials="SR" lastIdx="55" clrIdx="3">
    <p:extLst/>
  </p:cmAuthor>
  <p:cmAuthor id="5" name="Moore, Mandy" initials="MM" lastIdx="2" clrIdx="4"/>
  <p:cmAuthor id="6" name="Typaldos, Phillip (Thornton)" initials="TP(" lastIdx="8" clrIdx="5">
    <p:extLst>
      <p:ext uri="{19B8F6BF-5375-455C-9EA6-DF929625EA0E}">
        <p15:presenceInfo xmlns:p15="http://schemas.microsoft.com/office/powerpoint/2012/main" userId="S-1-5-21-185489447-88882503-980507067-297505" providerId="AD"/>
      </p:ext>
    </p:extLst>
  </p:cmAuthor>
  <p:cmAuthor id="7" name="Typaldos, Phillip" initials="TP" lastIdx="2" clrIdx="6">
    <p:extLst>
      <p:ext uri="{19B8F6BF-5375-455C-9EA6-DF929625EA0E}">
        <p15:presenceInfo xmlns:p15="http://schemas.microsoft.com/office/powerpoint/2012/main" userId="S-1-5-21-507921405-362288127-725345543-265470" providerId="AD"/>
      </p:ext>
    </p:extLst>
  </p:cmAuthor>
  <p:cmAuthor id="8" name="Spitz, Rebecca (Grant Thornton)" initials="SR(T" lastIdx="85" clrIdx="7">
    <p:extLst>
      <p:ext uri="{19B8F6BF-5375-455C-9EA6-DF929625EA0E}">
        <p15:presenceInfo xmlns:p15="http://schemas.microsoft.com/office/powerpoint/2012/main" userId="S-1-5-21-185489447-88882503-980507067-278544" providerId="AD"/>
      </p:ext>
    </p:extLst>
  </p:cmAuthor>
  <p:cmAuthor id="9" name="Wood, Scott (Grant Thornton)" initials="WS(T" lastIdx="63" clrIdx="8">
    <p:extLst>
      <p:ext uri="{19B8F6BF-5375-455C-9EA6-DF929625EA0E}">
        <p15:presenceInfo xmlns:p15="http://schemas.microsoft.com/office/powerpoint/2012/main" userId="S-1-5-21-185489447-88882503-980507067-332881" providerId="AD"/>
      </p:ext>
    </p:extLst>
  </p:cmAuthor>
  <p:cmAuthor id="10" name="Wood, Scott" initials="WS" lastIdx="46" clrIdx="9">
    <p:extLst>
      <p:ext uri="{19B8F6BF-5375-455C-9EA6-DF929625EA0E}">
        <p15:presenceInfo xmlns:p15="http://schemas.microsoft.com/office/powerpoint/2012/main" userId="S-1-5-21-507921405-362288127-725345543-286279" providerId="AD"/>
      </p:ext>
    </p:extLst>
  </p:cmAuthor>
  <p:cmAuthor id="11" name="Cross, Melissa (Thornton)" initials="CM(" lastIdx="71" clrIdx="10">
    <p:extLst>
      <p:ext uri="{19B8F6BF-5375-455C-9EA6-DF929625EA0E}">
        <p15:presenceInfo xmlns:p15="http://schemas.microsoft.com/office/powerpoint/2012/main" userId="S-1-5-21-185489447-88882503-980507067-310345" providerId="AD"/>
      </p:ext>
    </p:extLst>
  </p:cmAuthor>
  <p:cmAuthor id="12" name="Breen, Elliot (Grant Thornton)" initials="BE(T" lastIdx="2" clrIdx="11"/>
  <p:cmAuthor id="13" name="Blosser, Katherine (Thornton)" initials="BK(" lastIdx="18" clrIdx="12">
    <p:extLst>
      <p:ext uri="{19B8F6BF-5375-455C-9EA6-DF929625EA0E}">
        <p15:presenceInfo xmlns:p15="http://schemas.microsoft.com/office/powerpoint/2012/main" userId="S-1-5-21-185489447-88882503-980507067-256290" providerId="AD"/>
      </p:ext>
    </p:extLst>
  </p:cmAuthor>
  <p:cmAuthor id="14" name="Vanden-Brink, Jacoba (Thornton)" initials="VJ(" lastIdx="10" clrIdx="13">
    <p:extLst>
      <p:ext uri="{19B8F6BF-5375-455C-9EA6-DF929625EA0E}">
        <p15:presenceInfo xmlns:p15="http://schemas.microsoft.com/office/powerpoint/2012/main" userId="S-1-5-21-185489447-88882503-980507067-303452" providerId="AD"/>
      </p:ext>
    </p:extLst>
  </p:cmAuthor>
  <p:cmAuthor id="15" name="Burnette, Maimuna (Thornton)" initials="BM(" lastIdx="2" clrIdx="14">
    <p:extLst>
      <p:ext uri="{19B8F6BF-5375-455C-9EA6-DF929625EA0E}">
        <p15:presenceInfo xmlns:p15="http://schemas.microsoft.com/office/powerpoint/2012/main" userId="S-1-5-21-185489447-88882503-980507067-352493" providerId="AD"/>
      </p:ext>
    </p:extLst>
  </p:cmAuthor>
  <p:cmAuthor id="16" name="Hughes, Kara (Thornton)" initials="HK(" lastIdx="1" clrIdx="15">
    <p:extLst>
      <p:ext uri="{19B8F6BF-5375-455C-9EA6-DF929625EA0E}">
        <p15:presenceInfo xmlns:p15="http://schemas.microsoft.com/office/powerpoint/2012/main" userId="S-1-5-21-185489447-88882503-980507067-3290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BE84"/>
    <a:srgbClr val="F28E2B"/>
    <a:srgbClr val="F9CB9D"/>
    <a:srgbClr val="ACD4D1"/>
    <a:srgbClr val="94AFCD"/>
    <a:srgbClr val="76B7B2"/>
    <a:srgbClr val="E15759"/>
    <a:srgbClr val="164469"/>
    <a:srgbClr val="4E7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84266" autoAdjust="0"/>
  </p:normalViewPr>
  <p:slideViewPr>
    <p:cSldViewPr snapToGrid="0" snapToObjects="1">
      <p:cViewPr varScale="1">
        <p:scale>
          <a:sx n="88" d="100"/>
          <a:sy n="88" d="100"/>
        </p:scale>
        <p:origin x="1430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45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626"/>
    </p:cViewPr>
  </p:sorterViewPr>
  <p:notesViewPr>
    <p:cSldViewPr snapToGrid="0" snapToObjects="1">
      <p:cViewPr varScale="1">
        <p:scale>
          <a:sx n="96" d="100"/>
          <a:sy n="96" d="100"/>
        </p:scale>
        <p:origin x="351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/>
            </a:pPr>
            <a:r>
              <a:rPr lang="en-US" sz="3600" dirty="0" smtClean="0"/>
              <a:t>FPNG Production</a:t>
            </a:r>
            <a:r>
              <a:rPr lang="en-US" sz="3600" baseline="0" dirty="0" smtClean="0"/>
              <a:t> </a:t>
            </a:r>
            <a:r>
              <a:rPr lang="en-US" sz="3600" dirty="0" smtClean="0"/>
              <a:t>Deployments</a:t>
            </a:r>
            <a:endParaRPr lang="en-US" sz="3600" dirty="0"/>
          </a:p>
        </c:rich>
      </c:tx>
      <c:layout>
        <c:manualLayout>
          <c:xMode val="edge"/>
          <c:yMode val="edge"/>
          <c:x val="0.12312222701214064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export!$M$17</c:f>
              <c:strCache>
                <c:ptCount val="1"/>
                <c:pt idx="0">
                  <c:v>Deployment Count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export!$L$18:$L$32</c:f>
              <c:strCache>
                <c:ptCount val="15"/>
                <c:pt idx="0">
                  <c:v>FY15 Q1</c:v>
                </c:pt>
                <c:pt idx="1">
                  <c:v>FY15 Q2</c:v>
                </c:pt>
                <c:pt idx="2">
                  <c:v>FY15 Q3</c:v>
                </c:pt>
                <c:pt idx="3">
                  <c:v>FY15 Q4</c:v>
                </c:pt>
                <c:pt idx="4">
                  <c:v>FY16 Q1</c:v>
                </c:pt>
                <c:pt idx="5">
                  <c:v>FY16 Q2</c:v>
                </c:pt>
                <c:pt idx="6">
                  <c:v>FY16 Q3</c:v>
                </c:pt>
                <c:pt idx="7">
                  <c:v>FY16 Q4</c:v>
                </c:pt>
                <c:pt idx="8">
                  <c:v>FY17 Q1</c:v>
                </c:pt>
                <c:pt idx="9">
                  <c:v>FY17 Q2</c:v>
                </c:pt>
                <c:pt idx="10">
                  <c:v>FY17 Q3</c:v>
                </c:pt>
                <c:pt idx="11">
                  <c:v>FY17 Q4</c:v>
                </c:pt>
                <c:pt idx="12">
                  <c:v>FY18 Q1</c:v>
                </c:pt>
                <c:pt idx="13">
                  <c:v>FY18 Q2</c:v>
                </c:pt>
                <c:pt idx="14">
                  <c:v>FY18 Q3*</c:v>
                </c:pt>
              </c:strCache>
            </c:strRef>
          </c:cat>
          <c:val>
            <c:numRef>
              <c:f>export!$M$18:$M$32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3</c:v>
                </c:pt>
                <c:pt idx="6">
                  <c:v>9</c:v>
                </c:pt>
                <c:pt idx="7">
                  <c:v>3</c:v>
                </c:pt>
                <c:pt idx="8">
                  <c:v>7</c:v>
                </c:pt>
                <c:pt idx="9">
                  <c:v>5</c:v>
                </c:pt>
                <c:pt idx="10">
                  <c:v>9</c:v>
                </c:pt>
                <c:pt idx="11">
                  <c:v>12</c:v>
                </c:pt>
                <c:pt idx="12">
                  <c:v>12</c:v>
                </c:pt>
                <c:pt idx="13">
                  <c:v>15</c:v>
                </c:pt>
                <c:pt idx="1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E9-4930-9A74-C60B2A9A1C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668160"/>
        <c:axId val="208669696"/>
      </c:barChart>
      <c:catAx>
        <c:axId val="208668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2700000"/>
          <a:lstStyle/>
          <a:p>
            <a:pPr>
              <a:defRPr sz="1400" b="1"/>
            </a:pPr>
            <a:endParaRPr lang="en-US"/>
          </a:p>
        </c:txPr>
        <c:crossAx val="208669696"/>
        <c:crosses val="autoZero"/>
        <c:auto val="1"/>
        <c:lblAlgn val="ctr"/>
        <c:lblOffset val="100"/>
        <c:noMultiLvlLbl val="0"/>
      </c:catAx>
      <c:valAx>
        <c:axId val="208669696"/>
        <c:scaling>
          <c:orientation val="minMax"/>
        </c:scaling>
        <c:delete val="1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crossAx val="20866816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  <c:extLst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>
              <a:latin typeface="Segoe U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C950A3BB-CAF4-1D4E-B3B2-E95D9B9E66DF}" type="datetimeFigureOut">
              <a:rPr lang="en-US" smtClean="0">
                <a:latin typeface="Segoe UI"/>
              </a:rPr>
              <a:t>6/11/2018</a:t>
            </a:fld>
            <a:endParaRPr lang="en-US" dirty="0"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CF44BD52-4119-7642-B93F-8F4EDBD635EC}" type="slidenum">
              <a:rPr lang="en-US" smtClean="0">
                <a:latin typeface="Segoe UI"/>
              </a:rPr>
              <a:t>‹#›</a:t>
            </a:fld>
            <a:endParaRPr lang="en-US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87664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>
                <a:latin typeface="Segoe UI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>
                <a:latin typeface="Segoe UI"/>
              </a:defRPr>
            </a:lvl1pPr>
          </a:lstStyle>
          <a:p>
            <a:fld id="{139B48F8-1A14-4941-902A-1D33547A0B6A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696913"/>
            <a:ext cx="55753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>
                <a:latin typeface="Segoe U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>
                <a:latin typeface="Segoe UI"/>
              </a:defRPr>
            </a:lvl1pPr>
          </a:lstStyle>
          <a:p>
            <a:fld id="{C74B1ACE-5EB2-B245-8DCB-331A9858E0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31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B1ACE-5EB2-B245-8DCB-331A9858E08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47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B1ACE-5EB2-B245-8DCB-331A9858E083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53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B1ACE-5EB2-B245-8DCB-331A9858E083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80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B1ACE-5EB2-B245-8DCB-331A9858E083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77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B1ACE-5EB2-B245-8DCB-331A9858E08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3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B1ACE-5EB2-B245-8DCB-331A9858E083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91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B1ACE-5EB2-B245-8DCB-331A9858E08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1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B1ACE-5EB2-B245-8DCB-331A9858E08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6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B1ACE-5EB2-B245-8DCB-331A9858E08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9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727E9-6B57-4EFF-947D-17D065018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27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727E9-6B57-4EFF-947D-17D065018D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81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727E9-6B57-4EFF-947D-17D065018D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91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727E9-6B57-4EFF-947D-17D065018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25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727E9-6B57-4EFF-947D-17D06501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45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B1ACE-5EB2-B245-8DCB-331A9858E08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78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7208"/>
            <a:ext cx="7772400" cy="122502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58241"/>
            <a:ext cx="7086600" cy="14605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/>
              </a:defRPr>
            </a:lvl1pPr>
          </a:lstStyle>
          <a:p>
            <a:fld id="{FD0CF2A8-0F06-0B4F-A023-17698AFBF4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6196" y="4283558"/>
            <a:ext cx="9150195" cy="1431441"/>
          </a:xfrm>
          <a:custGeom>
            <a:avLst/>
            <a:gdLst>
              <a:gd name="connsiteX0" fmla="*/ 0 w 9144000"/>
              <a:gd name="connsiteY0" fmla="*/ 0 h 1762512"/>
              <a:gd name="connsiteX1" fmla="*/ 9144000 w 9144000"/>
              <a:gd name="connsiteY1" fmla="*/ 0 h 1762512"/>
              <a:gd name="connsiteX2" fmla="*/ 9144000 w 9144000"/>
              <a:gd name="connsiteY2" fmla="*/ 1762512 h 1762512"/>
              <a:gd name="connsiteX3" fmla="*/ 0 w 9144000"/>
              <a:gd name="connsiteY3" fmla="*/ 1762512 h 1762512"/>
              <a:gd name="connsiteX4" fmla="*/ 0 w 9144000"/>
              <a:gd name="connsiteY4" fmla="*/ 0 h 1762512"/>
              <a:gd name="connsiteX0" fmla="*/ 80537 w 9144000"/>
              <a:gd name="connsiteY0" fmla="*/ 613317 h 1762512"/>
              <a:gd name="connsiteX1" fmla="*/ 9144000 w 9144000"/>
              <a:gd name="connsiteY1" fmla="*/ 0 h 1762512"/>
              <a:gd name="connsiteX2" fmla="*/ 9144000 w 9144000"/>
              <a:gd name="connsiteY2" fmla="*/ 1762512 h 1762512"/>
              <a:gd name="connsiteX3" fmla="*/ 0 w 9144000"/>
              <a:gd name="connsiteY3" fmla="*/ 1762512 h 1762512"/>
              <a:gd name="connsiteX4" fmla="*/ 80537 w 9144000"/>
              <a:gd name="connsiteY4" fmla="*/ 613317 h 1762512"/>
              <a:gd name="connsiteX0" fmla="*/ 0 w 9150195"/>
              <a:gd name="connsiteY0" fmla="*/ 229219 h 1762512"/>
              <a:gd name="connsiteX1" fmla="*/ 9150195 w 9150195"/>
              <a:gd name="connsiteY1" fmla="*/ 0 h 1762512"/>
              <a:gd name="connsiteX2" fmla="*/ 9150195 w 9150195"/>
              <a:gd name="connsiteY2" fmla="*/ 1762512 h 1762512"/>
              <a:gd name="connsiteX3" fmla="*/ 6195 w 9150195"/>
              <a:gd name="connsiteY3" fmla="*/ 1762512 h 1762512"/>
              <a:gd name="connsiteX4" fmla="*/ 0 w 9150195"/>
              <a:gd name="connsiteY4" fmla="*/ 229219 h 1762512"/>
              <a:gd name="connsiteX0" fmla="*/ 0 w 9150195"/>
              <a:gd name="connsiteY0" fmla="*/ 229219 h 1762512"/>
              <a:gd name="connsiteX1" fmla="*/ 4161872 w 9150195"/>
              <a:gd name="connsiteY1" fmla="*/ 125335 h 1762512"/>
              <a:gd name="connsiteX2" fmla="*/ 9150195 w 9150195"/>
              <a:gd name="connsiteY2" fmla="*/ 0 h 1762512"/>
              <a:gd name="connsiteX3" fmla="*/ 9150195 w 9150195"/>
              <a:gd name="connsiteY3" fmla="*/ 1762512 h 1762512"/>
              <a:gd name="connsiteX4" fmla="*/ 6195 w 9150195"/>
              <a:gd name="connsiteY4" fmla="*/ 1762512 h 1762512"/>
              <a:gd name="connsiteX5" fmla="*/ 0 w 9150195"/>
              <a:gd name="connsiteY5" fmla="*/ 229219 h 1762512"/>
              <a:gd name="connsiteX0" fmla="*/ 0 w 9150195"/>
              <a:gd name="connsiteY0" fmla="*/ 229219 h 1762512"/>
              <a:gd name="connsiteX1" fmla="*/ 3997718 w 9150195"/>
              <a:gd name="connsiteY1" fmla="*/ 1252784 h 1762512"/>
              <a:gd name="connsiteX2" fmla="*/ 9150195 w 9150195"/>
              <a:gd name="connsiteY2" fmla="*/ 0 h 1762512"/>
              <a:gd name="connsiteX3" fmla="*/ 9150195 w 9150195"/>
              <a:gd name="connsiteY3" fmla="*/ 1762512 h 1762512"/>
              <a:gd name="connsiteX4" fmla="*/ 6195 w 9150195"/>
              <a:gd name="connsiteY4" fmla="*/ 1762512 h 1762512"/>
              <a:gd name="connsiteX5" fmla="*/ 0 w 9150195"/>
              <a:gd name="connsiteY5" fmla="*/ 229219 h 1762512"/>
              <a:gd name="connsiteX0" fmla="*/ 0 w 9150195"/>
              <a:gd name="connsiteY0" fmla="*/ 229219 h 1762512"/>
              <a:gd name="connsiteX1" fmla="*/ 3086234 w 9150195"/>
              <a:gd name="connsiteY1" fmla="*/ 475233 h 1762512"/>
              <a:gd name="connsiteX2" fmla="*/ 9150195 w 9150195"/>
              <a:gd name="connsiteY2" fmla="*/ 0 h 1762512"/>
              <a:gd name="connsiteX3" fmla="*/ 9150195 w 9150195"/>
              <a:gd name="connsiteY3" fmla="*/ 1762512 h 1762512"/>
              <a:gd name="connsiteX4" fmla="*/ 6195 w 9150195"/>
              <a:gd name="connsiteY4" fmla="*/ 1762512 h 1762512"/>
              <a:gd name="connsiteX5" fmla="*/ 0 w 9150195"/>
              <a:gd name="connsiteY5" fmla="*/ 229219 h 176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195" h="1762512">
                <a:moveTo>
                  <a:pt x="0" y="229219"/>
                </a:moveTo>
                <a:lnTo>
                  <a:pt x="3086234" y="475233"/>
                </a:lnTo>
                <a:lnTo>
                  <a:pt x="9150195" y="0"/>
                </a:lnTo>
                <a:lnTo>
                  <a:pt x="9150195" y="1762512"/>
                </a:lnTo>
                <a:lnTo>
                  <a:pt x="6195" y="1762512"/>
                </a:lnTo>
                <a:lnTo>
                  <a:pt x="0" y="229219"/>
                </a:lnTo>
                <a:close/>
              </a:path>
            </a:pathLst>
          </a:custGeom>
          <a:solidFill>
            <a:srgbClr val="164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effectLst/>
              <a:latin typeface="Segoe UI"/>
            </a:endParaRPr>
          </a:p>
        </p:txBody>
      </p:sp>
      <p:pic>
        <p:nvPicPr>
          <p:cNvPr id="8" name="Picture 7" descr="USPTO-logo-reverse-stacked-5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27" y="4701650"/>
            <a:ext cx="1338876" cy="662731"/>
          </a:xfrm>
          <a:prstGeom prst="rect">
            <a:avLst/>
          </a:prstGeom>
        </p:spPr>
      </p:pic>
      <p:sp>
        <p:nvSpPr>
          <p:cNvPr id="12" name="Rectangle 9"/>
          <p:cNvSpPr/>
          <p:nvPr/>
        </p:nvSpPr>
        <p:spPr>
          <a:xfrm>
            <a:off x="-815" y="0"/>
            <a:ext cx="9144000" cy="378022"/>
          </a:xfrm>
          <a:custGeom>
            <a:avLst/>
            <a:gdLst>
              <a:gd name="connsiteX0" fmla="*/ 0 w 9144000"/>
              <a:gd name="connsiteY0" fmla="*/ 0 h 242186"/>
              <a:gd name="connsiteX1" fmla="*/ 9144000 w 9144000"/>
              <a:gd name="connsiteY1" fmla="*/ 0 h 242186"/>
              <a:gd name="connsiteX2" fmla="*/ 9144000 w 9144000"/>
              <a:gd name="connsiteY2" fmla="*/ 242186 h 242186"/>
              <a:gd name="connsiteX3" fmla="*/ 0 w 9144000"/>
              <a:gd name="connsiteY3" fmla="*/ 242186 h 242186"/>
              <a:gd name="connsiteX4" fmla="*/ 0 w 9144000"/>
              <a:gd name="connsiteY4" fmla="*/ 0 h 242186"/>
              <a:gd name="connsiteX0" fmla="*/ 0 w 9144000"/>
              <a:gd name="connsiteY0" fmla="*/ 0 h 472558"/>
              <a:gd name="connsiteX1" fmla="*/ 9144000 w 9144000"/>
              <a:gd name="connsiteY1" fmla="*/ 0 h 472558"/>
              <a:gd name="connsiteX2" fmla="*/ 9144000 w 9144000"/>
              <a:gd name="connsiteY2" fmla="*/ 242186 h 472558"/>
              <a:gd name="connsiteX3" fmla="*/ 6119628 w 9144000"/>
              <a:gd name="connsiteY3" fmla="*/ 472558 h 472558"/>
              <a:gd name="connsiteX4" fmla="*/ 0 w 9144000"/>
              <a:gd name="connsiteY4" fmla="*/ 0 h 47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472558">
                <a:moveTo>
                  <a:pt x="0" y="0"/>
                </a:moveTo>
                <a:lnTo>
                  <a:pt x="9144000" y="0"/>
                </a:lnTo>
                <a:lnTo>
                  <a:pt x="9144000" y="242186"/>
                </a:lnTo>
                <a:lnTo>
                  <a:pt x="6119628" y="472558"/>
                </a:lnTo>
                <a:lnTo>
                  <a:pt x="0" y="0"/>
                </a:lnTo>
                <a:close/>
              </a:path>
            </a:pathLst>
          </a:custGeom>
          <a:solidFill>
            <a:srgbClr val="164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effectLst/>
              <a:latin typeface="Segoe UI"/>
            </a:endParaRPr>
          </a:p>
        </p:txBody>
      </p:sp>
      <p:sp>
        <p:nvSpPr>
          <p:cNvPr id="11" name="Rectangle 9"/>
          <p:cNvSpPr/>
          <p:nvPr userDrawn="1"/>
        </p:nvSpPr>
        <p:spPr>
          <a:xfrm>
            <a:off x="-6196" y="4283558"/>
            <a:ext cx="9150195" cy="1431441"/>
          </a:xfrm>
          <a:custGeom>
            <a:avLst/>
            <a:gdLst>
              <a:gd name="connsiteX0" fmla="*/ 0 w 9144000"/>
              <a:gd name="connsiteY0" fmla="*/ 0 h 1762512"/>
              <a:gd name="connsiteX1" fmla="*/ 9144000 w 9144000"/>
              <a:gd name="connsiteY1" fmla="*/ 0 h 1762512"/>
              <a:gd name="connsiteX2" fmla="*/ 9144000 w 9144000"/>
              <a:gd name="connsiteY2" fmla="*/ 1762512 h 1762512"/>
              <a:gd name="connsiteX3" fmla="*/ 0 w 9144000"/>
              <a:gd name="connsiteY3" fmla="*/ 1762512 h 1762512"/>
              <a:gd name="connsiteX4" fmla="*/ 0 w 9144000"/>
              <a:gd name="connsiteY4" fmla="*/ 0 h 1762512"/>
              <a:gd name="connsiteX0" fmla="*/ 80537 w 9144000"/>
              <a:gd name="connsiteY0" fmla="*/ 613317 h 1762512"/>
              <a:gd name="connsiteX1" fmla="*/ 9144000 w 9144000"/>
              <a:gd name="connsiteY1" fmla="*/ 0 h 1762512"/>
              <a:gd name="connsiteX2" fmla="*/ 9144000 w 9144000"/>
              <a:gd name="connsiteY2" fmla="*/ 1762512 h 1762512"/>
              <a:gd name="connsiteX3" fmla="*/ 0 w 9144000"/>
              <a:gd name="connsiteY3" fmla="*/ 1762512 h 1762512"/>
              <a:gd name="connsiteX4" fmla="*/ 80537 w 9144000"/>
              <a:gd name="connsiteY4" fmla="*/ 613317 h 1762512"/>
              <a:gd name="connsiteX0" fmla="*/ 0 w 9150195"/>
              <a:gd name="connsiteY0" fmla="*/ 229219 h 1762512"/>
              <a:gd name="connsiteX1" fmla="*/ 9150195 w 9150195"/>
              <a:gd name="connsiteY1" fmla="*/ 0 h 1762512"/>
              <a:gd name="connsiteX2" fmla="*/ 9150195 w 9150195"/>
              <a:gd name="connsiteY2" fmla="*/ 1762512 h 1762512"/>
              <a:gd name="connsiteX3" fmla="*/ 6195 w 9150195"/>
              <a:gd name="connsiteY3" fmla="*/ 1762512 h 1762512"/>
              <a:gd name="connsiteX4" fmla="*/ 0 w 9150195"/>
              <a:gd name="connsiteY4" fmla="*/ 229219 h 1762512"/>
              <a:gd name="connsiteX0" fmla="*/ 0 w 9150195"/>
              <a:gd name="connsiteY0" fmla="*/ 229219 h 1762512"/>
              <a:gd name="connsiteX1" fmla="*/ 4161872 w 9150195"/>
              <a:gd name="connsiteY1" fmla="*/ 125335 h 1762512"/>
              <a:gd name="connsiteX2" fmla="*/ 9150195 w 9150195"/>
              <a:gd name="connsiteY2" fmla="*/ 0 h 1762512"/>
              <a:gd name="connsiteX3" fmla="*/ 9150195 w 9150195"/>
              <a:gd name="connsiteY3" fmla="*/ 1762512 h 1762512"/>
              <a:gd name="connsiteX4" fmla="*/ 6195 w 9150195"/>
              <a:gd name="connsiteY4" fmla="*/ 1762512 h 1762512"/>
              <a:gd name="connsiteX5" fmla="*/ 0 w 9150195"/>
              <a:gd name="connsiteY5" fmla="*/ 229219 h 1762512"/>
              <a:gd name="connsiteX0" fmla="*/ 0 w 9150195"/>
              <a:gd name="connsiteY0" fmla="*/ 229219 h 1762512"/>
              <a:gd name="connsiteX1" fmla="*/ 3997718 w 9150195"/>
              <a:gd name="connsiteY1" fmla="*/ 1252784 h 1762512"/>
              <a:gd name="connsiteX2" fmla="*/ 9150195 w 9150195"/>
              <a:gd name="connsiteY2" fmla="*/ 0 h 1762512"/>
              <a:gd name="connsiteX3" fmla="*/ 9150195 w 9150195"/>
              <a:gd name="connsiteY3" fmla="*/ 1762512 h 1762512"/>
              <a:gd name="connsiteX4" fmla="*/ 6195 w 9150195"/>
              <a:gd name="connsiteY4" fmla="*/ 1762512 h 1762512"/>
              <a:gd name="connsiteX5" fmla="*/ 0 w 9150195"/>
              <a:gd name="connsiteY5" fmla="*/ 229219 h 1762512"/>
              <a:gd name="connsiteX0" fmla="*/ 0 w 9150195"/>
              <a:gd name="connsiteY0" fmla="*/ 229219 h 1762512"/>
              <a:gd name="connsiteX1" fmla="*/ 3086234 w 9150195"/>
              <a:gd name="connsiteY1" fmla="*/ 475233 h 1762512"/>
              <a:gd name="connsiteX2" fmla="*/ 9150195 w 9150195"/>
              <a:gd name="connsiteY2" fmla="*/ 0 h 1762512"/>
              <a:gd name="connsiteX3" fmla="*/ 9150195 w 9150195"/>
              <a:gd name="connsiteY3" fmla="*/ 1762512 h 1762512"/>
              <a:gd name="connsiteX4" fmla="*/ 6195 w 9150195"/>
              <a:gd name="connsiteY4" fmla="*/ 1762512 h 1762512"/>
              <a:gd name="connsiteX5" fmla="*/ 0 w 9150195"/>
              <a:gd name="connsiteY5" fmla="*/ 229219 h 176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195" h="1762512">
                <a:moveTo>
                  <a:pt x="0" y="229219"/>
                </a:moveTo>
                <a:lnTo>
                  <a:pt x="3086234" y="475233"/>
                </a:lnTo>
                <a:lnTo>
                  <a:pt x="9150195" y="0"/>
                </a:lnTo>
                <a:lnTo>
                  <a:pt x="9150195" y="1762512"/>
                </a:lnTo>
                <a:lnTo>
                  <a:pt x="6195" y="1762512"/>
                </a:lnTo>
                <a:lnTo>
                  <a:pt x="0" y="229219"/>
                </a:lnTo>
                <a:close/>
              </a:path>
            </a:pathLst>
          </a:custGeom>
          <a:solidFill>
            <a:srgbClr val="164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effectLst/>
              <a:latin typeface="Segoe UI"/>
            </a:endParaRPr>
          </a:p>
        </p:txBody>
      </p:sp>
      <p:pic>
        <p:nvPicPr>
          <p:cNvPr id="13" name="Picture 12" descr="USPTO-logo-reverse-stacked-5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27" y="4701650"/>
            <a:ext cx="1338876" cy="662731"/>
          </a:xfrm>
          <a:prstGeom prst="rect">
            <a:avLst/>
          </a:prstGeom>
        </p:spPr>
      </p:pic>
      <p:sp>
        <p:nvSpPr>
          <p:cNvPr id="14" name="Rectangle 9"/>
          <p:cNvSpPr/>
          <p:nvPr userDrawn="1"/>
        </p:nvSpPr>
        <p:spPr>
          <a:xfrm>
            <a:off x="-815" y="0"/>
            <a:ext cx="9144000" cy="378022"/>
          </a:xfrm>
          <a:custGeom>
            <a:avLst/>
            <a:gdLst>
              <a:gd name="connsiteX0" fmla="*/ 0 w 9144000"/>
              <a:gd name="connsiteY0" fmla="*/ 0 h 242186"/>
              <a:gd name="connsiteX1" fmla="*/ 9144000 w 9144000"/>
              <a:gd name="connsiteY1" fmla="*/ 0 h 242186"/>
              <a:gd name="connsiteX2" fmla="*/ 9144000 w 9144000"/>
              <a:gd name="connsiteY2" fmla="*/ 242186 h 242186"/>
              <a:gd name="connsiteX3" fmla="*/ 0 w 9144000"/>
              <a:gd name="connsiteY3" fmla="*/ 242186 h 242186"/>
              <a:gd name="connsiteX4" fmla="*/ 0 w 9144000"/>
              <a:gd name="connsiteY4" fmla="*/ 0 h 242186"/>
              <a:gd name="connsiteX0" fmla="*/ 0 w 9144000"/>
              <a:gd name="connsiteY0" fmla="*/ 0 h 472558"/>
              <a:gd name="connsiteX1" fmla="*/ 9144000 w 9144000"/>
              <a:gd name="connsiteY1" fmla="*/ 0 h 472558"/>
              <a:gd name="connsiteX2" fmla="*/ 9144000 w 9144000"/>
              <a:gd name="connsiteY2" fmla="*/ 242186 h 472558"/>
              <a:gd name="connsiteX3" fmla="*/ 6119628 w 9144000"/>
              <a:gd name="connsiteY3" fmla="*/ 472558 h 472558"/>
              <a:gd name="connsiteX4" fmla="*/ 0 w 9144000"/>
              <a:gd name="connsiteY4" fmla="*/ 0 h 47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472558">
                <a:moveTo>
                  <a:pt x="0" y="0"/>
                </a:moveTo>
                <a:lnTo>
                  <a:pt x="9144000" y="0"/>
                </a:lnTo>
                <a:lnTo>
                  <a:pt x="9144000" y="242186"/>
                </a:lnTo>
                <a:lnTo>
                  <a:pt x="6119628" y="472558"/>
                </a:lnTo>
                <a:lnTo>
                  <a:pt x="0" y="0"/>
                </a:lnTo>
                <a:close/>
              </a:path>
            </a:pathLst>
          </a:custGeom>
          <a:solidFill>
            <a:srgbClr val="164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effectLst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3260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5028" y="31863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/>
                </a:solidFill>
              </a:defRPr>
            </a:lvl1pPr>
          </a:lstStyle>
          <a:p>
            <a:fld id="{911A6C0C-AF9D-4983-8DC6-1540F5BBBC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64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effectLst/>
              <a:latin typeface="Segoe UI"/>
            </a:endParaRPr>
          </a:p>
        </p:txBody>
      </p:sp>
      <p:pic>
        <p:nvPicPr>
          <p:cNvPr id="5" name="Picture 4" descr="USPTO-logo-reverse-stacked-10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450" y="1852118"/>
            <a:ext cx="4021100" cy="199044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64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effectLst/>
              <a:latin typeface="Segoe UI"/>
            </a:endParaRPr>
          </a:p>
        </p:txBody>
      </p:sp>
      <p:pic>
        <p:nvPicPr>
          <p:cNvPr id="6" name="Picture 5" descr="USPTO-logo-reverse-stacked-10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450" y="1852118"/>
            <a:ext cx="4021100" cy="19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5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64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effectLst/>
              <a:latin typeface="Segoe UI"/>
            </a:endParaRPr>
          </a:p>
        </p:txBody>
      </p:sp>
      <p:pic>
        <p:nvPicPr>
          <p:cNvPr id="4" name="Picture 3" descr="uspto_seal_1000px-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406" y="916906"/>
            <a:ext cx="3881188" cy="3881188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64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effectLst/>
              <a:latin typeface="Segoe UI"/>
            </a:endParaRPr>
          </a:p>
        </p:txBody>
      </p:sp>
      <p:pic>
        <p:nvPicPr>
          <p:cNvPr id="6" name="Picture 5" descr="uspto_seal_1000px-col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406" y="916906"/>
            <a:ext cx="3881188" cy="38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25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64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effectLst/>
              <a:latin typeface="Segoe UI"/>
            </a:endParaRPr>
          </a:p>
        </p:txBody>
      </p:sp>
      <p:pic>
        <p:nvPicPr>
          <p:cNvPr id="5" name="Picture 4" descr="USPTO-logo-reverse-stacked-10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450" y="1852118"/>
            <a:ext cx="4021100" cy="19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86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64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effectLst/>
              <a:latin typeface="Segoe UI"/>
            </a:endParaRPr>
          </a:p>
        </p:txBody>
      </p:sp>
      <p:pic>
        <p:nvPicPr>
          <p:cNvPr id="4" name="Picture 3" descr="uspto_seal_1000px-col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406" y="916906"/>
            <a:ext cx="3881188" cy="38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1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714999"/>
          </a:xfrm>
          <a:prstGeom prst="rect">
            <a:avLst/>
          </a:prstGeom>
          <a:blipFill dpi="0" rotWithShape="1">
            <a:blip r:embed="rId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5714999"/>
          </a:xfrm>
          <a:prstGeom prst="rect">
            <a:avLst/>
          </a:prstGeom>
          <a:blipFill dpi="0" rotWithShape="1">
            <a:blip r:embed="rId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7208"/>
            <a:ext cx="7772400" cy="122502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58241"/>
            <a:ext cx="7086600" cy="14605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/>
              </a:defRPr>
            </a:lvl1pPr>
          </a:lstStyle>
          <a:p>
            <a:fld id="{FD0CF2A8-0F06-0B4F-A023-17698AFBF4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6196" y="4283558"/>
            <a:ext cx="9150195" cy="1431441"/>
          </a:xfrm>
          <a:custGeom>
            <a:avLst/>
            <a:gdLst>
              <a:gd name="connsiteX0" fmla="*/ 0 w 9144000"/>
              <a:gd name="connsiteY0" fmla="*/ 0 h 1762512"/>
              <a:gd name="connsiteX1" fmla="*/ 9144000 w 9144000"/>
              <a:gd name="connsiteY1" fmla="*/ 0 h 1762512"/>
              <a:gd name="connsiteX2" fmla="*/ 9144000 w 9144000"/>
              <a:gd name="connsiteY2" fmla="*/ 1762512 h 1762512"/>
              <a:gd name="connsiteX3" fmla="*/ 0 w 9144000"/>
              <a:gd name="connsiteY3" fmla="*/ 1762512 h 1762512"/>
              <a:gd name="connsiteX4" fmla="*/ 0 w 9144000"/>
              <a:gd name="connsiteY4" fmla="*/ 0 h 1762512"/>
              <a:gd name="connsiteX0" fmla="*/ 80537 w 9144000"/>
              <a:gd name="connsiteY0" fmla="*/ 613317 h 1762512"/>
              <a:gd name="connsiteX1" fmla="*/ 9144000 w 9144000"/>
              <a:gd name="connsiteY1" fmla="*/ 0 h 1762512"/>
              <a:gd name="connsiteX2" fmla="*/ 9144000 w 9144000"/>
              <a:gd name="connsiteY2" fmla="*/ 1762512 h 1762512"/>
              <a:gd name="connsiteX3" fmla="*/ 0 w 9144000"/>
              <a:gd name="connsiteY3" fmla="*/ 1762512 h 1762512"/>
              <a:gd name="connsiteX4" fmla="*/ 80537 w 9144000"/>
              <a:gd name="connsiteY4" fmla="*/ 613317 h 1762512"/>
              <a:gd name="connsiteX0" fmla="*/ 0 w 9150195"/>
              <a:gd name="connsiteY0" fmla="*/ 229219 h 1762512"/>
              <a:gd name="connsiteX1" fmla="*/ 9150195 w 9150195"/>
              <a:gd name="connsiteY1" fmla="*/ 0 h 1762512"/>
              <a:gd name="connsiteX2" fmla="*/ 9150195 w 9150195"/>
              <a:gd name="connsiteY2" fmla="*/ 1762512 h 1762512"/>
              <a:gd name="connsiteX3" fmla="*/ 6195 w 9150195"/>
              <a:gd name="connsiteY3" fmla="*/ 1762512 h 1762512"/>
              <a:gd name="connsiteX4" fmla="*/ 0 w 9150195"/>
              <a:gd name="connsiteY4" fmla="*/ 229219 h 1762512"/>
              <a:gd name="connsiteX0" fmla="*/ 0 w 9150195"/>
              <a:gd name="connsiteY0" fmla="*/ 229219 h 1762512"/>
              <a:gd name="connsiteX1" fmla="*/ 4161872 w 9150195"/>
              <a:gd name="connsiteY1" fmla="*/ 125335 h 1762512"/>
              <a:gd name="connsiteX2" fmla="*/ 9150195 w 9150195"/>
              <a:gd name="connsiteY2" fmla="*/ 0 h 1762512"/>
              <a:gd name="connsiteX3" fmla="*/ 9150195 w 9150195"/>
              <a:gd name="connsiteY3" fmla="*/ 1762512 h 1762512"/>
              <a:gd name="connsiteX4" fmla="*/ 6195 w 9150195"/>
              <a:gd name="connsiteY4" fmla="*/ 1762512 h 1762512"/>
              <a:gd name="connsiteX5" fmla="*/ 0 w 9150195"/>
              <a:gd name="connsiteY5" fmla="*/ 229219 h 1762512"/>
              <a:gd name="connsiteX0" fmla="*/ 0 w 9150195"/>
              <a:gd name="connsiteY0" fmla="*/ 229219 h 1762512"/>
              <a:gd name="connsiteX1" fmla="*/ 3997718 w 9150195"/>
              <a:gd name="connsiteY1" fmla="*/ 1252784 h 1762512"/>
              <a:gd name="connsiteX2" fmla="*/ 9150195 w 9150195"/>
              <a:gd name="connsiteY2" fmla="*/ 0 h 1762512"/>
              <a:gd name="connsiteX3" fmla="*/ 9150195 w 9150195"/>
              <a:gd name="connsiteY3" fmla="*/ 1762512 h 1762512"/>
              <a:gd name="connsiteX4" fmla="*/ 6195 w 9150195"/>
              <a:gd name="connsiteY4" fmla="*/ 1762512 h 1762512"/>
              <a:gd name="connsiteX5" fmla="*/ 0 w 9150195"/>
              <a:gd name="connsiteY5" fmla="*/ 229219 h 1762512"/>
              <a:gd name="connsiteX0" fmla="*/ 0 w 9150195"/>
              <a:gd name="connsiteY0" fmla="*/ 229219 h 1762512"/>
              <a:gd name="connsiteX1" fmla="*/ 3086234 w 9150195"/>
              <a:gd name="connsiteY1" fmla="*/ 475233 h 1762512"/>
              <a:gd name="connsiteX2" fmla="*/ 9150195 w 9150195"/>
              <a:gd name="connsiteY2" fmla="*/ 0 h 1762512"/>
              <a:gd name="connsiteX3" fmla="*/ 9150195 w 9150195"/>
              <a:gd name="connsiteY3" fmla="*/ 1762512 h 1762512"/>
              <a:gd name="connsiteX4" fmla="*/ 6195 w 9150195"/>
              <a:gd name="connsiteY4" fmla="*/ 1762512 h 1762512"/>
              <a:gd name="connsiteX5" fmla="*/ 0 w 9150195"/>
              <a:gd name="connsiteY5" fmla="*/ 229219 h 176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195" h="1762512">
                <a:moveTo>
                  <a:pt x="0" y="229219"/>
                </a:moveTo>
                <a:lnTo>
                  <a:pt x="3086234" y="475233"/>
                </a:lnTo>
                <a:lnTo>
                  <a:pt x="9150195" y="0"/>
                </a:lnTo>
                <a:lnTo>
                  <a:pt x="9150195" y="1762512"/>
                </a:lnTo>
                <a:lnTo>
                  <a:pt x="6195" y="1762512"/>
                </a:lnTo>
                <a:lnTo>
                  <a:pt x="0" y="229219"/>
                </a:lnTo>
                <a:close/>
              </a:path>
            </a:pathLst>
          </a:custGeom>
          <a:solidFill>
            <a:srgbClr val="164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effectLst/>
              <a:latin typeface="Segoe UI"/>
            </a:endParaRPr>
          </a:p>
        </p:txBody>
      </p:sp>
      <p:pic>
        <p:nvPicPr>
          <p:cNvPr id="8" name="Picture 7" descr="USPTO-logo-reverse-stacked-5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27" y="4701650"/>
            <a:ext cx="1338876" cy="662731"/>
          </a:xfrm>
          <a:prstGeom prst="rect">
            <a:avLst/>
          </a:prstGeom>
        </p:spPr>
      </p:pic>
      <p:sp>
        <p:nvSpPr>
          <p:cNvPr id="12" name="Rectangle 9"/>
          <p:cNvSpPr/>
          <p:nvPr/>
        </p:nvSpPr>
        <p:spPr>
          <a:xfrm>
            <a:off x="-815" y="0"/>
            <a:ext cx="9144000" cy="378022"/>
          </a:xfrm>
          <a:custGeom>
            <a:avLst/>
            <a:gdLst>
              <a:gd name="connsiteX0" fmla="*/ 0 w 9144000"/>
              <a:gd name="connsiteY0" fmla="*/ 0 h 242186"/>
              <a:gd name="connsiteX1" fmla="*/ 9144000 w 9144000"/>
              <a:gd name="connsiteY1" fmla="*/ 0 h 242186"/>
              <a:gd name="connsiteX2" fmla="*/ 9144000 w 9144000"/>
              <a:gd name="connsiteY2" fmla="*/ 242186 h 242186"/>
              <a:gd name="connsiteX3" fmla="*/ 0 w 9144000"/>
              <a:gd name="connsiteY3" fmla="*/ 242186 h 242186"/>
              <a:gd name="connsiteX4" fmla="*/ 0 w 9144000"/>
              <a:gd name="connsiteY4" fmla="*/ 0 h 242186"/>
              <a:gd name="connsiteX0" fmla="*/ 0 w 9144000"/>
              <a:gd name="connsiteY0" fmla="*/ 0 h 472558"/>
              <a:gd name="connsiteX1" fmla="*/ 9144000 w 9144000"/>
              <a:gd name="connsiteY1" fmla="*/ 0 h 472558"/>
              <a:gd name="connsiteX2" fmla="*/ 9144000 w 9144000"/>
              <a:gd name="connsiteY2" fmla="*/ 242186 h 472558"/>
              <a:gd name="connsiteX3" fmla="*/ 6119628 w 9144000"/>
              <a:gd name="connsiteY3" fmla="*/ 472558 h 472558"/>
              <a:gd name="connsiteX4" fmla="*/ 0 w 9144000"/>
              <a:gd name="connsiteY4" fmla="*/ 0 h 47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472558">
                <a:moveTo>
                  <a:pt x="0" y="0"/>
                </a:moveTo>
                <a:lnTo>
                  <a:pt x="9144000" y="0"/>
                </a:lnTo>
                <a:lnTo>
                  <a:pt x="9144000" y="242186"/>
                </a:lnTo>
                <a:lnTo>
                  <a:pt x="6119628" y="472558"/>
                </a:lnTo>
                <a:lnTo>
                  <a:pt x="0" y="0"/>
                </a:lnTo>
                <a:close/>
              </a:path>
            </a:pathLst>
          </a:custGeom>
          <a:solidFill>
            <a:srgbClr val="164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effectLst/>
              <a:latin typeface="Segoe UI"/>
            </a:endParaRPr>
          </a:p>
        </p:txBody>
      </p:sp>
      <p:sp>
        <p:nvSpPr>
          <p:cNvPr id="13" name="Rectangle 9"/>
          <p:cNvSpPr/>
          <p:nvPr userDrawn="1"/>
        </p:nvSpPr>
        <p:spPr>
          <a:xfrm>
            <a:off x="-6196" y="4283558"/>
            <a:ext cx="9150195" cy="1431441"/>
          </a:xfrm>
          <a:custGeom>
            <a:avLst/>
            <a:gdLst>
              <a:gd name="connsiteX0" fmla="*/ 0 w 9144000"/>
              <a:gd name="connsiteY0" fmla="*/ 0 h 1762512"/>
              <a:gd name="connsiteX1" fmla="*/ 9144000 w 9144000"/>
              <a:gd name="connsiteY1" fmla="*/ 0 h 1762512"/>
              <a:gd name="connsiteX2" fmla="*/ 9144000 w 9144000"/>
              <a:gd name="connsiteY2" fmla="*/ 1762512 h 1762512"/>
              <a:gd name="connsiteX3" fmla="*/ 0 w 9144000"/>
              <a:gd name="connsiteY3" fmla="*/ 1762512 h 1762512"/>
              <a:gd name="connsiteX4" fmla="*/ 0 w 9144000"/>
              <a:gd name="connsiteY4" fmla="*/ 0 h 1762512"/>
              <a:gd name="connsiteX0" fmla="*/ 80537 w 9144000"/>
              <a:gd name="connsiteY0" fmla="*/ 613317 h 1762512"/>
              <a:gd name="connsiteX1" fmla="*/ 9144000 w 9144000"/>
              <a:gd name="connsiteY1" fmla="*/ 0 h 1762512"/>
              <a:gd name="connsiteX2" fmla="*/ 9144000 w 9144000"/>
              <a:gd name="connsiteY2" fmla="*/ 1762512 h 1762512"/>
              <a:gd name="connsiteX3" fmla="*/ 0 w 9144000"/>
              <a:gd name="connsiteY3" fmla="*/ 1762512 h 1762512"/>
              <a:gd name="connsiteX4" fmla="*/ 80537 w 9144000"/>
              <a:gd name="connsiteY4" fmla="*/ 613317 h 1762512"/>
              <a:gd name="connsiteX0" fmla="*/ 0 w 9150195"/>
              <a:gd name="connsiteY0" fmla="*/ 229219 h 1762512"/>
              <a:gd name="connsiteX1" fmla="*/ 9150195 w 9150195"/>
              <a:gd name="connsiteY1" fmla="*/ 0 h 1762512"/>
              <a:gd name="connsiteX2" fmla="*/ 9150195 w 9150195"/>
              <a:gd name="connsiteY2" fmla="*/ 1762512 h 1762512"/>
              <a:gd name="connsiteX3" fmla="*/ 6195 w 9150195"/>
              <a:gd name="connsiteY3" fmla="*/ 1762512 h 1762512"/>
              <a:gd name="connsiteX4" fmla="*/ 0 w 9150195"/>
              <a:gd name="connsiteY4" fmla="*/ 229219 h 1762512"/>
              <a:gd name="connsiteX0" fmla="*/ 0 w 9150195"/>
              <a:gd name="connsiteY0" fmla="*/ 229219 h 1762512"/>
              <a:gd name="connsiteX1" fmla="*/ 4161872 w 9150195"/>
              <a:gd name="connsiteY1" fmla="*/ 125335 h 1762512"/>
              <a:gd name="connsiteX2" fmla="*/ 9150195 w 9150195"/>
              <a:gd name="connsiteY2" fmla="*/ 0 h 1762512"/>
              <a:gd name="connsiteX3" fmla="*/ 9150195 w 9150195"/>
              <a:gd name="connsiteY3" fmla="*/ 1762512 h 1762512"/>
              <a:gd name="connsiteX4" fmla="*/ 6195 w 9150195"/>
              <a:gd name="connsiteY4" fmla="*/ 1762512 h 1762512"/>
              <a:gd name="connsiteX5" fmla="*/ 0 w 9150195"/>
              <a:gd name="connsiteY5" fmla="*/ 229219 h 1762512"/>
              <a:gd name="connsiteX0" fmla="*/ 0 w 9150195"/>
              <a:gd name="connsiteY0" fmla="*/ 229219 h 1762512"/>
              <a:gd name="connsiteX1" fmla="*/ 3997718 w 9150195"/>
              <a:gd name="connsiteY1" fmla="*/ 1252784 h 1762512"/>
              <a:gd name="connsiteX2" fmla="*/ 9150195 w 9150195"/>
              <a:gd name="connsiteY2" fmla="*/ 0 h 1762512"/>
              <a:gd name="connsiteX3" fmla="*/ 9150195 w 9150195"/>
              <a:gd name="connsiteY3" fmla="*/ 1762512 h 1762512"/>
              <a:gd name="connsiteX4" fmla="*/ 6195 w 9150195"/>
              <a:gd name="connsiteY4" fmla="*/ 1762512 h 1762512"/>
              <a:gd name="connsiteX5" fmla="*/ 0 w 9150195"/>
              <a:gd name="connsiteY5" fmla="*/ 229219 h 1762512"/>
              <a:gd name="connsiteX0" fmla="*/ 0 w 9150195"/>
              <a:gd name="connsiteY0" fmla="*/ 229219 h 1762512"/>
              <a:gd name="connsiteX1" fmla="*/ 3086234 w 9150195"/>
              <a:gd name="connsiteY1" fmla="*/ 475233 h 1762512"/>
              <a:gd name="connsiteX2" fmla="*/ 9150195 w 9150195"/>
              <a:gd name="connsiteY2" fmla="*/ 0 h 1762512"/>
              <a:gd name="connsiteX3" fmla="*/ 9150195 w 9150195"/>
              <a:gd name="connsiteY3" fmla="*/ 1762512 h 1762512"/>
              <a:gd name="connsiteX4" fmla="*/ 6195 w 9150195"/>
              <a:gd name="connsiteY4" fmla="*/ 1762512 h 1762512"/>
              <a:gd name="connsiteX5" fmla="*/ 0 w 9150195"/>
              <a:gd name="connsiteY5" fmla="*/ 229219 h 176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195" h="1762512">
                <a:moveTo>
                  <a:pt x="0" y="229219"/>
                </a:moveTo>
                <a:lnTo>
                  <a:pt x="3086234" y="475233"/>
                </a:lnTo>
                <a:lnTo>
                  <a:pt x="9150195" y="0"/>
                </a:lnTo>
                <a:lnTo>
                  <a:pt x="9150195" y="1762512"/>
                </a:lnTo>
                <a:lnTo>
                  <a:pt x="6195" y="1762512"/>
                </a:lnTo>
                <a:lnTo>
                  <a:pt x="0" y="229219"/>
                </a:lnTo>
                <a:close/>
              </a:path>
            </a:pathLst>
          </a:custGeom>
          <a:solidFill>
            <a:srgbClr val="164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effectLst/>
              <a:latin typeface="Segoe UI"/>
            </a:endParaRPr>
          </a:p>
        </p:txBody>
      </p:sp>
      <p:pic>
        <p:nvPicPr>
          <p:cNvPr id="14" name="Picture 13" descr="USPTO-logo-reverse-stacked-500p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27" y="4701650"/>
            <a:ext cx="1338876" cy="662731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-815" y="0"/>
            <a:ext cx="9144000" cy="378022"/>
          </a:xfrm>
          <a:custGeom>
            <a:avLst/>
            <a:gdLst>
              <a:gd name="connsiteX0" fmla="*/ 0 w 9144000"/>
              <a:gd name="connsiteY0" fmla="*/ 0 h 242186"/>
              <a:gd name="connsiteX1" fmla="*/ 9144000 w 9144000"/>
              <a:gd name="connsiteY1" fmla="*/ 0 h 242186"/>
              <a:gd name="connsiteX2" fmla="*/ 9144000 w 9144000"/>
              <a:gd name="connsiteY2" fmla="*/ 242186 h 242186"/>
              <a:gd name="connsiteX3" fmla="*/ 0 w 9144000"/>
              <a:gd name="connsiteY3" fmla="*/ 242186 h 242186"/>
              <a:gd name="connsiteX4" fmla="*/ 0 w 9144000"/>
              <a:gd name="connsiteY4" fmla="*/ 0 h 242186"/>
              <a:gd name="connsiteX0" fmla="*/ 0 w 9144000"/>
              <a:gd name="connsiteY0" fmla="*/ 0 h 472558"/>
              <a:gd name="connsiteX1" fmla="*/ 9144000 w 9144000"/>
              <a:gd name="connsiteY1" fmla="*/ 0 h 472558"/>
              <a:gd name="connsiteX2" fmla="*/ 9144000 w 9144000"/>
              <a:gd name="connsiteY2" fmla="*/ 242186 h 472558"/>
              <a:gd name="connsiteX3" fmla="*/ 6119628 w 9144000"/>
              <a:gd name="connsiteY3" fmla="*/ 472558 h 472558"/>
              <a:gd name="connsiteX4" fmla="*/ 0 w 9144000"/>
              <a:gd name="connsiteY4" fmla="*/ 0 h 47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472558">
                <a:moveTo>
                  <a:pt x="0" y="0"/>
                </a:moveTo>
                <a:lnTo>
                  <a:pt x="9144000" y="0"/>
                </a:lnTo>
                <a:lnTo>
                  <a:pt x="9144000" y="242186"/>
                </a:lnTo>
                <a:lnTo>
                  <a:pt x="6119628" y="472558"/>
                </a:lnTo>
                <a:lnTo>
                  <a:pt x="0" y="0"/>
                </a:lnTo>
                <a:close/>
              </a:path>
            </a:pathLst>
          </a:custGeom>
          <a:solidFill>
            <a:srgbClr val="164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effectLst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477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584"/>
            <a:ext cx="8229600" cy="3347989"/>
          </a:xfrm>
        </p:spPr>
        <p:txBody>
          <a:bodyPr/>
          <a:lstStyle>
            <a:lvl1pPr>
              <a:spcBef>
                <a:spcPts val="600"/>
              </a:spcBef>
              <a:defRPr sz="22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5028" y="31863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/>
                </a:solidFill>
              </a:defRPr>
            </a:lvl1pPr>
          </a:lstStyle>
          <a:p>
            <a:fld id="{911A6C0C-AF9D-4983-8DC6-1540F5BBBC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5028" y="31863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/>
                </a:solidFill>
              </a:defRPr>
            </a:lvl1pPr>
          </a:lstStyle>
          <a:p>
            <a:fld id="{911A6C0C-AF9D-4983-8DC6-1540F5BBBC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2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422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422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5028" y="31863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/>
                </a:solidFill>
              </a:defRPr>
            </a:lvl1pPr>
          </a:lstStyle>
          <a:p>
            <a:fld id="{911A6C0C-AF9D-4983-8DC6-1540F5BBBC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3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3200"/>
            <a:ext cx="4040188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56335"/>
            <a:ext cx="4040188" cy="286966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23200"/>
            <a:ext cx="4041775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56335"/>
            <a:ext cx="4041775" cy="286966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5028" y="31863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/>
                </a:solidFill>
              </a:defRPr>
            </a:lvl1pPr>
          </a:lstStyle>
          <a:p>
            <a:fld id="{911A6C0C-AF9D-4983-8DC6-1540F5BBBC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0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09580"/>
            <a:ext cx="8229600" cy="9525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5028" y="31863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/>
                </a:solidFill>
              </a:defRPr>
            </a:lvl1pPr>
          </a:lstStyle>
          <a:p>
            <a:fld id="{911A6C0C-AF9D-4983-8DC6-1540F5BBBC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2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5028" y="31863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/>
                </a:solidFill>
              </a:defRPr>
            </a:lvl1pPr>
          </a:lstStyle>
          <a:p>
            <a:fld id="{911A6C0C-AF9D-4983-8DC6-1540F5BBBC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6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8208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82082"/>
            <a:ext cx="5111750" cy="45230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50457"/>
            <a:ext cx="3008313" cy="35546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5028" y="31863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/>
                </a:solidFill>
              </a:defRPr>
            </a:lvl1pPr>
          </a:lstStyle>
          <a:p>
            <a:fld id="{911A6C0C-AF9D-4983-8DC6-1540F5BBBC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958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584"/>
            <a:ext cx="8229600" cy="3657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/>
          <p:nvPr/>
        </p:nvSpPr>
        <p:spPr>
          <a:xfrm>
            <a:off x="-815" y="0"/>
            <a:ext cx="9144000" cy="378022"/>
          </a:xfrm>
          <a:custGeom>
            <a:avLst/>
            <a:gdLst>
              <a:gd name="connsiteX0" fmla="*/ 0 w 9144000"/>
              <a:gd name="connsiteY0" fmla="*/ 0 h 242186"/>
              <a:gd name="connsiteX1" fmla="*/ 9144000 w 9144000"/>
              <a:gd name="connsiteY1" fmla="*/ 0 h 242186"/>
              <a:gd name="connsiteX2" fmla="*/ 9144000 w 9144000"/>
              <a:gd name="connsiteY2" fmla="*/ 242186 h 242186"/>
              <a:gd name="connsiteX3" fmla="*/ 0 w 9144000"/>
              <a:gd name="connsiteY3" fmla="*/ 242186 h 242186"/>
              <a:gd name="connsiteX4" fmla="*/ 0 w 9144000"/>
              <a:gd name="connsiteY4" fmla="*/ 0 h 242186"/>
              <a:gd name="connsiteX0" fmla="*/ 0 w 9144000"/>
              <a:gd name="connsiteY0" fmla="*/ 0 h 472558"/>
              <a:gd name="connsiteX1" fmla="*/ 9144000 w 9144000"/>
              <a:gd name="connsiteY1" fmla="*/ 0 h 472558"/>
              <a:gd name="connsiteX2" fmla="*/ 9144000 w 9144000"/>
              <a:gd name="connsiteY2" fmla="*/ 242186 h 472558"/>
              <a:gd name="connsiteX3" fmla="*/ 6119628 w 9144000"/>
              <a:gd name="connsiteY3" fmla="*/ 472558 h 472558"/>
              <a:gd name="connsiteX4" fmla="*/ 0 w 9144000"/>
              <a:gd name="connsiteY4" fmla="*/ 0 h 47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472558">
                <a:moveTo>
                  <a:pt x="0" y="0"/>
                </a:moveTo>
                <a:lnTo>
                  <a:pt x="9144000" y="0"/>
                </a:lnTo>
                <a:lnTo>
                  <a:pt x="9144000" y="242186"/>
                </a:lnTo>
                <a:lnTo>
                  <a:pt x="6119628" y="472558"/>
                </a:lnTo>
                <a:lnTo>
                  <a:pt x="0" y="0"/>
                </a:lnTo>
                <a:close/>
              </a:path>
            </a:pathLst>
          </a:custGeom>
          <a:solidFill>
            <a:srgbClr val="164469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effectLst/>
              <a:latin typeface="Segoe UI"/>
            </a:endParaRPr>
          </a:p>
        </p:txBody>
      </p:sp>
      <p:pic>
        <p:nvPicPr>
          <p:cNvPr id="5" name="Picture 4" descr="USPTO-logo-black-bug-only-500px.png"/>
          <p:cNvPicPr>
            <a:picLocks noChangeAspect="1"/>
          </p:cNvPicPr>
          <p:nvPr/>
        </p:nvPicPr>
        <p:blipFill>
          <a:blip r:embed="rId16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27" y="4897519"/>
            <a:ext cx="1338875" cy="4668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5028" y="31863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/>
                </a:solidFill>
              </a:defRPr>
            </a:lvl1pPr>
          </a:lstStyle>
          <a:p>
            <a:fld id="{911A6C0C-AF9D-4983-8DC6-1540F5BBBC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4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Segoe UI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Segoe UI Semibold" panose="020B0702040204020203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Segoe UI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Segoe UI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Segoe UI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Segoe UI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7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595" y="69550"/>
            <a:ext cx="8229600" cy="952500"/>
          </a:xfrm>
        </p:spPr>
        <p:txBody>
          <a:bodyPr/>
          <a:lstStyle/>
          <a:p>
            <a:r>
              <a:rPr lang="en-US" dirty="0" smtClean="0"/>
              <a:t>Independent Pipelines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13" y="644434"/>
            <a:ext cx="8285018" cy="502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502" y="916480"/>
            <a:ext cx="9248502" cy="361897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372423" y="3645425"/>
            <a:ext cx="1028699" cy="59787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457200" y="30958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Segoe UI"/>
                <a:ea typeface="+mj-ea"/>
                <a:cs typeface="+mj-cs"/>
              </a:defRPr>
            </a:lvl1pPr>
          </a:lstStyle>
          <a:p>
            <a:r>
              <a:rPr lang="en-US" dirty="0" smtClean="0"/>
              <a:t>Independent Build Gates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71408" y="1611504"/>
            <a:ext cx="1028699" cy="59787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 txBox="1">
            <a:spLocks/>
          </p:cNvSpPr>
          <p:nvPr/>
        </p:nvSpPr>
        <p:spPr>
          <a:xfrm>
            <a:off x="457200" y="30958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11480" rtl="0" eaLnBrk="1" latinLnBrk="0" hangingPunct="1">
              <a:spcBef>
                <a:spcPct val="0"/>
              </a:spcBef>
              <a:buNone/>
              <a:defRPr sz="2880" b="1" kern="1200">
                <a:solidFill>
                  <a:schemeClr val="tx1"/>
                </a:solidFill>
                <a:latin typeface="Segoe UI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Independent Automated Tests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7" y="864211"/>
            <a:ext cx="9306770" cy="458735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658101" y="4243303"/>
            <a:ext cx="1303019" cy="59787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74023" y="117992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Segoe UI"/>
                <a:ea typeface="+mj-ea"/>
                <a:cs typeface="+mj-cs"/>
              </a:defRPr>
            </a:lvl1pPr>
          </a:lstStyle>
          <a:p>
            <a:r>
              <a:rPr lang="en-US" dirty="0" smtClean="0"/>
              <a:t>FPNG Tech Lead Approval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29730" y="2765026"/>
            <a:ext cx="191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Small Button, Big Responsibility</a:t>
            </a:r>
            <a:endParaRPr lang="en-US" dirty="0"/>
          </a:p>
        </p:txBody>
      </p:sp>
      <p:pic>
        <p:nvPicPr>
          <p:cNvPr id="2050" name="Picture 3" descr="image00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9" r="23669" b="6505"/>
          <a:stretch/>
        </p:blipFill>
        <p:spPr bwMode="auto">
          <a:xfrm>
            <a:off x="1189177" y="696686"/>
            <a:ext cx="5392209" cy="499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889228" y="1943449"/>
            <a:ext cx="1114426" cy="47478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004018" y="2236356"/>
            <a:ext cx="847335" cy="7648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457200" y="30958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Segoe UI"/>
                <a:ea typeface="+mj-ea"/>
                <a:cs typeface="+mj-cs"/>
              </a:defRPr>
            </a:lvl1pPr>
          </a:lstStyle>
          <a:p>
            <a:r>
              <a:rPr lang="en-US" dirty="0" smtClean="0"/>
              <a:t>DART/Gears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20866"/>
          <a:stretch/>
        </p:blipFill>
        <p:spPr>
          <a:xfrm>
            <a:off x="88535" y="785830"/>
            <a:ext cx="8965515" cy="453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2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25232"/>
              </p:ext>
            </p:extLst>
          </p:nvPr>
        </p:nvGraphicFramePr>
        <p:xfrm>
          <a:off x="133165" y="204187"/>
          <a:ext cx="8922058" cy="5172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3"/>
          <p:cNvSpPr txBox="1">
            <a:spLocks/>
          </p:cNvSpPr>
          <p:nvPr/>
        </p:nvSpPr>
        <p:spPr>
          <a:xfrm>
            <a:off x="2462101" y="5376426"/>
            <a:ext cx="4006734" cy="33546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400" b="0" dirty="0">
                <a:solidFill>
                  <a:srgbClr val="164469"/>
                </a:solidFill>
              </a:rPr>
              <a:t>*Includes projected releases</a:t>
            </a:r>
            <a:endParaRPr lang="en-US" sz="1400" dirty="0">
              <a:solidFill>
                <a:srgbClr val="164469"/>
              </a:solidFill>
            </a:endParaRPr>
          </a:p>
          <a:p>
            <a:pPr algn="ctr"/>
            <a:endParaRPr lang="en-US" sz="1400" dirty="0">
              <a:solidFill>
                <a:srgbClr val="164469"/>
              </a:solidFill>
            </a:endParaRPr>
          </a:p>
          <a:p>
            <a:pPr algn="ctr"/>
            <a:endParaRPr lang="en-US" sz="1400" dirty="0">
              <a:solidFill>
                <a:srgbClr val="16446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31143" y="2903050"/>
            <a:ext cx="158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DevOps Pilot Policy Signed</a:t>
            </a:r>
            <a:endParaRPr lang="en-US" sz="1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252974" y="1489280"/>
            <a:ext cx="1771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FPNG Converts to </a:t>
            </a:r>
            <a:r>
              <a:rPr lang="en-US" sz="1600" i="1" dirty="0" err="1" smtClean="0"/>
              <a:t>Microservices</a:t>
            </a:r>
            <a:endParaRPr lang="en-US" sz="1600" i="1" dirty="0"/>
          </a:p>
        </p:txBody>
      </p:sp>
      <p:cxnSp>
        <p:nvCxnSpPr>
          <p:cNvPr id="7" name="Straight Arrow Connector 6"/>
          <p:cNvCxnSpPr>
            <a:stCxn id="2" idx="2"/>
          </p:cNvCxnSpPr>
          <p:nvPr/>
        </p:nvCxnSpPr>
        <p:spPr>
          <a:xfrm>
            <a:off x="2825695" y="3487825"/>
            <a:ext cx="0" cy="4167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6138508" y="2074055"/>
            <a:ext cx="0" cy="10751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39121" y="1800327"/>
            <a:ext cx="1771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FPNG Released to External Users</a:t>
            </a:r>
            <a:endParaRPr lang="en-US" sz="1600" i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24655" y="2385102"/>
            <a:ext cx="0" cy="7641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80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178526" y="6574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Segoe UI"/>
                <a:ea typeface="+mj-ea"/>
                <a:cs typeface="+mj-cs"/>
              </a:defRPr>
            </a:lvl1pPr>
          </a:lstStyle>
          <a:p>
            <a:r>
              <a:rPr lang="en-US" dirty="0" smtClean="0"/>
              <a:t>Evolution Over Past Two Years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7180"/>
          <a:stretch/>
        </p:blipFill>
        <p:spPr>
          <a:xfrm>
            <a:off x="870857" y="541990"/>
            <a:ext cx="7435436" cy="517301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0960" y="1175658"/>
            <a:ext cx="879566" cy="0"/>
          </a:xfrm>
          <a:prstGeom prst="straightConnector1">
            <a:avLst/>
          </a:prstGeom>
          <a:ln w="698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24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6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135586" y="4801338"/>
            <a:ext cx="1608364" cy="7587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</a:t>
            </a:r>
            <a:r>
              <a:rPr lang="en-US" dirty="0" err="1" smtClean="0"/>
              <a:t>Microservice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88278" y="2095229"/>
            <a:ext cx="73935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Segoe UI"/>
              </a:rPr>
              <a:t>A </a:t>
            </a:r>
            <a:r>
              <a:rPr lang="en-US" sz="2500" b="1" dirty="0" smtClean="0">
                <a:latin typeface="Segoe UI"/>
              </a:rPr>
              <a:t>small, independently deployable </a:t>
            </a:r>
            <a:r>
              <a:rPr lang="en-US" sz="2500" dirty="0" smtClean="0">
                <a:latin typeface="Segoe UI"/>
              </a:rPr>
              <a:t>software application serving a </a:t>
            </a:r>
            <a:r>
              <a:rPr lang="en-US" sz="2500" b="1" dirty="0">
                <a:latin typeface="Segoe UI"/>
              </a:rPr>
              <a:t>specific </a:t>
            </a:r>
            <a:r>
              <a:rPr lang="en-US" sz="2500" dirty="0">
                <a:latin typeface="Segoe UI"/>
              </a:rPr>
              <a:t>business goal</a:t>
            </a:r>
            <a:r>
              <a:rPr lang="en-US" sz="2500" dirty="0" smtClean="0">
                <a:latin typeface="Segoe UI"/>
              </a:rPr>
              <a:t>.</a:t>
            </a:r>
          </a:p>
          <a:p>
            <a:endParaRPr lang="en-US" sz="2500" dirty="0">
              <a:latin typeface="Segoe UI"/>
            </a:endParaRPr>
          </a:p>
          <a:p>
            <a:r>
              <a:rPr lang="en-US" sz="2500" dirty="0">
                <a:latin typeface="Segoe UI"/>
              </a:rPr>
              <a:t>In other words, it is </a:t>
            </a:r>
            <a:r>
              <a:rPr lang="en-US" sz="2500" dirty="0" smtClean="0">
                <a:latin typeface="Segoe UI"/>
              </a:rPr>
              <a:t>smaller pieces </a:t>
            </a:r>
            <a:r>
              <a:rPr lang="en-US" sz="2500" dirty="0">
                <a:latin typeface="Segoe UI"/>
              </a:rPr>
              <a:t>of an “AIS”.</a:t>
            </a:r>
          </a:p>
        </p:txBody>
      </p:sp>
    </p:spTree>
    <p:extLst>
      <p:ext uri="{BB962C8B-B14F-4D97-AF65-F5344CB8AC3E}">
        <p14:creationId xmlns:p14="http://schemas.microsoft.com/office/powerpoint/2010/main" val="146088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135586" y="4801338"/>
            <a:ext cx="1608364" cy="7587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FPNG Monolith - Circa 2016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95156" y="862151"/>
            <a:ext cx="3762103" cy="454988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FPNG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9625" y="1489152"/>
            <a:ext cx="2987040" cy="49638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Services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69625" y="2129231"/>
            <a:ext cx="2987040" cy="49638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Shopping Cart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69625" y="2815032"/>
            <a:ext cx="2987040" cy="49638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Pricing Engine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69625" y="3460127"/>
            <a:ext cx="2987040" cy="49638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Financial Reporting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69625" y="4125674"/>
            <a:ext cx="2987040" cy="49638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Inquiry Services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82687" y="4767051"/>
            <a:ext cx="2987040" cy="49638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Stored Payments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1" y="322362"/>
            <a:ext cx="1539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200" tIns="38100" rIns="76200" bIns="381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500" dirty="0"/>
          </a:p>
        </p:txBody>
      </p:sp>
      <p:sp>
        <p:nvSpPr>
          <p:cNvPr id="6" name="Content Placeholder 26"/>
          <p:cNvSpPr txBox="1">
            <a:spLocks/>
          </p:cNvSpPr>
          <p:nvPr/>
        </p:nvSpPr>
        <p:spPr>
          <a:xfrm>
            <a:off x="1315771" y="1822050"/>
            <a:ext cx="6512457" cy="2244852"/>
          </a:xfrm>
          <a:prstGeom prst="rect">
            <a:avLst/>
          </a:prstGeom>
        </p:spPr>
        <p:txBody>
          <a:bodyPr vert="horz" lIns="76200" tIns="38100" rIns="76200" bIns="3810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 UI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 UI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 UI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 UI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Release Scheduling Conflicts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Increased Deployment Risk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Slower Cycle Time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958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 smtClean="0"/>
              <a:t>Problems with the FPNG Monolith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6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1" y="322362"/>
            <a:ext cx="1539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200" tIns="38100" rIns="76200" bIns="381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5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5898" y="202216"/>
            <a:ext cx="7620000" cy="679173"/>
          </a:xfrm>
        </p:spPr>
        <p:txBody>
          <a:bodyPr>
            <a:normAutofit/>
          </a:bodyPr>
          <a:lstStyle/>
          <a:p>
            <a:r>
              <a:rPr lang="en-US" dirty="0"/>
              <a:t>Release Scheduling Conflicts</a:t>
            </a:r>
          </a:p>
        </p:txBody>
      </p:sp>
      <p:sp>
        <p:nvSpPr>
          <p:cNvPr id="6" name="Content Placeholder 26"/>
          <p:cNvSpPr txBox="1">
            <a:spLocks/>
          </p:cNvSpPr>
          <p:nvPr/>
        </p:nvSpPr>
        <p:spPr>
          <a:xfrm>
            <a:off x="287377" y="2298452"/>
            <a:ext cx="8566871" cy="2551612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 UI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 UI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 UI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 UI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67" dirty="0"/>
          </a:p>
        </p:txBody>
      </p:sp>
      <p:sp>
        <p:nvSpPr>
          <p:cNvPr id="7" name="Rounded Rectangle 6"/>
          <p:cNvSpPr/>
          <p:nvPr/>
        </p:nvSpPr>
        <p:spPr>
          <a:xfrm>
            <a:off x="287377" y="940529"/>
            <a:ext cx="3762103" cy="4549885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FPNG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229" y="2298452"/>
            <a:ext cx="2987040" cy="4963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Shopping Cart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0544" y="3138035"/>
            <a:ext cx="2987040" cy="4963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Financial Reporting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0544" y="3977618"/>
            <a:ext cx="2987040" cy="4963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Inquiry Services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27859" y="4221490"/>
            <a:ext cx="4254142" cy="0"/>
          </a:xfrm>
          <a:prstGeom prst="straightConnector1">
            <a:avLst/>
          </a:prstGeom>
          <a:ln w="73025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27859" y="3405845"/>
            <a:ext cx="1532709" cy="0"/>
          </a:xfrm>
          <a:prstGeom prst="straightConnector1">
            <a:avLst/>
          </a:prstGeom>
          <a:ln w="73025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27859" y="2546646"/>
            <a:ext cx="2882538" cy="0"/>
          </a:xfrm>
          <a:prstGeom prst="straightConnector1">
            <a:avLst/>
          </a:prstGeom>
          <a:ln w="73025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53986" y="1933303"/>
            <a:ext cx="0" cy="3274423"/>
          </a:xfrm>
          <a:prstGeom prst="line">
            <a:avLst/>
          </a:prstGeom>
          <a:ln w="15875">
            <a:solidFill>
              <a:schemeClr val="bg2"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7255" y="5275575"/>
            <a:ext cx="109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January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501640" y="1933303"/>
            <a:ext cx="0" cy="3285702"/>
          </a:xfrm>
          <a:prstGeom prst="line">
            <a:avLst/>
          </a:prstGeom>
          <a:ln w="15875">
            <a:solidFill>
              <a:schemeClr val="bg2"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48782" y="5278145"/>
            <a:ext cx="109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February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50854" y="5273792"/>
            <a:ext cx="109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March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881948" y="1933303"/>
            <a:ext cx="0" cy="3344842"/>
          </a:xfrm>
          <a:prstGeom prst="line">
            <a:avLst/>
          </a:prstGeom>
          <a:ln w="15875">
            <a:solidFill>
              <a:schemeClr val="bg2"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81250" y="5305748"/>
            <a:ext cx="109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April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8233955" y="1933303"/>
            <a:ext cx="0" cy="3340489"/>
          </a:xfrm>
          <a:prstGeom prst="line">
            <a:avLst/>
          </a:prstGeom>
          <a:ln w="15875">
            <a:solidFill>
              <a:schemeClr val="bg2"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 Brace 27"/>
          <p:cNvSpPr/>
          <p:nvPr/>
        </p:nvSpPr>
        <p:spPr>
          <a:xfrm rot="5400000">
            <a:off x="5308962" y="269780"/>
            <a:ext cx="418013" cy="27279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881149" y="957949"/>
            <a:ext cx="137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Shelf-ware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46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1" y="322362"/>
            <a:ext cx="1539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200" tIns="38100" rIns="76200" bIns="381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5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4321" y="290552"/>
            <a:ext cx="7620000" cy="679173"/>
          </a:xfrm>
        </p:spPr>
        <p:txBody>
          <a:bodyPr>
            <a:normAutofit/>
          </a:bodyPr>
          <a:lstStyle/>
          <a:p>
            <a:r>
              <a:rPr lang="en-US" dirty="0"/>
              <a:t>Release Scheduling Analogy</a:t>
            </a:r>
          </a:p>
        </p:txBody>
      </p:sp>
      <p:sp>
        <p:nvSpPr>
          <p:cNvPr id="6" name="Content Placeholder 26"/>
          <p:cNvSpPr txBox="1">
            <a:spLocks/>
          </p:cNvSpPr>
          <p:nvPr/>
        </p:nvSpPr>
        <p:spPr>
          <a:xfrm>
            <a:off x="89448" y="2004785"/>
            <a:ext cx="8566871" cy="2551612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 UI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 UI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 UI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 UI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67" dirty="0"/>
          </a:p>
        </p:txBody>
      </p:sp>
      <p:pic>
        <p:nvPicPr>
          <p:cNvPr id="1026" name="Picture 2" descr="Blue Tat Bu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4" t="-116" r="7158"/>
          <a:stretch/>
        </p:blipFill>
        <p:spPr bwMode="auto">
          <a:xfrm>
            <a:off x="120577" y="1398261"/>
            <a:ext cx="4198876" cy="306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stock photo of car, vehicle, luxury, desig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1" t="2127" r="3991" b="5796"/>
          <a:stretch/>
        </p:blipFill>
        <p:spPr bwMode="auto">
          <a:xfrm>
            <a:off x="4519749" y="1398262"/>
            <a:ext cx="4442554" cy="306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38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1" y="322362"/>
            <a:ext cx="1539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200" tIns="38100" rIns="76200" bIns="381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5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1" y="402455"/>
            <a:ext cx="7620000" cy="679173"/>
          </a:xfrm>
        </p:spPr>
        <p:txBody>
          <a:bodyPr>
            <a:normAutofit/>
          </a:bodyPr>
          <a:lstStyle/>
          <a:p>
            <a:r>
              <a:rPr lang="en-US" dirty="0" smtClean="0"/>
              <a:t>Increased Deployment Risk</a:t>
            </a:r>
            <a:endParaRPr lang="en-US" dirty="0"/>
          </a:p>
        </p:txBody>
      </p:sp>
      <p:sp>
        <p:nvSpPr>
          <p:cNvPr id="6" name="Content Placeholder 26"/>
          <p:cNvSpPr txBox="1">
            <a:spLocks/>
          </p:cNvSpPr>
          <p:nvPr/>
        </p:nvSpPr>
        <p:spPr>
          <a:xfrm>
            <a:off x="89448" y="2004785"/>
            <a:ext cx="8566871" cy="2551612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 UI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 UI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 UI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 UI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67" dirty="0"/>
          </a:p>
        </p:txBody>
      </p:sp>
      <p:sp>
        <p:nvSpPr>
          <p:cNvPr id="2" name="TextBox 1"/>
          <p:cNvSpPr txBox="1"/>
          <p:nvPr/>
        </p:nvSpPr>
        <p:spPr>
          <a:xfrm>
            <a:off x="1088571" y="2346316"/>
            <a:ext cx="7293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Even one line code changes still required us to build and deploy the entire monolith to production.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698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1" y="322362"/>
            <a:ext cx="1539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200" tIns="38100" rIns="76200" bIns="381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5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1" y="402455"/>
            <a:ext cx="7620000" cy="679173"/>
          </a:xfrm>
        </p:spPr>
        <p:txBody>
          <a:bodyPr>
            <a:normAutofit/>
          </a:bodyPr>
          <a:lstStyle/>
          <a:p>
            <a:r>
              <a:rPr lang="en-US" dirty="0" smtClean="0"/>
              <a:t>Slower </a:t>
            </a:r>
            <a:r>
              <a:rPr lang="en-US" dirty="0"/>
              <a:t>Cycle Time</a:t>
            </a:r>
          </a:p>
        </p:txBody>
      </p:sp>
      <p:sp>
        <p:nvSpPr>
          <p:cNvPr id="6" name="Content Placeholder 26"/>
          <p:cNvSpPr txBox="1">
            <a:spLocks/>
          </p:cNvSpPr>
          <p:nvPr/>
        </p:nvSpPr>
        <p:spPr>
          <a:xfrm>
            <a:off x="124283" y="4976056"/>
            <a:ext cx="3550790" cy="2047720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 UI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 UI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 UI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 UI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0"/>
              </a:spcBef>
              <a:buNone/>
            </a:pPr>
            <a:endParaRPr lang="en-US" sz="1667" dirty="0" smtClean="0"/>
          </a:p>
          <a:p>
            <a:pPr marL="0" indent="0">
              <a:buNone/>
            </a:pPr>
            <a:endParaRPr lang="en-US" sz="1667" dirty="0"/>
          </a:p>
        </p:txBody>
      </p:sp>
      <p:pic>
        <p:nvPicPr>
          <p:cNvPr id="1026" name="Picture 2" descr="stock photo, daytime, nobody, outdoors, grass, plant, moss, metal, rusty, dirty, pipeline, pipe, line, convenience, vegetation, outdoor, outside, daylight, day, long, rust, horizontal, corrosion, colour-image, no-one, urban-and-stre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9" y="1236617"/>
            <a:ext cx="5127806" cy="34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87075" y="1898467"/>
            <a:ext cx="3956925" cy="208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More time to build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More time to test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More time to deploy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9167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Code and Data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695301" y="1219201"/>
            <a:ext cx="5621383" cy="101890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30280" y="1366583"/>
            <a:ext cx="1410789" cy="7496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 UI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41812" y="1357871"/>
            <a:ext cx="1410789" cy="7583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 Business Logic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53344" y="1366583"/>
            <a:ext cx="1410789" cy="7496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 DB Tables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695300" y="3979818"/>
            <a:ext cx="5621385" cy="101890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62180" y="4084321"/>
            <a:ext cx="1270104" cy="7496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Refunds UI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73712" y="4084320"/>
            <a:ext cx="1270104" cy="7496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Refunds Business Logic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85244" y="4084321"/>
            <a:ext cx="1270104" cy="7496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Refunds DB Tables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2026917" y="1219201"/>
            <a:ext cx="278675" cy="10101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8318" y="1357871"/>
            <a:ext cx="205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Shopping Cart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2035359" y="4014661"/>
            <a:ext cx="278675" cy="10101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96760" y="4153331"/>
            <a:ext cx="205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Refunds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3" idx="3"/>
            <a:endCxn id="6" idx="1"/>
          </p:cNvCxnSpPr>
          <p:nvPr/>
        </p:nvCxnSpPr>
        <p:spPr>
          <a:xfrm flipV="1">
            <a:off x="4241069" y="1737028"/>
            <a:ext cx="500743" cy="4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7" idx="1"/>
          </p:cNvCxnSpPr>
          <p:nvPr/>
        </p:nvCxnSpPr>
        <p:spPr>
          <a:xfrm>
            <a:off x="6152601" y="1737028"/>
            <a:ext cx="500743" cy="4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5" idx="1"/>
          </p:cNvCxnSpPr>
          <p:nvPr/>
        </p:nvCxnSpPr>
        <p:spPr>
          <a:xfrm flipV="1">
            <a:off x="4232284" y="4459121"/>
            <a:ext cx="64142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3"/>
            <a:endCxn id="16" idx="1"/>
          </p:cNvCxnSpPr>
          <p:nvPr/>
        </p:nvCxnSpPr>
        <p:spPr>
          <a:xfrm>
            <a:off x="6143816" y="4459121"/>
            <a:ext cx="64142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0"/>
            <a:endCxn id="7" idx="2"/>
          </p:cNvCxnSpPr>
          <p:nvPr/>
        </p:nvCxnSpPr>
        <p:spPr>
          <a:xfrm flipV="1">
            <a:off x="5508764" y="2116184"/>
            <a:ext cx="1849975" cy="1968136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&quot;No&quot; Symbol 31"/>
          <p:cNvSpPr/>
          <p:nvPr/>
        </p:nvSpPr>
        <p:spPr>
          <a:xfrm>
            <a:off x="5919646" y="2639362"/>
            <a:ext cx="966651" cy="940526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2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PTO">
  <a:themeElements>
    <a:clrScheme name="Custom 1">
      <a:dk1>
        <a:srgbClr val="164469"/>
      </a:dk1>
      <a:lt1>
        <a:sysClr val="window" lastClr="FFFFFF"/>
      </a:lt1>
      <a:dk2>
        <a:srgbClr val="6B2F75"/>
      </a:dk2>
      <a:lt2>
        <a:srgbClr val="D9D9D6"/>
      </a:lt2>
      <a:accent1>
        <a:srgbClr val="643335"/>
      </a:accent1>
      <a:accent2>
        <a:srgbClr val="AC2B37"/>
      </a:accent2>
      <a:accent3>
        <a:srgbClr val="215732"/>
      </a:accent3>
      <a:accent4>
        <a:srgbClr val="F2A900"/>
      </a:accent4>
      <a:accent5>
        <a:srgbClr val="3C1053"/>
      </a:accent5>
      <a:accent6>
        <a:srgbClr val="004C97"/>
      </a:accent6>
      <a:hlink>
        <a:srgbClr val="1596D1"/>
      </a:hlink>
      <a:folHlink>
        <a:srgbClr val="F2A900"/>
      </a:folHlink>
    </a:clrScheme>
    <a:fontScheme name="USPTO Brand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SPTO" id="{9FC720AC-1757-4645-94F4-655A7E368290}" vid="{0489EAF9-E5D7-444C-8019-78F3106585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">
    <a:dk1>
      <a:srgbClr val="164469"/>
    </a:dk1>
    <a:lt1>
      <a:sysClr val="window" lastClr="FFFFFF"/>
    </a:lt1>
    <a:dk2>
      <a:srgbClr val="6B2F75"/>
    </a:dk2>
    <a:lt2>
      <a:srgbClr val="D9D9D6"/>
    </a:lt2>
    <a:accent1>
      <a:srgbClr val="643335"/>
    </a:accent1>
    <a:accent2>
      <a:srgbClr val="AC2B37"/>
    </a:accent2>
    <a:accent3>
      <a:srgbClr val="215732"/>
    </a:accent3>
    <a:accent4>
      <a:srgbClr val="F2A900"/>
    </a:accent4>
    <a:accent5>
      <a:srgbClr val="3C1053"/>
    </a:accent5>
    <a:accent6>
      <a:srgbClr val="004C97"/>
    </a:accent6>
    <a:hlink>
      <a:srgbClr val="1596D1"/>
    </a:hlink>
    <a:folHlink>
      <a:srgbClr val="F2A900"/>
    </a:folHlink>
  </a:clrScheme>
  <a:fontScheme name="USPTO Brand 1">
    <a:majorFont>
      <a:latin typeface="Segoe UI Semibold"/>
      <a:ea typeface=""/>
      <a:cs typeface=""/>
    </a:majorFont>
    <a:minorFont>
      <a:latin typeface="Segoe U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BB14C1F-9063-44C9-8DB9-E03A8C0FBAA1">
      <UserInfo>
        <DisplayName/>
        <AccountId xsi:nil="true"/>
        <AccountType/>
      </UserInfo>
    </Owner>
    <Status xmlns="DBB14C1F-9063-44C9-8DB9-E03A8C0FBAA1">Final</Status>
    <_dlc_DocId xmlns="55b12c1b-031e-4d64-914e-1a51db44f38b">4AZQVTZMV6AS-782-3992</_dlc_DocId>
    <_dlc_DocIdUrl xmlns="55b12c1b-031e-4d64-914e-1a51db44f38b">
      <Url>http://epms/PWA/Management%20Corporate%20Services/FPNG/_layouts/15/DocIdRedir.aspx?ID=4AZQVTZMV6AS-782-3992</Url>
      <Description>4AZQVTZMV6AS-782-3992</Description>
    </_dlc_DocIdUrl>
    <RelatedItems xmlns="F404653E-149F-4922-85C5-26B26D99CFC4" xsi:nil="true"/>
    <Experience_x0020_Map_x0020_Type xmlns="f404653e-149f-4922-85c5-26b26d99cfc4">Both</Experience_x0020_Map_x0020_Typ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Project Workspace Document" ma:contentTypeID="0x0101008A98423170284BEEB635F43C3CF4E98B00239EA11792E5D647A26E365C2B4813A4" ma:contentTypeVersion="9" ma:contentTypeDescription="" ma:contentTypeScope="" ma:versionID="160162b13b6731c695e53c7be85cdf36">
  <xsd:schema xmlns:xsd="http://www.w3.org/2001/XMLSchema" xmlns:xs="http://www.w3.org/2001/XMLSchema" xmlns:p="http://schemas.microsoft.com/office/2006/metadata/properties" xmlns:ns2="DBB14C1F-9063-44C9-8DB9-E03A8C0FBAA1" xmlns:ns3="55b12c1b-031e-4d64-914e-1a51db44f38b" xmlns:ns4="F404653E-149F-4922-85C5-26B26D99CFC4" xmlns:ns5="f404653e-149f-4922-85c5-26b26d99cfc4" targetNamespace="http://schemas.microsoft.com/office/2006/metadata/properties" ma:root="true" ma:fieldsID="1be740c5310344c2e564f705ac5d3802" ns2:_="" ns3:_="" ns4:_="" ns5:_="">
    <xsd:import namespace="DBB14C1F-9063-44C9-8DB9-E03A8C0FBAA1"/>
    <xsd:import namespace="55b12c1b-031e-4d64-914e-1a51db44f38b"/>
    <xsd:import namespace="F404653E-149F-4922-85C5-26B26D99CFC4"/>
    <xsd:import namespace="f404653e-149f-4922-85c5-26b26d99cfc4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Status" minOccurs="0"/>
                <xsd:element ref="ns3:_dlc_DocId" minOccurs="0"/>
                <xsd:element ref="ns3:_dlc_DocIdUrl" minOccurs="0"/>
                <xsd:element ref="ns3:_dlc_DocIdPersistId" minOccurs="0"/>
                <xsd:element ref="ns4:RelatedItems" minOccurs="0"/>
                <xsd:element ref="ns5:Experience_x0020_Map_x0020_Type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14C1F-9063-44C9-8DB9-E03A8C0FBAA1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Owner" ma:list="UserInfo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tus" ma:index="9" nillable="true" ma:displayName="Status" ma:default="Draft" ma:format="Dropdown" ma:internalName="Status">
      <xsd:simpleType>
        <xsd:restriction base="dms:Choice">
          <xsd:enumeration value="Draft"/>
          <xsd:enumeration value="Ready For Review"/>
          <xsd:enumeration value="Final"/>
          <xsd:enumeration value="Approv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b12c1b-031e-4d64-914e-1a51db44f38b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4653E-149F-4922-85C5-26B26D99CFC4" elementFormDefault="qualified">
    <xsd:import namespace="http://schemas.microsoft.com/office/2006/documentManagement/types"/>
    <xsd:import namespace="http://schemas.microsoft.com/office/infopath/2007/PartnerControls"/>
    <xsd:element name="RelatedItems" ma:index="13" nillable="true" ma:displayName="Related Items" ma:internalName="RelatedItems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4653e-149f-4922-85c5-26b26d99cfc4" elementFormDefault="qualified">
    <xsd:import namespace="http://schemas.microsoft.com/office/2006/documentManagement/types"/>
    <xsd:import namespace="http://schemas.microsoft.com/office/infopath/2007/PartnerControls"/>
    <xsd:element name="Experience_x0020_Map_x0020_Type" ma:index="14" nillable="true" ma:displayName="Experience Map Type" ma:default="Both" ma:format="Dropdown" ma:internalName="Experience_x0020_Map_x0020_Type">
      <xsd:simpleType>
        <xsd:restriction base="dms:Choice">
          <xsd:enumeration value="Refunds"/>
          <xsd:enumeration value="Collections"/>
          <xsd:enumeration value="Both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3C126C-963E-460A-88B8-501D3B940D1D}"/>
</file>

<file path=customXml/itemProps2.xml><?xml version="1.0" encoding="utf-8"?>
<ds:datastoreItem xmlns:ds="http://schemas.openxmlformats.org/officeDocument/2006/customXml" ds:itemID="{AA8D3F58-75F0-460E-9FA8-0B283C3CCB08}"/>
</file>

<file path=customXml/itemProps3.xml><?xml version="1.0" encoding="utf-8"?>
<ds:datastoreItem xmlns:ds="http://schemas.openxmlformats.org/officeDocument/2006/customXml" ds:itemID="{B223B298-B9D6-40E2-B9E5-ADAD2E49EEF7}"/>
</file>

<file path=customXml/itemProps4.xml><?xml version="1.0" encoding="utf-8"?>
<ds:datastoreItem xmlns:ds="http://schemas.openxmlformats.org/officeDocument/2006/customXml" ds:itemID="{8483FA2C-F202-40C3-9A78-9C04AA2F160F}"/>
</file>

<file path=docProps/app.xml><?xml version="1.0" encoding="utf-8"?>
<Properties xmlns="http://schemas.openxmlformats.org/officeDocument/2006/extended-properties" xmlns:vt="http://schemas.openxmlformats.org/officeDocument/2006/docPropsVTypes">
  <Template>USPTO</Template>
  <TotalTime>81816</TotalTime>
  <Words>201</Words>
  <Application>Microsoft Office PowerPoint</Application>
  <PresentationFormat>On-screen Show (16:10)</PresentationFormat>
  <Paragraphs>69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Segoe UI</vt:lpstr>
      <vt:lpstr>Segoe UI Semibold</vt:lpstr>
      <vt:lpstr>USPTO</vt:lpstr>
      <vt:lpstr>PowerPoint Presentation</vt:lpstr>
      <vt:lpstr>What is a Microservice?</vt:lpstr>
      <vt:lpstr>FPNG Monolith - Circa 2016</vt:lpstr>
      <vt:lpstr>Problems with the FPNG Monolith</vt:lpstr>
      <vt:lpstr>Release Scheduling Conflicts</vt:lpstr>
      <vt:lpstr>Release Scheduling Analogy</vt:lpstr>
      <vt:lpstr>Increased Deployment Risk</vt:lpstr>
      <vt:lpstr>Slower Cycle Time</vt:lpstr>
      <vt:lpstr>Independent Code and Data</vt:lpstr>
      <vt:lpstr>Independent Pipelines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U.S. Patent and Trademark Office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 Processing Next Generation Release Train 15 Planning</dc:title>
  <dc:creator>Jeff Isaacs</dc:creator>
  <cp:lastModifiedBy>Lough, Simmons</cp:lastModifiedBy>
  <cp:revision>1301</cp:revision>
  <cp:lastPrinted>2017-05-24T16:03:48Z</cp:lastPrinted>
  <dcterms:created xsi:type="dcterms:W3CDTF">2015-03-20T13:07:13Z</dcterms:created>
  <dcterms:modified xsi:type="dcterms:W3CDTF">2018-06-11T20:41:56Z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0x0101008A98423170284BEEB635F43C3CF4E98B00239EA11792E5D647A26E365C2B4813A4</vt:lpwstr>
  </property>
  <property fmtid="{D5CDD505-2E9C-101B-9397-08002B2CF9AE}" pid="3" name="_dlc_DocIdItemGuid">
    <vt:lpwstr>29dd02cb-982d-4294-8a1b-51ea66ad700b</vt:lpwstr>
  </property>
  <property fmtid="{D5CDD505-2E9C-101B-9397-08002B2CF9AE}" pid="4" name="Links">
    <vt:lpwstr>&lt;?xml version="1.0" encoding="UTF-8"?&gt;&lt;Result&gt;&lt;NewXML&gt;&lt;PWSLinkDataSet xmlns="http://schemas.microsoft.com/office/project/server/webservices/PWSLinkDataSet/" /&gt;&lt;/NewXML&gt;&lt;ProjectUID&gt;45363ece-50b3-4a79-907c-70712cc71ef2&lt;/ProjectUID&gt;&lt;OldXML&gt;&lt;PWSLinkDataSet xm</vt:lpwstr>
  </property>
</Properties>
</file>