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400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400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CFE9A53-F11A-4375-93C2-21C4270C8401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10078920" cy="7564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7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7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7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67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72D5EBE-8E19-47AF-9206-A95D37AB855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28600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Titles</a:t>
            </a:r>
            <a:r>
              <a:rPr lang="en-US" sz="4400">
                <a:latin typeface="Arial"/>
              </a:rPr>
              <a:t>	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4206240"/>
            <a:ext cx="9071640" cy="194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Yi Zhang</a:t>
            </a:r>
            <a:endParaRPr/>
          </a:p>
          <a:p>
            <a:pPr algn="ctr"/>
            <a:r>
              <a:rPr lang="en-US" sz="3200">
                <a:latin typeface="Arial"/>
              </a:rPr>
              <a:t>Hardy Jones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Outline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5180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solidFill>
                  <a:srgbClr val="eeeeee"/>
                </a:solidFill>
                <a:latin typeface="Arial"/>
              </a:rPr>
              <a:t>Purpose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solidFill>
                  <a:srgbClr val="eeeeee"/>
                </a:solidFill>
                <a:latin typeface="Arial"/>
              </a:rPr>
              <a:t>Formatting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solidFill>
                  <a:srgbClr val="eeeeee"/>
                </a:solidFill>
                <a:latin typeface="Arial"/>
              </a:rPr>
              <a:t>Italics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solidFill>
                  <a:srgbClr val="eeeeee"/>
                </a:solidFill>
                <a:latin typeface="Arial"/>
              </a:rPr>
              <a:t>Underlining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solidFill>
                  <a:srgbClr val="eeeeee"/>
                </a:solidFill>
                <a:latin typeface="Arial"/>
              </a:rPr>
              <a:t>Quotation Marks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Capitalization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latin typeface="Arial"/>
              </a:rPr>
              <a:t>Title Case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latin typeface="Arial"/>
              </a:rPr>
              <a:t>Sentence Case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Review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Example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Capitalization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Different style guides have different rules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MLA uses Title Case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APA uses Sentence Case</a:t>
            </a:r>
            <a:endParaRPr/>
          </a:p>
        </p:txBody>
      </p:sp>
    </p:spTree>
  </p:cSld>
  <p:timing>
    <p:tnLst>
      <p:par>
        <p:cTn id="139" dur="indefinite" restart="never" nodeType="tmRoot">
          <p:childTnLst>
            <p:seq>
              <p:cTn id="140" nodeType="mainSeq">
                <p:childTnLst>
                  <p:par>
                    <p:cTn id="141" fill="freeze">
                      <p:stCondLst>
                        <p:cond delay="indefinite"/>
                      </p:stCondLst>
                      <p:childTnLst>
                        <p:par>
                          <p:cTn id="142" fill="freeze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freeze">
                      <p:stCondLst>
                        <p:cond delay="indefinite"/>
                      </p:stCondLst>
                      <p:childTnLst>
                        <p:par>
                          <p:cTn id="146" fill="freeze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freeze">
                      <p:stCondLst>
                        <p:cond delay="indefinite"/>
                      </p:stCondLst>
                      <p:childTnLst>
                        <p:par>
                          <p:cTn id="150" fill="freeze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4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Title Case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5180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Capitalize the first and last word in the title and subtitle.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Capitalize important words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latin typeface="Arial"/>
              </a:rPr>
              <a:t>Nouns (man, bus, book)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latin typeface="Arial"/>
              </a:rPr>
              <a:t>Adjectives (angry, lovely, small)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latin typeface="Arial"/>
              </a:rPr>
              <a:t>Verbs (run, eat, sleep)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latin typeface="Arial"/>
              </a:rPr>
              <a:t>Adverbs (slowly, quickly, quietly)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latin typeface="Arial"/>
              </a:rPr>
              <a:t>Pronouns (he, she, it)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latin typeface="Arial"/>
              </a:rPr>
              <a:t>Subordinate conjunctions (as, because, that)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Capitalize words with more than 4 letters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Lowercase everything else.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latin typeface="Arial"/>
              </a:rPr>
              <a:t>Articles (a, an, the)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latin typeface="Arial"/>
              </a:rPr>
              <a:t>Coordinating conjunctions (and, but, or)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latin typeface="Arial"/>
              </a:rPr>
              <a:t>Prepositions (on, at, from)</a:t>
            </a:r>
            <a:endParaRPr/>
          </a:p>
        </p:txBody>
      </p:sp>
    </p:spTree>
  </p:cSld>
  <p:timing>
    <p:tnLst>
      <p:par>
        <p:cTn id="153" dur="indefinite" restart="never" nodeType="tmRoot">
          <p:childTnLst>
            <p:seq>
              <p:cTn id="154" nodeType="mainSeq">
                <p:childTnLst>
                  <p:par>
                    <p:cTn id="155" fill="freeze">
                      <p:stCondLst>
                        <p:cond delay="indefinite"/>
                      </p:stCondLst>
                      <p:childTnLst>
                        <p:par>
                          <p:cTn id="156" fill="freeze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freeze">
                      <p:stCondLst>
                        <p:cond delay="indefinite"/>
                      </p:stCondLst>
                      <p:childTnLst>
                        <p:par>
                          <p:cTn id="160" fill="freeze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9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12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46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70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05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28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freeze">
                      <p:stCondLst>
                        <p:cond delay="indefinite"/>
                      </p:stCondLst>
                      <p:childTnLst>
                        <p:par>
                          <p:cTn id="176" fill="freeze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73" end="3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freeze">
                      <p:stCondLst>
                        <p:cond delay="indefinite"/>
                      </p:stCondLst>
                      <p:childTnLst>
                        <p:par>
                          <p:cTn id="180" fill="freeze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15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42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64" end="4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05" end="4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Example of Title Case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Kammar et al. based their work on “Handlers of algebraic effects”.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Kammar et al. based their work on “Handlers of Algebraic Effects”.</a:t>
            </a:r>
            <a:endParaRPr/>
          </a:p>
        </p:txBody>
      </p:sp>
    </p:spTree>
  </p:cSld>
  <p:timing>
    <p:tnLst>
      <p:par>
        <p:cTn id="189" dur="indefinite" restart="never" nodeType="tmRoot">
          <p:childTnLst>
            <p:seq>
              <p:cTn id="190" nodeType="mainSeq">
                <p:childTnLst>
                  <p:par>
                    <p:cTn id="191" fill="freeze">
                      <p:stCondLst>
                        <p:cond delay="indefinite"/>
                      </p:stCondLst>
                      <p:childTnLst>
                        <p:par>
                          <p:cTn id="192" fill="freeze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freeze">
                      <p:stCondLst>
                        <p:cond delay="indefinite"/>
                      </p:stCondLst>
                      <p:childTnLst>
                        <p:par>
                          <p:cTn id="196" fill="freeze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7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Sentence Case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Used by APA.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Capitalize the first word of the title and first word of the subtitle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Capitalize proper names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Lowercase everything else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Phipps et al. was published in </a:t>
            </a:r>
            <a:r>
              <a:rPr i="1" lang="en-US" sz="4270">
                <a:latin typeface="Arial"/>
              </a:rPr>
              <a:t>Calendar and time diary: Methods in life course research</a:t>
            </a:r>
            <a:r>
              <a:rPr lang="en-US" sz="4270">
                <a:latin typeface="Arial"/>
              </a:rPr>
              <a:t>.</a:t>
            </a:r>
            <a:endParaRPr/>
          </a:p>
        </p:txBody>
      </p:sp>
    </p:spTree>
  </p:cSld>
  <p:timing>
    <p:tnLst>
      <p:par>
        <p:cTn id="199" dur="indefinite" restart="never" nodeType="tmRoot">
          <p:childTnLst>
            <p:seq>
              <p:cTn id="200" nodeType="mainSeq">
                <p:childTnLst>
                  <p:par>
                    <p:cTn id="201" fill="freeze">
                      <p:stCondLst>
                        <p:cond delay="indefinite"/>
                      </p:stCondLst>
                      <p:childTnLst>
                        <p:par>
                          <p:cTn id="202" fill="freeze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freeze">
                      <p:stCondLst>
                        <p:cond delay="indefinite"/>
                      </p:stCondLst>
                      <p:childTnLst>
                        <p:par>
                          <p:cTn id="206" fill="freeze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4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freeze">
                      <p:stCondLst>
                        <p:cond delay="indefinite"/>
                      </p:stCondLst>
                      <p:childTnLst>
                        <p:par>
                          <p:cTn id="210" fill="freeze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4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freeze">
                      <p:stCondLst>
                        <p:cond delay="indefinite"/>
                      </p:stCondLst>
                      <p:childTnLst>
                        <p:par>
                          <p:cTn id="214" fill="freeze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8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freeze">
                      <p:stCondLst>
                        <p:cond delay="indefinite"/>
                      </p:stCondLst>
                      <p:childTnLst>
                        <p:par>
                          <p:cTn id="218" fill="freeze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35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Outline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504000" y="1769040"/>
            <a:ext cx="9071640" cy="5180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solidFill>
                  <a:srgbClr val="eeeeee"/>
                </a:solidFill>
                <a:latin typeface="Arial"/>
              </a:rPr>
              <a:t>Purpose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solidFill>
                  <a:srgbClr val="eeeeee"/>
                </a:solidFill>
                <a:latin typeface="Arial"/>
              </a:rPr>
              <a:t>Formatting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solidFill>
                  <a:srgbClr val="eeeeee"/>
                </a:solidFill>
                <a:latin typeface="Arial"/>
              </a:rPr>
              <a:t>Italics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solidFill>
                  <a:srgbClr val="eeeeee"/>
                </a:solidFill>
                <a:latin typeface="Arial"/>
              </a:rPr>
              <a:t>Underlining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solidFill>
                  <a:srgbClr val="eeeeee"/>
                </a:solidFill>
                <a:latin typeface="Arial"/>
              </a:rPr>
              <a:t>Quotation Marks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solidFill>
                  <a:srgbClr val="eeeeee"/>
                </a:solidFill>
                <a:latin typeface="Arial"/>
              </a:rPr>
              <a:t>Capitalization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solidFill>
                  <a:srgbClr val="eeeeee"/>
                </a:solidFill>
                <a:latin typeface="Arial"/>
              </a:rPr>
              <a:t>Title Case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solidFill>
                  <a:srgbClr val="eeeeee"/>
                </a:solidFill>
                <a:latin typeface="Arial"/>
              </a:rPr>
              <a:t>Sentence Case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Review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Example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Review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504000" y="1823760"/>
            <a:ext cx="9072000" cy="52171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Describe the work to potential readers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Format to delimit the resource.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Italics are used when typing.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Underlines are used when handwriting.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Quotations are used when referencing smaller pieces of work.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Different style guides use different capitalization.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MLA uses title case.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APA uses sentence case.</a:t>
            </a:r>
            <a:endParaRPr/>
          </a:p>
        </p:txBody>
      </p:sp>
    </p:spTree>
  </p:cSld>
  <p:timing>
    <p:tnLst>
      <p:par>
        <p:cTn id="221" dur="indefinite" restart="never" nodeType="tmRoot">
          <p:childTnLst>
            <p:seq>
              <p:cTn id="222" nodeType="mainSeq">
                <p:childTnLst>
                  <p:par>
                    <p:cTn id="223" fill="freeze">
                      <p:stCondLst>
                        <p:cond delay="indefinite"/>
                      </p:stCondLst>
                      <p:childTnLst>
                        <p:par>
                          <p:cTn id="224" fill="freeze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freeze">
                      <p:stCondLst>
                        <p:cond delay="indefinite"/>
                      </p:stCondLst>
                      <p:childTnLst>
                        <p:par>
                          <p:cTn id="228" fill="freeze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9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freeze">
                      <p:stCondLst>
                        <p:cond delay="indefinite"/>
                      </p:stCondLst>
                      <p:childTnLst>
                        <p:par>
                          <p:cTn id="232" fill="freeze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freeze">
                      <p:stCondLst>
                        <p:cond delay="indefinite"/>
                      </p:stCondLst>
                      <p:childTnLst>
                        <p:par>
                          <p:cTn id="236" fill="freeze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01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freeze">
                      <p:stCondLst>
                        <p:cond delay="indefinite"/>
                      </p:stCondLst>
                      <p:childTnLst>
                        <p:par>
                          <p:cTn id="240" fill="freeze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39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freeze">
                      <p:stCondLst>
                        <p:cond delay="indefinite"/>
                      </p:stCondLst>
                      <p:childTnLst>
                        <p:par>
                          <p:cTn id="244" fill="freeze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00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freeze">
                      <p:stCondLst>
                        <p:cond delay="indefinite"/>
                      </p:stCondLst>
                      <p:childTnLst>
                        <p:par>
                          <p:cTn id="248" fill="freeze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53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freeze">
                      <p:stCondLst>
                        <p:cond delay="indefinite"/>
                      </p:stCondLst>
                      <p:childTnLst>
                        <p:par>
                          <p:cTn id="252" fill="freeze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74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Example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continuous production of biodiesel from vegetable oil using supercritical ethanol/carbon dioxide mixtures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solidFill>
                  <a:srgbClr val="ff3333"/>
                </a:solidFill>
                <a:latin typeface="Arial"/>
              </a:rPr>
              <a:t>continuous</a:t>
            </a:r>
            <a:r>
              <a:rPr lang="en-US" sz="4270">
                <a:latin typeface="Arial"/>
              </a:rPr>
              <a:t> </a:t>
            </a:r>
            <a:r>
              <a:rPr lang="en-US" sz="4270">
                <a:solidFill>
                  <a:srgbClr val="6666ff"/>
                </a:solidFill>
                <a:latin typeface="Arial"/>
              </a:rPr>
              <a:t>production</a:t>
            </a:r>
            <a:r>
              <a:rPr lang="en-US" sz="4270">
                <a:latin typeface="Arial"/>
              </a:rPr>
              <a:t> </a:t>
            </a:r>
            <a:r>
              <a:rPr lang="en-US" sz="4270">
                <a:solidFill>
                  <a:srgbClr val="dddddd"/>
                </a:solidFill>
                <a:latin typeface="Arial"/>
              </a:rPr>
              <a:t>of</a:t>
            </a:r>
            <a:r>
              <a:rPr lang="en-US" sz="4270">
                <a:latin typeface="Arial"/>
              </a:rPr>
              <a:t> </a:t>
            </a:r>
            <a:r>
              <a:rPr lang="en-US" sz="4270">
                <a:solidFill>
                  <a:srgbClr val="6666ff"/>
                </a:solidFill>
                <a:latin typeface="Arial"/>
              </a:rPr>
              <a:t>biodiesel</a:t>
            </a:r>
            <a:r>
              <a:rPr lang="en-US" sz="4270">
                <a:latin typeface="Arial"/>
              </a:rPr>
              <a:t> </a:t>
            </a:r>
            <a:r>
              <a:rPr lang="en-US" sz="4270">
                <a:solidFill>
                  <a:srgbClr val="dddddd"/>
                </a:solidFill>
                <a:latin typeface="Arial"/>
              </a:rPr>
              <a:t>from</a:t>
            </a:r>
            <a:r>
              <a:rPr lang="en-US" sz="4270">
                <a:latin typeface="Arial"/>
              </a:rPr>
              <a:t> </a:t>
            </a:r>
            <a:r>
              <a:rPr lang="en-US" sz="4270">
                <a:solidFill>
                  <a:srgbClr val="6666ff"/>
                </a:solidFill>
                <a:latin typeface="Arial"/>
              </a:rPr>
              <a:t>vegetable</a:t>
            </a:r>
            <a:r>
              <a:rPr lang="en-US" sz="4270">
                <a:latin typeface="Arial"/>
              </a:rPr>
              <a:t> </a:t>
            </a:r>
            <a:r>
              <a:rPr lang="en-US" sz="4270">
                <a:solidFill>
                  <a:srgbClr val="6666ff"/>
                </a:solidFill>
                <a:latin typeface="Arial"/>
              </a:rPr>
              <a:t>oil</a:t>
            </a:r>
            <a:r>
              <a:rPr lang="en-US" sz="4270">
                <a:latin typeface="Arial"/>
              </a:rPr>
              <a:t> </a:t>
            </a:r>
            <a:r>
              <a:rPr lang="en-US" sz="4270">
                <a:solidFill>
                  <a:srgbClr val="99ff66"/>
                </a:solidFill>
                <a:latin typeface="Arial"/>
              </a:rPr>
              <a:t>using</a:t>
            </a:r>
            <a:r>
              <a:rPr lang="en-US" sz="4270">
                <a:latin typeface="Arial"/>
              </a:rPr>
              <a:t> </a:t>
            </a:r>
            <a:r>
              <a:rPr lang="en-US" sz="4270">
                <a:solidFill>
                  <a:srgbClr val="ff950e"/>
                </a:solidFill>
                <a:latin typeface="Arial"/>
              </a:rPr>
              <a:t>supercritical</a:t>
            </a:r>
            <a:r>
              <a:rPr lang="en-US" sz="4270">
                <a:latin typeface="Arial"/>
              </a:rPr>
              <a:t> </a:t>
            </a:r>
            <a:r>
              <a:rPr lang="en-US" sz="4270">
                <a:solidFill>
                  <a:srgbClr val="6666ff"/>
                </a:solidFill>
                <a:latin typeface="Arial"/>
              </a:rPr>
              <a:t>ethanol</a:t>
            </a:r>
            <a:r>
              <a:rPr lang="en-US" sz="4270">
                <a:latin typeface="Arial"/>
              </a:rPr>
              <a:t>/</a:t>
            </a:r>
            <a:r>
              <a:rPr lang="en-US" sz="4270">
                <a:solidFill>
                  <a:srgbClr val="6666ff"/>
                </a:solidFill>
                <a:latin typeface="Arial"/>
              </a:rPr>
              <a:t>carbon</a:t>
            </a:r>
            <a:r>
              <a:rPr lang="en-US" sz="4270">
                <a:latin typeface="Arial"/>
              </a:rPr>
              <a:t> </a:t>
            </a:r>
            <a:r>
              <a:rPr lang="en-US" sz="4270">
                <a:solidFill>
                  <a:srgbClr val="6666ff"/>
                </a:solidFill>
                <a:latin typeface="Arial"/>
              </a:rPr>
              <a:t>dioxide</a:t>
            </a:r>
            <a:r>
              <a:rPr lang="en-US" sz="4270">
                <a:latin typeface="Arial"/>
              </a:rPr>
              <a:t> </a:t>
            </a:r>
            <a:r>
              <a:rPr lang="en-US" sz="4270">
                <a:solidFill>
                  <a:srgbClr val="ff3333"/>
                </a:solidFill>
                <a:latin typeface="Arial"/>
              </a:rPr>
              <a:t>mixtures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solidFill>
                  <a:srgbClr val="ff3333"/>
                </a:solidFill>
                <a:latin typeface="Arial"/>
              </a:rPr>
              <a:t>First and Last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solidFill>
                  <a:srgbClr val="6666ff"/>
                </a:solidFill>
                <a:latin typeface="Arial"/>
              </a:rPr>
              <a:t>Noun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solidFill>
                  <a:srgbClr val="99ff66"/>
                </a:solidFill>
                <a:latin typeface="Arial"/>
              </a:rPr>
              <a:t>Gerund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solidFill>
                  <a:srgbClr val="ff950e"/>
                </a:solidFill>
                <a:latin typeface="Arial"/>
              </a:rPr>
              <a:t>Adjective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solidFill>
                  <a:srgbClr val="dddddd"/>
                </a:solidFill>
                <a:latin typeface="Arial"/>
              </a:rPr>
              <a:t>Preposition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US" sz="4270">
                <a:solidFill>
                  <a:srgbClr val="000000"/>
                </a:solidFill>
                <a:latin typeface="Arial"/>
              </a:rPr>
              <a:t>Continuous Production of Biodiesel from Vegetable Oil using Supercritical Ethanol/Carbon Dioxide Mixtures</a:t>
            </a:r>
            <a:endParaRPr/>
          </a:p>
        </p:txBody>
      </p:sp>
    </p:spTree>
  </p:cSld>
  <p:timing>
    <p:tnLst>
      <p:par>
        <p:cTn id="255" dur="indefinite" restart="never" nodeType="tmRoot">
          <p:childTnLst>
            <p:seq>
              <p:cTn id="256" nodeType="mainSeq">
                <p:childTnLst>
                  <p:par>
                    <p:cTn id="257" fill="freeze">
                      <p:stCondLst>
                        <p:cond delay="indefinite"/>
                      </p:stCondLst>
                      <p:childTnLst>
                        <p:par>
                          <p:cTn id="258" fill="freeze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freeze">
                      <p:stCondLst>
                        <p:cond delay="indefinite"/>
                      </p:stCondLst>
                      <p:childTnLst>
                        <p:par>
                          <p:cTn id="262" fill="freeze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06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12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27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32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3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49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freeze">
                      <p:stCondLst>
                        <p:cond delay="indefinite"/>
                      </p:stCondLst>
                      <p:childTnLst>
                        <p:par>
                          <p:cTn id="276" fill="freeze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61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38120" y="276120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QUIZ TIME!!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94680"/>
            <a:ext cx="90720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4400">
                <a:latin typeface="Arial"/>
              </a:rPr>
              <a:t>ode to taxes uncalculated</a:t>
            </a:r>
            <a:r>
              <a:rPr lang="en-US" sz="4400">
                <a:latin typeface="Arial"/>
              </a:rPr>
              <a:t> (poem)</a:t>
            </a:r>
            <a:r>
              <a:rPr lang="en-US" sz="4400">
                <a:latin typeface="Arial"/>
              </a:rPr>
              <a:t> is in </a:t>
            </a:r>
            <a:r>
              <a:rPr b="1" lang="en-US" sz="4400">
                <a:latin typeface="Arial"/>
              </a:rPr>
              <a:t>the tax poems.</a:t>
            </a:r>
            <a:r>
              <a:rPr lang="en-US" sz="4400">
                <a:latin typeface="Arial"/>
              </a:rPr>
              <a:t> (book)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Font typeface="StarSymbol"/>
              <a:buChar char=""/>
            </a:pPr>
            <a:endParaRPr/>
          </a:p>
          <a:p>
            <a:pPr>
              <a:buFont typeface="StarSymbol"/>
              <a:buChar char=""/>
            </a:pPr>
            <a:r>
              <a:rPr lang="en-US" sz="4270">
                <a:latin typeface="Arial"/>
              </a:rPr>
              <a:t>Ode to taxes uncalculated is in </a:t>
            </a:r>
            <a:r>
              <a:rPr lang="en-US" sz="4270" u="sng">
                <a:latin typeface="Arial"/>
              </a:rPr>
              <a:t>The Tax Poems</a:t>
            </a:r>
            <a:r>
              <a:rPr lang="en-US" sz="4270">
                <a:latin typeface="Arial"/>
              </a:rPr>
              <a:t>.</a:t>
            </a:r>
            <a:endParaRPr/>
          </a:p>
          <a:p>
            <a:pPr>
              <a:buFont typeface="StarSymbol"/>
              <a:buChar char=""/>
            </a:pPr>
            <a:r>
              <a:rPr i="1" lang="en-US" sz="4270">
                <a:latin typeface="Arial"/>
              </a:rPr>
              <a:t>Ode to taxes uncalculated</a:t>
            </a:r>
            <a:r>
              <a:rPr lang="en-US" sz="4270">
                <a:latin typeface="Arial"/>
              </a:rPr>
              <a:t> is in </a:t>
            </a:r>
            <a:r>
              <a:rPr i="1" lang="en-US" sz="4270">
                <a:latin typeface="Arial"/>
              </a:rPr>
              <a:t>The Tax Poems.</a:t>
            </a:r>
            <a:endParaRPr/>
          </a:p>
          <a:p>
            <a:pPr>
              <a:buFont typeface="StarSymbol"/>
              <a:buChar char=""/>
            </a:pPr>
            <a:r>
              <a:rPr lang="en-US" sz="4270">
                <a:latin typeface="Arial"/>
              </a:rPr>
              <a:t>“</a:t>
            </a:r>
            <a:r>
              <a:rPr lang="en-US" sz="4270">
                <a:latin typeface="Arial"/>
              </a:rPr>
              <a:t>Ode to taxes uncalculated” is in</a:t>
            </a:r>
            <a:r>
              <a:rPr i="1" lang="en-US" sz="4270">
                <a:latin typeface="Arial"/>
              </a:rPr>
              <a:t> The Tax Poems.</a:t>
            </a:r>
            <a:endParaRPr/>
          </a:p>
          <a:p>
            <a:pPr>
              <a:buFont typeface="StarSymbol"/>
              <a:buChar char=""/>
            </a:pPr>
            <a:r>
              <a:rPr lang="en-US" sz="4270">
                <a:latin typeface="Arial"/>
              </a:rPr>
              <a:t>“</a:t>
            </a:r>
            <a:r>
              <a:rPr lang="en-US" sz="4270">
                <a:latin typeface="Arial"/>
              </a:rPr>
              <a:t>Ode to taxes uncalculated” is in</a:t>
            </a:r>
            <a:r>
              <a:rPr i="1" lang="en-US" sz="4270">
                <a:latin typeface="Arial"/>
              </a:rPr>
              <a:t> </a:t>
            </a:r>
            <a:r>
              <a:rPr lang="en-US" sz="4270">
                <a:latin typeface="Arial"/>
              </a:rPr>
              <a:t>“</a:t>
            </a:r>
            <a:r>
              <a:rPr lang="en-US" sz="4270">
                <a:latin typeface="Arial"/>
              </a:rPr>
              <a:t>The Tax Poems.”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Outline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5180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Purpose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Formatting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latin typeface="Arial"/>
              </a:rPr>
              <a:t>Italics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latin typeface="Arial"/>
              </a:rPr>
              <a:t>Underlining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latin typeface="Arial"/>
              </a:rPr>
              <a:t>Quotation Marks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Capitalization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latin typeface="Arial"/>
              </a:rPr>
              <a:t>Title Case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09">
                <a:latin typeface="Arial"/>
              </a:rPr>
              <a:t>Sentence Case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Review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Example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We were watching </a:t>
            </a:r>
            <a:r>
              <a:rPr b="1" lang="en-US" sz="4400">
                <a:latin typeface="Arial"/>
              </a:rPr>
              <a:t>60 minutes</a:t>
            </a:r>
            <a:r>
              <a:rPr lang="en-US" sz="4400">
                <a:latin typeface="Arial"/>
              </a:rPr>
              <a:t>.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Font typeface="StarSymbol"/>
              <a:buChar char=""/>
            </a:pPr>
            <a:r>
              <a:rPr lang="en-US" sz="4270">
                <a:latin typeface="Arial"/>
              </a:rPr>
              <a:t>We were watching 60 Minutes.</a:t>
            </a:r>
            <a:endParaRPr/>
          </a:p>
          <a:p>
            <a:pPr>
              <a:buFont typeface="StarSymbol"/>
              <a:buChar char=""/>
            </a:pPr>
            <a:r>
              <a:rPr lang="en-US" sz="4270">
                <a:latin typeface="Arial"/>
              </a:rPr>
              <a:t>We were watching “60 Minutes.”</a:t>
            </a:r>
            <a:endParaRPr/>
          </a:p>
          <a:p>
            <a:pPr>
              <a:buFont typeface="StarSymbol"/>
              <a:buChar char=""/>
            </a:pPr>
            <a:r>
              <a:rPr lang="en-US" sz="4270">
                <a:latin typeface="Arial"/>
              </a:rPr>
              <a:t>We were watching </a:t>
            </a:r>
            <a:r>
              <a:rPr i="1" lang="en-US" sz="4270">
                <a:latin typeface="Arial"/>
              </a:rPr>
              <a:t>60 Minutes.</a:t>
            </a:r>
            <a:endParaRPr/>
          </a:p>
          <a:p>
            <a:pPr>
              <a:buFont typeface="StarSymbol"/>
              <a:buChar char=""/>
            </a:pPr>
            <a:r>
              <a:rPr lang="en-US" sz="4270">
                <a:latin typeface="Arial"/>
              </a:rPr>
              <a:t>We were watching </a:t>
            </a:r>
            <a:r>
              <a:rPr i="1" lang="en-US" sz="4270">
                <a:latin typeface="Arial"/>
              </a:rPr>
              <a:t>60 minutes</a:t>
            </a:r>
            <a:r>
              <a:rPr lang="en-US" sz="4270">
                <a:latin typeface="Arial"/>
              </a:rPr>
              <a:t>.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95040"/>
            <a:ext cx="90720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Wu mentioned the solution in </a:t>
            </a:r>
            <a:r>
              <a:rPr b="1" lang="en-US" sz="4400">
                <a:latin typeface="Arial"/>
              </a:rPr>
              <a:t>effect handlers in scope</a:t>
            </a:r>
            <a:r>
              <a:rPr lang="en-US" sz="4400">
                <a:latin typeface="Arial"/>
              </a:rPr>
              <a:t>.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Font typeface="StarSymbol"/>
              <a:buChar char=""/>
            </a:pPr>
            <a:r>
              <a:rPr lang="en-US" sz="4270">
                <a:latin typeface="Arial"/>
              </a:rPr>
              <a:t>Wu mentioned the solution in “E</a:t>
            </a:r>
            <a:r>
              <a:rPr lang="en-US" sz="4270">
                <a:latin typeface="Arial"/>
              </a:rPr>
              <a:t>ffect Handlers in Scope.”</a:t>
            </a:r>
            <a:endParaRPr/>
          </a:p>
          <a:p>
            <a:pPr>
              <a:buFont typeface="StarSymbol"/>
              <a:buChar char=""/>
            </a:pPr>
            <a:r>
              <a:rPr lang="en-US" sz="4270">
                <a:latin typeface="Arial"/>
              </a:rPr>
              <a:t>Wu mentioned the solution in “Effect handlers in scope.”</a:t>
            </a:r>
            <a:endParaRPr/>
          </a:p>
          <a:p>
            <a:pPr>
              <a:buFont typeface="StarSymbol"/>
              <a:buChar char=""/>
            </a:pPr>
            <a:r>
              <a:rPr lang="en-US" sz="4270">
                <a:latin typeface="Arial"/>
              </a:rPr>
              <a:t>Wu mentioned the solution in “Effect Handlers In Scope.”</a:t>
            </a:r>
            <a:endParaRPr/>
          </a:p>
          <a:p>
            <a:pPr>
              <a:buFont typeface="StarSymbol"/>
              <a:buChar char=""/>
            </a:pPr>
            <a:r>
              <a:rPr lang="en-US" sz="4270">
                <a:latin typeface="Arial"/>
              </a:rPr>
              <a:t>Wu mentioned the solution in “effect handlers in scope.”</a:t>
            </a:r>
            <a:endParaRPr/>
          </a:p>
          <a:p>
            <a:pPr>
              <a:buFont typeface="StarSymbol"/>
              <a:buChar char=""/>
            </a:pP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References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Hacker, D. (1992). </a:t>
            </a:r>
            <a:r>
              <a:rPr i="1" lang="en-US" sz="4270">
                <a:latin typeface="Arial"/>
              </a:rPr>
              <a:t>A Writer's Reference</a:t>
            </a:r>
            <a:r>
              <a:rPr lang="en-US" sz="4270">
                <a:latin typeface="Arial"/>
              </a:rPr>
              <a:t>. Boston, MA: Beford Books of St. Martin's Press.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Heffernan, J. A. W., &amp; Lincoln J. E. (1982). </a:t>
            </a:r>
            <a:r>
              <a:rPr i="1" lang="en-US" sz="4270">
                <a:latin typeface="Arial"/>
              </a:rPr>
              <a:t>Writing – A College Handbook</a:t>
            </a:r>
            <a:r>
              <a:rPr lang="en-US" sz="4270">
                <a:latin typeface="Arial"/>
              </a:rPr>
              <a:t>. New York, NY: Norton.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"Rules for Capitalization in Titles of Articles." YourDictionary, n.d. Web. 20 October 2014.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US" sz="4270">
                <a:latin typeface="Arial"/>
              </a:rPr>
              <a:t>The Purdue OWL Family of Sites</a:t>
            </a:r>
            <a:r>
              <a:rPr lang="en-US" sz="4270">
                <a:latin typeface="Arial"/>
              </a:rPr>
              <a:t>. The Writing Lab and OWL at Purdue and Purdue U, 2014. Web. 20 Oct. 2014.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"Titles Using Italics and Quotation Marks." YourDictionary, n.d. Web. 20 October 2014.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Purpose of Title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Predict the contents accurately.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Set limits and direct focus.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Identify work for categorization and searching.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Remove ambiguity.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“</a:t>
            </a:r>
            <a:r>
              <a:rPr lang="en-US" sz="4270">
                <a:latin typeface="Arial"/>
              </a:rPr>
              <a:t>Handlers in Action”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“</a:t>
            </a:r>
            <a:r>
              <a:rPr lang="en-US" sz="4270">
                <a:latin typeface="Arial"/>
              </a:rPr>
              <a:t>Implementing and Benchmarking Algebraic Effect Handlers in Haskell”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3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2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1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2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50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Formatting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Offset title to make it stand out from the rest of the sentence.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The reference defines which format to use.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4270">
                <a:latin typeface="Arial"/>
              </a:rPr>
              <a:t>Which is correct?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I read </a:t>
            </a:r>
            <a:r>
              <a:rPr i="1" lang="en-US" sz="4270">
                <a:latin typeface="Arial"/>
              </a:rPr>
              <a:t>The Cat in the Hat.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I read “The Cat in the Hat.”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There are three ways to format: italics, underlining and quotations.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>
                <p:childTnLst>
                  <p:par>
                    <p:cTn id="29" fill="freeze">
                      <p:stCondLst>
                        <p:cond delay="indefinite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5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freeze">
                      <p:stCondLst>
                        <p:cond delay="indefinite"/>
                      </p:stCondLst>
                      <p:childTnLst>
                        <p:par>
                          <p:cTn id="38" fill="freeze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09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27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54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freeze">
                      <p:stCondLst>
                        <p:cond delay="indefinite"/>
                      </p:stCondLst>
                      <p:childTnLst>
                        <p:par>
                          <p:cTn id="46" fill="freeze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84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Italics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Italics used when typing.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He wrote Technical Communication.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He wrote </a:t>
            </a:r>
            <a:r>
              <a:rPr i="1" lang="en-US" sz="4270">
                <a:latin typeface="Arial"/>
              </a:rPr>
              <a:t>Technical Communication.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>
                <p:childTnLst>
                  <p:par>
                    <p:cTn id="51" fill="freeze">
                      <p:stCondLst>
                        <p:cond delay="indefinite"/>
                      </p:stCondLst>
                      <p:childTnLst>
                        <p:par>
                          <p:cTn id="52" fill="freeze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freeze">
                      <p:stCondLst>
                        <p:cond delay="indefinite"/>
                      </p:stCondLst>
                      <p:childTnLst>
                        <p:par>
                          <p:cTn id="56" fill="freeze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8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freeze">
                      <p:stCondLst>
                        <p:cond delay="indefinite"/>
                      </p:stCondLst>
                      <p:childTnLst>
                        <p:par>
                          <p:cTn id="60" fill="freeze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Underlining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Underlining used when handwriting.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He wrote Technical Communication.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He wrote </a:t>
            </a:r>
            <a:r>
              <a:rPr lang="en-US" sz="4270" u="sng">
                <a:latin typeface="Arial"/>
              </a:rPr>
              <a:t>Technical Communication</a:t>
            </a:r>
            <a:r>
              <a:rPr lang="en-US" sz="4270">
                <a:latin typeface="Arial"/>
              </a:rPr>
              <a:t>.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>
                <p:childTnLst>
                  <p:par>
                    <p:cTn id="65" fill="freeze">
                      <p:stCondLst>
                        <p:cond delay="indefinite"/>
                      </p:stCondLst>
                      <p:childTnLst>
                        <p:par>
                          <p:cTn id="66" fill="freeze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freeze">
                      <p:stCondLst>
                        <p:cond delay="indefinite"/>
                      </p:stCondLst>
                      <p:childTnLst>
                        <p:par>
                          <p:cTn id="70" fill="freeze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freeze">
                      <p:stCondLst>
                        <p:cond delay="indefinite"/>
                      </p:stCondLst>
                      <p:childTnLst>
                        <p:par>
                          <p:cTn id="74" fill="freeze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1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When to Use Italics or Underlines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Books (</a:t>
            </a:r>
            <a:r>
              <a:rPr i="1" lang="en-US" sz="4270">
                <a:latin typeface="Arial"/>
              </a:rPr>
              <a:t>The Great Gatsby</a:t>
            </a:r>
            <a:r>
              <a:rPr lang="en-US" sz="4270">
                <a:latin typeface="Arial"/>
              </a:rPr>
              <a:t>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Plays (</a:t>
            </a:r>
            <a:r>
              <a:rPr i="1" lang="en-US" sz="4270">
                <a:latin typeface="Arial"/>
              </a:rPr>
              <a:t>King Lear</a:t>
            </a:r>
            <a:r>
              <a:rPr lang="en-US" sz="4270">
                <a:latin typeface="Arial"/>
              </a:rPr>
              <a:t>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Newspapers </a:t>
            </a:r>
            <a:r>
              <a:rPr lang="en-US" sz="4270">
                <a:latin typeface="Arial"/>
              </a:rPr>
              <a:t>(the </a:t>
            </a:r>
            <a:r>
              <a:rPr i="1" lang="en-US" sz="4270">
                <a:latin typeface="Arial"/>
              </a:rPr>
              <a:t>New York Times</a:t>
            </a:r>
            <a:r>
              <a:rPr lang="en-US" sz="4270">
                <a:latin typeface="Arial"/>
              </a:rPr>
              <a:t>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Magazines (</a:t>
            </a:r>
            <a:r>
              <a:rPr i="1" lang="en-US" sz="4270">
                <a:latin typeface="Arial"/>
              </a:rPr>
              <a:t>Popular Science</a:t>
            </a:r>
            <a:r>
              <a:rPr lang="en-US" sz="4270">
                <a:latin typeface="Arial"/>
              </a:rPr>
              <a:t>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TV shows (</a:t>
            </a:r>
            <a:r>
              <a:rPr i="1" lang="en-US" sz="4270">
                <a:latin typeface="Arial"/>
              </a:rPr>
              <a:t>Alf</a:t>
            </a:r>
            <a:r>
              <a:rPr lang="en-US" sz="4270">
                <a:latin typeface="Arial"/>
              </a:rPr>
              <a:t>)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>
                <p:childTnLst>
                  <p:par>
                    <p:cTn id="79" fill="freeze">
                      <p:stCondLst>
                        <p:cond delay="indefinite"/>
                      </p:stCondLst>
                      <p:childTnLst>
                        <p:par>
                          <p:cTn id="80" fill="freeze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freeze">
                      <p:stCondLst>
                        <p:cond delay="indefinite"/>
                      </p:stCondLst>
                      <p:childTnLst>
                        <p:par>
                          <p:cTn id="84" fill="freeze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5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freeze">
                      <p:stCondLst>
                        <p:cond delay="indefinite"/>
                      </p:stCondLst>
                      <p:childTnLst>
                        <p:par>
                          <p:cTn id="88" fill="freeze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3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freeze">
                      <p:stCondLst>
                        <p:cond delay="indefinite"/>
                      </p:stCondLst>
                      <p:childTnLst>
                        <p:par>
                          <p:cTn id="92" fill="freeze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5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freeze">
                      <p:stCondLst>
                        <p:cond delay="indefinite"/>
                      </p:stCondLst>
                      <p:childTnLst>
                        <p:par>
                          <p:cTn id="96" fill="freeze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0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Quotation Marks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Quotation marks are used in both handwriting and typing.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2112 is a long song.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“</a:t>
            </a:r>
            <a:r>
              <a:rPr lang="en-US" sz="4270">
                <a:latin typeface="Arial"/>
              </a:rPr>
              <a:t>2112” is a long song.</a:t>
            </a:r>
            <a:endParaRPr/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>
                <p:childTnLst>
                  <p:par>
                    <p:cTn id="101" fill="freeze">
                      <p:stCondLst>
                        <p:cond delay="indefinite"/>
                      </p:stCondLst>
                      <p:childTnLst>
                        <p:par>
                          <p:cTn id="102" fill="freeze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freeze">
                      <p:stCondLst>
                        <p:cond delay="indefinite"/>
                      </p:stCondLst>
                      <p:childTnLst>
                        <p:par>
                          <p:cTn id="106" fill="freeze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8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freeze">
                      <p:stCondLst>
                        <p:cond delay="indefinite"/>
                      </p:stCondLst>
                      <p:childTnLst>
                        <p:par>
                          <p:cTn id="1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9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When to use Quotation Marks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Short work (“The Tell-Tale Heart”)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Chapter (“Winning the West”)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Article (“Seal Hunting in Alaska”)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Essay (“Bullfighting in Hemingway's Fiction”)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Song (“Wonderwall”)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“</a:t>
            </a:r>
            <a:r>
              <a:rPr lang="en-US" sz="4270">
                <a:latin typeface="Arial"/>
              </a:rPr>
              <a:t>A Thousand Excuses for Missing the Tax Deadline” was published in </a:t>
            </a:r>
            <a:r>
              <a:rPr i="1" lang="en-US" sz="4270">
                <a:latin typeface="Arial"/>
              </a:rPr>
              <a:t>The Ticker Tap Journal</a:t>
            </a:r>
            <a:r>
              <a:rPr lang="en-US" sz="4270">
                <a:latin typeface="Arial"/>
              </a:rPr>
              <a:t>.</a:t>
            </a:r>
            <a:r>
              <a:rPr lang="en-US" sz="4270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>
                <p:childTnLst>
                  <p:par>
                    <p:cTn id="115" fill="freeze">
                      <p:stCondLst>
                        <p:cond delay="indefinite"/>
                      </p:stCondLst>
                      <p:childTnLst>
                        <p:par>
                          <p:cTn id="116" fill="freeze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freeze">
                      <p:stCondLst>
                        <p:cond delay="indefinite"/>
                      </p:stCondLst>
                      <p:childTnLst>
                        <p:par>
                          <p:cTn id="120" fill="freeze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5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freeze">
                      <p:stCondLst>
                        <p:cond delay="indefinite"/>
                      </p:stCondLst>
                      <p:childTnLst>
                        <p:par>
                          <p:cTn id="124" fill="freeze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4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freeze">
                      <p:stCondLst>
                        <p:cond delay="indefinite"/>
                      </p:stCondLst>
                      <p:childTnLst>
                        <p:par>
                          <p:cTn id="128" fill="freeze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9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freeze">
                      <p:stCondLst>
                        <p:cond delay="indefinite"/>
                      </p:stCondLst>
                      <p:childTnLst>
                        <p:par>
                          <p:cTn id="132" fill="freeze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45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freeze">
                      <p:stCondLst>
                        <p:cond delay="indefinite"/>
                      </p:stCondLst>
                      <p:childTnLst>
                        <p:par>
                          <p:cTn id="136" fill="freeze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66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