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 snapToObjects="1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5628-8A6E-434C-AE93-2D5674CF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B2345-785A-D74E-A716-4F6C1F229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A413-B6CE-4A48-9FA2-711B1BCB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3E1C-C1E5-0A4E-BBB7-6427FECC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284C4-CD65-844F-8A71-4F4797A2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DA8B-D2EC-9344-BE45-26B7493B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487C7-177F-434B-B2A0-A89BA4C9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B86A-8389-974C-8072-6C62F663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F2B9-EF5E-614B-BE88-10D2F06D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FFF30-F03D-C942-946F-65B0E7B8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70EA9-09AA-1F44-A9A5-76FD304A9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D95DB-8F8C-1E42-B70F-90124D6D0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074D-E8EA-D543-91E5-AC0FBDF0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8490-0994-E442-8269-87F25AF7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2905-0763-BF44-918A-6F8A683A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5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EF88-C81C-5849-8348-8EB2E8A0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41C6-962D-A74D-B258-15226AF6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4BC7-A9B2-2448-ABD0-06DF85A6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500F-BE66-BC47-BA52-85622D84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82438-E6AD-8C48-B405-7C567561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6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28A2-0000-5E46-B7F4-411128A4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E85F-0033-AE47-874E-2D708196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E4A0-CC74-0046-ACDC-3F4115B0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D273-2023-164A-98FC-4543A690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D7E-0F25-8940-A2D7-4551184D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6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CCCD-F74B-CC41-B033-141180B7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CA45-7468-C84E-BDB2-C0D639E62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36DFF-33E1-C84F-B8E5-C5E7AEF7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4B0DE-61CE-C044-B105-D2C8BA8E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B043-0452-2649-9784-46A466CD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C4E9-8F68-AA48-A1BD-0505AF57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F33B-5082-694C-BB84-4BDFFF9B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3196-EE52-0F41-8EF9-90E6CA1A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242AA-4254-F54C-8C77-2BF7A452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77B14-57BA-974F-AC34-B8D130E5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051CA-63BD-1C45-8187-76DC72C0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961F1-5980-B141-927E-8E69F63A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0FD29-F074-0347-837D-AA6CA191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39D37-6A01-9F40-A3CF-4A6F171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221C-7E6B-A74E-AD25-92448475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CCDDE-A031-3F41-977E-AEA75CE6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6D1C6-BADA-F949-99C6-64CEF2BE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A4A39-9454-1A40-9CE9-AE4ABB3F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A6943-18A4-1546-AFF7-5F06E15D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1D517-D9C8-DA45-B4B6-0D56C407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5172E-AE9B-0F40-8962-7A444B7E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6103-331D-3A40-B40B-87F481E1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B044-F20A-E843-8094-CB646D09D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7D93D-D78F-7745-9217-3C903E7D3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2EB46-6EA6-3F4A-98D3-B81098C0A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DA789-FE64-F945-B5F5-46CFF135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5AE46-440E-D041-A607-F7C159CF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EB54-E670-C545-A724-32C5D240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B1F5B-D3F6-FA44-ADCF-F24CD8E56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8C02A-48FD-DC4D-8A0A-BD05CA9F8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A626-0B53-FE4F-A8A8-DF1865CE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D784-0F80-E349-A30F-C950BAB3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E4ADE-C80E-C646-B10D-9D49546F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4661-8D5E-9A4A-A5C2-6F60A2CA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28E3A-F7D4-924C-890B-D96F019D5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5148B-3F20-C14D-AC4F-25C75C897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30B4-BCC2-D346-A928-489E43D0B5A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B298-E5BD-2C43-9D5C-209A057C2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CA8E-B7F7-9B4D-8905-98EA70534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0066-FCA9-F045-BA53-25C3289F3F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C7E3-6DAA-0D44-8D84-EFFBEE77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F73063-262B-C147-9340-CE0FC81FA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547880"/>
              </p:ext>
            </p:extLst>
          </p:nvPr>
        </p:nvGraphicFramePr>
        <p:xfrm>
          <a:off x="215151" y="365125"/>
          <a:ext cx="11532199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94">
                  <a:extLst>
                    <a:ext uri="{9D8B030D-6E8A-4147-A177-3AD203B41FA5}">
                      <a16:colId xmlns:a16="http://schemas.microsoft.com/office/drawing/2014/main" val="23464327"/>
                    </a:ext>
                  </a:extLst>
                </a:gridCol>
                <a:gridCol w="1641344">
                  <a:extLst>
                    <a:ext uri="{9D8B030D-6E8A-4147-A177-3AD203B41FA5}">
                      <a16:colId xmlns:a16="http://schemas.microsoft.com/office/drawing/2014/main" val="1410017877"/>
                    </a:ext>
                  </a:extLst>
                </a:gridCol>
                <a:gridCol w="2065468">
                  <a:extLst>
                    <a:ext uri="{9D8B030D-6E8A-4147-A177-3AD203B41FA5}">
                      <a16:colId xmlns:a16="http://schemas.microsoft.com/office/drawing/2014/main" val="1918074460"/>
                    </a:ext>
                  </a:extLst>
                </a:gridCol>
                <a:gridCol w="2043953">
                  <a:extLst>
                    <a:ext uri="{9D8B030D-6E8A-4147-A177-3AD203B41FA5}">
                      <a16:colId xmlns:a16="http://schemas.microsoft.com/office/drawing/2014/main" val="4189578320"/>
                    </a:ext>
                  </a:extLst>
                </a:gridCol>
                <a:gridCol w="1667436">
                  <a:extLst>
                    <a:ext uri="{9D8B030D-6E8A-4147-A177-3AD203B41FA5}">
                      <a16:colId xmlns:a16="http://schemas.microsoft.com/office/drawing/2014/main" val="2525731082"/>
                    </a:ext>
                  </a:extLst>
                </a:gridCol>
                <a:gridCol w="1592414">
                  <a:extLst>
                    <a:ext uri="{9D8B030D-6E8A-4147-A177-3AD203B41FA5}">
                      <a16:colId xmlns:a16="http://schemas.microsoft.com/office/drawing/2014/main" val="2236560292"/>
                    </a:ext>
                  </a:extLst>
                </a:gridCol>
                <a:gridCol w="1226090">
                  <a:extLst>
                    <a:ext uri="{9D8B030D-6E8A-4147-A177-3AD203B41FA5}">
                      <a16:colId xmlns:a16="http://schemas.microsoft.com/office/drawing/2014/main" val="1510881544"/>
                    </a:ext>
                  </a:extLst>
                </a:gridCol>
              </a:tblGrid>
              <a:tr h="375664">
                <a:tc>
                  <a:txBody>
                    <a:bodyPr/>
                    <a:lstStyle/>
                    <a:p>
                      <a:r>
                        <a:rPr lang="en-US" sz="1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Kook </a:t>
                      </a:r>
                      <a:r>
                        <a:rPr lang="en-US" sz="1400" dirty="0"/>
                        <a:t>+ </a:t>
                      </a:r>
                      <a:r>
                        <a:rPr lang="en-US" sz="1400" dirty="0" smtClean="0"/>
                        <a:t>AA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AIChatBots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Decoding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Clust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21873"/>
                  </a:ext>
                </a:extLst>
              </a:tr>
              <a:tr h="12041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 Background</a:t>
                      </a:r>
                    </a:p>
                    <a:p>
                      <a:pPr lvl="0"/>
                      <a:endParaRPr lang="en-HK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A local startup focusing on AI and data science consultancy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Kook 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a local system integrator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AA is 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local company specializing in AI systems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startup company in HK with a development center in SZ.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mother company, Aurora Mobile, is a Chinese company and is listed in NASDAQ</a:t>
                      </a:r>
                    </a:p>
                    <a:p>
                      <a:endParaRPr 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A global consultancy 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A local company that p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rovides </a:t>
                      </a:r>
                      <a:r>
                        <a:rPr lang="en-HK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computing technologies including Cloud, High Performance Computing, AI &amp; Analytics and Big Data</a:t>
                      </a:r>
                      <a:endParaRPr lang="en-US" sz="1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strategic partnership formed between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 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PAW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provides one-stop-shop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407197"/>
                  </a:ext>
                </a:extLst>
              </a:tr>
              <a:tr h="15747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Client</a:t>
                      </a:r>
                    </a:p>
                    <a:p>
                      <a:pPr lvl="0"/>
                      <a:endParaRPr lang="en-HK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A number of local customers including universities and finance companies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Developer of the HKMA MARC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Kinetix is the service provider for a number of HKMA projects including OutSystems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AIM has proven AI system implementations in the FSI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Kinetix + AIM currently run a new AI project for SFC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There are successful trace records for a number of Hong Kong government projects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number of worldwide customers from different industries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A number of global successful implementation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number of local customers including government entities and customers from different industries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existing service provider of 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Sup-Tech 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News Crawling project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China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huge customer base in Hong Kong from different industries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lot of China 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56145"/>
                  </a:ext>
                </a:extLst>
              </a:tr>
              <a:tr h="8336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Low-Code / home-grown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Home-grown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Home-grown with some pre-built components provided by AIM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A low-code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Home-grown with integration to an open source low-code platform depending on HKMA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Home-grown with a NLP engine </a:t>
                      </a:r>
                      <a:r>
                        <a:rPr lang="en-US" sz="1100" baseline="0" dirty="0" smtClean="0"/>
                        <a:t>(RISA</a:t>
                      </a:r>
                      <a:r>
                        <a:rPr lang="en-US" sz="1100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Home-grown with some pre-built components from LPS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7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75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9F7F-C212-874F-9A38-9A6496E6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30FC-68FD-1347-A41A-65ABB2CA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23C8BB-1913-6242-8087-B4BA6CD57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643289"/>
              </p:ext>
            </p:extLst>
          </p:nvPr>
        </p:nvGraphicFramePr>
        <p:xfrm>
          <a:off x="161363" y="82972"/>
          <a:ext cx="11908717" cy="682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94">
                  <a:extLst>
                    <a:ext uri="{9D8B030D-6E8A-4147-A177-3AD203B41FA5}">
                      <a16:colId xmlns:a16="http://schemas.microsoft.com/office/drawing/2014/main" val="23464327"/>
                    </a:ext>
                  </a:extLst>
                </a:gridCol>
                <a:gridCol w="1901805">
                  <a:extLst>
                    <a:ext uri="{9D8B030D-6E8A-4147-A177-3AD203B41FA5}">
                      <a16:colId xmlns:a16="http://schemas.microsoft.com/office/drawing/2014/main" val="14100178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18074460"/>
                    </a:ext>
                  </a:extLst>
                </a:gridCol>
                <a:gridCol w="2074984">
                  <a:extLst>
                    <a:ext uri="{9D8B030D-6E8A-4147-A177-3AD203B41FA5}">
                      <a16:colId xmlns:a16="http://schemas.microsoft.com/office/drawing/2014/main" val="418957832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525731082"/>
                    </a:ext>
                  </a:extLst>
                </a:gridCol>
                <a:gridCol w="1604826">
                  <a:extLst>
                    <a:ext uri="{9D8B030D-6E8A-4147-A177-3AD203B41FA5}">
                      <a16:colId xmlns:a16="http://schemas.microsoft.com/office/drawing/2014/main" val="2236560292"/>
                    </a:ext>
                  </a:extLst>
                </a:gridCol>
                <a:gridCol w="1602608">
                  <a:extLst>
                    <a:ext uri="{9D8B030D-6E8A-4147-A177-3AD203B41FA5}">
                      <a16:colId xmlns:a16="http://schemas.microsoft.com/office/drawing/2014/main" val="1510881544"/>
                    </a:ext>
                  </a:extLst>
                </a:gridCol>
              </a:tblGrid>
              <a:tr h="303581">
                <a:tc>
                  <a:txBody>
                    <a:bodyPr/>
                    <a:lstStyle/>
                    <a:p>
                      <a:r>
                        <a:rPr lang="en-US" sz="1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Kook </a:t>
                      </a:r>
                      <a:r>
                        <a:rPr lang="en-US" sz="1400" dirty="0"/>
                        <a:t>+ </a:t>
                      </a:r>
                      <a:r>
                        <a:rPr lang="en-US" sz="1400" dirty="0" smtClean="0"/>
                        <a:t>AA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AIChatBots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Clust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LTS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821873"/>
                  </a:ext>
                </a:extLst>
              </a:tr>
              <a:tr h="2484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 </a:t>
                      </a:r>
                    </a:p>
                    <a:p>
                      <a:pPr lvl="0"/>
                      <a:endParaRPr lang="en-HK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Good working relationship with the HKMA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Experience in RAG and Chatbot development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Great feasibility and control in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Good working relationship with the HKMA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Experience in RAG and Chatbot development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Some feasibility and control in 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One stop solution including hardware and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Support for both Cloud and On Premise solution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local support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HK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 is intrinsic enabling business users to create Chatbot and RAGs applications with minimal technical knowledge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HK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Speedy deployment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HK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Pre-installed with a number of popular LLMs (including Chinese LLMs)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HK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Feasible to enhance to suit the HKMA’s requirements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Global exposure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Feasible in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HK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 domain expertise with PhD and hands-on experience in AI application development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HK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powerful self-developed text processing engine “</a:t>
                      </a:r>
                      <a:r>
                        <a:rPr lang="en-HK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PIISA</a:t>
                      </a:r>
                      <a:r>
                        <a:rPr lang="en-HK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supporting text search, text Mining and NLP processing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/>
                        <a:t>Great feasibility and control in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/>
                        <a:t>Great feasibility a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nd control in design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One-stop solution including hardware and software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experience in RAG and Chatbot development</a:t>
                      </a:r>
                    </a:p>
                    <a:p>
                      <a:endParaRPr lang="en-US" sz="11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82167"/>
                  </a:ext>
                </a:extLst>
              </a:tr>
              <a:tr h="1202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Weakness</a:t>
                      </a:r>
                    </a:p>
                    <a:p>
                      <a:pPr lvl="0"/>
                      <a:endParaRPr lang="en-HK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Relatively small in  company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Constraints in the IT resources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aseline="0" dirty="0"/>
                        <a:t>Costly in term of time to delivery and investment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Some enhancement, e.g. UI and access control, are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 response, with little feedback in some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Capability in RAG and Chatbot development needs further evaluation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/>
                        <a:t>Costly in term of time to delivery and investment</a:t>
                      </a:r>
                      <a:endParaRPr lang="en-US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/>
                        <a:t>Costly in term of time and investment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/>
                        <a:t>Costly in term of time to delivery and investment</a:t>
                      </a:r>
                      <a:endParaRPr lang="en-US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6870"/>
                  </a:ext>
                </a:extLst>
              </a:tr>
              <a:tr h="1843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Investment</a:t>
                      </a:r>
                      <a:endParaRPr lang="en-US" sz="1600" dirty="0"/>
                    </a:p>
                    <a:p>
                      <a:pPr lvl="0"/>
                      <a:endParaRPr lang="en-HK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Implementation cost for one generic RAG: HK$ 2,880K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Annual maintenance cost : </a:t>
                      </a: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Standard Plan of office hours support: 20% of implementation cost</a:t>
                      </a:r>
                    </a:p>
                    <a:p>
                      <a:pPr marL="171450" lvl="0" indent="-171450">
                        <a:buFont typeface="Courier New" panose="02070309020205020404" pitchFamily="49" charset="0"/>
                        <a:buChar char="o"/>
                      </a:pPr>
                      <a:r>
                        <a:rPr lang="en-US" sz="1100" dirty="0"/>
                        <a:t>Premium Maintenance Plan : 45% of implementation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HK$ 11M for 5 RAG (average 2.2M per RAG)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Annual 7x24 maintenance fee – 20%  of maintenance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Annual fee –HK$1.3M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time deployment fee – HK$ 200K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 daily rate – HK$9,984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be 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be 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HK$ 2.5M for a generic RAG to support in-house knowledge base, 20% annual maintenance</a:t>
                      </a:r>
                    </a:p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46815"/>
                  </a:ext>
                </a:extLst>
              </a:tr>
              <a:tr h="748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Provide source codes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Yes, with additional charges (exact charges to be confirmed)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/>
                        <a:t>Yes, terms and conditions need further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be 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be 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Yes, with additional charges (exact charges to be confirmed)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66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77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645</Words>
  <Application>Microsoft Office PowerPoint</Application>
  <PresentationFormat>Widescreen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 Kwok</dc:creator>
  <cp:lastModifiedBy>KWOK Choi-chung, Jones</cp:lastModifiedBy>
  <cp:revision>9</cp:revision>
  <dcterms:created xsi:type="dcterms:W3CDTF">2024-10-08T08:03:12Z</dcterms:created>
  <dcterms:modified xsi:type="dcterms:W3CDTF">2024-10-09T08:02:33Z</dcterms:modified>
</cp:coreProperties>
</file>