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6" r:id="rId9"/>
    <p:sldId id="268" r:id="rId10"/>
    <p:sldId id="265" r:id="rId11"/>
    <p:sldId id="269" r:id="rId12"/>
    <p:sldId id="270" r:id="rId13"/>
    <p:sldId id="271" r:id="rId1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62" autoAdjust="0"/>
  </p:normalViewPr>
  <p:slideViewPr>
    <p:cSldViewPr>
      <p:cViewPr>
        <p:scale>
          <a:sx n="94" d="100"/>
          <a:sy n="94" d="100"/>
        </p:scale>
        <p:origin x="-88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6DD8-7DBA-4C7E-99DF-973187E7ECE1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7FAA8-A762-48DF-8352-008828233D2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6DD8-7DBA-4C7E-99DF-973187E7ECE1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7FAA8-A762-48DF-8352-008828233D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6DD8-7DBA-4C7E-99DF-973187E7ECE1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7FAA8-A762-48DF-8352-008828233D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6DD8-7DBA-4C7E-99DF-973187E7ECE1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7FAA8-A762-48DF-8352-008828233D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6DD8-7DBA-4C7E-99DF-973187E7ECE1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7FAA8-A762-48DF-8352-008828233D2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6DD8-7DBA-4C7E-99DF-973187E7ECE1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7FAA8-A762-48DF-8352-008828233D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6DD8-7DBA-4C7E-99DF-973187E7ECE1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7FAA8-A762-48DF-8352-008828233D2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6DD8-7DBA-4C7E-99DF-973187E7ECE1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7FAA8-A762-48DF-8352-008828233D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6DD8-7DBA-4C7E-99DF-973187E7ECE1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7FAA8-A762-48DF-8352-008828233D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6DD8-7DBA-4C7E-99DF-973187E7ECE1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7FAA8-A762-48DF-8352-008828233D2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6DD8-7DBA-4C7E-99DF-973187E7ECE1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7FAA8-A762-48DF-8352-008828233D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2726DD8-7DBA-4C7E-99DF-973187E7ECE1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5877FAA8-A762-48DF-8352-008828233D2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kenpom.com/" TargetMode="External"/><Relationship Id="rId2" Type="http://schemas.openxmlformats.org/officeDocument/2006/relationships/hyperlink" Target="http://www.masseyrating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fivethirtyeight/data" TargetMode="External"/><Relationship Id="rId4" Type="http://schemas.openxmlformats.org/officeDocument/2006/relationships/hyperlink" Target="https://www.kaggle.com/c/march-machine-learning-mania-2015/data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&amp; March Madness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 Jones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27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Methods - </a:t>
            </a:r>
            <a:r>
              <a:rPr lang="en-US" dirty="0" err="1" smtClean="0"/>
              <a:t>Kenpom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Ken Pomeroy is a writer and statistician that created an algorithm specifically to rank college basketball teams</a:t>
            </a:r>
          </a:p>
          <a:p>
            <a:r>
              <a:rPr lang="en-US" dirty="0" smtClean="0"/>
              <a:t>He uses four factors main factors to rank offensive and </a:t>
            </a:r>
            <a:r>
              <a:rPr lang="en-US" dirty="0"/>
              <a:t>defensive </a:t>
            </a:r>
            <a:r>
              <a:rPr lang="en-US" dirty="0" smtClean="0"/>
              <a:t>efficiency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800" b="1" u="sng" dirty="0" smtClean="0"/>
              <a:t>Effective field goal percentage (</a:t>
            </a:r>
            <a:r>
              <a:rPr lang="en-US" sz="1800" b="1" u="sng" dirty="0" err="1" smtClean="0"/>
              <a:t>eFG</a:t>
            </a:r>
            <a:r>
              <a:rPr lang="en-US" sz="1800" b="1" u="sng" dirty="0" smtClean="0"/>
              <a:t>%):</a:t>
            </a:r>
            <a:r>
              <a:rPr lang="en-US" sz="1800" b="1" dirty="0" smtClean="0"/>
              <a:t> </a:t>
            </a:r>
            <a:r>
              <a:rPr lang="en-US" sz="1800" dirty="0" smtClean="0"/>
              <a:t>(FGM + 0.5*3PM) / FGA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800" b="1" u="sng" dirty="0" smtClean="0"/>
              <a:t>Offensive </a:t>
            </a:r>
            <a:r>
              <a:rPr lang="en-US" sz="1800" b="1" u="sng" dirty="0"/>
              <a:t>rebounding </a:t>
            </a:r>
            <a:r>
              <a:rPr lang="en-US" sz="1800" b="1" u="sng" dirty="0" smtClean="0"/>
              <a:t>percentage:</a:t>
            </a:r>
            <a:r>
              <a:rPr lang="en-US" sz="1800" b="1" dirty="0" smtClean="0"/>
              <a:t> </a:t>
            </a:r>
            <a:r>
              <a:rPr lang="en-US" sz="1800" dirty="0" smtClean="0"/>
              <a:t>OR </a:t>
            </a:r>
            <a:r>
              <a:rPr lang="en-US" sz="1800" dirty="0"/>
              <a:t>/ (OR + DR</a:t>
            </a:r>
            <a:r>
              <a:rPr lang="en-US" sz="1800" dirty="0" smtClean="0"/>
              <a:t>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800" b="1" u="sng" dirty="0"/>
              <a:t>Turnover </a:t>
            </a:r>
            <a:r>
              <a:rPr lang="en-US" sz="1800" b="1" u="sng" dirty="0" smtClean="0"/>
              <a:t>percentage:</a:t>
            </a:r>
            <a:r>
              <a:rPr lang="en-US" sz="1800" dirty="0"/>
              <a:t> TO / </a:t>
            </a:r>
            <a:r>
              <a:rPr lang="en-US" sz="1800" dirty="0" smtClean="0"/>
              <a:t>Possessions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800" b="1" u="sng" dirty="0"/>
              <a:t>Free throw </a:t>
            </a:r>
            <a:r>
              <a:rPr lang="en-US" sz="1800" b="1" u="sng" dirty="0" smtClean="0"/>
              <a:t>rate:</a:t>
            </a:r>
            <a:r>
              <a:rPr lang="en-US" sz="1800" dirty="0"/>
              <a:t> </a:t>
            </a:r>
            <a:r>
              <a:rPr lang="en-US" sz="1800" dirty="0" smtClean="0"/>
              <a:t>FTA/FGA</a:t>
            </a:r>
          </a:p>
          <a:p>
            <a:pPr lvl="0">
              <a:buClr>
                <a:srgbClr val="93A299"/>
              </a:buClr>
            </a:pPr>
            <a:r>
              <a:rPr lang="en-US" dirty="0">
                <a:solidFill>
                  <a:srgbClr val="292934"/>
                </a:solidFill>
              </a:rPr>
              <a:t>Possessions = FGA-OR+TO+.</a:t>
            </a:r>
            <a:r>
              <a:rPr lang="en-US" dirty="0" smtClean="0">
                <a:solidFill>
                  <a:srgbClr val="292934"/>
                </a:solidFill>
              </a:rPr>
              <a:t>475*FTA</a:t>
            </a:r>
          </a:p>
          <a:p>
            <a:pPr lvl="0">
              <a:buClr>
                <a:srgbClr val="93A299"/>
              </a:buClr>
            </a:pPr>
            <a:r>
              <a:rPr lang="en-US" dirty="0" smtClean="0">
                <a:solidFill>
                  <a:srgbClr val="292934"/>
                </a:solidFill>
              </a:rPr>
              <a:t>The data is takes into account </a:t>
            </a:r>
            <a:r>
              <a:rPr lang="en-US" dirty="0">
                <a:solidFill>
                  <a:srgbClr val="292934"/>
                </a:solidFill>
              </a:rPr>
              <a:t>pace - the number of points scored or allowed per 100 </a:t>
            </a:r>
            <a:r>
              <a:rPr lang="en-US" dirty="0" smtClean="0">
                <a:solidFill>
                  <a:srgbClr val="292934"/>
                </a:solidFill>
              </a:rPr>
              <a:t>possessions</a:t>
            </a:r>
          </a:p>
          <a:p>
            <a:pPr lvl="0">
              <a:buClr>
                <a:srgbClr val="93A299"/>
              </a:buClr>
            </a:pPr>
            <a:r>
              <a:rPr lang="en-US" dirty="0" smtClean="0">
                <a:solidFill>
                  <a:srgbClr val="292934"/>
                </a:solidFill>
              </a:rPr>
              <a:t>It is then adjusted to estimate the offensive/defensive efficiency against an average DI team playing an average pace (</a:t>
            </a:r>
            <a:r>
              <a:rPr lang="en-US" dirty="0" err="1" smtClean="0">
                <a:solidFill>
                  <a:srgbClr val="292934"/>
                </a:solidFill>
              </a:rPr>
              <a:t>adjO</a:t>
            </a:r>
            <a:r>
              <a:rPr lang="en-US" dirty="0" smtClean="0">
                <a:solidFill>
                  <a:srgbClr val="292934"/>
                </a:solidFill>
              </a:rPr>
              <a:t> and </a:t>
            </a:r>
            <a:r>
              <a:rPr lang="en-US" dirty="0" err="1" smtClean="0">
                <a:solidFill>
                  <a:srgbClr val="292934"/>
                </a:solidFill>
              </a:rPr>
              <a:t>ajdD</a:t>
            </a:r>
            <a:r>
              <a:rPr lang="en-US" dirty="0" smtClean="0">
                <a:solidFill>
                  <a:srgbClr val="292934"/>
                </a:solidFill>
              </a:rPr>
              <a:t>)</a:t>
            </a:r>
          </a:p>
          <a:p>
            <a:pPr lvl="0">
              <a:buClr>
                <a:srgbClr val="93A299"/>
              </a:buClr>
            </a:pPr>
            <a:r>
              <a:rPr lang="en-US" dirty="0" smtClean="0">
                <a:solidFill>
                  <a:srgbClr val="292934"/>
                </a:solidFill>
              </a:rPr>
              <a:t>“Pythagorean Winning Percentage” is calculated - expected </a:t>
            </a:r>
            <a:r>
              <a:rPr lang="en-US" dirty="0">
                <a:solidFill>
                  <a:srgbClr val="292934"/>
                </a:solidFill>
              </a:rPr>
              <a:t>winning percentage against an average D-I team</a:t>
            </a:r>
            <a:r>
              <a:rPr lang="en-US" dirty="0" smtClean="0">
                <a:solidFill>
                  <a:srgbClr val="292934"/>
                </a:solidFill>
              </a:rPr>
              <a:t>.</a:t>
            </a:r>
          </a:p>
          <a:p>
            <a:pPr lvl="1">
              <a:buClr>
                <a:srgbClr val="93A299"/>
              </a:buClr>
            </a:pPr>
            <a:r>
              <a:rPr lang="en-US" dirty="0" smtClean="0">
                <a:solidFill>
                  <a:srgbClr val="292934"/>
                </a:solidFill>
              </a:rPr>
              <a:t>Derived from (AdjO^10.25</a:t>
            </a:r>
            <a:r>
              <a:rPr lang="en-US" dirty="0">
                <a:solidFill>
                  <a:srgbClr val="292934"/>
                </a:solidFill>
              </a:rPr>
              <a:t>)/(AdjO^10.25+AdjD^10.25)</a:t>
            </a:r>
            <a:endParaRPr lang="en-US" dirty="0" smtClean="0">
              <a:solidFill>
                <a:srgbClr val="292934"/>
              </a:solidFill>
            </a:endParaRPr>
          </a:p>
          <a:p>
            <a:pPr lvl="0">
              <a:buClr>
                <a:srgbClr val="93A299"/>
              </a:buClr>
            </a:pPr>
            <a:endParaRPr lang="en-US" sz="1800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228760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Brackets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11.57 million brackets submitted in to ESPN</a:t>
            </a:r>
          </a:p>
          <a:p>
            <a:r>
              <a:rPr lang="en-US" dirty="0" smtClean="0"/>
              <a:t>% = percentile among ESPN brackets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/>
              <a:t>General Knowledge - </a:t>
            </a:r>
            <a:r>
              <a:rPr lang="en-US" dirty="0" smtClean="0"/>
              <a:t>85.8%</a:t>
            </a:r>
          </a:p>
          <a:p>
            <a:pPr lvl="1"/>
            <a:r>
              <a:rPr lang="en-US" dirty="0" smtClean="0"/>
              <a:t>Control (</a:t>
            </a:r>
            <a:r>
              <a:rPr lang="en-US" dirty="0" err="1" smtClean="0"/>
              <a:t>wp</a:t>
            </a:r>
            <a:r>
              <a:rPr lang="en-US" dirty="0" smtClean="0"/>
              <a:t> = .5 for each </a:t>
            </a:r>
            <a:r>
              <a:rPr lang="en-US" dirty="0"/>
              <a:t>game) - </a:t>
            </a:r>
            <a:r>
              <a:rPr lang="en-US" dirty="0" smtClean="0"/>
              <a:t>8.2</a:t>
            </a:r>
            <a:r>
              <a:rPr lang="en-US" dirty="0"/>
              <a:t>%</a:t>
            </a:r>
            <a:endParaRPr lang="en-US" dirty="0" smtClean="0"/>
          </a:p>
          <a:p>
            <a:pPr lvl="1"/>
            <a:r>
              <a:rPr lang="en-US" dirty="0"/>
              <a:t>Simple Seeding - </a:t>
            </a:r>
            <a:r>
              <a:rPr lang="en-US" dirty="0" smtClean="0"/>
              <a:t>59.7%</a:t>
            </a:r>
          </a:p>
          <a:p>
            <a:pPr lvl="1"/>
            <a:r>
              <a:rPr lang="en-US" dirty="0"/>
              <a:t>Massey - 85.8</a:t>
            </a:r>
            <a:r>
              <a:rPr lang="en-US" dirty="0" smtClean="0"/>
              <a:t>% (most PPR)</a:t>
            </a:r>
            <a:endParaRPr lang="en-US" dirty="0"/>
          </a:p>
          <a:p>
            <a:pPr lvl="1"/>
            <a:r>
              <a:rPr lang="en-US" dirty="0" err="1" smtClean="0"/>
              <a:t>Kenpom</a:t>
            </a:r>
            <a:r>
              <a:rPr lang="en-US" dirty="0"/>
              <a:t> - </a:t>
            </a:r>
            <a:r>
              <a:rPr lang="en-US" dirty="0" smtClean="0"/>
              <a:t>91.0%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514600"/>
            <a:ext cx="3133767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583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smtClean="0"/>
              <a:t>Python</a:t>
            </a:r>
          </a:p>
          <a:p>
            <a:r>
              <a:rPr lang="en-US" dirty="0" smtClean="0"/>
              <a:t>Customized weighting</a:t>
            </a:r>
          </a:p>
          <a:p>
            <a:r>
              <a:rPr lang="en-US" dirty="0"/>
              <a:t>Ensemble </a:t>
            </a:r>
            <a:r>
              <a:rPr lang="en-US" dirty="0" smtClean="0"/>
              <a:t>Method - use </a:t>
            </a:r>
            <a:r>
              <a:rPr lang="en-US" dirty="0"/>
              <a:t>multiple learning algorithms to obtain better predictive </a:t>
            </a:r>
            <a:r>
              <a:rPr lang="en-US" dirty="0" smtClean="0"/>
              <a:t>performance</a:t>
            </a:r>
          </a:p>
          <a:p>
            <a:r>
              <a:rPr lang="en-US" dirty="0" smtClean="0"/>
              <a:t>Randomize predictions instead of simply advancing team with higher p value</a:t>
            </a:r>
          </a:p>
          <a:p>
            <a:r>
              <a:rPr lang="en-US" dirty="0" smtClean="0"/>
              <a:t>Take into account if key players are missing</a:t>
            </a:r>
          </a:p>
          <a:p>
            <a:r>
              <a:rPr lang="en-US" dirty="0" smtClean="0"/>
              <a:t>Use similar algorithms to focus on sports betting and fantasy sports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097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20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NCAA Tournament?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24025"/>
            <a:ext cx="8229600" cy="4629150"/>
          </a:xfrm>
        </p:spPr>
      </p:pic>
    </p:spTree>
    <p:extLst>
      <p:ext uri="{BB962C8B-B14F-4D97-AF65-F5344CB8AC3E}">
        <p14:creationId xmlns:p14="http://schemas.microsoft.com/office/powerpoint/2010/main" val="141879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NCAA Tournament?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National Collegiate Athletic Association (NCAA) is a governing body for intercollegiate sports</a:t>
            </a:r>
          </a:p>
          <a:p>
            <a:r>
              <a:rPr lang="en-US" dirty="0" smtClean="0"/>
              <a:t>There are 351 Division I basketball schools</a:t>
            </a:r>
          </a:p>
          <a:p>
            <a:r>
              <a:rPr lang="en-US" dirty="0" smtClean="0"/>
              <a:t>At the end of the regular season 68 of these teams participate in a single elimination tournament</a:t>
            </a:r>
          </a:p>
          <a:p>
            <a:r>
              <a:rPr lang="en-US" dirty="0" smtClean="0"/>
              <a:t>The winner of this tournament is declared the National Champion for that season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145280"/>
            <a:ext cx="1669842" cy="250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529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Filling </a:t>
            </a:r>
            <a:r>
              <a:rPr lang="en-US" dirty="0" smtClean="0"/>
              <a:t>the </a:t>
            </a:r>
            <a:r>
              <a:rPr lang="en-US" dirty="0"/>
              <a:t>B</a:t>
            </a:r>
            <a:r>
              <a:rPr lang="en-US" dirty="0" smtClean="0"/>
              <a:t>racket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32 teams automatically qualify by winning their conference championship</a:t>
            </a:r>
          </a:p>
          <a:p>
            <a:r>
              <a:rPr lang="en-US" dirty="0" smtClean="0"/>
              <a:t>The remaining teams are chosen by a 10 person selection committee. It consists of school athletic directors and conference commissioners from each part of the country</a:t>
            </a:r>
          </a:p>
          <a:p>
            <a:r>
              <a:rPr lang="en-US" dirty="0" smtClean="0"/>
              <a:t>After the teams are selected, the committee assembles an S curve ranking the teams 1 through 68. These positions are used to slot each team into the bracket so the regions are balanced.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96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" name="Content Placeholder 2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72323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Metrics – Top 25 Polls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 Poll</a:t>
            </a:r>
          </a:p>
          <a:p>
            <a:pPr lvl="1"/>
            <a:r>
              <a:rPr lang="en-US" dirty="0" smtClean="0"/>
              <a:t>Weekly ranking from </a:t>
            </a:r>
            <a:r>
              <a:rPr lang="en-US" dirty="0" smtClean="0"/>
              <a:t>the Associated </a:t>
            </a:r>
            <a:r>
              <a:rPr lang="en-US" dirty="0" smtClean="0"/>
              <a:t>Press</a:t>
            </a:r>
          </a:p>
          <a:p>
            <a:pPr lvl="1"/>
            <a:r>
              <a:rPr lang="en-US" dirty="0" smtClean="0"/>
              <a:t>65 sports writers from across the country rank teams 1 through 25 </a:t>
            </a:r>
          </a:p>
          <a:p>
            <a:pPr lvl="1"/>
            <a:r>
              <a:rPr lang="en-US" dirty="0" smtClean="0"/>
              <a:t>Ranks are assigned points (#1 rank = 25 points, #2 = 24, etc…)</a:t>
            </a:r>
          </a:p>
          <a:p>
            <a:pPr lvl="1"/>
            <a:r>
              <a:rPr lang="en-US" dirty="0" smtClean="0"/>
              <a:t>Points are aggregated to form the top 25 teams</a:t>
            </a:r>
          </a:p>
          <a:p>
            <a:pPr lvl="1"/>
            <a:r>
              <a:rPr lang="en-US" dirty="0" smtClean="0"/>
              <a:t>Rankings are generally based on a teams record, the conference they play in, and the “eye test”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Coaches Poll</a:t>
            </a:r>
          </a:p>
          <a:p>
            <a:pPr lvl="1"/>
            <a:r>
              <a:rPr lang="en-US" dirty="0" smtClean="0"/>
              <a:t>Weekly ranking from NCAA Division </a:t>
            </a:r>
            <a:r>
              <a:rPr lang="en-US" dirty="0"/>
              <a:t>I</a:t>
            </a:r>
            <a:r>
              <a:rPr lang="en-US" dirty="0" smtClean="0"/>
              <a:t> coaches (or athletic directors)</a:t>
            </a:r>
          </a:p>
          <a:p>
            <a:pPr lvl="1"/>
            <a:r>
              <a:rPr lang="en-US" dirty="0" smtClean="0"/>
              <a:t>32 coaches/athletic directors follow the same process above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846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Metrics - RPI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Rating Percentage Index (RPI) has been used by the NCAA men's </a:t>
            </a:r>
            <a:r>
              <a:rPr lang="en-US" dirty="0" smtClean="0"/>
              <a:t>selection </a:t>
            </a:r>
            <a:r>
              <a:rPr lang="en-US" dirty="0"/>
              <a:t>committee since </a:t>
            </a:r>
            <a:r>
              <a:rPr lang="en-US" dirty="0" smtClean="0"/>
              <a:t>1981</a:t>
            </a:r>
          </a:p>
          <a:p>
            <a:r>
              <a:rPr lang="en-US" dirty="0" smtClean="0"/>
              <a:t>RPI </a:t>
            </a:r>
            <a:r>
              <a:rPr lang="en-US" dirty="0"/>
              <a:t>= (WP * 0.25) + (OWP * 0.50) + (OOWP * </a:t>
            </a:r>
            <a:r>
              <a:rPr lang="en-US" dirty="0" smtClean="0"/>
              <a:t>0.25)</a:t>
            </a:r>
            <a:endParaRPr lang="en-US" dirty="0"/>
          </a:p>
          <a:p>
            <a:pPr lvl="1"/>
            <a:r>
              <a:rPr lang="en-US" dirty="0" smtClean="0"/>
              <a:t>Home Games: Win = 0.6, Loss = 1.4 </a:t>
            </a:r>
          </a:p>
          <a:p>
            <a:pPr lvl="1"/>
            <a:r>
              <a:rPr lang="en-US" dirty="0" smtClean="0"/>
              <a:t>Away Games: Win = 1.4, Loss = 0.6 </a:t>
            </a:r>
          </a:p>
          <a:p>
            <a:pPr lvl="1"/>
            <a:r>
              <a:rPr lang="en-US" dirty="0" smtClean="0"/>
              <a:t>Neutral Court: Win = 1, Loss = 1</a:t>
            </a:r>
          </a:p>
          <a:p>
            <a:pPr lvl="0">
              <a:buClr>
                <a:srgbClr val="93A299"/>
              </a:buClr>
            </a:pPr>
            <a:r>
              <a:rPr lang="en-US" dirty="0" smtClean="0">
                <a:solidFill>
                  <a:srgbClr val="292934"/>
                </a:solidFill>
              </a:rPr>
              <a:t>The last two parts of the equation is referred to as the Strength of Schedule (SOS)</a:t>
            </a:r>
          </a:p>
          <a:p>
            <a:pPr lvl="0">
              <a:buClr>
                <a:srgbClr val="93A299"/>
              </a:buClr>
            </a:pPr>
            <a:r>
              <a:rPr lang="en-US" dirty="0" smtClean="0">
                <a:solidFill>
                  <a:srgbClr val="292934"/>
                </a:solidFill>
              </a:rPr>
              <a:t>Committee also looks at wins vs top 50 RPI, losses vs bottom 100 RPI</a:t>
            </a:r>
          </a:p>
          <a:p>
            <a:pPr lvl="0">
              <a:buClr>
                <a:srgbClr val="93A299"/>
              </a:buClr>
            </a:pPr>
            <a:r>
              <a:rPr lang="en-US" dirty="0" smtClean="0">
                <a:solidFill>
                  <a:srgbClr val="292934"/>
                </a:solidFill>
              </a:rPr>
              <a:t>Main problem with RPI is that it doesn’t take into account </a:t>
            </a:r>
            <a:r>
              <a:rPr lang="en-US" u="sng" dirty="0" smtClean="0">
                <a:solidFill>
                  <a:srgbClr val="292934"/>
                </a:solidFill>
              </a:rPr>
              <a:t>Margin of Victory</a:t>
            </a:r>
            <a:endParaRPr lang="en-US" u="sng" dirty="0">
              <a:solidFill>
                <a:srgbClr val="2929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77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 Advanced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http://www.masseyratings.com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>
                <a:hlinkClick r:id="rId3"/>
              </a:rPr>
              <a:t>http://kenpom.com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>
                <a:hlinkClick r:id="rId4"/>
              </a:rPr>
              <a:t>https://</a:t>
            </a:r>
            <a:r>
              <a:rPr lang="en-US" sz="2000" dirty="0" smtClean="0">
                <a:hlinkClick r:id="rId4"/>
              </a:rPr>
              <a:t>www.kaggle.com/c/march-machine-learning-mania-2015/data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>
                <a:hlinkClick r:id="rId5"/>
              </a:rPr>
              <a:t>https://</a:t>
            </a:r>
            <a:r>
              <a:rPr lang="en-US" sz="2000" dirty="0" smtClean="0">
                <a:hlinkClick r:id="rId5"/>
              </a:rPr>
              <a:t>github.com/fivethirtyeight/data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/>
              <a:t>Das, </a:t>
            </a:r>
            <a:r>
              <a:rPr lang="en-US" sz="2000" dirty="0" err="1"/>
              <a:t>Sanjiv</a:t>
            </a:r>
            <a:r>
              <a:rPr lang="en-US" sz="2000" dirty="0"/>
              <a:t> </a:t>
            </a:r>
            <a:r>
              <a:rPr lang="en-US" sz="2000" dirty="0" err="1"/>
              <a:t>Ranjan</a:t>
            </a:r>
            <a:r>
              <a:rPr lang="en-US" sz="2000" dirty="0"/>
              <a:t>, 2013, </a:t>
            </a:r>
            <a:r>
              <a:rPr lang="en-US" sz="2000" i="1" dirty="0"/>
              <a:t>Data Science: Theories, Models, Algorithms and Analytics</a:t>
            </a:r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66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D2533C"/>
                </a:solidFill>
              </a:rPr>
              <a:t>Advanced Methods – Massey Least Squares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93A299"/>
              </a:buClr>
            </a:pPr>
            <a:r>
              <a:rPr lang="en-US" sz="2000" dirty="0" smtClean="0">
                <a:solidFill>
                  <a:srgbClr val="292934"/>
                </a:solidFill>
                <a:latin typeface="TimesNewRoman"/>
              </a:rPr>
              <a:t>Kenneth Massey created a ranking system for sports teams as an undergraduate thesis</a:t>
            </a:r>
          </a:p>
          <a:p>
            <a:pPr lvl="0">
              <a:buClr>
                <a:srgbClr val="93A299"/>
              </a:buClr>
            </a:pPr>
            <a:r>
              <a:rPr lang="en-US" sz="2000" dirty="0" smtClean="0">
                <a:solidFill>
                  <a:srgbClr val="292934"/>
                </a:solidFill>
                <a:latin typeface="TimesNewRoman"/>
              </a:rPr>
              <a:t>Only </a:t>
            </a:r>
            <a:r>
              <a:rPr lang="en-US" sz="2000" dirty="0">
                <a:solidFill>
                  <a:srgbClr val="292934"/>
                </a:solidFill>
                <a:latin typeface="TimesNewRoman"/>
              </a:rPr>
              <a:t>the score, venue, and date of each game are used to calculate the Massey </a:t>
            </a:r>
            <a:r>
              <a:rPr lang="en-US" sz="2000" dirty="0" smtClean="0">
                <a:solidFill>
                  <a:srgbClr val="292934"/>
                </a:solidFill>
                <a:latin typeface="TimesNewRoman"/>
              </a:rPr>
              <a:t>ratings</a:t>
            </a:r>
          </a:p>
          <a:p>
            <a:pPr lvl="0">
              <a:buClr>
                <a:srgbClr val="93A299"/>
              </a:buClr>
            </a:pPr>
            <a:r>
              <a:rPr lang="en-US" sz="2000" dirty="0" smtClean="0">
                <a:solidFill>
                  <a:srgbClr val="292934"/>
                </a:solidFill>
                <a:latin typeface="TimesNewRoman"/>
              </a:rPr>
              <a:t>Vector </a:t>
            </a:r>
            <a:r>
              <a:rPr lang="en-US" sz="2000" dirty="0">
                <a:solidFill>
                  <a:srgbClr val="292934"/>
                </a:solidFill>
                <a:latin typeface="TimesNewRoman"/>
              </a:rPr>
              <a:t>of </a:t>
            </a:r>
            <a:r>
              <a:rPr lang="en-US" sz="2000" dirty="0" smtClean="0">
                <a:solidFill>
                  <a:srgbClr val="292934"/>
                </a:solidFill>
                <a:latin typeface="TimesNewRoman"/>
              </a:rPr>
              <a:t>ratings will be a solution to the normal equations </a:t>
            </a:r>
            <a:r>
              <a:rPr lang="en-US" sz="2000" dirty="0" err="1">
                <a:latin typeface="TimesNewRoman"/>
              </a:rPr>
              <a:t>X</a:t>
            </a:r>
            <a:r>
              <a:rPr lang="en-US" sz="800" dirty="0" err="1">
                <a:latin typeface="TimesNewRoman"/>
              </a:rPr>
              <a:t>T</a:t>
            </a:r>
            <a:r>
              <a:rPr lang="en-US" sz="2000" dirty="0" err="1">
                <a:latin typeface="TimesNewRoman"/>
              </a:rPr>
              <a:t>X</a:t>
            </a:r>
            <a:r>
              <a:rPr lang="en-US" sz="2000" b="1" dirty="0" err="1">
                <a:latin typeface="TimesNewRoman,Bold"/>
              </a:rPr>
              <a:t>r</a:t>
            </a:r>
            <a:r>
              <a:rPr lang="en-US" sz="2000" b="1" dirty="0">
                <a:latin typeface="TimesNewRoman,Bold"/>
              </a:rPr>
              <a:t> </a:t>
            </a:r>
            <a:r>
              <a:rPr lang="en-US" sz="2000" dirty="0">
                <a:latin typeface="TimesNewRoman"/>
              </a:rPr>
              <a:t>= </a:t>
            </a:r>
            <a:r>
              <a:rPr lang="en-US" sz="2000" dirty="0" err="1" smtClean="0">
                <a:latin typeface="TimesNewRoman"/>
              </a:rPr>
              <a:t>X</a:t>
            </a:r>
            <a:r>
              <a:rPr lang="en-US" sz="800" dirty="0" err="1" smtClean="0">
                <a:latin typeface="TimesNewRoman"/>
              </a:rPr>
              <a:t>T</a:t>
            </a:r>
            <a:r>
              <a:rPr lang="en-US" sz="2000" b="1" dirty="0" err="1" smtClean="0">
                <a:latin typeface="TimesNewRoman,Bold"/>
              </a:rPr>
              <a:t>y</a:t>
            </a:r>
            <a:endParaRPr lang="en-US" sz="2000" b="1" dirty="0" smtClean="0">
              <a:latin typeface="TimesNewRoman,Bold"/>
            </a:endParaRPr>
          </a:p>
          <a:p>
            <a:pPr lvl="0">
              <a:buClr>
                <a:srgbClr val="93A299"/>
              </a:buClr>
            </a:pPr>
            <a:r>
              <a:rPr lang="en-US" sz="2000" dirty="0">
                <a:solidFill>
                  <a:srgbClr val="292934"/>
                </a:solidFill>
                <a:latin typeface="TimesNewRoman"/>
              </a:rPr>
              <a:t>E[Y] = </a:t>
            </a:r>
            <a:r>
              <a:rPr lang="en-US" sz="2000" dirty="0" err="1" smtClean="0">
                <a:solidFill>
                  <a:srgbClr val="292934"/>
                </a:solidFill>
                <a:latin typeface="TimesNewRoman"/>
              </a:rPr>
              <a:t>r</a:t>
            </a:r>
            <a:r>
              <a:rPr lang="en-US" sz="800" dirty="0" err="1" smtClean="0">
                <a:solidFill>
                  <a:srgbClr val="292934"/>
                </a:solidFill>
                <a:latin typeface="TimesNewRoman"/>
              </a:rPr>
              <a:t>i</a:t>
            </a:r>
            <a:r>
              <a:rPr lang="en-US" sz="2000" dirty="0" smtClean="0">
                <a:solidFill>
                  <a:srgbClr val="292934"/>
                </a:solidFill>
                <a:latin typeface="TimesNewRoman"/>
              </a:rPr>
              <a:t> </a:t>
            </a:r>
            <a:r>
              <a:rPr lang="en-US" sz="2000" dirty="0">
                <a:solidFill>
                  <a:srgbClr val="292934"/>
                </a:solidFill>
                <a:latin typeface="TimesNewRoman"/>
              </a:rPr>
              <a:t>- </a:t>
            </a:r>
            <a:r>
              <a:rPr lang="en-US" sz="2000" dirty="0" err="1" smtClean="0">
                <a:solidFill>
                  <a:srgbClr val="292934"/>
                </a:solidFill>
                <a:latin typeface="TimesNewRoman"/>
              </a:rPr>
              <a:t>r</a:t>
            </a:r>
            <a:r>
              <a:rPr lang="en-US" sz="800" dirty="0" err="1" smtClean="0">
                <a:solidFill>
                  <a:srgbClr val="292934"/>
                </a:solidFill>
                <a:latin typeface="TimesNewRoman"/>
              </a:rPr>
              <a:t>j</a:t>
            </a:r>
            <a:r>
              <a:rPr lang="en-US" sz="2000" dirty="0" smtClean="0">
                <a:solidFill>
                  <a:srgbClr val="292934"/>
                </a:solidFill>
                <a:latin typeface="TimesNewRoman"/>
              </a:rPr>
              <a:t> </a:t>
            </a:r>
            <a:r>
              <a:rPr lang="en-US" sz="2000" dirty="0">
                <a:solidFill>
                  <a:srgbClr val="292934"/>
                </a:solidFill>
                <a:latin typeface="TimesNewRoman"/>
              </a:rPr>
              <a:t>+ </a:t>
            </a:r>
            <a:r>
              <a:rPr lang="en-US" sz="2000" dirty="0" err="1">
                <a:solidFill>
                  <a:srgbClr val="292934"/>
                </a:solidFill>
                <a:latin typeface="TimesNewRoman"/>
              </a:rPr>
              <a:t>x</a:t>
            </a:r>
            <a:r>
              <a:rPr lang="en-US" sz="800" dirty="0" err="1">
                <a:solidFill>
                  <a:srgbClr val="292934"/>
                </a:solidFill>
                <a:latin typeface="TimesNewRoman"/>
              </a:rPr>
              <a:t>h</a:t>
            </a:r>
            <a:r>
              <a:rPr lang="en-US" sz="2000" dirty="0" err="1">
                <a:solidFill>
                  <a:srgbClr val="292934"/>
                </a:solidFill>
                <a:latin typeface="TimesNewRoman"/>
              </a:rPr>
              <a:t>rh</a:t>
            </a:r>
            <a:endParaRPr lang="en-US" sz="2000" dirty="0">
              <a:solidFill>
                <a:srgbClr val="292934"/>
              </a:solidFill>
              <a:latin typeface="TimesNewRoman"/>
            </a:endParaRPr>
          </a:p>
          <a:p>
            <a:pPr lvl="0">
              <a:buClr>
                <a:srgbClr val="93A299"/>
              </a:buClr>
            </a:pPr>
            <a:endParaRPr lang="en-US" sz="2400" b="1" dirty="0" smtClean="0">
              <a:latin typeface="TimesNewRoman,Bold"/>
            </a:endParaRPr>
          </a:p>
          <a:p>
            <a:pPr lvl="0">
              <a:buClr>
                <a:srgbClr val="93A299"/>
              </a:buClr>
            </a:pPr>
            <a:endParaRPr lang="en-US" sz="2400" b="1" dirty="0" smtClean="0">
              <a:solidFill>
                <a:srgbClr val="292934"/>
              </a:solidFill>
              <a:latin typeface="TimesNewRoman,Bold"/>
            </a:endParaRPr>
          </a:p>
          <a:p>
            <a:pPr lvl="0">
              <a:buClr>
                <a:srgbClr val="93A299"/>
              </a:buClr>
            </a:pPr>
            <a:endParaRPr lang="en-US" sz="2400" b="1" dirty="0">
              <a:solidFill>
                <a:srgbClr val="292934"/>
              </a:solidFill>
              <a:latin typeface="TimesNewRoman,Bold"/>
            </a:endParaRPr>
          </a:p>
          <a:p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524000"/>
            <a:ext cx="3267739" cy="1511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689" y="3052550"/>
            <a:ext cx="3206750" cy="1109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689" y="4444922"/>
            <a:ext cx="3198789" cy="958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5562600"/>
            <a:ext cx="1613896" cy="10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924192"/>
            <a:ext cx="3719513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524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4339</TotalTime>
  <Words>694</Words>
  <Application>Microsoft Office PowerPoint</Application>
  <PresentationFormat>On-screen Show (4:3)</PresentationFormat>
  <Paragraphs>78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Clarity</vt:lpstr>
      <vt:lpstr>Data Science &amp; March Madness</vt:lpstr>
      <vt:lpstr>What is the NCAA Tournament?</vt:lpstr>
      <vt:lpstr>What is the NCAA Tournament?</vt:lpstr>
      <vt:lpstr>Filling the Bracket</vt:lpstr>
      <vt:lpstr>PowerPoint Presentation</vt:lpstr>
      <vt:lpstr>Selection Metrics – Top 25 Polls</vt:lpstr>
      <vt:lpstr>Selection Metrics - RPI</vt:lpstr>
      <vt:lpstr>Data for Advanced Metrics</vt:lpstr>
      <vt:lpstr>Advanced Methods – Massey Least Squares </vt:lpstr>
      <vt:lpstr>Advanced Methods - Kenpom</vt:lpstr>
      <vt:lpstr>My Brackets</vt:lpstr>
      <vt:lpstr>In the Future</vt:lpstr>
      <vt:lpstr>The End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NCAA Bracket Math</dc:title>
  <dc:creator>Matt Jones</dc:creator>
  <cp:lastModifiedBy>Matt</cp:lastModifiedBy>
  <cp:revision>58</cp:revision>
  <cp:lastPrinted>2015-03-24T23:20:42Z</cp:lastPrinted>
  <dcterms:created xsi:type="dcterms:W3CDTF">2015-03-21T19:47:45Z</dcterms:created>
  <dcterms:modified xsi:type="dcterms:W3CDTF">2015-03-25T01:14:55Z</dcterms:modified>
</cp:coreProperties>
</file>