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11" autoAdjust="0"/>
  </p:normalViewPr>
  <p:slideViewPr>
    <p:cSldViewPr>
      <p:cViewPr varScale="1">
        <p:scale>
          <a:sx n="107" d="100"/>
          <a:sy n="107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E9B56-DBD6-4138-A207-B5F3666F9BE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472D80-9E69-46A7-B70E-02F6431C6F44}">
      <dgm:prSet phldrT="[Text]"/>
      <dgm:spPr/>
      <dgm:t>
        <a:bodyPr/>
        <a:lstStyle/>
        <a:p>
          <a:r>
            <a:rPr lang="en-US" dirty="0" smtClean="0"/>
            <a:t>Singh Lab</a:t>
          </a:r>
          <a:endParaRPr lang="en-US" dirty="0"/>
        </a:p>
      </dgm:t>
    </dgm:pt>
    <dgm:pt modelId="{0EBFABC9-9A20-4B54-B6CC-09C17C307442}" type="parTrans" cxnId="{ECC3658D-2C2E-4C24-9BAE-5B55DC6D8A2F}">
      <dgm:prSet/>
      <dgm:spPr/>
      <dgm:t>
        <a:bodyPr/>
        <a:lstStyle/>
        <a:p>
          <a:endParaRPr lang="en-US"/>
        </a:p>
      </dgm:t>
    </dgm:pt>
    <dgm:pt modelId="{71D7996B-9C13-4C84-9A54-3E10A24ED9CE}" type="sibTrans" cxnId="{ECC3658D-2C2E-4C24-9BAE-5B55DC6D8A2F}">
      <dgm:prSet/>
      <dgm:spPr/>
      <dgm:t>
        <a:bodyPr/>
        <a:lstStyle/>
        <a:p>
          <a:endParaRPr lang="en-US"/>
        </a:p>
      </dgm:t>
    </dgm:pt>
    <dgm:pt modelId="{0B243829-DA96-48E7-9E7D-72B639E03A79}">
      <dgm:prSet phldrT="[Text]"/>
      <dgm:spPr/>
      <dgm:t>
        <a:bodyPr/>
        <a:lstStyle/>
        <a:p>
          <a:r>
            <a:rPr lang="en-US" dirty="0" smtClean="0"/>
            <a:t>DNA damage / repair</a:t>
          </a:r>
          <a:endParaRPr lang="en-US" dirty="0"/>
        </a:p>
      </dgm:t>
    </dgm:pt>
    <dgm:pt modelId="{C90020CD-BA27-4FDA-BF5B-B978B7BE8F11}" type="parTrans" cxnId="{DD98858A-7533-449F-AD04-7D75818FC527}">
      <dgm:prSet/>
      <dgm:spPr/>
      <dgm:t>
        <a:bodyPr/>
        <a:lstStyle/>
        <a:p>
          <a:endParaRPr lang="en-US"/>
        </a:p>
      </dgm:t>
    </dgm:pt>
    <dgm:pt modelId="{9921C889-43D1-476A-83A2-9077B5D15B59}" type="sibTrans" cxnId="{DD98858A-7533-449F-AD04-7D75818FC527}">
      <dgm:prSet/>
      <dgm:spPr/>
      <dgm:t>
        <a:bodyPr/>
        <a:lstStyle/>
        <a:p>
          <a:endParaRPr lang="en-US"/>
        </a:p>
      </dgm:t>
    </dgm:pt>
    <dgm:pt modelId="{DEC38D09-989E-4182-BB8A-4CFCEE85574E}">
      <dgm:prSet phldrT="[Text]"/>
      <dgm:spPr/>
      <dgm:t>
        <a:bodyPr/>
        <a:lstStyle/>
        <a:p>
          <a:r>
            <a:rPr lang="en-US" dirty="0" smtClean="0"/>
            <a:t>Aging and cancer</a:t>
          </a:r>
          <a:endParaRPr lang="en-US" dirty="0"/>
        </a:p>
      </dgm:t>
    </dgm:pt>
    <dgm:pt modelId="{A9610480-B327-45F1-83A1-7B92A337FEBC}" type="parTrans" cxnId="{01D1ABA6-F015-4897-9813-3E56322E72FF}">
      <dgm:prSet/>
      <dgm:spPr/>
      <dgm:t>
        <a:bodyPr/>
        <a:lstStyle/>
        <a:p>
          <a:endParaRPr lang="en-US"/>
        </a:p>
      </dgm:t>
    </dgm:pt>
    <dgm:pt modelId="{187606EE-052E-4A28-9E12-E00A765C71BD}" type="sibTrans" cxnId="{01D1ABA6-F015-4897-9813-3E56322E72FF}">
      <dgm:prSet/>
      <dgm:spPr/>
      <dgm:t>
        <a:bodyPr/>
        <a:lstStyle/>
        <a:p>
          <a:endParaRPr lang="en-US"/>
        </a:p>
      </dgm:t>
    </dgm:pt>
    <dgm:pt modelId="{E3A24AFA-16B6-48AE-93F2-B90898BAB635}">
      <dgm:prSet phldrT="[Text]"/>
      <dgm:spPr/>
      <dgm:t>
        <a:bodyPr/>
        <a:lstStyle/>
        <a:p>
          <a:r>
            <a:rPr lang="en-US" dirty="0" err="1" smtClean="0"/>
            <a:t>Artemisinin</a:t>
          </a:r>
          <a:r>
            <a:rPr lang="en-US" dirty="0" smtClean="0"/>
            <a:t> for cancer therapy</a:t>
          </a:r>
          <a:endParaRPr lang="en-US" dirty="0"/>
        </a:p>
      </dgm:t>
    </dgm:pt>
    <dgm:pt modelId="{BAFC61CE-DFAE-4DC9-8A17-CD6FFA538A78}" type="parTrans" cxnId="{7DE87215-100E-47B2-BAAE-AE0BEA731FD0}">
      <dgm:prSet/>
      <dgm:spPr/>
      <dgm:t>
        <a:bodyPr/>
        <a:lstStyle/>
        <a:p>
          <a:endParaRPr lang="en-US"/>
        </a:p>
      </dgm:t>
    </dgm:pt>
    <dgm:pt modelId="{8F413C3F-89EB-47B5-AC92-1C3E53CBF620}" type="sibTrans" cxnId="{7DE87215-100E-47B2-BAAE-AE0BEA731FD0}">
      <dgm:prSet/>
      <dgm:spPr/>
      <dgm:t>
        <a:bodyPr/>
        <a:lstStyle/>
        <a:p>
          <a:endParaRPr lang="en-US"/>
        </a:p>
      </dgm:t>
    </dgm:pt>
    <dgm:pt modelId="{17DFE46F-9231-4892-A053-B90BFA4245D5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DNA single molecule imaging</a:t>
          </a:r>
        </a:p>
      </dgm:t>
    </dgm:pt>
    <dgm:pt modelId="{209BCC2D-6924-4B83-8BAF-957CB73BE44F}" type="parTrans" cxnId="{D4F9A337-7CB1-45DB-A1E1-0EAB6414D3A7}">
      <dgm:prSet/>
      <dgm:spPr/>
      <dgm:t>
        <a:bodyPr/>
        <a:lstStyle/>
        <a:p>
          <a:endParaRPr lang="en-US"/>
        </a:p>
      </dgm:t>
    </dgm:pt>
    <dgm:pt modelId="{01BB2A74-F926-4FE8-BEF5-110D1748B476}" type="sibTrans" cxnId="{D4F9A337-7CB1-45DB-A1E1-0EAB6414D3A7}">
      <dgm:prSet/>
      <dgm:spPr/>
      <dgm:t>
        <a:bodyPr/>
        <a:lstStyle/>
        <a:p>
          <a:endParaRPr lang="en-US"/>
        </a:p>
      </dgm:t>
    </dgm:pt>
    <dgm:pt modelId="{F55DB130-CEBF-4107-909C-16B044B67B1C}" type="pres">
      <dgm:prSet presAssocID="{F9FE9B56-DBD6-4138-A207-B5F3666F9BE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AA2403-2DA0-41F2-AF67-4B8000C1FEAD}" type="pres">
      <dgm:prSet presAssocID="{69472D80-9E69-46A7-B70E-02F6431C6F44}" presName="centerShape" presStyleLbl="node0" presStyleIdx="0" presStyleCnt="1"/>
      <dgm:spPr/>
      <dgm:t>
        <a:bodyPr/>
        <a:lstStyle/>
        <a:p>
          <a:endParaRPr lang="en-US"/>
        </a:p>
      </dgm:t>
    </dgm:pt>
    <dgm:pt modelId="{80FAA1D2-613B-44E6-A5E0-7CA4846786E5}" type="pres">
      <dgm:prSet presAssocID="{0B243829-DA96-48E7-9E7D-72B639E03A79}" presName="node" presStyleLbl="node1" presStyleIdx="0" presStyleCnt="4" custScaleX="117240" custScaleY="115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F20DF-F3B4-4A82-AE2B-F97738D8AC8B}" type="pres">
      <dgm:prSet presAssocID="{0B243829-DA96-48E7-9E7D-72B639E03A79}" presName="dummy" presStyleCnt="0"/>
      <dgm:spPr/>
    </dgm:pt>
    <dgm:pt modelId="{1C2A2570-B4A2-4CEA-9810-254131767C0B}" type="pres">
      <dgm:prSet presAssocID="{9921C889-43D1-476A-83A2-9077B5D15B5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291610F-AC4B-41C2-A7EF-244A2379625C}" type="pres">
      <dgm:prSet presAssocID="{DEC38D09-989E-4182-BB8A-4CFCEE85574E}" presName="node" presStyleLbl="node1" presStyleIdx="1" presStyleCnt="4" custScaleX="110975" custScaleY="1085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7E735-632E-455E-908F-75F21C4C4F98}" type="pres">
      <dgm:prSet presAssocID="{DEC38D09-989E-4182-BB8A-4CFCEE85574E}" presName="dummy" presStyleCnt="0"/>
      <dgm:spPr/>
    </dgm:pt>
    <dgm:pt modelId="{73209538-8B9A-4FBA-8745-0A2456651B7A}" type="pres">
      <dgm:prSet presAssocID="{187606EE-052E-4A28-9E12-E00A765C71B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630E3BF-771B-46FF-831F-313C596C7803}" type="pres">
      <dgm:prSet presAssocID="{E3A24AFA-16B6-48AE-93F2-B90898BAB635}" presName="node" presStyleLbl="node1" presStyleIdx="2" presStyleCnt="4" custScaleX="120130" custScaleY="1090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2C9B0B-0B1F-4AF8-907C-F2D07D2ACE9A}" type="pres">
      <dgm:prSet presAssocID="{E3A24AFA-16B6-48AE-93F2-B90898BAB635}" presName="dummy" presStyleCnt="0"/>
      <dgm:spPr/>
    </dgm:pt>
    <dgm:pt modelId="{28799E9F-0F37-483B-939D-A09E0C3ED8AD}" type="pres">
      <dgm:prSet presAssocID="{8F413C3F-89EB-47B5-AC92-1C3E53CBF62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E43392B-AF67-4C13-B17C-4AE811CB9675}" type="pres">
      <dgm:prSet presAssocID="{17DFE46F-9231-4892-A053-B90BFA4245D5}" presName="node" presStyleLbl="node1" presStyleIdx="3" presStyleCnt="4" custScaleX="116754" custScaleY="1085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25BA8-EF0B-4EC8-8D17-C867342B2BC2}" type="pres">
      <dgm:prSet presAssocID="{17DFE46F-9231-4892-A053-B90BFA4245D5}" presName="dummy" presStyleCnt="0"/>
      <dgm:spPr/>
    </dgm:pt>
    <dgm:pt modelId="{E1957743-08B3-4021-82BA-CCC4DE683B9E}" type="pres">
      <dgm:prSet presAssocID="{01BB2A74-F926-4FE8-BEF5-110D1748B476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DD98858A-7533-449F-AD04-7D75818FC527}" srcId="{69472D80-9E69-46A7-B70E-02F6431C6F44}" destId="{0B243829-DA96-48E7-9E7D-72B639E03A79}" srcOrd="0" destOrd="0" parTransId="{C90020CD-BA27-4FDA-BF5B-B978B7BE8F11}" sibTransId="{9921C889-43D1-476A-83A2-9077B5D15B59}"/>
    <dgm:cxn modelId="{01D1ABA6-F015-4897-9813-3E56322E72FF}" srcId="{69472D80-9E69-46A7-B70E-02F6431C6F44}" destId="{DEC38D09-989E-4182-BB8A-4CFCEE85574E}" srcOrd="1" destOrd="0" parTransId="{A9610480-B327-45F1-83A1-7B92A337FEBC}" sibTransId="{187606EE-052E-4A28-9E12-E00A765C71BD}"/>
    <dgm:cxn modelId="{396E52BE-2778-48D4-8BBE-5AFA6D72763A}" type="presOf" srcId="{69472D80-9E69-46A7-B70E-02F6431C6F44}" destId="{11AA2403-2DA0-41F2-AF67-4B8000C1FEAD}" srcOrd="0" destOrd="0" presId="urn:microsoft.com/office/officeart/2005/8/layout/radial6"/>
    <dgm:cxn modelId="{3D454D22-04E4-494B-B419-01308BC4D276}" type="presOf" srcId="{187606EE-052E-4A28-9E12-E00A765C71BD}" destId="{73209538-8B9A-4FBA-8745-0A2456651B7A}" srcOrd="0" destOrd="0" presId="urn:microsoft.com/office/officeart/2005/8/layout/radial6"/>
    <dgm:cxn modelId="{CC474E10-B2E4-43FC-8326-58B853EF9F12}" type="presOf" srcId="{0B243829-DA96-48E7-9E7D-72B639E03A79}" destId="{80FAA1D2-613B-44E6-A5E0-7CA4846786E5}" srcOrd="0" destOrd="0" presId="urn:microsoft.com/office/officeart/2005/8/layout/radial6"/>
    <dgm:cxn modelId="{D4F9A337-7CB1-45DB-A1E1-0EAB6414D3A7}" srcId="{69472D80-9E69-46A7-B70E-02F6431C6F44}" destId="{17DFE46F-9231-4892-A053-B90BFA4245D5}" srcOrd="3" destOrd="0" parTransId="{209BCC2D-6924-4B83-8BAF-957CB73BE44F}" sibTransId="{01BB2A74-F926-4FE8-BEF5-110D1748B476}"/>
    <dgm:cxn modelId="{7DE87215-100E-47B2-BAAE-AE0BEA731FD0}" srcId="{69472D80-9E69-46A7-B70E-02F6431C6F44}" destId="{E3A24AFA-16B6-48AE-93F2-B90898BAB635}" srcOrd="2" destOrd="0" parTransId="{BAFC61CE-DFAE-4DC9-8A17-CD6FFA538A78}" sibTransId="{8F413C3F-89EB-47B5-AC92-1C3E53CBF620}"/>
    <dgm:cxn modelId="{4DFB0EE1-F53A-4ADD-91C6-38730CBDD897}" type="presOf" srcId="{01BB2A74-F926-4FE8-BEF5-110D1748B476}" destId="{E1957743-08B3-4021-82BA-CCC4DE683B9E}" srcOrd="0" destOrd="0" presId="urn:microsoft.com/office/officeart/2005/8/layout/radial6"/>
    <dgm:cxn modelId="{FC08EC78-6CEC-44EB-9F95-69D4B6CC2607}" type="presOf" srcId="{E3A24AFA-16B6-48AE-93F2-B90898BAB635}" destId="{D630E3BF-771B-46FF-831F-313C596C7803}" srcOrd="0" destOrd="0" presId="urn:microsoft.com/office/officeart/2005/8/layout/radial6"/>
    <dgm:cxn modelId="{ECC3658D-2C2E-4C24-9BAE-5B55DC6D8A2F}" srcId="{F9FE9B56-DBD6-4138-A207-B5F3666F9BE2}" destId="{69472D80-9E69-46A7-B70E-02F6431C6F44}" srcOrd="0" destOrd="0" parTransId="{0EBFABC9-9A20-4B54-B6CC-09C17C307442}" sibTransId="{71D7996B-9C13-4C84-9A54-3E10A24ED9CE}"/>
    <dgm:cxn modelId="{289D74AF-7A06-4545-A668-F3EE639B49CB}" type="presOf" srcId="{17DFE46F-9231-4892-A053-B90BFA4245D5}" destId="{8E43392B-AF67-4C13-B17C-4AE811CB9675}" srcOrd="0" destOrd="0" presId="urn:microsoft.com/office/officeart/2005/8/layout/radial6"/>
    <dgm:cxn modelId="{D5BDD523-BB42-4B39-B817-007382876D66}" type="presOf" srcId="{DEC38D09-989E-4182-BB8A-4CFCEE85574E}" destId="{3291610F-AC4B-41C2-A7EF-244A2379625C}" srcOrd="0" destOrd="0" presId="urn:microsoft.com/office/officeart/2005/8/layout/radial6"/>
    <dgm:cxn modelId="{047CA5F8-ED27-458E-8D65-65FAF3D34E84}" type="presOf" srcId="{F9FE9B56-DBD6-4138-A207-B5F3666F9BE2}" destId="{F55DB130-CEBF-4107-909C-16B044B67B1C}" srcOrd="0" destOrd="0" presId="urn:microsoft.com/office/officeart/2005/8/layout/radial6"/>
    <dgm:cxn modelId="{5F9D47B8-9076-49D5-BFF9-9E0951C922CD}" type="presOf" srcId="{8F413C3F-89EB-47B5-AC92-1C3E53CBF620}" destId="{28799E9F-0F37-483B-939D-A09E0C3ED8AD}" srcOrd="0" destOrd="0" presId="urn:microsoft.com/office/officeart/2005/8/layout/radial6"/>
    <dgm:cxn modelId="{B1B55C0E-1E17-492F-B4C8-2596F33C5532}" type="presOf" srcId="{9921C889-43D1-476A-83A2-9077B5D15B59}" destId="{1C2A2570-B4A2-4CEA-9810-254131767C0B}" srcOrd="0" destOrd="0" presId="urn:microsoft.com/office/officeart/2005/8/layout/radial6"/>
    <dgm:cxn modelId="{181C8988-408A-492A-9BDE-EBEE31B949B5}" type="presParOf" srcId="{F55DB130-CEBF-4107-909C-16B044B67B1C}" destId="{11AA2403-2DA0-41F2-AF67-4B8000C1FEAD}" srcOrd="0" destOrd="0" presId="urn:microsoft.com/office/officeart/2005/8/layout/radial6"/>
    <dgm:cxn modelId="{AAF95864-D56A-427D-9B02-AD69D8297110}" type="presParOf" srcId="{F55DB130-CEBF-4107-909C-16B044B67B1C}" destId="{80FAA1D2-613B-44E6-A5E0-7CA4846786E5}" srcOrd="1" destOrd="0" presId="urn:microsoft.com/office/officeart/2005/8/layout/radial6"/>
    <dgm:cxn modelId="{B3E78A4B-0465-4E45-8328-B75BB13C7651}" type="presParOf" srcId="{F55DB130-CEBF-4107-909C-16B044B67B1C}" destId="{D74F20DF-F3B4-4A82-AE2B-F97738D8AC8B}" srcOrd="2" destOrd="0" presId="urn:microsoft.com/office/officeart/2005/8/layout/radial6"/>
    <dgm:cxn modelId="{F2D28BF2-DA20-448A-BCE0-3B7DF9B461DF}" type="presParOf" srcId="{F55DB130-CEBF-4107-909C-16B044B67B1C}" destId="{1C2A2570-B4A2-4CEA-9810-254131767C0B}" srcOrd="3" destOrd="0" presId="urn:microsoft.com/office/officeart/2005/8/layout/radial6"/>
    <dgm:cxn modelId="{982F41DD-2A76-48EC-B0B5-2EA2B3E09FFE}" type="presParOf" srcId="{F55DB130-CEBF-4107-909C-16B044B67B1C}" destId="{3291610F-AC4B-41C2-A7EF-244A2379625C}" srcOrd="4" destOrd="0" presId="urn:microsoft.com/office/officeart/2005/8/layout/radial6"/>
    <dgm:cxn modelId="{BD59ECFE-46D0-4C7B-A32B-4A34F3A2BC46}" type="presParOf" srcId="{F55DB130-CEBF-4107-909C-16B044B67B1C}" destId="{CD17E735-632E-455E-908F-75F21C4C4F98}" srcOrd="5" destOrd="0" presId="urn:microsoft.com/office/officeart/2005/8/layout/radial6"/>
    <dgm:cxn modelId="{55E058C3-D097-47B7-B535-5C2E267D7835}" type="presParOf" srcId="{F55DB130-CEBF-4107-909C-16B044B67B1C}" destId="{73209538-8B9A-4FBA-8745-0A2456651B7A}" srcOrd="6" destOrd="0" presId="urn:microsoft.com/office/officeart/2005/8/layout/radial6"/>
    <dgm:cxn modelId="{2021939F-5D24-417E-94A1-8DCB3CAC2360}" type="presParOf" srcId="{F55DB130-CEBF-4107-909C-16B044B67B1C}" destId="{D630E3BF-771B-46FF-831F-313C596C7803}" srcOrd="7" destOrd="0" presId="urn:microsoft.com/office/officeart/2005/8/layout/radial6"/>
    <dgm:cxn modelId="{50538C4A-D156-46CC-B740-0B9275D82A4A}" type="presParOf" srcId="{F55DB130-CEBF-4107-909C-16B044B67B1C}" destId="{152C9B0B-0B1F-4AF8-907C-F2D07D2ACE9A}" srcOrd="8" destOrd="0" presId="urn:microsoft.com/office/officeart/2005/8/layout/radial6"/>
    <dgm:cxn modelId="{7AB9D16A-DD1C-4AE2-A927-9BAF66862602}" type="presParOf" srcId="{F55DB130-CEBF-4107-909C-16B044B67B1C}" destId="{28799E9F-0F37-483B-939D-A09E0C3ED8AD}" srcOrd="9" destOrd="0" presId="urn:microsoft.com/office/officeart/2005/8/layout/radial6"/>
    <dgm:cxn modelId="{B4DC147D-E266-4DE7-9F7B-5DC109E30486}" type="presParOf" srcId="{F55DB130-CEBF-4107-909C-16B044B67B1C}" destId="{8E43392B-AF67-4C13-B17C-4AE811CB9675}" srcOrd="10" destOrd="0" presId="urn:microsoft.com/office/officeart/2005/8/layout/radial6"/>
    <dgm:cxn modelId="{057A59B1-0BD2-4FCF-B11B-A2C4415BC7AA}" type="presParOf" srcId="{F55DB130-CEBF-4107-909C-16B044B67B1C}" destId="{44225BA8-EF0B-4EC8-8D17-C867342B2BC2}" srcOrd="11" destOrd="0" presId="urn:microsoft.com/office/officeart/2005/8/layout/radial6"/>
    <dgm:cxn modelId="{D5178D44-8E16-4574-B795-310033D2FE4D}" type="presParOf" srcId="{F55DB130-CEBF-4107-909C-16B044B67B1C}" destId="{E1957743-08B3-4021-82BA-CCC4DE683B9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57743-08B3-4021-82BA-CCC4DE683B9E}">
      <dsp:nvSpPr>
        <dsp:cNvPr id="0" name=""/>
        <dsp:cNvSpPr/>
      </dsp:nvSpPr>
      <dsp:spPr>
        <a:xfrm>
          <a:off x="1499840" y="485429"/>
          <a:ext cx="3125428" cy="312542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99E9F-0F37-483B-939D-A09E0C3ED8AD}">
      <dsp:nvSpPr>
        <dsp:cNvPr id="0" name=""/>
        <dsp:cNvSpPr/>
      </dsp:nvSpPr>
      <dsp:spPr>
        <a:xfrm>
          <a:off x="1499840" y="485429"/>
          <a:ext cx="3125428" cy="312542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09538-8B9A-4FBA-8745-0A2456651B7A}">
      <dsp:nvSpPr>
        <dsp:cNvPr id="0" name=""/>
        <dsp:cNvSpPr/>
      </dsp:nvSpPr>
      <dsp:spPr>
        <a:xfrm>
          <a:off x="1499840" y="485429"/>
          <a:ext cx="3125428" cy="312542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2570-B4A2-4CEA-9810-254131767C0B}">
      <dsp:nvSpPr>
        <dsp:cNvPr id="0" name=""/>
        <dsp:cNvSpPr/>
      </dsp:nvSpPr>
      <dsp:spPr>
        <a:xfrm>
          <a:off x="1499840" y="485429"/>
          <a:ext cx="3125428" cy="312542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A2403-2DA0-41F2-AF67-4B8000C1FEAD}">
      <dsp:nvSpPr>
        <dsp:cNvPr id="0" name=""/>
        <dsp:cNvSpPr/>
      </dsp:nvSpPr>
      <dsp:spPr>
        <a:xfrm>
          <a:off x="2342970" y="1328559"/>
          <a:ext cx="1439167" cy="14391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Singh Lab</a:t>
          </a:r>
          <a:endParaRPr lang="en-US" sz="3400" kern="1200" dirty="0"/>
        </a:p>
      </dsp:txBody>
      <dsp:txXfrm>
        <a:off x="2553731" y="1539320"/>
        <a:ext cx="1017645" cy="1017645"/>
      </dsp:txXfrm>
    </dsp:sp>
    <dsp:sp modelId="{80FAA1D2-613B-44E6-A5E0-7CA4846786E5}">
      <dsp:nvSpPr>
        <dsp:cNvPr id="0" name=""/>
        <dsp:cNvSpPr/>
      </dsp:nvSpPr>
      <dsp:spPr>
        <a:xfrm>
          <a:off x="2472006" y="-60057"/>
          <a:ext cx="1181096" cy="1163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DNA damage / repair</a:t>
          </a:r>
          <a:endParaRPr lang="en-US" sz="1400" kern="1200" dirty="0"/>
        </a:p>
      </dsp:txBody>
      <dsp:txXfrm>
        <a:off x="2644974" y="110335"/>
        <a:ext cx="835160" cy="822722"/>
      </dsp:txXfrm>
    </dsp:sp>
    <dsp:sp modelId="{3291610F-AC4B-41C2-A7EF-244A2379625C}">
      <dsp:nvSpPr>
        <dsp:cNvPr id="0" name=""/>
        <dsp:cNvSpPr/>
      </dsp:nvSpPr>
      <dsp:spPr>
        <a:xfrm>
          <a:off x="4030011" y="1501121"/>
          <a:ext cx="1117981" cy="1094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Aging and cancer</a:t>
          </a:r>
          <a:endParaRPr lang="en-US" sz="1400" kern="1200" dirty="0"/>
        </a:p>
      </dsp:txBody>
      <dsp:txXfrm>
        <a:off x="4193736" y="1661340"/>
        <a:ext cx="790531" cy="773607"/>
      </dsp:txXfrm>
    </dsp:sp>
    <dsp:sp modelId="{D630E3BF-771B-46FF-831F-313C596C7803}">
      <dsp:nvSpPr>
        <dsp:cNvPr id="0" name=""/>
        <dsp:cNvSpPr/>
      </dsp:nvSpPr>
      <dsp:spPr>
        <a:xfrm>
          <a:off x="2457449" y="3025125"/>
          <a:ext cx="1210210" cy="1098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Artemisinin</a:t>
          </a:r>
          <a:r>
            <a:rPr lang="en-US" sz="1400" kern="1200" dirty="0" smtClean="0"/>
            <a:t> for cancer therapy</a:t>
          </a:r>
          <a:endParaRPr lang="en-US" sz="1400" kern="1200" dirty="0"/>
        </a:p>
      </dsp:txBody>
      <dsp:txXfrm>
        <a:off x="2634680" y="3186060"/>
        <a:ext cx="855748" cy="777061"/>
      </dsp:txXfrm>
    </dsp:sp>
    <dsp:sp modelId="{8E43392B-AF67-4C13-B17C-4AE811CB9675}">
      <dsp:nvSpPr>
        <dsp:cNvPr id="0" name=""/>
        <dsp:cNvSpPr/>
      </dsp:nvSpPr>
      <dsp:spPr>
        <a:xfrm>
          <a:off x="948007" y="1501121"/>
          <a:ext cx="1176200" cy="1094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kern="1200" dirty="0" smtClean="0"/>
            <a:t>DNA single molecule imaging</a:t>
          </a:r>
        </a:p>
      </dsp:txBody>
      <dsp:txXfrm>
        <a:off x="1120258" y="1661340"/>
        <a:ext cx="831698" cy="773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53F6-70AE-4BEA-8A13-8FDBE08D7146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064389-8A7A-4DAE-897D-A928AA5AA5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53F6-70AE-4BEA-8A13-8FDBE08D7146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389-8A7A-4DAE-897D-A928AA5AA5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53F6-70AE-4BEA-8A13-8FDBE08D7146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389-8A7A-4DAE-897D-A928AA5AA5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53F6-70AE-4BEA-8A13-8FDBE08D7146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389-8A7A-4DAE-897D-A928AA5AA5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53F6-70AE-4BEA-8A13-8FDBE08D7146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0064389-8A7A-4DAE-897D-A928AA5AA5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53F6-70AE-4BEA-8A13-8FDBE08D7146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389-8A7A-4DAE-897D-A928AA5AA5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53F6-70AE-4BEA-8A13-8FDBE08D7146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389-8A7A-4DAE-897D-A928AA5AA5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53F6-70AE-4BEA-8A13-8FDBE08D7146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389-8A7A-4DAE-897D-A928AA5AA5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53F6-70AE-4BEA-8A13-8FDBE08D7146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389-8A7A-4DAE-897D-A928AA5AA5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53F6-70AE-4BEA-8A13-8FDBE08D7146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389-8A7A-4DAE-897D-A928AA5AA5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53F6-70AE-4BEA-8A13-8FDBE08D7146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0064389-8A7A-4DAE-897D-A928AA5AA5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1453F6-70AE-4BEA-8A13-8FDBE08D7146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064389-8A7A-4DAE-897D-A928AA5AA5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tiff"/><Relationship Id="rId4" Type="http://schemas.openxmlformats.org/officeDocument/2006/relationships/diagramData" Target="../diagrams/data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581400"/>
            <a:ext cx="8991600" cy="2019300"/>
          </a:xfrm>
        </p:spPr>
        <p:txBody>
          <a:bodyPr>
            <a:normAutofit/>
          </a:bodyPr>
          <a:lstStyle/>
          <a:p>
            <a:r>
              <a:rPr lang="en-US" dirty="0" smtClean="0"/>
              <a:t>Ross Jones – Singh Lab</a:t>
            </a:r>
          </a:p>
          <a:p>
            <a:r>
              <a:rPr lang="en-US" dirty="0"/>
              <a:t>2014 Capstone Proposal</a:t>
            </a:r>
          </a:p>
          <a:p>
            <a:r>
              <a:rPr lang="en-US" dirty="0" smtClean="0"/>
              <a:t>Department of Bioengineering</a:t>
            </a:r>
          </a:p>
          <a:p>
            <a:r>
              <a:rPr lang="en-US" dirty="0" smtClean="0"/>
              <a:t>University </a:t>
            </a:r>
            <a:r>
              <a:rPr lang="en-US" dirty="0"/>
              <a:t>of Washington</a:t>
            </a:r>
          </a:p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8534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Automated Quantification of Cellular Apoptosis and DNA Damage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 descr="File:Artenimo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6" t="-4208" r="-8823" b="-15990"/>
          <a:stretch/>
        </p:blipFill>
        <p:spPr bwMode="auto">
          <a:xfrm>
            <a:off x="7096126" y="4419600"/>
            <a:ext cx="1838324" cy="2176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447594" y="76200"/>
            <a:ext cx="5257800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Calibri" pitchFamily="34" charset="0"/>
              </a:rPr>
              <a:t>Ross Jones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1"/>
              </a:solidFill>
              <a:latin typeface="Calibri" pitchFamily="34" charset="0"/>
            </a:endParaRPr>
          </a:p>
        </p:txBody>
      </p:sp>
      <p:pic>
        <p:nvPicPr>
          <p:cNvPr id="3074" name="Picture 2" descr="http://ragegenerator.com/uploads/33848.png?13330008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58" y="228600"/>
            <a:ext cx="2890084" cy="640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260056" y="6334768"/>
            <a:ext cx="15537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Calibri" pitchFamily="34" charset="0"/>
              </a:rPr>
              <a:t>Wikimedia Commons</a:t>
            </a:r>
            <a:endParaRPr lang="en-US" sz="1100" dirty="0">
              <a:latin typeface="Calibri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78628542"/>
              </p:ext>
            </p:extLst>
          </p:nvPr>
        </p:nvGraphicFramePr>
        <p:xfrm>
          <a:off x="2638425" y="112091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076" name="Picture 4" descr="Full-size image (177 K)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8" t="57420" r="22782" b="32391"/>
          <a:stretch/>
        </p:blipFill>
        <p:spPr bwMode="auto">
          <a:xfrm>
            <a:off x="3505200" y="5563554"/>
            <a:ext cx="3142589" cy="77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505200" y="6334768"/>
            <a:ext cx="31425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Calibri" pitchFamily="34" charset="0"/>
              </a:rPr>
              <a:t>Singh NP </a:t>
            </a:r>
            <a:r>
              <a:rPr lang="en-US" sz="1100" i="1" dirty="0" smtClean="0">
                <a:latin typeface="Calibri" pitchFamily="34" charset="0"/>
              </a:rPr>
              <a:t>et al</a:t>
            </a:r>
            <a:r>
              <a:rPr lang="en-US" sz="1100" dirty="0" smtClean="0">
                <a:latin typeface="Calibri" pitchFamily="34" charset="0"/>
              </a:rPr>
              <a:t>. </a:t>
            </a:r>
            <a:r>
              <a:rPr lang="en-US" sz="1100" i="1" dirty="0" smtClean="0">
                <a:latin typeface="Calibri" pitchFamily="34" charset="0"/>
              </a:rPr>
              <a:t>Mutation Research</a:t>
            </a:r>
            <a:r>
              <a:rPr lang="en-US" sz="1100" dirty="0" smtClean="0">
                <a:latin typeface="Calibri" pitchFamily="34" charset="0"/>
              </a:rPr>
              <a:t> (1999)</a:t>
            </a:r>
            <a:endParaRPr lang="en-US" sz="1100" dirty="0">
              <a:latin typeface="Calibri" pitchFamily="34" charset="0"/>
            </a:endParaRPr>
          </a:p>
        </p:txBody>
      </p:sp>
      <p:pic>
        <p:nvPicPr>
          <p:cNvPr id="1026" name="Picture 2" descr="\\studentfile.student.bioeng.washington.edu\usr$\jonesr18\Downloads\RTN-2 200 Rads 12-A-25.tif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8" t="26875" r="22396" b="14984"/>
          <a:stretch/>
        </p:blipFill>
        <p:spPr bwMode="auto">
          <a:xfrm>
            <a:off x="7000876" y="685800"/>
            <a:ext cx="1933574" cy="11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5067485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itchFamily="34" charset="0"/>
              </a:rPr>
              <a:t>Current problems in apoptosis evaluation techniques: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Poor sensitivity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Need large number of cells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Artifacts / false positives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Cell type detection issues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Relatively expensive procedures</a:t>
            </a:r>
          </a:p>
          <a:p>
            <a:pPr marL="320040" lvl="1" indent="0">
              <a:buNone/>
            </a:pP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Single cell methods: DNA diffusion and fast halo assays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Cannot assess adherent cells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Labor intensive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381000"/>
            <a:ext cx="46807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Calibri" pitchFamily="34" charset="0"/>
              </a:rPr>
              <a:t>Background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1"/>
              </a:solidFill>
              <a:latin typeface="Calibri" pitchFamily="34" charset="0"/>
            </a:endParaRPr>
          </a:p>
        </p:txBody>
      </p:sp>
      <p:pic>
        <p:nvPicPr>
          <p:cNvPr id="8" name="Content Placeholder 7" descr="File:Apoptotic DNA Laddering.png"/>
          <p:cNvPicPr>
            <a:picLocks noGrp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201975"/>
            <a:ext cx="169545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4736422" y="2016815"/>
            <a:ext cx="1905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Calibri" pitchFamily="34" charset="0"/>
              </a:rPr>
              <a:t>Wikimedia Commons</a:t>
            </a:r>
            <a:endParaRPr lang="en-US" sz="1100" dirty="0">
              <a:latin typeface="Calibr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28" y="5388605"/>
            <a:ext cx="2952750" cy="9715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84003" y="6360155"/>
            <a:ext cx="1905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Calibri" pitchFamily="34" charset="0"/>
              </a:rPr>
              <a:t>Singh </a:t>
            </a:r>
            <a:r>
              <a:rPr lang="en-US" sz="1100" dirty="0" smtClean="0">
                <a:latin typeface="Calibri" pitchFamily="34" charset="0"/>
              </a:rPr>
              <a:t>NP, </a:t>
            </a:r>
            <a:r>
              <a:rPr lang="en-US" sz="1100" i="1" dirty="0" smtClean="0">
                <a:latin typeface="Calibri" pitchFamily="34" charset="0"/>
              </a:rPr>
              <a:t>Exp</a:t>
            </a:r>
            <a:r>
              <a:rPr lang="en-US" sz="1100" i="1" dirty="0">
                <a:latin typeface="Calibri" pitchFamily="34" charset="0"/>
              </a:rPr>
              <a:t>. Cell Res</a:t>
            </a:r>
            <a:r>
              <a:rPr lang="en-US" sz="1100" dirty="0" smtClean="0">
                <a:latin typeface="Calibri" pitchFamily="34" charset="0"/>
              </a:rPr>
              <a:t>. (2000) </a:t>
            </a:r>
            <a:endParaRPr lang="en-US" sz="1100" dirty="0">
              <a:latin typeface="Calibri" pitchFamily="34" charset="0"/>
            </a:endParaRPr>
          </a:p>
        </p:txBody>
      </p:sp>
      <p:pic>
        <p:nvPicPr>
          <p:cNvPr id="4098" name="Picture 2" descr="http://sciencepark.mdanderson.org/fcores/flow/images/TUNEL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840" y="2514600"/>
            <a:ext cx="2131378" cy="208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935402" y="4592857"/>
            <a:ext cx="230825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Department of Carcinogenesis, The University of Texas M.D. Anderson Cancer Center, Smithville, Texas</a:t>
            </a:r>
          </a:p>
        </p:txBody>
      </p:sp>
      <p:pic>
        <p:nvPicPr>
          <p:cNvPr id="2050" name="Picture 2" descr="Annexin Cell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64215"/>
            <a:ext cx="1905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934200" y="2011785"/>
            <a:ext cx="1905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Calibri" pitchFamily="34" charset="0"/>
              </a:rPr>
              <a:t>Phoenix Flow Systems</a:t>
            </a:r>
            <a:endParaRPr lang="en-US" sz="11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83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 t="5350" r="7270" b="7767"/>
          <a:stretch/>
        </p:blipFill>
        <p:spPr bwMode="auto">
          <a:xfrm>
            <a:off x="152400" y="1295400"/>
            <a:ext cx="3562296" cy="549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http://upload.wikimedia.org/wikipedia/commons/2/21/Matla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89" y="223838"/>
            <a:ext cx="1016976" cy="91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73" y="4267200"/>
            <a:ext cx="2362200" cy="20288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0" y="631715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Calibri" pitchFamily="34" charset="0"/>
              </a:rPr>
              <a:t>Meyer F, </a:t>
            </a:r>
            <a:r>
              <a:rPr lang="en-US" sz="1100" dirty="0" err="1">
                <a:latin typeface="Calibri" pitchFamily="34" charset="0"/>
              </a:rPr>
              <a:t>Beucher</a:t>
            </a:r>
            <a:r>
              <a:rPr lang="en-US" sz="1100" dirty="0">
                <a:latin typeface="Calibri" pitchFamily="34" charset="0"/>
              </a:rPr>
              <a:t> </a:t>
            </a:r>
            <a:r>
              <a:rPr lang="en-US" sz="1100" dirty="0" smtClean="0">
                <a:latin typeface="Calibri" pitchFamily="34" charset="0"/>
              </a:rPr>
              <a:t>S, </a:t>
            </a:r>
            <a:r>
              <a:rPr lang="en-US" sz="1100" i="1" dirty="0" smtClean="0">
                <a:latin typeface="Calibri" pitchFamily="34" charset="0"/>
              </a:rPr>
              <a:t>J. </a:t>
            </a:r>
            <a:r>
              <a:rPr lang="en-US" sz="1100" i="1" dirty="0">
                <a:latin typeface="Calibri" pitchFamily="34" charset="0"/>
              </a:rPr>
              <a:t>of </a:t>
            </a:r>
            <a:r>
              <a:rPr lang="en-US" sz="1100" i="1" dirty="0" smtClean="0">
                <a:latin typeface="Calibri" pitchFamily="34" charset="0"/>
              </a:rPr>
              <a:t>Vis. Comm. </a:t>
            </a:r>
            <a:r>
              <a:rPr lang="en-US" sz="1100" i="1" dirty="0">
                <a:latin typeface="Calibri" pitchFamily="34" charset="0"/>
              </a:rPr>
              <a:t>and </a:t>
            </a:r>
            <a:r>
              <a:rPr lang="en-US" sz="1100" i="1" dirty="0" err="1" smtClean="0">
                <a:latin typeface="Calibri" pitchFamily="34" charset="0"/>
              </a:rPr>
              <a:t>Im</a:t>
            </a:r>
            <a:r>
              <a:rPr lang="en-US" sz="1100" i="1" dirty="0" smtClean="0">
                <a:latin typeface="Calibri" pitchFamily="34" charset="0"/>
              </a:rPr>
              <a:t>. Rep.</a:t>
            </a:r>
            <a:r>
              <a:rPr lang="en-US" sz="1100" dirty="0">
                <a:latin typeface="Calibri" pitchFamily="34" charset="0"/>
              </a:rPr>
              <a:t> (1990) </a:t>
            </a:r>
            <a:endParaRPr lang="en-US" sz="1100" dirty="0">
              <a:latin typeface="Calibri" pitchFamily="34" charset="0"/>
            </a:endParaRPr>
          </a:p>
        </p:txBody>
      </p:sp>
      <p:pic>
        <p:nvPicPr>
          <p:cNvPr id="9" name="Picture 4" descr="../_images/gs-introducti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49"/>
          <a:stretch/>
        </p:blipFill>
        <p:spPr bwMode="auto">
          <a:xfrm>
            <a:off x="2590800" y="214313"/>
            <a:ext cx="1114893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codingstaff.com/Portals/0/blog/codingstaff/python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06" y="214312"/>
            <a:ext cx="953979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581399" y="76200"/>
            <a:ext cx="49966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Calibri" pitchFamily="34" charset="0"/>
              </a:rPr>
              <a:t>Direction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191000" y="999530"/>
            <a:ext cx="4631925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Research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Detachment Protocol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Assay comparisons</a:t>
            </a:r>
          </a:p>
          <a:p>
            <a:r>
              <a:rPr lang="en-US" dirty="0" smtClean="0">
                <a:latin typeface="Calibri" pitchFamily="34" charset="0"/>
              </a:rPr>
              <a:t>Design</a:t>
            </a:r>
            <a:endParaRPr lang="en-US" dirty="0" smtClean="0"/>
          </a:p>
          <a:p>
            <a:pPr lvl="1"/>
            <a:r>
              <a:rPr lang="en-US" dirty="0" smtClean="0">
                <a:latin typeface="Calibri" pitchFamily="34" charset="0"/>
              </a:rPr>
              <a:t>Automatic image algorithms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Controlling program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Program GUI</a:t>
            </a:r>
          </a:p>
        </p:txBody>
      </p:sp>
    </p:spTree>
    <p:extLst>
      <p:ext uri="{BB962C8B-B14F-4D97-AF65-F5344CB8AC3E}">
        <p14:creationId xmlns:p14="http://schemas.microsoft.com/office/powerpoint/2010/main" val="115622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423</TotalTime>
  <Words>164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Automated Quantification of Cellular Apoptosis and DNA Damage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D. Jones</dc:creator>
  <cp:lastModifiedBy>Ross D. Jones</cp:lastModifiedBy>
  <cp:revision>25</cp:revision>
  <dcterms:created xsi:type="dcterms:W3CDTF">2013-05-30T01:51:33Z</dcterms:created>
  <dcterms:modified xsi:type="dcterms:W3CDTF">2013-05-31T23:01:43Z</dcterms:modified>
</cp:coreProperties>
</file>