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  <p:sldId id="263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56" d="100"/>
          <a:sy n="56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of DNA Damage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Speed (s)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5"/>
            <c:backward val="10"/>
            <c:dispRSqr val="1"/>
            <c:dispEq val="0"/>
            <c:trendlineLbl>
              <c:layout>
                <c:manualLayout>
                  <c:x val="-5.3356080489938756E-2"/>
                  <c:y val="3.9785651793525813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1.214</c:v>
                </c:pt>
                <c:pt idx="1">
                  <c:v>2.1240000000000001</c:v>
                </c:pt>
                <c:pt idx="2">
                  <c:v>3.0350000000000001</c:v>
                </c:pt>
                <c:pt idx="3">
                  <c:v>3.915</c:v>
                </c:pt>
                <c:pt idx="4">
                  <c:v>4.9130000000000003</c:v>
                </c:pt>
                <c:pt idx="5">
                  <c:v>5.7309999999999999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42312"/>
        <c:axId val="463243880"/>
      </c:scatterChart>
      <c:valAx>
        <c:axId val="463242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Images</a:t>
                </a:r>
                <a:r>
                  <a:rPr lang="en-US" baseline="0"/>
                  <a:t> (720 x 420 px)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43880"/>
        <c:crosses val="autoZero"/>
        <c:crossBetween val="midCat"/>
      </c:valAx>
      <c:valAx>
        <c:axId val="463243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</a:t>
                </a:r>
                <a:r>
                  <a:rPr lang="en-US" baseline="0"/>
                  <a:t>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4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C867-15C1-4085-B68B-A603219D284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D1E7-4A19-418F-9593-09838994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6" y="296300"/>
            <a:ext cx="3714135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Original Image: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Gridded Cells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 bright="10000"/>
          </a:blip>
          <a:srcRect r="7282" b="6812"/>
          <a:stretch/>
        </p:blipFill>
        <p:spPr>
          <a:xfrm>
            <a:off x="3293806" y="-1"/>
            <a:ext cx="8888362" cy="6322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936" y="1918164"/>
            <a:ext cx="37141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Provided by Ma Laboratory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Worcester Polytechnic Institute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chemeClr val="bg1"/>
                </a:solidFill>
              </a:rPr>
              <a:t>Microfabricated</a:t>
            </a:r>
            <a:r>
              <a:rPr lang="en-US" sz="1600" dirty="0" smtClean="0">
                <a:solidFill>
                  <a:schemeClr val="bg1"/>
                </a:solidFill>
              </a:rPr>
              <a:t> slides with adhesive at gridded locations for cells to attach 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Cells are encapsulated in a gel and lysed, DNA diffuses radially.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Cells can be characterized by the nucleus and halo.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Sometimes multiple cells attach to one location</a:t>
            </a:r>
          </a:p>
        </p:txBody>
      </p:sp>
    </p:spTree>
    <p:extLst>
      <p:ext uri="{BB962C8B-B14F-4D97-AF65-F5344CB8AC3E}">
        <p14:creationId xmlns:p14="http://schemas.microsoft.com/office/powerpoint/2010/main" val="38083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179" b="6812"/>
          <a:stretch/>
        </p:blipFill>
        <p:spPr>
          <a:xfrm>
            <a:off x="3293806" y="-1"/>
            <a:ext cx="8898194" cy="6322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6" y="296300"/>
            <a:ext cx="3714135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Thresholded</a:t>
            </a:r>
            <a:r>
              <a:rPr lang="en-US" dirty="0" smtClean="0">
                <a:solidFill>
                  <a:schemeClr val="bg1"/>
                </a:solidFill>
              </a:rPr>
              <a:t> Image (3 levels)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935" y="1918164"/>
            <a:ext cx="3733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MATLAB function </a:t>
            </a:r>
            <a:r>
              <a:rPr lang="en-US" dirty="0" err="1" smtClean="0">
                <a:solidFill>
                  <a:schemeClr val="bg1"/>
                </a:solidFill>
              </a:rPr>
              <a:t>multithresh</a:t>
            </a:r>
            <a:r>
              <a:rPr lang="en-US" dirty="0" smtClean="0">
                <a:solidFill>
                  <a:schemeClr val="bg1"/>
                </a:solidFill>
              </a:rPr>
              <a:t> to separate image into nucleus, halo, and background segments.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Combine halo and nucleus segments to get binary cell images.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Use binary image to remove clustered cells.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Use halo and nucleus to derive DNA damage.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Use halo to detect apoptosis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4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1" y="306131"/>
            <a:ext cx="3645311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Comparison of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Measurements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136" y="0"/>
            <a:ext cx="9497414" cy="6787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30" y="1937825"/>
            <a:ext cx="36453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Roundness metric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FF00"/>
                </a:solidFill>
              </a:rPr>
              <a:t>Thresh: 0.820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00"/>
                </a:solidFill>
              </a:rPr>
              <a:t>Eccentricity metric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FF00"/>
                </a:solidFill>
              </a:rPr>
              <a:t>Thresh: 0.500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Eccentricity is much better, as there is much more disparity between the single and multiple cell clusters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Most single cells ~ 0.300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Most multi cells ~ 0.650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1" y="306131"/>
            <a:ext cx="11307024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Choosing Thresholds and Regions for Calculation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31" y="1631694"/>
            <a:ext cx="1163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When </a:t>
            </a:r>
            <a:r>
              <a:rPr lang="en-US" sz="1600" dirty="0" err="1" smtClean="0">
                <a:solidFill>
                  <a:schemeClr val="bg1"/>
                </a:solidFill>
              </a:rPr>
              <a:t>threshholds</a:t>
            </a:r>
            <a:r>
              <a:rPr lang="en-US" sz="1600" dirty="0" smtClean="0">
                <a:solidFill>
                  <a:schemeClr val="bg1"/>
                </a:solidFill>
              </a:rPr>
              <a:t> = 3, the measure of eccentricity is less disparate between cells that are manually determined to pass the criteria than those that do not vs using 2 thresholds, this is because we are using all thresholds together to make a binary image in order to do the calculation. The following are comparisons with 2, 3 thresholds for binary and nuclear comparisons. Note that if doing the nuclear way, matching has to be done early.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5" y="2170300"/>
            <a:ext cx="5217204" cy="5247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31" y="2170300"/>
            <a:ext cx="5217205" cy="52472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396" y="29572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4883" y="2957257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1" y="306131"/>
            <a:ext cx="11307024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Choosing Thresholds and Regions for Calculation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31" y="1631694"/>
            <a:ext cx="11630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When </a:t>
            </a:r>
            <a:r>
              <a:rPr lang="en-US" sz="1600" dirty="0" err="1" smtClean="0">
                <a:solidFill>
                  <a:schemeClr val="bg1"/>
                </a:solidFill>
              </a:rPr>
              <a:t>threshholds</a:t>
            </a:r>
            <a:r>
              <a:rPr lang="en-US" sz="1600" dirty="0" smtClean="0">
                <a:solidFill>
                  <a:schemeClr val="bg1"/>
                </a:solidFill>
              </a:rPr>
              <a:t> = 3, the measure of eccentricity is less disparate between cells that are manually determined to pass the criteria than those that do not vs using 2 thresholds, this is because we are using all thresholds together to make a binary image in order to do the calculation. The following are comparisons with 2, 3 thresholds for binary and nuclear comparisons. Note that if doing the nuclear way, matching has to be done early.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50" y="2170301"/>
            <a:ext cx="5290509" cy="53210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6" y="2170301"/>
            <a:ext cx="5290509" cy="53210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5800" y="295725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2868" y="295725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Matching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matching nucleus and halo for each cell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Ignores when there are more of one than the other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Happens when cell is too faint or multiple nuclei/cells in a bunch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Comparison of passing halo and nuclei </a:t>
            </a:r>
            <a:r>
              <a:rPr lang="en-US" dirty="0" err="1" smtClean="0">
                <a:solidFill>
                  <a:schemeClr val="bg1"/>
                </a:solidFill>
              </a:rPr>
              <a:t>structs</a:t>
            </a:r>
            <a:r>
              <a:rPr lang="en-US" dirty="0" smtClean="0">
                <a:solidFill>
                  <a:schemeClr val="bg1"/>
                </a:solidFill>
              </a:rPr>
              <a:t> individually or as part of a larger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[insignificantly different, thus together is easier]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Individually: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Mean: 1.482 e-4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Stdev</a:t>
            </a:r>
            <a:r>
              <a:rPr lang="en-US" dirty="0" smtClean="0">
                <a:solidFill>
                  <a:schemeClr val="bg1"/>
                </a:solidFill>
              </a:rPr>
              <a:t>: 3.3503 e-4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Together: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Mean: 1.0460 e-4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Stdev</a:t>
            </a:r>
            <a:r>
              <a:rPr lang="en-US" dirty="0" smtClean="0">
                <a:solidFill>
                  <a:schemeClr val="bg1"/>
                </a:solidFill>
              </a:rPr>
              <a:t>: 3.0512 e-4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1" y="306131"/>
            <a:ext cx="3645311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DNA Damage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30" y="1937825"/>
            <a:ext cx="364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Cells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60" y="143934"/>
            <a:ext cx="9595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DNA Damage time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Want to know speed of DNA damage algorithms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speed calculations to determine algorithm O(f(n))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Image resolution: 720 x 420 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Image size: </a:t>
            </a:r>
            <a:r>
              <a:rPr lang="en-US" dirty="0" smtClean="0">
                <a:solidFill>
                  <a:schemeClr val="bg1"/>
                </a:solidFill>
              </a:rPr>
              <a:t>1,037,004 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algorithm order is O(n)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83158"/>
              </p:ext>
            </p:extLst>
          </p:nvPr>
        </p:nvGraphicFramePr>
        <p:xfrm>
          <a:off x="5952225" y="2945920"/>
          <a:ext cx="6038491" cy="362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80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472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Original Image: Gridded Cells</vt:lpstr>
      <vt:lpstr>Thresholded Image (3 levels)</vt:lpstr>
      <vt:lpstr>Comparison of Measurements</vt:lpstr>
      <vt:lpstr>Choosing Thresholds and Regions for Calculation</vt:lpstr>
      <vt:lpstr>Choosing Thresholds and Regions for Calculation</vt:lpstr>
      <vt:lpstr>Matching Algorithm</vt:lpstr>
      <vt:lpstr>DNA Damage Metrics</vt:lpstr>
      <vt:lpstr>DNA Damage time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Jones</dc:creator>
  <cp:lastModifiedBy>Ross Jones</cp:lastModifiedBy>
  <cp:revision>12</cp:revision>
  <dcterms:created xsi:type="dcterms:W3CDTF">2014-01-14T06:14:58Z</dcterms:created>
  <dcterms:modified xsi:type="dcterms:W3CDTF">2014-01-29T00:44:49Z</dcterms:modified>
</cp:coreProperties>
</file>