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1" autoAdjust="0"/>
    <p:restoredTop sz="94660"/>
  </p:normalViewPr>
  <p:slideViewPr>
    <p:cSldViewPr snapToGrid="0">
      <p:cViewPr>
        <p:scale>
          <a:sx n="100" d="100"/>
          <a:sy n="100" d="100"/>
        </p:scale>
        <p:origin x="876" y="4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8808-26D1-4F4B-96F4-F3082078DD61}"/>
              </a:ext>
            </a:extLst>
          </p:cNvPr>
          <p:cNvSpPr>
            <a:spLocks noGrp="1"/>
          </p:cNvSpPr>
          <p:nvPr>
            <p:ph type="ctrTitle"/>
          </p:nvPr>
        </p:nvSpPr>
        <p:spPr>
          <a:xfrm>
            <a:off x="1257008" y="1122362"/>
            <a:ext cx="8816632" cy="357155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2E0C639-B0CD-4365-98A9-C1E5FF6CF450}"/>
              </a:ext>
            </a:extLst>
          </p:cNvPr>
          <p:cNvSpPr>
            <a:spLocks noGrp="1"/>
          </p:cNvSpPr>
          <p:nvPr>
            <p:ph type="subTitle" idx="1"/>
          </p:nvPr>
        </p:nvSpPr>
        <p:spPr>
          <a:xfrm>
            <a:off x="1257008" y="5521960"/>
            <a:ext cx="8816632" cy="944879"/>
          </a:xfrm>
        </p:spPr>
        <p:txBody>
          <a:bodyPr anchor="ct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6780C52-E6BB-4B27-B5D8-2D33B2497C56}"/>
              </a:ext>
            </a:extLst>
          </p:cNvPr>
          <p:cNvSpPr>
            <a:spLocks noGrp="1"/>
          </p:cNvSpPr>
          <p:nvPr>
            <p:ph type="dt" sz="half" idx="10"/>
          </p:nvPr>
        </p:nvSpPr>
        <p:spPr/>
        <p:txBody>
          <a:bodyPr/>
          <a:lstStyle/>
          <a:p>
            <a:fld id="{F6CCBF3A-D7FB-4B97-8FD5-6FFB20CB1E84}" type="datetimeFigureOut">
              <a:rPr lang="en-US" smtClean="0"/>
              <a:t>5/5/2023</a:t>
            </a:fld>
            <a:endParaRPr lang="en-US"/>
          </a:p>
        </p:txBody>
      </p:sp>
      <p:sp>
        <p:nvSpPr>
          <p:cNvPr id="5" name="Footer Placeholder 4">
            <a:extLst>
              <a:ext uri="{FF2B5EF4-FFF2-40B4-BE49-F238E27FC236}">
                <a16:creationId xmlns:a16="http://schemas.microsoft.com/office/drawing/2014/main" id="{AF77C649-4A0C-4EF2-8FC1-2BCF0BF9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E03F2-D0FE-49BB-8AEC-E99C4DB2D67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16" name="Straight Connector 15">
            <a:extLst>
              <a:ext uri="{FF2B5EF4-FFF2-40B4-BE49-F238E27FC236}">
                <a16:creationId xmlns:a16="http://schemas.microsoft.com/office/drawing/2014/main" id="{24A7CC8F-56A6-423D-B67A-8BA89D3EC911}"/>
              </a:ext>
            </a:extLst>
          </p:cNvPr>
          <p:cNvCxnSpPr>
            <a:cxnSpLocks/>
          </p:cNvCxnSpPr>
          <p:nvPr/>
        </p:nvCxnSpPr>
        <p:spPr>
          <a:xfrm flipH="1">
            <a:off x="4"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4488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6D52-667C-4E67-9038-A0BDFD8CCD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3E72AC-0272-475A-BD25-2AB7AC1DEF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FBFF2-9ECB-4CDD-87FA-9DD1F87BFDE9}"/>
              </a:ext>
            </a:extLst>
          </p:cNvPr>
          <p:cNvSpPr>
            <a:spLocks noGrp="1"/>
          </p:cNvSpPr>
          <p:nvPr>
            <p:ph type="dt" sz="half" idx="10"/>
          </p:nvPr>
        </p:nvSpPr>
        <p:spPr/>
        <p:txBody>
          <a:bodyPr/>
          <a:lstStyle/>
          <a:p>
            <a:fld id="{F6CCBF3A-D7FB-4B97-8FD5-6FFB20CB1E84}" type="datetimeFigureOut">
              <a:rPr lang="en-US" smtClean="0"/>
              <a:t>5/5/2023</a:t>
            </a:fld>
            <a:endParaRPr lang="en-US"/>
          </a:p>
        </p:txBody>
      </p:sp>
      <p:sp>
        <p:nvSpPr>
          <p:cNvPr id="5" name="Footer Placeholder 4">
            <a:extLst>
              <a:ext uri="{FF2B5EF4-FFF2-40B4-BE49-F238E27FC236}">
                <a16:creationId xmlns:a16="http://schemas.microsoft.com/office/drawing/2014/main" id="{40AC12B3-DAF5-4BA7-A3A6-D0284716D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171AE-4A11-4035-A072-9AC4053FFA85}"/>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633954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A52E95-2F50-48D3-B00E-4C259644E72E}"/>
              </a:ext>
            </a:extLst>
          </p:cNvPr>
          <p:cNvSpPr>
            <a:spLocks noGrp="1"/>
          </p:cNvSpPr>
          <p:nvPr>
            <p:ph type="title" orient="vert"/>
          </p:nvPr>
        </p:nvSpPr>
        <p:spPr>
          <a:xfrm>
            <a:off x="9050174" y="838199"/>
            <a:ext cx="2303626" cy="5338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2617C9B-4E02-49C8-B6DF-65ED3C990343}"/>
              </a:ext>
            </a:extLst>
          </p:cNvPr>
          <p:cNvSpPr>
            <a:spLocks noGrp="1"/>
          </p:cNvSpPr>
          <p:nvPr>
            <p:ph type="body" orient="vert" idx="1"/>
          </p:nvPr>
        </p:nvSpPr>
        <p:spPr>
          <a:xfrm>
            <a:off x="838200" y="838199"/>
            <a:ext cx="7734300" cy="5338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CA10C-AC31-4D80-B78F-08E48CDCB7F2}"/>
              </a:ext>
            </a:extLst>
          </p:cNvPr>
          <p:cNvSpPr>
            <a:spLocks noGrp="1"/>
          </p:cNvSpPr>
          <p:nvPr>
            <p:ph type="dt" sz="half" idx="10"/>
          </p:nvPr>
        </p:nvSpPr>
        <p:spPr/>
        <p:txBody>
          <a:bodyPr/>
          <a:lstStyle/>
          <a:p>
            <a:fld id="{F6CCBF3A-D7FB-4B97-8FD5-6FFB20CB1E84}" type="datetimeFigureOut">
              <a:rPr lang="en-US" smtClean="0"/>
              <a:t>5/5/2023</a:t>
            </a:fld>
            <a:endParaRPr lang="en-US"/>
          </a:p>
        </p:txBody>
      </p:sp>
      <p:sp>
        <p:nvSpPr>
          <p:cNvPr id="5" name="Footer Placeholder 4">
            <a:extLst>
              <a:ext uri="{FF2B5EF4-FFF2-40B4-BE49-F238E27FC236}">
                <a16:creationId xmlns:a16="http://schemas.microsoft.com/office/drawing/2014/main" id="{19AAB5B7-F312-4BC9-A5D3-72E065D1B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2E489-5442-4698-B6E3-3421A97C283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7" name="Straight Connector 6">
            <a:extLst>
              <a:ext uri="{FF2B5EF4-FFF2-40B4-BE49-F238E27FC236}">
                <a16:creationId xmlns:a16="http://schemas.microsoft.com/office/drawing/2014/main" id="{41F3A7E1-F157-4338-B7F7-9C0A2D60B7FF}"/>
              </a:ext>
            </a:extLst>
          </p:cNvPr>
          <p:cNvCxnSpPr>
            <a:cxnSpLocks/>
          </p:cNvCxnSpPr>
          <p:nvPr/>
        </p:nvCxnSpPr>
        <p:spPr>
          <a:xfrm>
            <a:off x="8811337"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21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5B5E-C545-4763-BA47-4C2C0FCA514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FA263F8-8E34-4910-BF7A-F1C5A99689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E74E5-D20D-4AB7-8D98-F336CE0ECCBE}"/>
              </a:ext>
            </a:extLst>
          </p:cNvPr>
          <p:cNvSpPr>
            <a:spLocks noGrp="1"/>
          </p:cNvSpPr>
          <p:nvPr>
            <p:ph type="dt" sz="half" idx="10"/>
          </p:nvPr>
        </p:nvSpPr>
        <p:spPr/>
        <p:txBody>
          <a:bodyPr/>
          <a:lstStyle/>
          <a:p>
            <a:fld id="{F6CCBF3A-D7FB-4B97-8FD5-6FFB20CB1E84}" type="datetimeFigureOut">
              <a:rPr lang="en-US" smtClean="0"/>
              <a:t>5/5/2023</a:t>
            </a:fld>
            <a:endParaRPr lang="en-US"/>
          </a:p>
        </p:txBody>
      </p:sp>
      <p:sp>
        <p:nvSpPr>
          <p:cNvPr id="5" name="Footer Placeholder 4">
            <a:extLst>
              <a:ext uri="{FF2B5EF4-FFF2-40B4-BE49-F238E27FC236}">
                <a16:creationId xmlns:a16="http://schemas.microsoft.com/office/drawing/2014/main" id="{C79D23AA-8F22-4B09-8FAA-CD16E5D66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8A028-A0C8-45E7-915E-B83FF59C9F1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822765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F01F-198D-4AAD-B4FB-AD3B44981ADD}"/>
              </a:ext>
            </a:extLst>
          </p:cNvPr>
          <p:cNvSpPr>
            <a:spLocks noGrp="1"/>
          </p:cNvSpPr>
          <p:nvPr>
            <p:ph type="title"/>
          </p:nvPr>
        </p:nvSpPr>
        <p:spPr>
          <a:xfrm>
            <a:off x="838200" y="838200"/>
            <a:ext cx="9438640" cy="4114800"/>
          </a:xfrm>
        </p:spPr>
        <p:txBody>
          <a:bodyPr anchor="t">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20BCC2B-311B-4FB6-B3A5-26F68055AE38}"/>
              </a:ext>
            </a:extLst>
          </p:cNvPr>
          <p:cNvSpPr>
            <a:spLocks noGrp="1"/>
          </p:cNvSpPr>
          <p:nvPr>
            <p:ph type="body" idx="1"/>
          </p:nvPr>
        </p:nvSpPr>
        <p:spPr>
          <a:xfrm>
            <a:off x="838200" y="5217160"/>
            <a:ext cx="9438640" cy="802640"/>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9CB73D-2D6B-4FA6-89A4-DCC89F80E0F1}"/>
              </a:ext>
            </a:extLst>
          </p:cNvPr>
          <p:cNvSpPr>
            <a:spLocks noGrp="1"/>
          </p:cNvSpPr>
          <p:nvPr>
            <p:ph type="dt" sz="half" idx="10"/>
          </p:nvPr>
        </p:nvSpPr>
        <p:spPr/>
        <p:txBody>
          <a:bodyPr/>
          <a:lstStyle/>
          <a:p>
            <a:fld id="{F6CCBF3A-D7FB-4B97-8FD5-6FFB20CB1E84}" type="datetimeFigureOut">
              <a:rPr lang="en-US" smtClean="0"/>
              <a:t>5/5/2023</a:t>
            </a:fld>
            <a:endParaRPr lang="en-US"/>
          </a:p>
        </p:txBody>
      </p:sp>
      <p:sp>
        <p:nvSpPr>
          <p:cNvPr id="5" name="Footer Placeholder 4">
            <a:extLst>
              <a:ext uri="{FF2B5EF4-FFF2-40B4-BE49-F238E27FC236}">
                <a16:creationId xmlns:a16="http://schemas.microsoft.com/office/drawing/2014/main" id="{B6A0C188-FF43-44C1-A005-679168D5F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D1188-DA27-47B2-8176-31193EEC4C2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053681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5A25-7E99-42A8-8D6D-648EFE2038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0501DC-62B7-42BD-A941-D34E92719C32}"/>
              </a:ext>
            </a:extLst>
          </p:cNvPr>
          <p:cNvSpPr>
            <a:spLocks noGrp="1"/>
          </p:cNvSpPr>
          <p:nvPr>
            <p:ph sz="half" idx="1"/>
          </p:nvPr>
        </p:nvSpPr>
        <p:spPr>
          <a:xfrm>
            <a:off x="838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765C5C1-4FD4-4958-99A0-BDADECA336BD}"/>
              </a:ext>
            </a:extLst>
          </p:cNvPr>
          <p:cNvSpPr>
            <a:spLocks noGrp="1"/>
          </p:cNvSpPr>
          <p:nvPr>
            <p:ph sz="half" idx="2"/>
          </p:nvPr>
        </p:nvSpPr>
        <p:spPr>
          <a:xfrm>
            <a:off x="6172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D1B234-5D54-44E5-B41D-B205AAF50305}"/>
              </a:ext>
            </a:extLst>
          </p:cNvPr>
          <p:cNvSpPr>
            <a:spLocks noGrp="1"/>
          </p:cNvSpPr>
          <p:nvPr>
            <p:ph type="dt" sz="half" idx="10"/>
          </p:nvPr>
        </p:nvSpPr>
        <p:spPr/>
        <p:txBody>
          <a:bodyPr/>
          <a:lstStyle/>
          <a:p>
            <a:fld id="{F6CCBF3A-D7FB-4B97-8FD5-6FFB20CB1E84}" type="datetimeFigureOut">
              <a:rPr lang="en-US" smtClean="0"/>
              <a:t>5/5/2023</a:t>
            </a:fld>
            <a:endParaRPr lang="en-US"/>
          </a:p>
        </p:txBody>
      </p:sp>
      <p:sp>
        <p:nvSpPr>
          <p:cNvPr id="6" name="Footer Placeholder 5">
            <a:extLst>
              <a:ext uri="{FF2B5EF4-FFF2-40B4-BE49-F238E27FC236}">
                <a16:creationId xmlns:a16="http://schemas.microsoft.com/office/drawing/2014/main" id="{0E67BCDB-6B96-45D6-B5E9-823A96EBD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39C5F-F16F-4AFD-98D1-FA3BB96AF2C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863772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4C1F-0040-4BBF-81A6-FD2E30637B0C}"/>
              </a:ext>
            </a:extLst>
          </p:cNvPr>
          <p:cNvSpPr>
            <a:spLocks noGrp="1"/>
          </p:cNvSpPr>
          <p:nvPr>
            <p:ph type="title"/>
          </p:nvPr>
        </p:nvSpPr>
        <p:spPr>
          <a:xfrm>
            <a:off x="839788" y="37978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2894A7-1DA1-44C1-8ED0-716279430690}"/>
              </a:ext>
            </a:extLst>
          </p:cNvPr>
          <p:cNvSpPr>
            <a:spLocks noGrp="1"/>
          </p:cNvSpPr>
          <p:nvPr>
            <p:ph type="body" idx="1"/>
          </p:nvPr>
        </p:nvSpPr>
        <p:spPr>
          <a:xfrm>
            <a:off x="839789" y="1824035"/>
            <a:ext cx="4997132"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9AB945-31E2-4B60-9076-CBB8F8594949}"/>
              </a:ext>
            </a:extLst>
          </p:cNvPr>
          <p:cNvSpPr>
            <a:spLocks noGrp="1"/>
          </p:cNvSpPr>
          <p:nvPr>
            <p:ph sz="half" idx="2"/>
          </p:nvPr>
        </p:nvSpPr>
        <p:spPr>
          <a:xfrm>
            <a:off x="839789" y="2505075"/>
            <a:ext cx="499713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71B3EA-2E84-4B8B-A104-81BD577424AD}"/>
              </a:ext>
            </a:extLst>
          </p:cNvPr>
          <p:cNvSpPr>
            <a:spLocks noGrp="1"/>
          </p:cNvSpPr>
          <p:nvPr>
            <p:ph type="body" sz="quarter" idx="3"/>
          </p:nvPr>
        </p:nvSpPr>
        <p:spPr>
          <a:xfrm>
            <a:off x="6355080" y="1824035"/>
            <a:ext cx="5000308"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511AB8-302C-476E-B80A-AA739911E304}"/>
              </a:ext>
            </a:extLst>
          </p:cNvPr>
          <p:cNvSpPr>
            <a:spLocks noGrp="1"/>
          </p:cNvSpPr>
          <p:nvPr>
            <p:ph sz="quarter" idx="4"/>
          </p:nvPr>
        </p:nvSpPr>
        <p:spPr>
          <a:xfrm>
            <a:off x="6355080" y="2505075"/>
            <a:ext cx="500030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B47C29-FE34-4E6E-9921-78C54673AAD9}"/>
              </a:ext>
            </a:extLst>
          </p:cNvPr>
          <p:cNvSpPr>
            <a:spLocks noGrp="1"/>
          </p:cNvSpPr>
          <p:nvPr>
            <p:ph type="dt" sz="half" idx="10"/>
          </p:nvPr>
        </p:nvSpPr>
        <p:spPr/>
        <p:txBody>
          <a:bodyPr/>
          <a:lstStyle/>
          <a:p>
            <a:fld id="{F6CCBF3A-D7FB-4B97-8FD5-6FFB20CB1E84}" type="datetimeFigureOut">
              <a:rPr lang="en-US" smtClean="0"/>
              <a:t>5/5/2023</a:t>
            </a:fld>
            <a:endParaRPr lang="en-US"/>
          </a:p>
        </p:txBody>
      </p:sp>
      <p:sp>
        <p:nvSpPr>
          <p:cNvPr id="8" name="Footer Placeholder 7">
            <a:extLst>
              <a:ext uri="{FF2B5EF4-FFF2-40B4-BE49-F238E27FC236}">
                <a16:creationId xmlns:a16="http://schemas.microsoft.com/office/drawing/2014/main" id="{3CF6B420-A9CE-4BB6-A653-5C3ABC7D67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1DF8FE-1179-4798-B16D-AF1DFA266D4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184294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6F1A-0A68-4048-808F-CD7A9F3B0846}"/>
              </a:ext>
            </a:extLst>
          </p:cNvPr>
          <p:cNvSpPr>
            <a:spLocks noGrp="1"/>
          </p:cNvSpPr>
          <p:nvPr>
            <p:ph type="title"/>
          </p:nvPr>
        </p:nvSpPr>
        <p:spPr>
          <a:xfrm>
            <a:off x="838200" y="999592"/>
            <a:ext cx="10515600" cy="1573223"/>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28ACB3E6-5365-48F5-8D2A-0B002BA357E3}"/>
              </a:ext>
            </a:extLst>
          </p:cNvPr>
          <p:cNvSpPr>
            <a:spLocks noGrp="1"/>
          </p:cNvSpPr>
          <p:nvPr>
            <p:ph type="dt" sz="half" idx="10"/>
          </p:nvPr>
        </p:nvSpPr>
        <p:spPr/>
        <p:txBody>
          <a:bodyPr/>
          <a:lstStyle/>
          <a:p>
            <a:fld id="{F6CCBF3A-D7FB-4B97-8FD5-6FFB20CB1E84}" type="datetimeFigureOut">
              <a:rPr lang="en-US" smtClean="0"/>
              <a:t>5/5/2023</a:t>
            </a:fld>
            <a:endParaRPr lang="en-US"/>
          </a:p>
        </p:txBody>
      </p:sp>
      <p:sp>
        <p:nvSpPr>
          <p:cNvPr id="4" name="Footer Placeholder 3">
            <a:extLst>
              <a:ext uri="{FF2B5EF4-FFF2-40B4-BE49-F238E27FC236}">
                <a16:creationId xmlns:a16="http://schemas.microsoft.com/office/drawing/2014/main" id="{FF7D8EE9-4D97-4B2F-8D38-41CB9EE774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C5952-0A27-4FAB-A3FD-12003787676B}"/>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670067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08427-909D-4679-9192-BC99557A7D06}"/>
              </a:ext>
            </a:extLst>
          </p:cNvPr>
          <p:cNvSpPr>
            <a:spLocks noGrp="1"/>
          </p:cNvSpPr>
          <p:nvPr>
            <p:ph type="dt" sz="half" idx="10"/>
          </p:nvPr>
        </p:nvSpPr>
        <p:spPr/>
        <p:txBody>
          <a:bodyPr/>
          <a:lstStyle/>
          <a:p>
            <a:fld id="{F6CCBF3A-D7FB-4B97-8FD5-6FFB20CB1E84}" type="datetimeFigureOut">
              <a:rPr lang="en-US" smtClean="0"/>
              <a:t>5/5/2023</a:t>
            </a:fld>
            <a:endParaRPr lang="en-US"/>
          </a:p>
        </p:txBody>
      </p:sp>
      <p:sp>
        <p:nvSpPr>
          <p:cNvPr id="3" name="Footer Placeholder 2">
            <a:extLst>
              <a:ext uri="{FF2B5EF4-FFF2-40B4-BE49-F238E27FC236}">
                <a16:creationId xmlns:a16="http://schemas.microsoft.com/office/drawing/2014/main" id="{508E39A6-1E09-42B5-85B4-7E8B5AB2AE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938940-01DD-4C97-8649-E01C3B0EDF7C}"/>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473092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3B3D-D568-40B4-A73A-1C8EA9ABB098}"/>
              </a:ext>
            </a:extLst>
          </p:cNvPr>
          <p:cNvSpPr>
            <a:spLocks noGrp="1"/>
          </p:cNvSpPr>
          <p:nvPr>
            <p:ph type="title"/>
          </p:nvPr>
        </p:nvSpPr>
        <p:spPr>
          <a:xfrm>
            <a:off x="839789" y="457200"/>
            <a:ext cx="3691818" cy="17018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D586EB3-917A-43B7-85BB-D00B5D2F07E4}"/>
              </a:ext>
            </a:extLst>
          </p:cNvPr>
          <p:cNvSpPr>
            <a:spLocks noGrp="1"/>
          </p:cNvSpPr>
          <p:nvPr>
            <p:ph idx="1"/>
          </p:nvPr>
        </p:nvSpPr>
        <p:spPr>
          <a:xfrm>
            <a:off x="5514798" y="987425"/>
            <a:ext cx="5840589" cy="50323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7AC029-3BC1-4637-A7F9-BC786DC26A38}"/>
              </a:ext>
            </a:extLst>
          </p:cNvPr>
          <p:cNvSpPr>
            <a:spLocks noGrp="1"/>
          </p:cNvSpPr>
          <p:nvPr>
            <p:ph type="body" sz="half" idx="2"/>
          </p:nvPr>
        </p:nvSpPr>
        <p:spPr>
          <a:xfrm>
            <a:off x="839789" y="2372360"/>
            <a:ext cx="3691817" cy="349662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0B948-89C5-4AC5-B7A0-17136F5C5A6A}"/>
              </a:ext>
            </a:extLst>
          </p:cNvPr>
          <p:cNvSpPr>
            <a:spLocks noGrp="1"/>
          </p:cNvSpPr>
          <p:nvPr>
            <p:ph type="dt" sz="half" idx="10"/>
          </p:nvPr>
        </p:nvSpPr>
        <p:spPr/>
        <p:txBody>
          <a:bodyPr/>
          <a:lstStyle/>
          <a:p>
            <a:fld id="{F6CCBF3A-D7FB-4B97-8FD5-6FFB20CB1E84}" type="datetimeFigureOut">
              <a:rPr lang="en-US" smtClean="0"/>
              <a:t>5/5/2023</a:t>
            </a:fld>
            <a:endParaRPr lang="en-US"/>
          </a:p>
        </p:txBody>
      </p:sp>
      <p:sp>
        <p:nvSpPr>
          <p:cNvPr id="6" name="Footer Placeholder 5">
            <a:extLst>
              <a:ext uri="{FF2B5EF4-FFF2-40B4-BE49-F238E27FC236}">
                <a16:creationId xmlns:a16="http://schemas.microsoft.com/office/drawing/2014/main" id="{F3A6C8C5-652F-46CB-BD26-E262B057F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FB50CB-E91F-4B71-81F0-800F2B51A34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8B69B885-FDB8-4C62-A285-A0CDC49A6B0C}"/>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3891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941E-6445-4840-81AE-104EF7A4F7E9}"/>
              </a:ext>
            </a:extLst>
          </p:cNvPr>
          <p:cNvSpPr>
            <a:spLocks noGrp="1"/>
          </p:cNvSpPr>
          <p:nvPr>
            <p:ph type="title"/>
          </p:nvPr>
        </p:nvSpPr>
        <p:spPr>
          <a:xfrm>
            <a:off x="839789" y="457200"/>
            <a:ext cx="3696652" cy="17018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3F8B866-E32B-4AE7-AEF3-6974AE3288F3}"/>
              </a:ext>
            </a:extLst>
          </p:cNvPr>
          <p:cNvSpPr>
            <a:spLocks noGrp="1"/>
          </p:cNvSpPr>
          <p:nvPr>
            <p:ph type="pic" idx="1"/>
          </p:nvPr>
        </p:nvSpPr>
        <p:spPr>
          <a:xfrm>
            <a:off x="5786120" y="838200"/>
            <a:ext cx="560323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2ABB7A-E157-499A-B224-C2313181F569}"/>
              </a:ext>
            </a:extLst>
          </p:cNvPr>
          <p:cNvSpPr>
            <a:spLocks noGrp="1"/>
          </p:cNvSpPr>
          <p:nvPr>
            <p:ph type="body" sz="half" idx="2"/>
          </p:nvPr>
        </p:nvSpPr>
        <p:spPr>
          <a:xfrm>
            <a:off x="839789" y="2367280"/>
            <a:ext cx="3696652" cy="35017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C77283-E2B8-405E-BB6E-9F121140E506}"/>
              </a:ext>
            </a:extLst>
          </p:cNvPr>
          <p:cNvSpPr>
            <a:spLocks noGrp="1"/>
          </p:cNvSpPr>
          <p:nvPr>
            <p:ph type="dt" sz="half" idx="10"/>
          </p:nvPr>
        </p:nvSpPr>
        <p:spPr/>
        <p:txBody>
          <a:bodyPr/>
          <a:lstStyle/>
          <a:p>
            <a:fld id="{F6CCBF3A-D7FB-4B97-8FD5-6FFB20CB1E84}" type="datetimeFigureOut">
              <a:rPr lang="en-US" smtClean="0"/>
              <a:t>5/5/2023</a:t>
            </a:fld>
            <a:endParaRPr lang="en-US"/>
          </a:p>
        </p:txBody>
      </p:sp>
      <p:sp>
        <p:nvSpPr>
          <p:cNvPr id="6" name="Footer Placeholder 5">
            <a:extLst>
              <a:ext uri="{FF2B5EF4-FFF2-40B4-BE49-F238E27FC236}">
                <a16:creationId xmlns:a16="http://schemas.microsoft.com/office/drawing/2014/main" id="{F9F21F05-EB94-417F-B19B-96FF3D9EC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7C3C7-B6DB-4064-8E66-9FB770C888E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51E233FA-220A-423F-907E-5F81526A28A0}"/>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109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476A66-BE83-43F9-A28B-02DF7879AD52}"/>
              </a:ext>
            </a:extLst>
          </p:cNvPr>
          <p:cNvSpPr>
            <a:spLocks noGrp="1"/>
          </p:cNvSpPr>
          <p:nvPr>
            <p:ph type="title"/>
          </p:nvPr>
        </p:nvSpPr>
        <p:spPr>
          <a:xfrm>
            <a:off x="838200" y="584990"/>
            <a:ext cx="10515600" cy="111681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9D76E94-F276-4F0F-8DD9-B1F8A3198AE1}"/>
              </a:ext>
            </a:extLst>
          </p:cNvPr>
          <p:cNvSpPr>
            <a:spLocks noGrp="1"/>
          </p:cNvSpPr>
          <p:nvPr>
            <p:ph type="body" idx="1"/>
          </p:nvPr>
        </p:nvSpPr>
        <p:spPr>
          <a:xfrm>
            <a:off x="838200" y="2061469"/>
            <a:ext cx="10515600"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4AD964E-3A2E-4DB9-B96A-EDE144A47BDC}"/>
              </a:ext>
            </a:extLst>
          </p:cNvPr>
          <p:cNvSpPr>
            <a:spLocks noGrp="1"/>
          </p:cNvSpPr>
          <p:nvPr>
            <p:ph type="dt" sz="half" idx="2"/>
          </p:nvPr>
        </p:nvSpPr>
        <p:spPr>
          <a:xfrm rot="5400000">
            <a:off x="10425981" y="4687095"/>
            <a:ext cx="2706690" cy="365125"/>
          </a:xfrm>
          <a:prstGeom prst="rect">
            <a:avLst/>
          </a:prstGeom>
        </p:spPr>
        <p:txBody>
          <a:bodyPr vert="horz" lIns="91440" tIns="45720" rIns="91440" bIns="45720" rtlCol="0" anchor="ctr"/>
          <a:lstStyle>
            <a:lvl1pPr algn="r">
              <a:defRPr sz="1000">
                <a:solidFill>
                  <a:schemeClr val="tx1"/>
                </a:solidFill>
              </a:defRPr>
            </a:lvl1pPr>
          </a:lstStyle>
          <a:p>
            <a:fld id="{F6CCBF3A-D7FB-4B97-8FD5-6FFB20CB1E84}" type="datetimeFigureOut">
              <a:rPr lang="en-US" smtClean="0"/>
              <a:t>5/5/2023</a:t>
            </a:fld>
            <a:endParaRPr lang="en-US"/>
          </a:p>
        </p:txBody>
      </p:sp>
      <p:sp>
        <p:nvSpPr>
          <p:cNvPr id="5" name="Footer Placeholder 4">
            <a:extLst>
              <a:ext uri="{FF2B5EF4-FFF2-40B4-BE49-F238E27FC236}">
                <a16:creationId xmlns:a16="http://schemas.microsoft.com/office/drawing/2014/main" id="{0DACB382-EE11-430D-941A-DB76EEB7F2D5}"/>
              </a:ext>
            </a:extLst>
          </p:cNvPr>
          <p:cNvSpPr>
            <a:spLocks noGrp="1"/>
          </p:cNvSpPr>
          <p:nvPr>
            <p:ph type="ftr" sz="quarter" idx="3"/>
          </p:nvPr>
        </p:nvSpPr>
        <p:spPr>
          <a:xfrm rot="5400000">
            <a:off x="-1131161" y="1592957"/>
            <a:ext cx="2973522"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3C562FE-ACD1-43F2-A3DE-5B11E10B7EA5}"/>
              </a:ext>
            </a:extLst>
          </p:cNvPr>
          <p:cNvSpPr>
            <a:spLocks noGrp="1"/>
          </p:cNvSpPr>
          <p:nvPr>
            <p:ph type="sldNum" sz="quarter" idx="4"/>
          </p:nvPr>
        </p:nvSpPr>
        <p:spPr>
          <a:xfrm>
            <a:off x="11512296" y="6356350"/>
            <a:ext cx="574620" cy="365125"/>
          </a:xfrm>
          <a:prstGeom prst="rect">
            <a:avLst/>
          </a:prstGeom>
        </p:spPr>
        <p:txBody>
          <a:bodyPr vert="horz" lIns="91440" tIns="45720" rIns="91440" bIns="45720" rtlCol="0" anchor="ctr"/>
          <a:lstStyle>
            <a:lvl1pPr algn="ctr">
              <a:defRPr sz="1000">
                <a:solidFill>
                  <a:schemeClr val="tx1"/>
                </a:solidFill>
              </a:defRPr>
            </a:lvl1pPr>
          </a:lstStyle>
          <a:p>
            <a:fld id="{3109D357-8067-4A1F-97B2-93C5160B78D9}" type="slidenum">
              <a:rPr lang="en-US" smtClean="0"/>
              <a:t>‹#›</a:t>
            </a:fld>
            <a:endParaRPr lang="en-US"/>
          </a:p>
        </p:txBody>
      </p:sp>
      <p:cxnSp>
        <p:nvCxnSpPr>
          <p:cNvPr id="13" name="Straight Connector 12">
            <a:extLst>
              <a:ext uri="{FF2B5EF4-FFF2-40B4-BE49-F238E27FC236}">
                <a16:creationId xmlns:a16="http://schemas.microsoft.com/office/drawing/2014/main" id="{1EB34A3B-1FD5-48FF-9982-1E64C864C01D}"/>
              </a:ext>
            </a:extLst>
          </p:cNvPr>
          <p:cNvCxnSpPr>
            <a:cxnSpLocks/>
          </p:cNvCxnSpPr>
          <p:nvPr/>
        </p:nvCxnSpPr>
        <p:spPr>
          <a:xfrm flipH="1">
            <a:off x="4" y="1824111"/>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6273089"/>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794" r:id="rId6"/>
    <p:sldLayoutId id="2147483790" r:id="rId7"/>
    <p:sldLayoutId id="2147483791" r:id="rId8"/>
    <p:sldLayoutId id="2147483792" r:id="rId9"/>
    <p:sldLayoutId id="2147483793" r:id="rId10"/>
    <p:sldLayoutId id="21474837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57BC899-49B5-4B43-9200-3CEA6DD55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1F6388-159B-0A16-4396-82AF15776B63}"/>
              </a:ext>
            </a:extLst>
          </p:cNvPr>
          <p:cNvSpPr>
            <a:spLocks noGrp="1"/>
          </p:cNvSpPr>
          <p:nvPr>
            <p:ph type="ctrTitle"/>
          </p:nvPr>
        </p:nvSpPr>
        <p:spPr>
          <a:xfrm>
            <a:off x="5918756" y="1848791"/>
            <a:ext cx="5011201" cy="3099473"/>
          </a:xfrm>
        </p:spPr>
        <p:txBody>
          <a:bodyPr>
            <a:normAutofit/>
          </a:bodyPr>
          <a:lstStyle/>
          <a:p>
            <a:r>
              <a:rPr lang="en-US" sz="5100"/>
              <a:t>IMDB Movie Ratings Sentiment Analysis</a:t>
            </a:r>
          </a:p>
        </p:txBody>
      </p:sp>
      <p:pic>
        <p:nvPicPr>
          <p:cNvPr id="4" name="Picture 3">
            <a:extLst>
              <a:ext uri="{FF2B5EF4-FFF2-40B4-BE49-F238E27FC236}">
                <a16:creationId xmlns:a16="http://schemas.microsoft.com/office/drawing/2014/main" id="{972C9A58-4C3F-FE55-FFCA-65D2AF6F9DB0}"/>
              </a:ext>
            </a:extLst>
          </p:cNvPr>
          <p:cNvPicPr>
            <a:picLocks noChangeAspect="1"/>
          </p:cNvPicPr>
          <p:nvPr/>
        </p:nvPicPr>
        <p:blipFill rotWithShape="1">
          <a:blip r:embed="rId2"/>
          <a:srcRect l="24297" r="24298"/>
          <a:stretch/>
        </p:blipFill>
        <p:spPr>
          <a:xfrm>
            <a:off x="833540" y="777256"/>
            <a:ext cx="3368679" cy="5242544"/>
          </a:xfrm>
          <a:custGeom>
            <a:avLst/>
            <a:gdLst/>
            <a:ahLst/>
            <a:cxnLst/>
            <a:rect l="l" t="t" r="r" b="b"/>
            <a:pathLst>
              <a:path w="3368679" h="5242544">
                <a:moveTo>
                  <a:pt x="1684341" y="0"/>
                </a:moveTo>
                <a:cubicBezTo>
                  <a:pt x="2614575" y="0"/>
                  <a:pt x="3368679" y="754104"/>
                  <a:pt x="3368679" y="1684339"/>
                </a:cubicBezTo>
                <a:lnTo>
                  <a:pt x="3368677" y="2408104"/>
                </a:lnTo>
                <a:cubicBezTo>
                  <a:pt x="3368678" y="2408114"/>
                  <a:pt x="3368678" y="2408123"/>
                  <a:pt x="3368679" y="2408133"/>
                </a:cubicBezTo>
                <a:lnTo>
                  <a:pt x="3368673" y="5242544"/>
                </a:lnTo>
                <a:lnTo>
                  <a:pt x="0" y="5242544"/>
                </a:lnTo>
                <a:lnTo>
                  <a:pt x="1" y="1684339"/>
                </a:lnTo>
                <a:cubicBezTo>
                  <a:pt x="1" y="754104"/>
                  <a:pt x="754106" y="0"/>
                  <a:pt x="1684341" y="0"/>
                </a:cubicBezTo>
                <a:close/>
              </a:path>
            </a:pathLst>
          </a:custGeom>
        </p:spPr>
      </p:pic>
      <p:cxnSp>
        <p:nvCxnSpPr>
          <p:cNvPr id="27" name="Straight Connector 26">
            <a:extLst>
              <a:ext uri="{FF2B5EF4-FFF2-40B4-BE49-F238E27FC236}">
                <a16:creationId xmlns:a16="http://schemas.microsoft.com/office/drawing/2014/main" id="{CC2FFC94-1F80-402F-B7DE-3E407ADB1E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60487" y="0"/>
            <a:ext cx="0" cy="6858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5202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30695-AE0A-0265-E654-2AD5BC369A06}"/>
              </a:ext>
            </a:extLst>
          </p:cNvPr>
          <p:cNvSpPr>
            <a:spLocks noGrp="1"/>
          </p:cNvSpPr>
          <p:nvPr>
            <p:ph type="title"/>
          </p:nvPr>
        </p:nvSpPr>
        <p:spPr/>
        <p:txBody>
          <a:bodyPr/>
          <a:lstStyle/>
          <a:p>
            <a:pPr algn="ctr"/>
            <a:r>
              <a:rPr lang="en-US" dirty="0"/>
              <a:t>Overview</a:t>
            </a:r>
          </a:p>
        </p:txBody>
      </p:sp>
      <p:sp>
        <p:nvSpPr>
          <p:cNvPr id="3" name="Content Placeholder 2">
            <a:extLst>
              <a:ext uri="{FF2B5EF4-FFF2-40B4-BE49-F238E27FC236}">
                <a16:creationId xmlns:a16="http://schemas.microsoft.com/office/drawing/2014/main" id="{225A90D0-8108-64FF-70C5-DDF4BA804E2F}"/>
              </a:ext>
            </a:extLst>
          </p:cNvPr>
          <p:cNvSpPr>
            <a:spLocks noGrp="1"/>
          </p:cNvSpPr>
          <p:nvPr>
            <p:ph idx="1"/>
          </p:nvPr>
        </p:nvSpPr>
        <p:spPr/>
        <p:txBody>
          <a:bodyPr>
            <a:normAutofit/>
          </a:bodyPr>
          <a:lstStyle/>
          <a:p>
            <a:r>
              <a:rPr lang="en-US" sz="2800" dirty="0"/>
              <a:t>Building a machine learning algorithm to predict whether the given review is positive or negative.</a:t>
            </a:r>
          </a:p>
          <a:p>
            <a:r>
              <a:rPr lang="en-US" sz="2800" dirty="0"/>
              <a:t>My approach was to try three different model son the dataset and compare the results based on the metrics of F1 score, accuracy, etc.</a:t>
            </a:r>
          </a:p>
        </p:txBody>
      </p:sp>
    </p:spTree>
    <p:extLst>
      <p:ext uri="{BB962C8B-B14F-4D97-AF65-F5344CB8AC3E}">
        <p14:creationId xmlns:p14="http://schemas.microsoft.com/office/powerpoint/2010/main" val="2211142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7E36A-2DAC-3046-458B-64CBB28D2F53}"/>
              </a:ext>
            </a:extLst>
          </p:cNvPr>
          <p:cNvSpPr>
            <a:spLocks noGrp="1"/>
          </p:cNvSpPr>
          <p:nvPr>
            <p:ph type="title"/>
          </p:nvPr>
        </p:nvSpPr>
        <p:spPr/>
        <p:txBody>
          <a:bodyPr/>
          <a:lstStyle/>
          <a:p>
            <a:pPr algn="ctr"/>
            <a:r>
              <a:rPr lang="en-US" dirty="0"/>
              <a:t>Data</a:t>
            </a:r>
          </a:p>
        </p:txBody>
      </p:sp>
      <p:sp>
        <p:nvSpPr>
          <p:cNvPr id="3" name="Content Placeholder 2">
            <a:extLst>
              <a:ext uri="{FF2B5EF4-FFF2-40B4-BE49-F238E27FC236}">
                <a16:creationId xmlns:a16="http://schemas.microsoft.com/office/drawing/2014/main" id="{D64FDD42-7A74-3BE2-B63F-3591944B5747}"/>
              </a:ext>
            </a:extLst>
          </p:cNvPr>
          <p:cNvSpPr>
            <a:spLocks noGrp="1"/>
          </p:cNvSpPr>
          <p:nvPr>
            <p:ph idx="1"/>
          </p:nvPr>
        </p:nvSpPr>
        <p:spPr/>
        <p:txBody>
          <a:bodyPr/>
          <a:lstStyle/>
          <a:p>
            <a:r>
              <a:rPr lang="en-US" dirty="0"/>
              <a:t>CSV file which included 50,000 data points.</a:t>
            </a:r>
          </a:p>
          <a:p>
            <a:r>
              <a:rPr lang="en-US" dirty="0"/>
              <a:t>Features of the CSV file include:</a:t>
            </a:r>
          </a:p>
          <a:p>
            <a:pPr lvl="1"/>
            <a:r>
              <a:rPr lang="en-US" dirty="0"/>
              <a:t>Text</a:t>
            </a:r>
          </a:p>
          <a:p>
            <a:pPr lvl="1"/>
            <a:r>
              <a:rPr lang="en-US" dirty="0"/>
              <a:t>Label</a:t>
            </a:r>
          </a:p>
          <a:p>
            <a:r>
              <a:rPr lang="en-US" dirty="0"/>
              <a:t>The datapoints were equally distributed and</a:t>
            </a:r>
          </a:p>
          <a:p>
            <a:pPr marL="0" indent="0">
              <a:buNone/>
            </a:pPr>
            <a:r>
              <a:rPr lang="en-US" dirty="0"/>
              <a:t>balanced.</a:t>
            </a:r>
          </a:p>
        </p:txBody>
      </p:sp>
      <p:pic>
        <p:nvPicPr>
          <p:cNvPr id="5" name="Picture 4" descr="Chart, bar chart&#10;&#10;Description automatically generated">
            <a:extLst>
              <a:ext uri="{FF2B5EF4-FFF2-40B4-BE49-F238E27FC236}">
                <a16:creationId xmlns:a16="http://schemas.microsoft.com/office/drawing/2014/main" id="{689DB597-CA67-4B6D-E6F0-751B69CFC4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3254" y="2471444"/>
            <a:ext cx="5677692" cy="4201111"/>
          </a:xfrm>
          <a:prstGeom prst="rect">
            <a:avLst/>
          </a:prstGeom>
        </p:spPr>
      </p:pic>
    </p:spTree>
    <p:extLst>
      <p:ext uri="{BB962C8B-B14F-4D97-AF65-F5344CB8AC3E}">
        <p14:creationId xmlns:p14="http://schemas.microsoft.com/office/powerpoint/2010/main" val="1907617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 man using a remote drone to clean a database">
            <a:extLst>
              <a:ext uri="{FF2B5EF4-FFF2-40B4-BE49-F238E27FC236}">
                <a16:creationId xmlns:a16="http://schemas.microsoft.com/office/drawing/2014/main" id="{FDDCFF5E-BA54-10D9-1E92-1DBECE58D180}"/>
              </a:ext>
            </a:extLst>
          </p:cNvPr>
          <p:cNvPicPr>
            <a:picLocks noGrp="1" noChangeAspect="1" noChangeArrowheads="1"/>
          </p:cNvPicPr>
          <p:nvPr>
            <p:ph idx="4294967295"/>
          </p:nvPr>
        </p:nvPicPr>
        <p:blipFill rotWithShape="1">
          <a:blip r:embed="rId2">
            <a:extLst>
              <a:ext uri="{28A0092B-C50C-407E-A947-70E740481C1C}">
                <a14:useLocalDpi xmlns:a14="http://schemas.microsoft.com/office/drawing/2010/main" val="0"/>
              </a:ext>
            </a:extLst>
          </a:blip>
          <a:srcRect l="2124" r="2321" b="1"/>
          <a:stretch/>
        </p:blipFill>
        <p:spPr bwMode="auto">
          <a:xfrm>
            <a:off x="-105063" y="11"/>
            <a:ext cx="12191979" cy="6857989"/>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55F468D-0ECD-ADDC-F6DB-259C50FA35C0}"/>
              </a:ext>
            </a:extLst>
          </p:cNvPr>
          <p:cNvSpPr>
            <a:spLocks noGrp="1"/>
          </p:cNvSpPr>
          <p:nvPr>
            <p:ph type="ctrTitle"/>
          </p:nvPr>
        </p:nvSpPr>
        <p:spPr>
          <a:xfrm>
            <a:off x="4354022" y="300790"/>
            <a:ext cx="3483956" cy="803875"/>
          </a:xfrm>
        </p:spPr>
        <p:txBody>
          <a:bodyPr>
            <a:normAutofit/>
          </a:bodyPr>
          <a:lstStyle/>
          <a:p>
            <a:pPr algn="ctr"/>
            <a:r>
              <a:rPr lang="en-US" sz="3100" dirty="0"/>
              <a:t>Preprocessing</a:t>
            </a:r>
          </a:p>
        </p:txBody>
      </p:sp>
      <p:sp>
        <p:nvSpPr>
          <p:cNvPr id="2057" name="Footer Placeholder 7">
            <a:extLst>
              <a:ext uri="{FF2B5EF4-FFF2-40B4-BE49-F238E27FC236}">
                <a16:creationId xmlns:a16="http://schemas.microsoft.com/office/drawing/2014/main" id="{35CEA00E-E5CD-4474-BD3C-8C448855ACD4}"/>
              </a:ext>
            </a:extLst>
          </p:cNvPr>
          <p:cNvSpPr>
            <a:spLocks noGrp="1"/>
          </p:cNvSpPr>
          <p:nvPr>
            <p:ph type="ftr" sz="quarter" idx="11"/>
          </p:nvPr>
        </p:nvSpPr>
        <p:spPr>
          <a:xfrm rot="5400000">
            <a:off x="-1131161" y="1592957"/>
            <a:ext cx="2973522" cy="365125"/>
          </a:xfrm>
        </p:spPr>
        <p:txBody>
          <a:bodyPr/>
          <a:lstStyle/>
          <a:p>
            <a:pPr>
              <a:spcAft>
                <a:spcPts val="600"/>
              </a:spcAft>
            </a:pPr>
            <a:r>
              <a:rPr lang="en-US" dirty="0">
                <a:solidFill>
                  <a:srgbClr val="FFFFFF"/>
                </a:solidFill>
                <a:effectLst>
                  <a:outerShdw blurRad="38100" dist="38100" dir="2700000" algn="tl">
                    <a:srgbClr val="000000">
                      <a:alpha val="43137"/>
                    </a:srgbClr>
                  </a:outerShdw>
                </a:effectLst>
              </a:rPr>
              <a:t>Sample Footer Text</a:t>
            </a:r>
          </a:p>
        </p:txBody>
      </p:sp>
      <p:sp>
        <p:nvSpPr>
          <p:cNvPr id="2059" name="Date Placeholder 6">
            <a:extLst>
              <a:ext uri="{FF2B5EF4-FFF2-40B4-BE49-F238E27FC236}">
                <a16:creationId xmlns:a16="http://schemas.microsoft.com/office/drawing/2014/main" id="{7019F006-05F0-4646-AEF9-06E7C834A361}"/>
              </a:ext>
            </a:extLst>
          </p:cNvPr>
          <p:cNvSpPr>
            <a:spLocks noGrp="1"/>
          </p:cNvSpPr>
          <p:nvPr>
            <p:ph type="dt" sz="half" idx="10"/>
          </p:nvPr>
        </p:nvSpPr>
        <p:spPr>
          <a:xfrm rot="5400000">
            <a:off x="10425981" y="4687095"/>
            <a:ext cx="2706690" cy="365125"/>
          </a:xfrm>
        </p:spPr>
        <p:txBody>
          <a:bodyPr/>
          <a:lstStyle/>
          <a:p>
            <a:pPr>
              <a:spcAft>
                <a:spcPts val="600"/>
              </a:spcAft>
            </a:pPr>
            <a:fld id="{1D13292B-F73A-4847-A627-46DFDD54CDD0}" type="datetime1">
              <a:rPr lang="en-US" smtClean="0">
                <a:solidFill>
                  <a:srgbClr val="FFFFFF"/>
                </a:solidFill>
                <a:effectLst>
                  <a:outerShdw blurRad="38100" dist="38100" dir="2700000" algn="tl">
                    <a:srgbClr val="000000">
                      <a:alpha val="43137"/>
                    </a:srgbClr>
                  </a:outerShdw>
                </a:effectLst>
              </a:rPr>
              <a:pPr>
                <a:spcAft>
                  <a:spcPts val="600"/>
                </a:spcAft>
              </a:pPr>
              <a:t>5/5/2023</a:t>
            </a:fld>
            <a:endParaRPr lang="en-US">
              <a:solidFill>
                <a:srgbClr val="FFFFFF"/>
              </a:solidFill>
              <a:effectLst>
                <a:outerShdw blurRad="38100" dist="38100" dir="2700000" algn="tl">
                  <a:srgbClr val="000000">
                    <a:alpha val="43137"/>
                  </a:srgbClr>
                </a:outerShdw>
              </a:effectLst>
            </a:endParaRPr>
          </a:p>
        </p:txBody>
      </p:sp>
      <p:sp>
        <p:nvSpPr>
          <p:cNvPr id="2061" name="Slide Number Placeholder 8">
            <a:extLst>
              <a:ext uri="{FF2B5EF4-FFF2-40B4-BE49-F238E27FC236}">
                <a16:creationId xmlns:a16="http://schemas.microsoft.com/office/drawing/2014/main" id="{2F630896-5D45-4680-B7ED-35D28717FABA}"/>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solidFill>
                  <a:srgbClr val="FFFFFF"/>
                </a:solidFill>
                <a:effectLst>
                  <a:outerShdw blurRad="38100" dist="38100" dir="2700000" algn="tl">
                    <a:srgbClr val="000000">
                      <a:alpha val="43137"/>
                    </a:srgbClr>
                  </a:outerShdw>
                </a:effectLst>
              </a:rPr>
              <a:pPr>
                <a:spcAft>
                  <a:spcPts val="600"/>
                </a:spcAft>
              </a:pPr>
              <a:t>4</a:t>
            </a:fld>
            <a:endParaRPr lang="en-US">
              <a:solidFill>
                <a:srgbClr val="FFFFFF"/>
              </a:solidFill>
              <a:effectLst>
                <a:outerShdw blurRad="38100" dist="38100" dir="2700000" algn="tl">
                  <a:srgbClr val="000000">
                    <a:alpha val="43137"/>
                  </a:srgbClr>
                </a:outerShdw>
              </a:effectLst>
            </a:endParaRPr>
          </a:p>
        </p:txBody>
      </p:sp>
      <p:sp>
        <p:nvSpPr>
          <p:cNvPr id="6" name="Rectangle 3">
            <a:extLst>
              <a:ext uri="{FF2B5EF4-FFF2-40B4-BE49-F238E27FC236}">
                <a16:creationId xmlns:a16="http://schemas.microsoft.com/office/drawing/2014/main" id="{2E179AB5-2F70-1CAD-E58E-C9DBA93D83F1}"/>
              </a:ext>
            </a:extLst>
          </p:cNvPr>
          <p:cNvSpPr>
            <a:spLocks noGrp="1" noChangeArrowheads="1"/>
          </p:cNvSpPr>
          <p:nvPr>
            <p:ph type="subTitle" idx="1"/>
          </p:nvPr>
        </p:nvSpPr>
        <p:spPr bwMode="auto">
          <a:xfrm>
            <a:off x="7777201" y="2632780"/>
            <a:ext cx="373509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Söhne"/>
              </a:rPr>
              <a:t>The data cleaning process involves several techniques to prepare text data for analysis, including lowering text to lowercase, removing URLs, punctuation and numbers, splitting text into individual words, removing stop words, and reducing words to their root form.</a:t>
            </a:r>
          </a:p>
        </p:txBody>
      </p:sp>
    </p:spTree>
    <p:extLst>
      <p:ext uri="{BB962C8B-B14F-4D97-AF65-F5344CB8AC3E}">
        <p14:creationId xmlns:p14="http://schemas.microsoft.com/office/powerpoint/2010/main" val="3251217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9010D-5B83-0839-5AEE-C9AC2365218A}"/>
              </a:ext>
            </a:extLst>
          </p:cNvPr>
          <p:cNvSpPr>
            <a:spLocks noGrp="1"/>
          </p:cNvSpPr>
          <p:nvPr>
            <p:ph type="title"/>
          </p:nvPr>
        </p:nvSpPr>
        <p:spPr/>
        <p:txBody>
          <a:bodyPr/>
          <a:lstStyle/>
          <a:p>
            <a:pPr algn="ctr"/>
            <a:r>
              <a:rPr lang="en-US" dirty="0"/>
              <a:t>Training</a:t>
            </a:r>
          </a:p>
        </p:txBody>
      </p:sp>
      <p:sp>
        <p:nvSpPr>
          <p:cNvPr id="3" name="Content Placeholder 2">
            <a:extLst>
              <a:ext uri="{FF2B5EF4-FFF2-40B4-BE49-F238E27FC236}">
                <a16:creationId xmlns:a16="http://schemas.microsoft.com/office/drawing/2014/main" id="{F700935B-B4E0-6A19-7787-7ACD2EE3A9AF}"/>
              </a:ext>
            </a:extLst>
          </p:cNvPr>
          <p:cNvSpPr>
            <a:spLocks noGrp="1"/>
          </p:cNvSpPr>
          <p:nvPr>
            <p:ph idx="1"/>
          </p:nvPr>
        </p:nvSpPr>
        <p:spPr/>
        <p:txBody>
          <a:bodyPr/>
          <a:lstStyle/>
          <a:p>
            <a:r>
              <a:rPr lang="en-US" dirty="0"/>
              <a:t>The data points were split into 80-20 split for better training of the model and testing it upon the remaining data points.</a:t>
            </a:r>
          </a:p>
          <a:p>
            <a:r>
              <a:rPr lang="en-US" dirty="0"/>
              <a:t>Three models were chosen to be worked upon for this sentiment analysis.</a:t>
            </a:r>
          </a:p>
          <a:p>
            <a:pPr lvl="1"/>
            <a:r>
              <a:rPr lang="en-US" dirty="0"/>
              <a:t>Logistic Regression Classifier</a:t>
            </a:r>
          </a:p>
          <a:p>
            <a:pPr lvl="1"/>
            <a:r>
              <a:rPr lang="en-US" dirty="0" err="1"/>
              <a:t>RandomForestClassifier</a:t>
            </a:r>
            <a:endParaRPr lang="en-US" dirty="0"/>
          </a:p>
          <a:p>
            <a:pPr lvl="1"/>
            <a:r>
              <a:rPr lang="en-US" dirty="0" err="1"/>
              <a:t>XGBoost</a:t>
            </a:r>
            <a:r>
              <a:rPr lang="en-US" dirty="0"/>
              <a:t>.</a:t>
            </a:r>
          </a:p>
        </p:txBody>
      </p:sp>
    </p:spTree>
    <p:extLst>
      <p:ext uri="{BB962C8B-B14F-4D97-AF65-F5344CB8AC3E}">
        <p14:creationId xmlns:p14="http://schemas.microsoft.com/office/powerpoint/2010/main" val="3338862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77448-6604-7274-666A-7BBDE25398CE}"/>
              </a:ext>
            </a:extLst>
          </p:cNvPr>
          <p:cNvSpPr>
            <a:spLocks noGrp="1"/>
          </p:cNvSpPr>
          <p:nvPr>
            <p:ph type="title"/>
          </p:nvPr>
        </p:nvSpPr>
        <p:spPr>
          <a:xfrm>
            <a:off x="821586" y="969186"/>
            <a:ext cx="5823856" cy="979772"/>
          </a:xfrm>
        </p:spPr>
        <p:txBody>
          <a:bodyPr anchor="b">
            <a:normAutofit/>
          </a:bodyPr>
          <a:lstStyle/>
          <a:p>
            <a:r>
              <a:rPr lang="en-US" sz="5400" dirty="0"/>
              <a:t>Performance</a:t>
            </a:r>
          </a:p>
        </p:txBody>
      </p:sp>
      <p:sp>
        <p:nvSpPr>
          <p:cNvPr id="3079" name="Footer Placeholder 4">
            <a:extLst>
              <a:ext uri="{FF2B5EF4-FFF2-40B4-BE49-F238E27FC236}">
                <a16:creationId xmlns:a16="http://schemas.microsoft.com/office/drawing/2014/main" id="{E8648D5F-70A5-4DC0-B040-E43236631501}"/>
              </a:ext>
            </a:extLst>
          </p:cNvPr>
          <p:cNvSpPr>
            <a:spLocks noGrp="1"/>
          </p:cNvSpPr>
          <p:nvPr>
            <p:ph type="ftr" sz="quarter" idx="11"/>
          </p:nvPr>
        </p:nvSpPr>
        <p:spPr>
          <a:xfrm rot="5400000">
            <a:off x="-1131161" y="1592957"/>
            <a:ext cx="2973522" cy="365125"/>
          </a:xfrm>
        </p:spPr>
        <p:txBody>
          <a:bodyPr/>
          <a:lstStyle/>
          <a:p>
            <a:pPr>
              <a:spcAft>
                <a:spcPts val="600"/>
              </a:spcAft>
            </a:pPr>
            <a:r>
              <a:rPr lang="en-US"/>
              <a:t>Sample Footer Text</a:t>
            </a:r>
          </a:p>
        </p:txBody>
      </p:sp>
      <p:pic>
        <p:nvPicPr>
          <p:cNvPr id="3074" name="Picture 2">
            <a:extLst>
              <a:ext uri="{FF2B5EF4-FFF2-40B4-BE49-F238E27FC236}">
                <a16:creationId xmlns:a16="http://schemas.microsoft.com/office/drawing/2014/main" id="{9BF238EF-8864-1365-3B09-A592B5796B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421792" y="3301017"/>
            <a:ext cx="2653440" cy="43059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081" name="Content Placeholder 2">
            <a:extLst>
              <a:ext uri="{FF2B5EF4-FFF2-40B4-BE49-F238E27FC236}">
                <a16:creationId xmlns:a16="http://schemas.microsoft.com/office/drawing/2014/main" id="{75F22179-F1D2-4CE0-9407-C93875CC8514}"/>
              </a:ext>
            </a:extLst>
          </p:cNvPr>
          <p:cNvSpPr>
            <a:spLocks noGrp="1"/>
          </p:cNvSpPr>
          <p:nvPr>
            <p:ph idx="1"/>
          </p:nvPr>
        </p:nvSpPr>
        <p:spPr>
          <a:xfrm>
            <a:off x="943958" y="2498138"/>
            <a:ext cx="5823856" cy="3390676"/>
          </a:xfrm>
        </p:spPr>
        <p:txBody>
          <a:bodyPr anchor="t">
            <a:normAutofit/>
          </a:bodyPr>
          <a:lstStyle/>
          <a:p>
            <a:r>
              <a:rPr lang="en-US" dirty="0"/>
              <a:t>Comparing the performance of each of the models used.</a:t>
            </a:r>
          </a:p>
          <a:p>
            <a:r>
              <a:rPr lang="en-US" dirty="0"/>
              <a:t>Logistic Regression Classifier was the best out of all the three models used.</a:t>
            </a:r>
          </a:p>
          <a:p>
            <a:pPr lvl="1"/>
            <a:r>
              <a:rPr lang="en-US" dirty="0"/>
              <a:t>With the highest accuracy, precision, recall and f1 score.</a:t>
            </a:r>
          </a:p>
        </p:txBody>
      </p:sp>
      <p:sp>
        <p:nvSpPr>
          <p:cNvPr id="3083" name="Date Placeholder 3">
            <a:extLst>
              <a:ext uri="{FF2B5EF4-FFF2-40B4-BE49-F238E27FC236}">
                <a16:creationId xmlns:a16="http://schemas.microsoft.com/office/drawing/2014/main" id="{F4571D6A-D068-49C9-8DAE-3A36A04666A0}"/>
              </a:ext>
            </a:extLst>
          </p:cNvPr>
          <p:cNvSpPr>
            <a:spLocks noGrp="1"/>
          </p:cNvSpPr>
          <p:nvPr>
            <p:ph type="dt" sz="half" idx="10"/>
          </p:nvPr>
        </p:nvSpPr>
        <p:spPr>
          <a:xfrm rot="5400000">
            <a:off x="10425981" y="4687095"/>
            <a:ext cx="2706690" cy="365125"/>
          </a:xfrm>
        </p:spPr>
        <p:txBody>
          <a:bodyPr/>
          <a:lstStyle/>
          <a:p>
            <a:pPr>
              <a:spcAft>
                <a:spcPts val="600"/>
              </a:spcAft>
            </a:pPr>
            <a:fld id="{9072066D-64E3-472C-9CD4-162C64BEE0C7}" type="datetime1">
              <a:rPr lang="en-US" smtClean="0"/>
              <a:pPr>
                <a:spcAft>
                  <a:spcPts val="600"/>
                </a:spcAft>
              </a:pPr>
              <a:t>5/5/2023</a:t>
            </a:fld>
            <a:endParaRPr lang="en-US"/>
          </a:p>
        </p:txBody>
      </p:sp>
      <p:sp>
        <p:nvSpPr>
          <p:cNvPr id="3085" name="Slide Number Placeholder 14">
            <a:extLst>
              <a:ext uri="{FF2B5EF4-FFF2-40B4-BE49-F238E27FC236}">
                <a16:creationId xmlns:a16="http://schemas.microsoft.com/office/drawing/2014/main" id="{7D0D29EE-8EF5-4464-B187-CBA20641E71B}"/>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6</a:t>
            </a:fld>
            <a:endParaRPr lang="en-US"/>
          </a:p>
        </p:txBody>
      </p:sp>
    </p:spTree>
    <p:extLst>
      <p:ext uri="{BB962C8B-B14F-4D97-AF65-F5344CB8AC3E}">
        <p14:creationId xmlns:p14="http://schemas.microsoft.com/office/powerpoint/2010/main" val="452382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9F52E-141A-F3CA-EE44-A0279AAED77D}"/>
              </a:ext>
            </a:extLst>
          </p:cNvPr>
          <p:cNvSpPr>
            <a:spLocks noGrp="1"/>
          </p:cNvSpPr>
          <p:nvPr>
            <p:ph type="title"/>
          </p:nvPr>
        </p:nvSpPr>
        <p:spPr>
          <a:xfrm>
            <a:off x="1603623" y="2410992"/>
            <a:ext cx="3052301" cy="2463664"/>
          </a:xfrm>
        </p:spPr>
        <p:txBody>
          <a:bodyPr anchor="ctr">
            <a:normAutofit/>
          </a:bodyPr>
          <a:lstStyle/>
          <a:p>
            <a:pPr algn="ctr"/>
            <a:r>
              <a:rPr lang="en-US" sz="3300"/>
              <a:t>Conclusion</a:t>
            </a:r>
          </a:p>
        </p:txBody>
      </p:sp>
      <p:sp>
        <p:nvSpPr>
          <p:cNvPr id="8" name="Footer Placeholder 8">
            <a:extLst>
              <a:ext uri="{FF2B5EF4-FFF2-40B4-BE49-F238E27FC236}">
                <a16:creationId xmlns:a16="http://schemas.microsoft.com/office/drawing/2014/main" id="{01B9DAC8-714C-487B-8C97-2C36AA589C40}"/>
              </a:ext>
            </a:extLst>
          </p:cNvPr>
          <p:cNvSpPr>
            <a:spLocks noGrp="1"/>
          </p:cNvSpPr>
          <p:nvPr>
            <p:ph type="ftr" sz="quarter" idx="11"/>
          </p:nvPr>
        </p:nvSpPr>
        <p:spPr>
          <a:xfrm rot="5400000">
            <a:off x="-1131161" y="1592957"/>
            <a:ext cx="2973522" cy="365125"/>
          </a:xfrm>
        </p:spPr>
        <p:txBody>
          <a:bodyPr/>
          <a:lstStyle/>
          <a:p>
            <a:pPr>
              <a:spcAft>
                <a:spcPts val="600"/>
              </a:spcAft>
            </a:pPr>
            <a:r>
              <a:rPr lang="en-US"/>
              <a:t>Sample Footer Text</a:t>
            </a:r>
          </a:p>
        </p:txBody>
      </p:sp>
      <p:sp>
        <p:nvSpPr>
          <p:cNvPr id="3" name="Content Placeholder 2">
            <a:extLst>
              <a:ext uri="{FF2B5EF4-FFF2-40B4-BE49-F238E27FC236}">
                <a16:creationId xmlns:a16="http://schemas.microsoft.com/office/drawing/2014/main" id="{F443C731-4BEF-52A5-548E-68DD1EF25C78}"/>
              </a:ext>
            </a:extLst>
          </p:cNvPr>
          <p:cNvSpPr>
            <a:spLocks noGrp="1"/>
          </p:cNvSpPr>
          <p:nvPr>
            <p:ph idx="1"/>
          </p:nvPr>
        </p:nvSpPr>
        <p:spPr>
          <a:xfrm>
            <a:off x="6290459" y="838201"/>
            <a:ext cx="4644534" cy="5181600"/>
          </a:xfrm>
        </p:spPr>
        <p:txBody>
          <a:bodyPr anchor="ctr">
            <a:normAutofit/>
          </a:bodyPr>
          <a:lstStyle/>
          <a:p>
            <a:r>
              <a:rPr lang="en-US" dirty="0"/>
              <a:t>As we can see the Logistic Regression Classifier was best in predicting the sentiments of the given dataset, it can be best used for the use of movie rating sentiment prediction.</a:t>
            </a:r>
          </a:p>
        </p:txBody>
      </p:sp>
      <p:sp>
        <p:nvSpPr>
          <p:cNvPr id="10" name="Date Placeholder 6">
            <a:extLst>
              <a:ext uri="{FF2B5EF4-FFF2-40B4-BE49-F238E27FC236}">
                <a16:creationId xmlns:a16="http://schemas.microsoft.com/office/drawing/2014/main" id="{B5B82EC0-51EE-4F2E-A087-D5223789A8DB}"/>
              </a:ext>
            </a:extLst>
          </p:cNvPr>
          <p:cNvSpPr>
            <a:spLocks noGrp="1"/>
          </p:cNvSpPr>
          <p:nvPr>
            <p:ph type="dt" sz="half" idx="10"/>
          </p:nvPr>
        </p:nvSpPr>
        <p:spPr>
          <a:xfrm rot="5400000">
            <a:off x="10425981" y="4687095"/>
            <a:ext cx="2706690" cy="365125"/>
          </a:xfrm>
        </p:spPr>
        <p:txBody>
          <a:bodyPr/>
          <a:lstStyle/>
          <a:p>
            <a:pPr>
              <a:spcAft>
                <a:spcPts val="600"/>
              </a:spcAft>
            </a:pPr>
            <a:fld id="{7B9EC781-EEFF-4A50-9702-BA8F81537B56}" type="datetime1">
              <a:rPr lang="en-US" smtClean="0"/>
              <a:pPr>
                <a:spcAft>
                  <a:spcPts val="600"/>
                </a:spcAft>
              </a:pPr>
              <a:t>5/5/2023</a:t>
            </a:fld>
            <a:endParaRPr lang="en-US"/>
          </a:p>
        </p:txBody>
      </p:sp>
      <p:sp>
        <p:nvSpPr>
          <p:cNvPr id="12" name="Slide Number Placeholder 5">
            <a:extLst>
              <a:ext uri="{FF2B5EF4-FFF2-40B4-BE49-F238E27FC236}">
                <a16:creationId xmlns:a16="http://schemas.microsoft.com/office/drawing/2014/main" id="{7C41F5AD-86CF-4002-A24B-ED09D09239B3}"/>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7</a:t>
            </a:fld>
            <a:endParaRPr lang="en-US"/>
          </a:p>
        </p:txBody>
      </p:sp>
    </p:spTree>
    <p:extLst>
      <p:ext uri="{BB962C8B-B14F-4D97-AF65-F5344CB8AC3E}">
        <p14:creationId xmlns:p14="http://schemas.microsoft.com/office/powerpoint/2010/main" val="1514808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DC57A-F86F-8847-7E11-7396F1843638}"/>
              </a:ext>
            </a:extLst>
          </p:cNvPr>
          <p:cNvSpPr>
            <a:spLocks noGrp="1"/>
          </p:cNvSpPr>
          <p:nvPr>
            <p:ph type="ctrTitle"/>
          </p:nvPr>
        </p:nvSpPr>
        <p:spPr>
          <a:xfrm>
            <a:off x="669710" y="4325258"/>
            <a:ext cx="3680458" cy="778692"/>
          </a:xfrm>
        </p:spPr>
        <p:txBody>
          <a:bodyPr anchor="b">
            <a:normAutofit/>
          </a:bodyPr>
          <a:lstStyle/>
          <a:p>
            <a:pPr algn="ctr"/>
            <a:r>
              <a:rPr lang="en-US" sz="3600" dirty="0"/>
              <a:t>Repository</a:t>
            </a:r>
          </a:p>
        </p:txBody>
      </p:sp>
      <p:sp>
        <p:nvSpPr>
          <p:cNvPr id="19" name="Footer Placeholder 4">
            <a:extLst>
              <a:ext uri="{FF2B5EF4-FFF2-40B4-BE49-F238E27FC236}">
                <a16:creationId xmlns:a16="http://schemas.microsoft.com/office/drawing/2014/main" id="{BBB845BB-54EF-4514-A998-C04FFDEE46D3}"/>
              </a:ext>
            </a:extLst>
          </p:cNvPr>
          <p:cNvSpPr>
            <a:spLocks noGrp="1"/>
          </p:cNvSpPr>
          <p:nvPr>
            <p:ph type="ftr" sz="quarter" idx="11"/>
          </p:nvPr>
        </p:nvSpPr>
        <p:spPr>
          <a:xfrm rot="5400000">
            <a:off x="-1131161" y="1592957"/>
            <a:ext cx="2973522" cy="365125"/>
          </a:xfrm>
        </p:spPr>
        <p:txBody>
          <a:bodyPr/>
          <a:lstStyle/>
          <a:p>
            <a:pPr>
              <a:spcAft>
                <a:spcPts val="600"/>
              </a:spcAft>
            </a:pPr>
            <a:r>
              <a:rPr lang="en-US"/>
              <a:t>Sample Footer Text</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30A41FF4-911E-D92A-72D8-1FB860B0611F}"/>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5210629" y="1582058"/>
            <a:ext cx="6143170" cy="3521892"/>
          </a:xfrm>
          <a:noFill/>
        </p:spPr>
      </p:pic>
      <p:sp>
        <p:nvSpPr>
          <p:cNvPr id="20" name="Date Placeholder 3">
            <a:extLst>
              <a:ext uri="{FF2B5EF4-FFF2-40B4-BE49-F238E27FC236}">
                <a16:creationId xmlns:a16="http://schemas.microsoft.com/office/drawing/2014/main" id="{0DCCE557-E097-4F8D-AF45-6407FB7AA213}"/>
              </a:ext>
            </a:extLst>
          </p:cNvPr>
          <p:cNvSpPr>
            <a:spLocks noGrp="1"/>
          </p:cNvSpPr>
          <p:nvPr>
            <p:ph type="dt" sz="half" idx="10"/>
          </p:nvPr>
        </p:nvSpPr>
        <p:spPr>
          <a:xfrm rot="5400000">
            <a:off x="10425981" y="4687095"/>
            <a:ext cx="2706690" cy="365125"/>
          </a:xfrm>
        </p:spPr>
        <p:txBody>
          <a:bodyPr/>
          <a:lstStyle/>
          <a:p>
            <a:pPr>
              <a:spcAft>
                <a:spcPts val="600"/>
              </a:spcAft>
            </a:pPr>
            <a:fld id="{47BC9090-9BE8-4611-B040-7831269239B8}" type="datetime1">
              <a:rPr lang="en-US" smtClean="0"/>
              <a:pPr>
                <a:spcAft>
                  <a:spcPts val="600"/>
                </a:spcAft>
              </a:pPr>
              <a:t>5/5/2023</a:t>
            </a:fld>
            <a:endParaRPr lang="en-US"/>
          </a:p>
        </p:txBody>
      </p:sp>
      <p:sp>
        <p:nvSpPr>
          <p:cNvPr id="21" name="Slide Number Placeholder 19">
            <a:extLst>
              <a:ext uri="{FF2B5EF4-FFF2-40B4-BE49-F238E27FC236}">
                <a16:creationId xmlns:a16="http://schemas.microsoft.com/office/drawing/2014/main" id="{F81F9278-0E0F-41D5-9B0E-507E77D91CF4}"/>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8</a:t>
            </a:fld>
            <a:endParaRPr lang="en-US"/>
          </a:p>
        </p:txBody>
      </p:sp>
    </p:spTree>
    <p:extLst>
      <p:ext uri="{BB962C8B-B14F-4D97-AF65-F5344CB8AC3E}">
        <p14:creationId xmlns:p14="http://schemas.microsoft.com/office/powerpoint/2010/main" val="1867574456"/>
      </p:ext>
    </p:extLst>
  </p:cSld>
  <p:clrMapOvr>
    <a:masterClrMapping/>
  </p:clrMapOvr>
</p:sld>
</file>

<file path=ppt/theme/theme1.xml><?xml version="1.0" encoding="utf-8"?>
<a:theme xmlns:a="http://schemas.openxmlformats.org/drawingml/2006/main" name="ArchwayVTI">
  <a:themeElements>
    <a:clrScheme name="Custom 1">
      <a:dk1>
        <a:sysClr val="windowText" lastClr="000000"/>
      </a:dk1>
      <a:lt1>
        <a:sysClr val="window" lastClr="FFFFFF"/>
      </a:lt1>
      <a:dk2>
        <a:srgbClr val="2E3A3C"/>
      </a:dk2>
      <a:lt2>
        <a:srgbClr val="EDE9E7"/>
      </a:lt2>
      <a:accent1>
        <a:srgbClr val="898470"/>
      </a:accent1>
      <a:accent2>
        <a:srgbClr val="7A8773"/>
      </a:accent2>
      <a:accent3>
        <a:srgbClr val="8C845E"/>
      </a:accent3>
      <a:accent4>
        <a:srgbClr val="9F7E56"/>
      </a:accent4>
      <a:accent5>
        <a:srgbClr val="9B7E69"/>
      </a:accent5>
      <a:accent6>
        <a:srgbClr val="AA7862"/>
      </a:accent6>
      <a:hlink>
        <a:srgbClr val="7A8773"/>
      </a:hlink>
      <a:folHlink>
        <a:srgbClr val="9F7E56"/>
      </a:folHlink>
    </a:clrScheme>
    <a:fontScheme name="Archway">
      <a:majorFont>
        <a:latin typeface="Felix Titling"/>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wayVTI" id="{309F1D27-9968-4F93-BA7C-3666A757FD2E}" vid="{76D8E8FD-8787-4E56-A14A-C28BF58ABEEE}"/>
    </a:ext>
  </a:extLst>
</a:theme>
</file>

<file path=docProps/app.xml><?xml version="1.0" encoding="utf-8"?>
<Properties xmlns="http://schemas.openxmlformats.org/officeDocument/2006/extended-properties" xmlns:vt="http://schemas.openxmlformats.org/officeDocument/2006/docPropsVTypes">
  <TotalTime>39</TotalTime>
  <Words>256</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Felix Titling</vt:lpstr>
      <vt:lpstr>Goudy Old Style</vt:lpstr>
      <vt:lpstr>Söhne</vt:lpstr>
      <vt:lpstr>ArchwayVTI</vt:lpstr>
      <vt:lpstr>IMDB Movie Ratings Sentiment Analysis</vt:lpstr>
      <vt:lpstr>Overview</vt:lpstr>
      <vt:lpstr>Data</vt:lpstr>
      <vt:lpstr>Preprocessing</vt:lpstr>
      <vt:lpstr>Training</vt:lpstr>
      <vt:lpstr>Performance</vt:lpstr>
      <vt:lpstr>Conclusion</vt:lpstr>
      <vt:lpstr>Repository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Movie Ratings Sentiment Analysis</dc:title>
  <dc:creator>Lopes, Jones</dc:creator>
  <cp:lastModifiedBy>Lopes, Jones</cp:lastModifiedBy>
  <cp:revision>1</cp:revision>
  <dcterms:created xsi:type="dcterms:W3CDTF">2023-05-05T14:45:51Z</dcterms:created>
  <dcterms:modified xsi:type="dcterms:W3CDTF">2023-05-05T15:25:34Z</dcterms:modified>
</cp:coreProperties>
</file>