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46" r:id="rId1"/>
  </p:sldMasterIdLst>
  <p:sldIdLst>
    <p:sldId id="256" r:id="rId2"/>
    <p:sldId id="262" r:id="rId3"/>
    <p:sldId id="257" r:id="rId4"/>
    <p:sldId id="260" r:id="rId5"/>
    <p:sldId id="258" r:id="rId6"/>
    <p:sldId id="263" r:id="rId7"/>
    <p:sldId id="264" r:id="rId8"/>
    <p:sldId id="265" r:id="rId9"/>
    <p:sldId id="266" r:id="rId10"/>
    <p:sldId id="267" r:id="rId11"/>
    <p:sldId id="259" r:id="rId12"/>
    <p:sldId id="269" r:id="rId13"/>
    <p:sldId id="268" r:id="rId14"/>
    <p:sldId id="274" r:id="rId15"/>
    <p:sldId id="271" r:id="rId16"/>
    <p:sldId id="270" r:id="rId17"/>
    <p:sldId id="272" r:id="rId18"/>
    <p:sldId id="273" r:id="rId19"/>
    <p:sldId id="275" r:id="rId20"/>
    <p:sldId id="277" r:id="rId21"/>
    <p:sldId id="276" r:id="rId22"/>
    <p:sldId id="278" r:id="rId23"/>
    <p:sldId id="282" r:id="rId24"/>
    <p:sldId id="279" r:id="rId25"/>
    <p:sldId id="283" r:id="rId26"/>
    <p:sldId id="281" r:id="rId27"/>
    <p:sldId id="280" r:id="rId28"/>
    <p:sldId id="284" r:id="rId29"/>
    <p:sldId id="26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49" d="100"/>
          <a:sy n="49" d="100"/>
        </p:scale>
        <p:origin x="-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16C4C9A-3960-41CF-A4E9-2A8FB932454B}" type="datetimeFigureOut">
              <a:rPr lang="en-US" smtClean="0"/>
              <a:t>12/10/2017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2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7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1859697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Mind-Body </a:t>
            </a:r>
            <a:r>
              <a:rPr lang="en-US" b="0" dirty="0" smtClean="0"/>
              <a:t>Practice</a:t>
            </a:r>
            <a:br>
              <a:rPr lang="en-US" b="0" dirty="0" smtClean="0"/>
            </a:br>
            <a:r>
              <a:rPr lang="en-US" b="0" dirty="0" smtClean="0"/>
              <a:t>on Gene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Sara Jones </a:t>
            </a:r>
          </a:p>
          <a:p>
            <a:r>
              <a:rPr lang="en-US" dirty="0" smtClean="0"/>
              <a:t>AS.410.671.82.FA17</a:t>
            </a:r>
          </a:p>
          <a:p>
            <a:r>
              <a:rPr lang="en-US" dirty="0" smtClean="0"/>
              <a:t>Final Project, 12/10/17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Correlation plot – GSM253709</a:t>
            </a:r>
          </a:p>
          <a:p>
            <a:r>
              <a:rPr lang="en-US" dirty="0" smtClean="0"/>
              <a:t>Cluster </a:t>
            </a:r>
            <a:r>
              <a:rPr lang="en-US" dirty="0" err="1" smtClean="0"/>
              <a:t>dendogram</a:t>
            </a:r>
            <a:r>
              <a:rPr lang="en-US" dirty="0" smtClean="0"/>
              <a:t> – GSM253709 and GSM253734</a:t>
            </a:r>
          </a:p>
          <a:p>
            <a:r>
              <a:rPr lang="en-US" dirty="0" smtClean="0"/>
              <a:t>CV vs. Mean – Nothing stood out as a potential outlier</a:t>
            </a:r>
          </a:p>
          <a:p>
            <a:r>
              <a:rPr lang="en-US" dirty="0" smtClean="0"/>
              <a:t>Average correlation – GSM253734</a:t>
            </a:r>
          </a:p>
          <a:p>
            <a:endParaRPr lang="en-US" dirty="0"/>
          </a:p>
          <a:p>
            <a:r>
              <a:rPr lang="en-US" dirty="0" smtClean="0"/>
              <a:t>Removed GSM253709 and GSM253734 since 2/4 methods suggest they are outliers.</a:t>
            </a:r>
          </a:p>
          <a:p>
            <a:r>
              <a:rPr lang="en-US" dirty="0" smtClean="0"/>
              <a:t>New sample size = 70</a:t>
            </a:r>
          </a:p>
          <a:p>
            <a:pPr marL="548640" lvl="2" indent="0">
              <a:buNone/>
            </a:pPr>
            <a:r>
              <a:rPr lang="en-US" dirty="0"/>
              <a:t>1. No relaxation response practice n=23</a:t>
            </a:r>
          </a:p>
          <a:p>
            <a:pPr marL="548640" lvl="2" indent="0">
              <a:buNone/>
            </a:pPr>
            <a:r>
              <a:rPr lang="en-US" dirty="0"/>
              <a:t>2. 8 weeks of relaxation response practice </a:t>
            </a:r>
            <a:r>
              <a:rPr lang="en-US" dirty="0" smtClean="0"/>
              <a:t>n=23</a:t>
            </a:r>
            <a:endParaRPr lang="en-US" dirty="0"/>
          </a:p>
          <a:p>
            <a:pPr marL="548640" lvl="2" indent="0">
              <a:buNone/>
            </a:pPr>
            <a:r>
              <a:rPr lang="en-US" dirty="0"/>
              <a:t>3. Long-term daily relaxation response practice </a:t>
            </a:r>
            <a:r>
              <a:rPr lang="en-US" dirty="0" smtClean="0"/>
              <a:t>n=24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Filtering Genes with Low Expression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74522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Genes were removed if the average </a:t>
            </a:r>
            <a:r>
              <a:rPr lang="en-US" sz="3200" dirty="0"/>
              <a:t>gene expression &lt; </a:t>
            </a:r>
            <a:r>
              <a:rPr lang="en-US" sz="3200" dirty="0" smtClean="0"/>
              <a:t>50</a:t>
            </a:r>
          </a:p>
          <a:p>
            <a:r>
              <a:rPr lang="en-US" sz="3200" dirty="0" smtClean="0"/>
              <a:t>54625 genes </a:t>
            </a:r>
            <a:r>
              <a:rPr lang="en-US" sz="3200" dirty="0" smtClean="0">
                <a:sym typeface="Wingdings" panose="05000000000000000000" pitchFamily="2" charset="2"/>
              </a:rPr>
              <a:t> 32215 genes</a:t>
            </a:r>
          </a:p>
          <a:p>
            <a:pPr lvl="1"/>
            <a:r>
              <a:rPr lang="en-US" sz="3200" dirty="0" smtClean="0">
                <a:sym typeface="Wingdings" panose="05000000000000000000" pitchFamily="2" charset="2"/>
              </a:rPr>
              <a:t>22410 genes removed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83" y="2277827"/>
            <a:ext cx="10752501" cy="405079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One-factor ANOVA used on the 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transformation of the data</a:t>
            </a:r>
          </a:p>
          <a:p>
            <a:r>
              <a:rPr lang="en-US" sz="3200" dirty="0" smtClean="0"/>
              <a:t>Genes retained if the </a:t>
            </a:r>
            <a:r>
              <a:rPr lang="en-US" sz="3200" b="1" dirty="0" smtClean="0"/>
              <a:t>p-value &lt; 0.05</a:t>
            </a:r>
          </a:p>
          <a:p>
            <a:r>
              <a:rPr lang="en-US" sz="3200" dirty="0" smtClean="0"/>
              <a:t>P-values not adjusted </a:t>
            </a:r>
          </a:p>
          <a:p>
            <a:pPr lvl="1"/>
            <a:r>
              <a:rPr lang="en-US" sz="3000" dirty="0" smtClean="0"/>
              <a:t>Significance (p&lt;0.05) lost with Holm’s and Bonferroni</a:t>
            </a:r>
          </a:p>
          <a:p>
            <a:r>
              <a:rPr lang="en-US" sz="3200" dirty="0" smtClean="0"/>
              <a:t>Number of genes retained: </a:t>
            </a:r>
            <a:r>
              <a:rPr lang="en-US" sz="3200" b="1" dirty="0" smtClean="0"/>
              <a:t>482</a:t>
            </a:r>
          </a:p>
          <a:p>
            <a:pPr lvl="1"/>
            <a:r>
              <a:rPr lang="en-US" sz="3200" dirty="0" smtClean="0"/>
              <a:t>Genes with p-value &lt; 0.01: 69</a:t>
            </a:r>
          </a:p>
          <a:p>
            <a:pPr lvl="1"/>
            <a:r>
              <a:rPr lang="en-US" sz="3200" dirty="0" smtClean="0"/>
              <a:t>Genes with p-value &lt; 0.001: 3</a:t>
            </a:r>
          </a:p>
          <a:p>
            <a:pPr marL="274320" lvl="1" indent="0">
              <a:buNone/>
            </a:pP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73870"/>
          </a:xfrm>
        </p:spPr>
        <p:txBody>
          <a:bodyPr>
            <a:normAutofit/>
          </a:bodyPr>
          <a:lstStyle/>
          <a:p>
            <a:r>
              <a:rPr lang="en-US" dirty="0" smtClean="0"/>
              <a:t>Feature selection: P-value </a:t>
            </a:r>
            <a:r>
              <a:rPr lang="en-US" dirty="0" err="1" smtClean="0"/>
              <a:t>dist’n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06" y="1900137"/>
            <a:ext cx="9410216" cy="4906988"/>
          </a:xfrm>
        </p:spPr>
      </p:pic>
    </p:spTree>
    <p:extLst>
      <p:ext uri="{BB962C8B-B14F-4D97-AF65-F5344CB8AC3E}">
        <p14:creationId xmlns:p14="http://schemas.microsoft.com/office/powerpoint/2010/main" val="38614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selection: Box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90" y="1713206"/>
            <a:ext cx="8385384" cy="495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422" y="3106366"/>
            <a:ext cx="2539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Long-term is lower than both No and Short-term RR practice for this specific gene.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3506" y="1990928"/>
            <a:ext cx="9815598" cy="4181272"/>
          </a:xfrm>
        </p:spPr>
        <p:txBody>
          <a:bodyPr>
            <a:normAutofit/>
          </a:bodyPr>
          <a:lstStyle/>
          <a:p>
            <a:r>
              <a:rPr lang="en-US" dirty="0" smtClean="0"/>
              <a:t>To select the </a:t>
            </a:r>
            <a:r>
              <a:rPr lang="en-US" dirty="0"/>
              <a:t>top 5 discriminant genes (positive and negative direction</a:t>
            </a:r>
            <a:r>
              <a:rPr lang="en-US" dirty="0" smtClean="0"/>
              <a:t>), the long term and naïve groups were compared using the Student’s t-test on log2 transformation of the data.</a:t>
            </a:r>
          </a:p>
          <a:p>
            <a:pPr lvl="1"/>
            <a:r>
              <a:rPr lang="en-US" sz="2000" dirty="0" smtClean="0"/>
              <a:t>Assumed that greatest difference in gene expression would be better observed between the two groups. </a:t>
            </a:r>
          </a:p>
          <a:p>
            <a:pPr lvl="1"/>
            <a:r>
              <a:rPr lang="en-US" sz="2000" dirty="0" smtClean="0"/>
              <a:t>The top 5 discriminant genes (positive direction) were selected with the following thresholds:</a:t>
            </a:r>
          </a:p>
          <a:p>
            <a:pPr lvl="2"/>
            <a:r>
              <a:rPr lang="en-US" sz="2000" b="1" dirty="0" smtClean="0"/>
              <a:t>p-value &lt; 0.01 and linear fold &gt; 1.5</a:t>
            </a:r>
          </a:p>
          <a:p>
            <a:pPr lvl="1"/>
            <a:r>
              <a:rPr lang="en-US" sz="2000" dirty="0" smtClean="0"/>
              <a:t>The top 5 discriminant genes (negative direction) were selected with the following thresholds:</a:t>
            </a:r>
          </a:p>
          <a:p>
            <a:pPr lvl="2"/>
            <a:r>
              <a:rPr lang="en-US" sz="2000" b="1" dirty="0" smtClean="0"/>
              <a:t>p-value &lt; 0.05 and linear fold &lt; 0.5</a:t>
            </a:r>
          </a:p>
          <a:p>
            <a:pPr lvl="2"/>
            <a:r>
              <a:rPr lang="en-US" sz="2000" dirty="0" smtClean="0"/>
              <a:t>Only 3 discriminant genes with the above thresholds</a:t>
            </a:r>
          </a:p>
        </p:txBody>
      </p:sp>
    </p:spTree>
    <p:extLst>
      <p:ext uri="{BB962C8B-B14F-4D97-AF65-F5344CB8AC3E}">
        <p14:creationId xmlns:p14="http://schemas.microsoft.com/office/powerpoint/2010/main" val="25237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214" y="497603"/>
            <a:ext cx="10058400" cy="1305257"/>
          </a:xfrm>
        </p:spPr>
        <p:txBody>
          <a:bodyPr/>
          <a:lstStyle/>
          <a:p>
            <a:r>
              <a:rPr lang="en-US" dirty="0" smtClean="0"/>
              <a:t>Gene Expression: Volcano Plot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08" y="1952543"/>
            <a:ext cx="9260732" cy="46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7" y="0"/>
            <a:ext cx="11368392" cy="1609344"/>
          </a:xfrm>
        </p:spPr>
        <p:txBody>
          <a:bodyPr/>
          <a:lstStyle/>
          <a:p>
            <a:r>
              <a:rPr lang="en-US" dirty="0" smtClean="0"/>
              <a:t>Gene expression: Positive Expression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108412"/>
              </p:ext>
            </p:extLst>
          </p:nvPr>
        </p:nvGraphicFramePr>
        <p:xfrm>
          <a:off x="590145" y="1363211"/>
          <a:ext cx="10739336" cy="5308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922"/>
                <a:gridCol w="1730079"/>
                <a:gridCol w="3141383"/>
                <a:gridCol w="1823002"/>
                <a:gridCol w="1918950"/>
              </a:tblGrid>
              <a:tr h="7636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r>
                        <a:rPr lang="en-US" baseline="0" dirty="0" smtClean="0"/>
                        <a:t> Biological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Molecular</a:t>
                      </a:r>
                      <a:r>
                        <a:rPr lang="en-US" baseline="0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</a:tr>
              <a:tr h="839815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223758_s_at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GTF2H2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General</a:t>
                      </a:r>
                      <a:r>
                        <a:rPr lang="en-US" baseline="0" dirty="0" smtClean="0">
                          <a:latin typeface="+mn-lt"/>
                        </a:rPr>
                        <a:t> transcription factor IIH subunit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DNA repair, response to stress, etc..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Transcription</a:t>
                      </a:r>
                      <a:r>
                        <a:rPr lang="en-US" baseline="0" dirty="0" smtClean="0">
                          <a:latin typeface="+mn-lt"/>
                        </a:rPr>
                        <a:t> factor activity, </a:t>
                      </a:r>
                      <a:r>
                        <a:rPr lang="en-US" baseline="0" dirty="0" err="1" smtClean="0">
                          <a:latin typeface="+mn-lt"/>
                        </a:rPr>
                        <a:t>etc</a:t>
                      </a:r>
                      <a:r>
                        <a:rPr lang="en-US" baseline="0" dirty="0" smtClean="0">
                          <a:latin typeface="+mn-lt"/>
                        </a:rPr>
                        <a:t>…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109175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207509_s_at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LAIR2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Leukocyte</a:t>
                      </a:r>
                      <a:r>
                        <a:rPr lang="en-US" baseline="0" dirty="0" smtClean="0">
                          <a:latin typeface="+mn-lt"/>
                        </a:rPr>
                        <a:t> associated immunoglobulin like receptor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Regulation of immune response</a:t>
                      </a: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Protein binding</a:t>
                      </a: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763629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207695_s_at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IGSF1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Immunoglobulin</a:t>
                      </a:r>
                      <a:r>
                        <a:rPr lang="en-US" baseline="0" dirty="0" smtClean="0">
                          <a:latin typeface="+mn-lt"/>
                        </a:rPr>
                        <a:t> superfamily member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Regulation of</a:t>
                      </a:r>
                      <a:r>
                        <a:rPr lang="en-US" baseline="0" dirty="0" smtClean="0">
                          <a:latin typeface="+mn-lt"/>
                        </a:rPr>
                        <a:t> transcription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Receptor activity, </a:t>
                      </a:r>
                      <a:r>
                        <a:rPr lang="en-US" dirty="0" err="1" smtClean="0">
                          <a:latin typeface="+mn-lt"/>
                        </a:rPr>
                        <a:t>etc</a:t>
                      </a:r>
                      <a:r>
                        <a:rPr lang="en-US" dirty="0" smtClean="0">
                          <a:latin typeface="+mn-lt"/>
                        </a:rPr>
                        <a:t>…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763629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218719_s_at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GINS3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GINS complex subunit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DNA replication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Protein binding, etc...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839815">
                <a:tc>
                  <a:txBody>
                    <a:bodyPr/>
                    <a:lstStyle/>
                    <a:p>
                      <a:r>
                        <a:rPr lang="en-US" dirty="0" smtClean="0"/>
                        <a:t>210584_s_at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POLDIP3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DNA polymerase delta interacting protein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Regulation of translation,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</a:rPr>
                        <a:t>etc</a:t>
                      </a:r>
                      <a:r>
                        <a:rPr lang="en-US" baseline="0" dirty="0" smtClean="0">
                          <a:latin typeface="+mn-lt"/>
                        </a:rPr>
                        <a:t>…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RNA binding, </a:t>
                      </a:r>
                      <a:r>
                        <a:rPr lang="en-US" dirty="0" err="1" smtClean="0">
                          <a:latin typeface="+mn-lt"/>
                        </a:rPr>
                        <a:t>etc</a:t>
                      </a:r>
                      <a:r>
                        <a:rPr lang="en-US" dirty="0" smtClean="0">
                          <a:latin typeface="+mn-lt"/>
                        </a:rPr>
                        <a:t>…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0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5046" y="484632"/>
            <a:ext cx="11472153" cy="1609344"/>
          </a:xfrm>
        </p:spPr>
        <p:txBody>
          <a:bodyPr/>
          <a:lstStyle/>
          <a:p>
            <a:r>
              <a:rPr lang="en-US" dirty="0" smtClean="0"/>
              <a:t>Gene Expression: Negative Expression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634492"/>
              </p:ext>
            </p:extLst>
          </p:nvPr>
        </p:nvGraphicFramePr>
        <p:xfrm>
          <a:off x="1069975" y="2120900"/>
          <a:ext cx="100584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111618"/>
                <a:gridCol w="1911742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r>
                        <a:rPr lang="en-US" baseline="0" dirty="0" smtClean="0"/>
                        <a:t> Biological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Molecular</a:t>
                      </a:r>
                      <a:r>
                        <a:rPr lang="en-US" baseline="0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202222_s_at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Muscle contraction, regulation of heart contraction, </a:t>
                      </a:r>
                      <a:r>
                        <a:rPr lang="en-US" dirty="0" err="1" smtClean="0"/>
                        <a:t>etc</a:t>
                      </a:r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 binding, structural constituent</a:t>
                      </a:r>
                      <a:r>
                        <a:rPr lang="en-US" baseline="0" dirty="0" smtClean="0"/>
                        <a:t> of cytoskeleton, 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217611_at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ERICH1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Glutamate</a:t>
                      </a:r>
                      <a:r>
                        <a:rPr lang="en-US" baseline="0" dirty="0" smtClean="0"/>
                        <a:t> rich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232499_at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ITPKB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inositol-trisphosphate 3-kinase B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T-cell differentiation, cellular signaling, </a:t>
                      </a:r>
                      <a:r>
                        <a:rPr lang="en-US" dirty="0" err="1" smtClean="0"/>
                        <a:t>etc</a:t>
                      </a:r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Transferase</a:t>
                      </a:r>
                      <a:r>
                        <a:rPr lang="en-US" baseline="0" dirty="0" smtClean="0"/>
                        <a:t> activity, kinase </a:t>
                      </a:r>
                      <a:r>
                        <a:rPr lang="en-US" baseline="0" dirty="0" err="1" smtClean="0"/>
                        <a:t>activity,etc</a:t>
                      </a:r>
                      <a:r>
                        <a:rPr lang="en-US" baseline="0" dirty="0" smtClean="0"/>
                        <a:t>…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73289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Used subset of genes with p&lt;0.05: </a:t>
            </a:r>
            <a:r>
              <a:rPr lang="en-US" sz="3200" b="1" dirty="0" smtClean="0"/>
              <a:t>n=482</a:t>
            </a:r>
          </a:p>
          <a:p>
            <a:r>
              <a:rPr lang="en-US" sz="3200" dirty="0" smtClean="0"/>
              <a:t>Two methods:</a:t>
            </a:r>
          </a:p>
          <a:p>
            <a:pPr marL="617220" lvl="1" indent="-342900">
              <a:buAutoNum type="arabicPeriod"/>
            </a:pPr>
            <a:r>
              <a:rPr lang="en-US" sz="3200" dirty="0" smtClean="0"/>
              <a:t>Hierarchical </a:t>
            </a:r>
            <a:r>
              <a:rPr lang="en-US" sz="3200" dirty="0"/>
              <a:t>clustering with </a:t>
            </a:r>
            <a:r>
              <a:rPr lang="en-US" sz="3200" dirty="0" smtClean="0"/>
              <a:t>Manhattan </a:t>
            </a:r>
            <a:r>
              <a:rPr lang="en-US" sz="3200" dirty="0"/>
              <a:t>distance metric and median linkage </a:t>
            </a:r>
            <a:r>
              <a:rPr lang="en-US" sz="3200" dirty="0" smtClean="0"/>
              <a:t>method</a:t>
            </a:r>
          </a:p>
          <a:p>
            <a:pPr marL="617220" lvl="1" indent="-342900">
              <a:buAutoNum type="arabicPeriod"/>
            </a:pPr>
            <a:r>
              <a:rPr lang="en-US" sz="3200" dirty="0" smtClean="0"/>
              <a:t>K-means clustering with k=3</a:t>
            </a:r>
          </a:p>
          <a:p>
            <a:r>
              <a:rPr lang="en-US" sz="3400" dirty="0" smtClean="0"/>
              <a:t>Neither method clustered samples into distinct groups by class.</a:t>
            </a:r>
          </a:p>
        </p:txBody>
      </p:sp>
    </p:spTree>
    <p:extLst>
      <p:ext uri="{BB962C8B-B14F-4D97-AF65-F5344CB8AC3E}">
        <p14:creationId xmlns:p14="http://schemas.microsoft.com/office/powerpoint/2010/main" val="3012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Dataset </a:t>
            </a:r>
            <a:endParaRPr lang="en-US" dirty="0"/>
          </a:p>
          <a:p>
            <a:r>
              <a:rPr lang="en-US" dirty="0" smtClean="0"/>
              <a:t>Outliers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Gene Expression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Hierarchical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017137"/>
            <a:ext cx="9864041" cy="4568003"/>
          </a:xfrm>
        </p:spPr>
      </p:pic>
    </p:spTree>
    <p:extLst>
      <p:ext uri="{BB962C8B-B14F-4D97-AF65-F5344CB8AC3E}">
        <p14:creationId xmlns:p14="http://schemas.microsoft.com/office/powerpoint/2010/main" val="31937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K-means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46" y="1932832"/>
            <a:ext cx="9468254" cy="4731514"/>
          </a:xfrm>
        </p:spPr>
      </p:pic>
    </p:spTree>
    <p:extLst>
      <p:ext uri="{BB962C8B-B14F-4D97-AF65-F5344CB8AC3E}">
        <p14:creationId xmlns:p14="http://schemas.microsoft.com/office/powerpoint/2010/main" val="22094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 flipH="1">
            <a:off x="998706" y="2024595"/>
            <a:ext cx="9928696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smtClean="0"/>
              <a:t>Two supervised methods used on </a:t>
            </a:r>
            <a:r>
              <a:rPr lang="en-US" sz="2400" dirty="0"/>
              <a:t>subset of genes with p&lt;0.05: </a:t>
            </a:r>
            <a:r>
              <a:rPr lang="en-US" sz="2400" dirty="0" smtClean="0"/>
              <a:t>n=482</a:t>
            </a:r>
            <a:r>
              <a:rPr lang="en-US" altLang="en-US" sz="2400" dirty="0" smtClean="0"/>
              <a:t>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Discriminant analysis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aseline="0" dirty="0" smtClean="0"/>
              <a:t>Training</a:t>
            </a:r>
            <a:r>
              <a:rPr lang="en-US" altLang="en-US" sz="2400" dirty="0" smtClean="0"/>
              <a:t> set: 15 no RR, 15 eight-week RR, 15 long-term RR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set: 8 no RR, 8 eight-week RR, 15 long-term RR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aseline="0" dirty="0" smtClean="0"/>
              <a:t>2.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Support vector machine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b="1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smtClean="0"/>
              <a:t>Mismatches occurred with discriminant analysis but not with support vector machine. Better grouping observed with support vector machine as shown in plots.</a:t>
            </a:r>
          </a:p>
        </p:txBody>
      </p:sp>
    </p:spTree>
    <p:extLst>
      <p:ext uri="{BB962C8B-B14F-4D97-AF65-F5344CB8AC3E}">
        <p14:creationId xmlns:p14="http://schemas.microsoft.com/office/powerpoint/2010/main" val="3042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52" y="692155"/>
            <a:ext cx="10882008" cy="1609344"/>
          </a:xfrm>
        </p:spPr>
        <p:txBody>
          <a:bodyPr/>
          <a:lstStyle/>
          <a:p>
            <a:r>
              <a:rPr lang="en-US" dirty="0" smtClean="0"/>
              <a:t>Classification: Confusion matrix -DA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95313"/>
              </p:ext>
            </p:extLst>
          </p:nvPr>
        </p:nvGraphicFramePr>
        <p:xfrm>
          <a:off x="1121856" y="2899113"/>
          <a:ext cx="100584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40"/>
                <a:gridCol w="2704289"/>
                <a:gridCol w="2840477"/>
                <a:gridCol w="1627694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r>
                        <a:rPr lang="en-US" sz="2800" baseline="0" dirty="0" smtClean="0"/>
                        <a:t> week RR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Long-term</a:t>
                      </a:r>
                      <a:r>
                        <a:rPr lang="en-US" sz="2800" baseline="0" dirty="0" smtClean="0"/>
                        <a:t> RR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 RR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 week RR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Long-term</a:t>
                      </a:r>
                      <a:r>
                        <a:rPr lang="en-US" sz="2800" baseline="0" dirty="0" smtClean="0"/>
                        <a:t> RR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 RR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9848" y="5259421"/>
            <a:ext cx="980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Mismatches observed with test data using the discriminant analysis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40" y="367901"/>
            <a:ext cx="11238690" cy="1609344"/>
          </a:xfrm>
        </p:spPr>
        <p:txBody>
          <a:bodyPr/>
          <a:lstStyle/>
          <a:p>
            <a:r>
              <a:rPr lang="en-US" dirty="0" smtClean="0"/>
              <a:t>Classification: Discriminant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19" y="1495920"/>
            <a:ext cx="9682458" cy="5229135"/>
          </a:xfrm>
        </p:spPr>
      </p:pic>
    </p:spTree>
    <p:extLst>
      <p:ext uri="{BB962C8B-B14F-4D97-AF65-F5344CB8AC3E}">
        <p14:creationId xmlns:p14="http://schemas.microsoft.com/office/powerpoint/2010/main" val="34361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30" y="484632"/>
            <a:ext cx="10998740" cy="1609344"/>
          </a:xfrm>
        </p:spPr>
        <p:txBody>
          <a:bodyPr/>
          <a:lstStyle/>
          <a:p>
            <a:r>
              <a:rPr lang="en-US" dirty="0" smtClean="0"/>
              <a:t>Classification: Confusion matrix-SVM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53502"/>
              </p:ext>
            </p:extLst>
          </p:nvPr>
        </p:nvGraphicFramePr>
        <p:xfrm>
          <a:off x="1069975" y="2808321"/>
          <a:ext cx="100584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40"/>
                <a:gridCol w="2704289"/>
                <a:gridCol w="2840477"/>
                <a:gridCol w="1627694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r>
                        <a:rPr lang="en-US" sz="2800" baseline="0" dirty="0" smtClean="0"/>
                        <a:t> week RR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Long-term</a:t>
                      </a:r>
                      <a:r>
                        <a:rPr lang="en-US" sz="2800" baseline="0" dirty="0" smtClean="0"/>
                        <a:t> RR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 RR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 week RR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Long-term</a:t>
                      </a:r>
                      <a:r>
                        <a:rPr lang="en-US" sz="2800" baseline="0" dirty="0" smtClean="0"/>
                        <a:t> RR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 RR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9848" y="5087726"/>
            <a:ext cx="980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mismatches observed using support vector machine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296564"/>
            <a:ext cx="11841804" cy="1609344"/>
          </a:xfrm>
        </p:spPr>
        <p:txBody>
          <a:bodyPr/>
          <a:lstStyle/>
          <a:p>
            <a:r>
              <a:rPr lang="en-US" dirty="0" smtClean="0"/>
              <a:t>Classification: Support Vector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3"/>
          <a:stretch/>
        </p:blipFill>
        <p:spPr>
          <a:xfrm>
            <a:off x="1031133" y="1453350"/>
            <a:ext cx="9695039" cy="5404650"/>
          </a:xfrm>
        </p:spPr>
      </p:pic>
    </p:spTree>
    <p:extLst>
      <p:ext uri="{BB962C8B-B14F-4D97-AF65-F5344CB8AC3E}">
        <p14:creationId xmlns:p14="http://schemas.microsoft.com/office/powerpoint/2010/main" val="20062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According to </a:t>
            </a:r>
            <a:r>
              <a:rPr lang="en-US" sz="2400" dirty="0" err="1" smtClean="0"/>
              <a:t>Dusek</a:t>
            </a:r>
            <a:r>
              <a:rPr lang="en-US" sz="2400" dirty="0" smtClean="0"/>
              <a:t> et al., gene ontology and gene set enrichment analyses revealed  significant alterations among long-term and short-term RR practitioners in </a:t>
            </a:r>
          </a:p>
          <a:p>
            <a:pPr lvl="1"/>
            <a:r>
              <a:rPr lang="en-US" sz="2400" dirty="0" smtClean="0"/>
              <a:t>cellular metabolism</a:t>
            </a:r>
          </a:p>
          <a:p>
            <a:pPr lvl="1"/>
            <a:r>
              <a:rPr lang="en-US" sz="2400" dirty="0" smtClean="0"/>
              <a:t>oxidation phosphorylation</a:t>
            </a:r>
          </a:p>
          <a:p>
            <a:pPr lvl="1"/>
            <a:r>
              <a:rPr lang="en-US" sz="2400" dirty="0" smtClean="0"/>
              <a:t>generation of reactive oxygen species</a:t>
            </a:r>
          </a:p>
          <a:p>
            <a:pPr lvl="1"/>
            <a:r>
              <a:rPr lang="en-US" sz="2400" dirty="0" smtClean="0"/>
              <a:t>response to oxidative stress </a:t>
            </a:r>
          </a:p>
          <a:p>
            <a:r>
              <a:rPr lang="en-US" sz="2400" dirty="0" smtClean="0"/>
              <a:t>These changes seem to indicate that daily RR practice can counteract cellular damage related to chronic psychological stress.</a:t>
            </a:r>
          </a:p>
        </p:txBody>
      </p:sp>
    </p:spTree>
    <p:extLst>
      <p:ext uri="{BB962C8B-B14F-4D97-AF65-F5344CB8AC3E}">
        <p14:creationId xmlns:p14="http://schemas.microsoft.com/office/powerpoint/2010/main" val="31299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72511"/>
            <a:ext cx="10058400" cy="4401766"/>
          </a:xfrm>
        </p:spPr>
        <p:txBody>
          <a:bodyPr/>
          <a:lstStyle/>
          <a:p>
            <a:r>
              <a:rPr lang="en-US" dirty="0"/>
              <a:t>From my analysis, around 482 genes were differentially expressed (p&lt;0.05) among the three groups.  </a:t>
            </a:r>
            <a:endParaRPr lang="en-US" dirty="0" smtClean="0"/>
          </a:p>
          <a:p>
            <a:r>
              <a:rPr lang="en-US" dirty="0" smtClean="0"/>
              <a:t>When comparing the long-term and no RR practice groups, one of the top 10 discriminant genes, GTF2H2, was upregulated in long-term practitioners.</a:t>
            </a:r>
          </a:p>
          <a:p>
            <a:pPr lvl="1"/>
            <a:r>
              <a:rPr lang="en-US" dirty="0" smtClean="0"/>
              <a:t>This may suggest that long-term practitioners exhibit enhanced DNA damage repair activity when responding to stress, and as result less overall cellular damage.</a:t>
            </a:r>
          </a:p>
          <a:p>
            <a:r>
              <a:rPr lang="en-US" dirty="0" smtClean="0"/>
              <a:t>Clustering methods of the significant genes did not reveal any obvious clusters of the groups. </a:t>
            </a:r>
          </a:p>
          <a:p>
            <a:r>
              <a:rPr lang="en-US" dirty="0" smtClean="0"/>
              <a:t>Classification methods, particularly SVM, classified the samples into the right groups.</a:t>
            </a:r>
          </a:p>
          <a:p>
            <a:pPr lvl="1"/>
            <a:r>
              <a:rPr lang="en-US" dirty="0" smtClean="0"/>
              <a:t>This seems to indicate that there are distinct characteristics among the groups, even between the no RR and 8-week RR groups.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50902"/>
              </p:ext>
            </p:extLst>
          </p:nvPr>
        </p:nvGraphicFramePr>
        <p:xfrm>
          <a:off x="1277567" y="2010384"/>
          <a:ext cx="9850682" cy="3527898"/>
        </p:xfrm>
        <a:graphic>
          <a:graphicData uri="http://schemas.openxmlformats.org/drawingml/2006/table">
            <a:tbl>
              <a:tblPr/>
              <a:tblGrid>
                <a:gridCol w="9850682"/>
              </a:tblGrid>
              <a:tr h="3527898"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Dusek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JA,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Otu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HH,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Wohlhueter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AL,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Bhasin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M et al. Genomic counter-stress changes induced by the relaxation response. 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PLoS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One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2008 Jul 2;3(7):e2576. PMID: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hlinkClick r:id="rId2" tooltip="Link to PubMed record"/>
                        </a:rPr>
                        <a:t>18596974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rgbClr val="D6DDE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6DDE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6DDE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6DDE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Dusek</a:t>
            </a:r>
            <a:r>
              <a:rPr lang="en-US" dirty="0" smtClean="0"/>
              <a:t> et al. hypothesized that consistent, long-term practice of relaxation response (such as deep breathing, meditation), can result in characteristic changes in gene expression, especially with genes that elicit the stress response.</a:t>
            </a:r>
          </a:p>
          <a:p>
            <a:r>
              <a:rPr lang="en-US" dirty="0" smtClean="0"/>
              <a:t>They assessed the transcriptional profile of whole blood collected from long-term practitioners of daily RR practice in comparison to controls. Controls then took part in a 8-week RR practice with training/education. Whole blood was collected before and after this 8-week RR practice.</a:t>
            </a:r>
          </a:p>
          <a:p>
            <a:r>
              <a:rPr lang="en-US" dirty="0" smtClean="0"/>
              <a:t>For this analysis, controls were treated as two groups: no RR practice and 8-week RR practice. These groups, along with the long-term RR practice group, </a:t>
            </a:r>
            <a:r>
              <a:rPr lang="en-US" smtClean="0"/>
              <a:t>were compared.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DATASET: GDS3416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Platform: </a:t>
            </a:r>
            <a:r>
              <a:rPr lang="en-US" dirty="0" smtClean="0"/>
              <a:t>GPL570</a:t>
            </a:r>
          </a:p>
          <a:p>
            <a:r>
              <a:rPr lang="en-US" b="1" dirty="0" smtClean="0"/>
              <a:t>Type</a:t>
            </a:r>
            <a:r>
              <a:rPr lang="en-US" dirty="0" smtClean="0"/>
              <a:t>: Expression profiling by array</a:t>
            </a:r>
          </a:p>
          <a:p>
            <a:r>
              <a:rPr lang="en-US" b="1" dirty="0"/>
              <a:t>Organism: </a:t>
            </a:r>
            <a:r>
              <a:rPr lang="en-US" dirty="0" smtClean="0"/>
              <a:t>Human</a:t>
            </a:r>
          </a:p>
          <a:p>
            <a:r>
              <a:rPr lang="en-US" b="1" dirty="0" smtClean="0"/>
              <a:t>Sample type: </a:t>
            </a:r>
            <a:r>
              <a:rPr lang="en-US" dirty="0" smtClean="0"/>
              <a:t>RNA from whole blood</a:t>
            </a:r>
          </a:p>
          <a:p>
            <a:r>
              <a:rPr lang="en-US" b="1" dirty="0"/>
              <a:t>Series published: </a:t>
            </a:r>
            <a:r>
              <a:rPr lang="en-US" dirty="0" smtClean="0"/>
              <a:t>7/5/2008</a:t>
            </a:r>
          </a:p>
          <a:p>
            <a:r>
              <a:rPr lang="en-US" b="1" dirty="0" smtClean="0"/>
              <a:t>Genes: </a:t>
            </a:r>
            <a:r>
              <a:rPr lang="en-US" dirty="0" smtClean="0"/>
              <a:t>54,675</a:t>
            </a:r>
          </a:p>
          <a:p>
            <a:r>
              <a:rPr lang="en-US" b="1" dirty="0" smtClean="0"/>
              <a:t>Samples</a:t>
            </a:r>
            <a:r>
              <a:rPr lang="en-US" b="1" dirty="0"/>
              <a:t>: </a:t>
            </a:r>
            <a:r>
              <a:rPr lang="en-US" dirty="0" smtClean="0"/>
              <a:t>72</a:t>
            </a:r>
            <a:endParaRPr lang="en-US" dirty="0"/>
          </a:p>
          <a:p>
            <a:pPr lvl="1"/>
            <a:r>
              <a:rPr lang="en-US" dirty="0" smtClean="0"/>
              <a:t>3 groups:</a:t>
            </a:r>
          </a:p>
          <a:p>
            <a:pPr marL="548640" lvl="2" indent="0">
              <a:buNone/>
            </a:pPr>
            <a:r>
              <a:rPr lang="en-US" dirty="0" smtClean="0"/>
              <a:t>1. No relaxation response practice n=23</a:t>
            </a:r>
          </a:p>
          <a:p>
            <a:pPr marL="548640" lvl="2" indent="0">
              <a:buNone/>
            </a:pPr>
            <a:r>
              <a:rPr lang="en-US" dirty="0" smtClean="0"/>
              <a:t>2. 8 weeks of relaxation response practice n=24</a:t>
            </a:r>
          </a:p>
          <a:p>
            <a:pPr marL="548640" lvl="2" indent="0">
              <a:buNone/>
            </a:pPr>
            <a:r>
              <a:rPr lang="en-US" dirty="0" smtClean="0"/>
              <a:t>3. Long-term daily relaxation response practice n=25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62395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Four methods used:</a:t>
            </a:r>
          </a:p>
          <a:p>
            <a:pPr lvl="1"/>
            <a:r>
              <a:rPr lang="en-US" sz="3200" dirty="0" smtClean="0"/>
              <a:t>Correlation plot – heat map</a:t>
            </a:r>
          </a:p>
          <a:p>
            <a:pPr lvl="1"/>
            <a:r>
              <a:rPr lang="en-US" sz="3200" dirty="0" smtClean="0"/>
              <a:t>Cluster </a:t>
            </a:r>
            <a:r>
              <a:rPr lang="en-US" sz="3200" dirty="0" err="1" smtClean="0"/>
              <a:t>dendogram</a:t>
            </a:r>
            <a:endParaRPr lang="en-US" sz="3200" dirty="0" smtClean="0"/>
          </a:p>
          <a:p>
            <a:pPr lvl="1"/>
            <a:r>
              <a:rPr lang="en-US" sz="3200" dirty="0" smtClean="0"/>
              <a:t>CV vs. Mean</a:t>
            </a:r>
          </a:p>
          <a:p>
            <a:pPr lvl="1"/>
            <a:r>
              <a:rPr lang="en-US" sz="3200" dirty="0" smtClean="0"/>
              <a:t>Average correlation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– Correlation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643479"/>
            <a:ext cx="10110476" cy="5780363"/>
          </a:xfrm>
        </p:spPr>
      </p:pic>
      <p:cxnSp>
        <p:nvCxnSpPr>
          <p:cNvPr id="7" name="Straight Arrow Connector 6"/>
          <p:cNvCxnSpPr/>
          <p:nvPr/>
        </p:nvCxnSpPr>
        <p:spPr>
          <a:xfrm flipH="1">
            <a:off x="7814554" y="1643479"/>
            <a:ext cx="1316476" cy="723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41277" y="1348902"/>
            <a:ext cx="23086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Potential outlier: GSM253709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– Cluster </a:t>
            </a:r>
            <a:r>
              <a:rPr lang="en-US" dirty="0" err="1" smtClean="0"/>
              <a:t>Dendogram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t="-347" r="135" b="18950"/>
          <a:stretch/>
        </p:blipFill>
        <p:spPr>
          <a:xfrm>
            <a:off x="998706" y="2008125"/>
            <a:ext cx="9825225" cy="5034702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2707937" y="2417141"/>
            <a:ext cx="680936" cy="4412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50723" y="1770810"/>
            <a:ext cx="23086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Potential outlier: GSM253709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88873" y="3714633"/>
            <a:ext cx="23086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Potential outlier: GSM253734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778126" y="4360964"/>
            <a:ext cx="749772" cy="3475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7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– CV vs. Mean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36" y="1802860"/>
            <a:ext cx="8897566" cy="5055140"/>
          </a:xfrm>
        </p:spPr>
      </p:pic>
    </p:spTree>
    <p:extLst>
      <p:ext uri="{BB962C8B-B14F-4D97-AF65-F5344CB8AC3E}">
        <p14:creationId xmlns:p14="http://schemas.microsoft.com/office/powerpoint/2010/main" val="10212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– Average 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97683"/>
            <a:ext cx="9150291" cy="4583648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9610927" y="4815606"/>
            <a:ext cx="463491" cy="5447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10927" y="4169275"/>
            <a:ext cx="23086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Potential outlier: GSM253734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1748</TotalTime>
  <Words>1092</Words>
  <Application>Microsoft Office PowerPoint</Application>
  <PresentationFormat>Widescreen</PresentationFormat>
  <Paragraphs>200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Bookman Old Style</vt:lpstr>
      <vt:lpstr>Calibri</vt:lpstr>
      <vt:lpstr>Century Gothic</vt:lpstr>
      <vt:lpstr>Rockwell Extra Bold</vt:lpstr>
      <vt:lpstr>Wingdings</vt:lpstr>
      <vt:lpstr>Wood Type</vt:lpstr>
      <vt:lpstr>Mind-Body Practice on Gene Expression</vt:lpstr>
      <vt:lpstr>Outline</vt:lpstr>
      <vt:lpstr>BACKGROUND</vt:lpstr>
      <vt:lpstr>DATASET: GDS3416</vt:lpstr>
      <vt:lpstr>OUTLIERS</vt:lpstr>
      <vt:lpstr>Outliers – Correlation plot</vt:lpstr>
      <vt:lpstr>Outliers – Cluster Dendogram</vt:lpstr>
      <vt:lpstr>Outliers – CV vs. Mean</vt:lpstr>
      <vt:lpstr>Outliers – Average correlation</vt:lpstr>
      <vt:lpstr>Outliers - Summary</vt:lpstr>
      <vt:lpstr>Filtering Genes with Low Expression</vt:lpstr>
      <vt:lpstr>Feature selection - Methods</vt:lpstr>
      <vt:lpstr>Feature selection: P-value dist’n      </vt:lpstr>
      <vt:lpstr>Feature selection: Box plot</vt:lpstr>
      <vt:lpstr>Gene Expression</vt:lpstr>
      <vt:lpstr>Gene Expression: Volcano Plot</vt:lpstr>
      <vt:lpstr>Gene expression: Positive Expression</vt:lpstr>
      <vt:lpstr>Gene Expression: Negative Expression</vt:lpstr>
      <vt:lpstr>Clustering </vt:lpstr>
      <vt:lpstr>Clustering: Hierarchical</vt:lpstr>
      <vt:lpstr>Clustering: K-means</vt:lpstr>
      <vt:lpstr>Classification</vt:lpstr>
      <vt:lpstr>Classification: Confusion matrix -DA</vt:lpstr>
      <vt:lpstr>Classification: Discriminant Analysis</vt:lpstr>
      <vt:lpstr>Classification: Confusion matrix-SVM</vt:lpstr>
      <vt:lpstr>Classification: Support Vector Machine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Sara (NIH) [C]</dc:creator>
  <cp:lastModifiedBy>Sara Jones</cp:lastModifiedBy>
  <cp:revision>41</cp:revision>
  <dcterms:created xsi:type="dcterms:W3CDTF">2017-11-15T15:26:14Z</dcterms:created>
  <dcterms:modified xsi:type="dcterms:W3CDTF">2017-12-12T02:32:22Z</dcterms:modified>
</cp:coreProperties>
</file>