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59" r:id="rId7"/>
    <p:sldId id="262" r:id="rId8"/>
    <p:sldId id="260" r:id="rId9"/>
    <p:sldId id="261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数据分析闯关</a:t>
            </a:r>
            <a:r>
              <a:rPr lang="zh-CN" altLang="en-US" dirty="0">
                <a:effectLst/>
              </a:rPr>
              <a:t>挑战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For My </a:t>
            </a:r>
            <a:r>
              <a:rPr lang="en-US" altLang="zh-CN" dirty="0">
                <a:latin typeface="+mn-lt"/>
              </a:rPr>
              <a:t>family</a:t>
            </a:r>
            <a:endParaRPr lang="en-US" altLang="zh-CN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303530"/>
            <a:ext cx="291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不服来战系列</a:t>
            </a:r>
            <a:r>
              <a:rPr lang="zh-CN" altLang="en-US"/>
              <a:t>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</a:t>
            </a:r>
            <a:r>
              <a:rPr lang="en-US" altLang="zh-CN"/>
              <a:t>/</a:t>
            </a:r>
            <a:r>
              <a:rPr lang="zh-CN" altLang="en-US"/>
              <a:t>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趣味测试，</a:t>
            </a:r>
            <a:r>
              <a:rPr lang="en-US" altLang="zh-CN"/>
              <a:t>just try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 分级闯关，</a:t>
            </a:r>
            <a:r>
              <a:rPr lang="zh-CN" altLang="en-US" b="1">
                <a:solidFill>
                  <a:srgbClr val="FF0000"/>
                </a:solidFill>
              </a:rPr>
              <a:t>随时可以继续</a:t>
            </a:r>
            <a:r>
              <a:rPr lang="en-US" altLang="zh-CN" b="1">
                <a:solidFill>
                  <a:srgbClr val="FF0000"/>
                </a:solidFill>
              </a:rPr>
              <a:t> / </a:t>
            </a:r>
            <a:r>
              <a:rPr lang="zh-CN" altLang="en-US" b="1">
                <a:solidFill>
                  <a:srgbClr val="FF0000"/>
                </a:solidFill>
              </a:rPr>
              <a:t>终止</a:t>
            </a:r>
            <a:r>
              <a:rPr lang="zh-CN" altLang="en-US"/>
              <a:t>，完成一级才有资格进入下一</a:t>
            </a:r>
            <a:r>
              <a:rPr lang="zh-CN" altLang="en-US"/>
              <a:t>级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如果闯关成功，多入门</a:t>
            </a:r>
            <a:r>
              <a:rPr lang="zh-CN" altLang="en-US"/>
              <a:t>解锁技能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只需快速入门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tx1"/>
                </a:solidFill>
              </a:rPr>
              <a:t>先会走</a:t>
            </a:r>
            <a:r>
              <a:rPr lang="zh-CN" altLang="en-US"/>
              <a:t>再</a:t>
            </a:r>
            <a:r>
              <a:rPr lang="zh-CN" altLang="en-US"/>
              <a:t>跑步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 b="1">
                <a:solidFill>
                  <a:srgbClr val="FF0000"/>
                </a:solidFill>
              </a:rPr>
              <a:t>任务导向</a:t>
            </a:r>
            <a:r>
              <a:rPr lang="zh-CN" altLang="en-US"/>
              <a:t>，只要能快速解决问题，就完事了。</a:t>
            </a:r>
            <a:r>
              <a:rPr lang="zh-CN" altLang="en-US" b="1">
                <a:solidFill>
                  <a:srgbClr val="FF0000"/>
                </a:solidFill>
              </a:rPr>
              <a:t>越快提交越好（请记录花费的总小时</a:t>
            </a:r>
            <a:r>
              <a:rPr lang="zh-CN" altLang="en-US" b="1">
                <a:solidFill>
                  <a:srgbClr val="FF0000"/>
                </a:solidFill>
              </a:rPr>
              <a:t>数）</a:t>
            </a:r>
            <a:r>
              <a:rPr lang="zh-CN" altLang="en-US"/>
              <a:t>。先不要深入细节中，更不要关注繁琐的理论，</a:t>
            </a:r>
            <a:r>
              <a:rPr lang="zh-CN" altLang="en-US" b="1">
                <a:solidFill>
                  <a:srgbClr val="FF0000"/>
                </a:solidFill>
              </a:rPr>
              <a:t>能解决问题就够了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不清楚题目含义的，可以随时</a:t>
            </a:r>
            <a:r>
              <a:rPr lang="zh-CN" altLang="en-US">
                <a:solidFill>
                  <a:schemeClr val="tx1"/>
                </a:solidFill>
              </a:rPr>
              <a:t>沟通。可以使用任何联网的工具（包括</a:t>
            </a:r>
            <a:r>
              <a:rPr lang="en-US" altLang="zh-CN">
                <a:solidFill>
                  <a:schemeClr val="tx1"/>
                </a:solidFill>
              </a:rPr>
              <a:t>GPT</a:t>
            </a:r>
            <a:r>
              <a:rPr lang="zh-CN" altLang="en-US">
                <a:solidFill>
                  <a:schemeClr val="tx1"/>
                </a:solidFill>
              </a:rPr>
              <a:t>）、资料，自行</a:t>
            </a:r>
            <a:r>
              <a:rPr lang="zh-CN" altLang="en-US">
                <a:solidFill>
                  <a:schemeClr val="tx1"/>
                </a:solidFill>
              </a:rPr>
              <a:t>完成；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目录（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关（</a:t>
            </a:r>
            <a:r>
              <a:rPr lang="en-US" altLang="zh-CN"/>
              <a:t>100</a:t>
            </a:r>
            <a:r>
              <a:rPr lang="zh-CN" altLang="en-US"/>
              <a:t>分）：本地安装</a:t>
            </a:r>
            <a:r>
              <a:rPr lang="en-US" altLang="zh-CN"/>
              <a:t>mysql</a:t>
            </a:r>
            <a:r>
              <a:rPr lang="zh-CN" altLang="en-US"/>
              <a:t>，并建立一个简单的销量数据库，插入</a:t>
            </a:r>
            <a:r>
              <a:rPr lang="en-US" altLang="zh-CN"/>
              <a:t>3</a:t>
            </a:r>
            <a:r>
              <a:rPr lang="zh-CN" altLang="en-US"/>
              <a:t>条记录，并完成数据库基本</a:t>
            </a:r>
            <a:r>
              <a:rPr lang="zh-CN" altLang="en-US"/>
              <a:t>操作（增、删、改、</a:t>
            </a:r>
            <a:r>
              <a:rPr lang="zh-CN" altLang="en-US"/>
              <a:t>查）；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关（</a:t>
            </a:r>
            <a:r>
              <a:rPr lang="en-US" altLang="zh-CN"/>
              <a:t>200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关（</a:t>
            </a:r>
            <a:r>
              <a:rPr lang="en-US" altLang="zh-CN"/>
              <a:t>100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终点：会操作数据库；会使用</a:t>
            </a:r>
            <a:r>
              <a:rPr lang="en-US" altLang="zh-CN"/>
              <a:t>excel</a:t>
            </a:r>
            <a:r>
              <a:rPr lang="zh-CN" altLang="en-US"/>
              <a:t>等软件对数据做简单的</a:t>
            </a:r>
            <a:r>
              <a:rPr lang="zh-CN" altLang="en-US"/>
              <a:t>计算、画图；会使用简单的</a:t>
            </a:r>
            <a:r>
              <a:rPr lang="en-US" altLang="zh-CN"/>
              <a:t>python</a:t>
            </a:r>
            <a:r>
              <a:rPr lang="zh-CN" altLang="en-US"/>
              <a:t>代码，绘制</a:t>
            </a:r>
            <a:r>
              <a:rPr lang="zh-CN" altLang="en-US"/>
              <a:t>统计图；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 fontScale="90000"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本地安装</a:t>
            </a:r>
            <a:r>
              <a:rPr lang="en-US" altLang="zh-CN"/>
              <a:t>mysql</a:t>
            </a:r>
            <a:r>
              <a:rPr lang="zh-CN" altLang="en-US"/>
              <a:t>，并测试安装</a:t>
            </a:r>
            <a:r>
              <a:rPr lang="zh-CN" altLang="en-US"/>
              <a:t>成功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针对某奶茶店的生产销售情况，建立名为</a:t>
            </a:r>
            <a:r>
              <a:rPr lang="en-US" altLang="zh-CN"/>
              <a:t>tea</a:t>
            </a:r>
            <a:r>
              <a:rPr lang="zh-CN" altLang="en-US"/>
              <a:t>的数据</a:t>
            </a:r>
            <a:r>
              <a:rPr lang="zh-CN" altLang="en-US"/>
              <a:t>库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新建一个用户信息表，包含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字段：用户</a:t>
            </a:r>
            <a:r>
              <a:rPr lang="en-US" altLang="zh-CN"/>
              <a:t>ID</a:t>
            </a:r>
            <a:r>
              <a:rPr lang="zh-CN" altLang="en-US"/>
              <a:t>，用户姓名，用户电话，用户</a:t>
            </a:r>
            <a:r>
              <a:rPr lang="zh-CN" altLang="en-US"/>
              <a:t>年龄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插入如下</a:t>
            </a:r>
            <a:r>
              <a:rPr lang="en-US" altLang="zh-CN"/>
              <a:t>3</a:t>
            </a:r>
            <a:r>
              <a:rPr lang="zh-CN" altLang="en-US"/>
              <a:t>名用户的</a:t>
            </a:r>
            <a:r>
              <a:rPr lang="zh-CN" altLang="en-US"/>
              <a:t>信息：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1101</a:t>
            </a:r>
            <a:r>
              <a:rPr lang="zh-CN" altLang="en-US"/>
              <a:t>，</a:t>
            </a:r>
            <a:r>
              <a:rPr lang="en-US" altLang="zh-CN"/>
              <a:t>”</a:t>
            </a:r>
            <a:r>
              <a:rPr lang="zh-CN" altLang="en-US"/>
              <a:t>张三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”15196129345”</a:t>
            </a:r>
            <a:r>
              <a:rPr lang="zh-CN" altLang="en-US"/>
              <a:t>，</a:t>
            </a:r>
            <a:r>
              <a:rPr lang="en-US" altLang="zh-CN"/>
              <a:t>26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1102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李四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”15196129346”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16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1101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王五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”15196129347”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删除</a:t>
            </a:r>
            <a:r>
              <a:rPr lang="zh-CN" altLang="en-US">
                <a:sym typeface="+mn-ea"/>
              </a:rPr>
              <a:t>王五的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 将</a:t>
            </a:r>
            <a:r>
              <a:rPr lang="zh-CN" altLang="en-US">
                <a:sym typeface="+mn-ea"/>
              </a:rPr>
              <a:t>李四的年龄改为</a:t>
            </a:r>
            <a:r>
              <a:rPr lang="en-US" altLang="zh-CN">
                <a:sym typeface="+mn-ea"/>
              </a:rPr>
              <a:t>26</a:t>
            </a:r>
            <a:endParaRPr lang="en-US" altLang="zh-CN">
              <a:sym typeface="+mn-ea"/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查询客户</a:t>
            </a:r>
            <a:r>
              <a:rPr lang="zh-CN" altLang="en-US">
                <a:sym typeface="+mn-ea"/>
              </a:rPr>
              <a:t>张三的联系</a:t>
            </a:r>
            <a:r>
              <a:rPr lang="zh-CN" altLang="en-US">
                <a:sym typeface="+mn-ea"/>
              </a:rPr>
              <a:t>方式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闯关提示——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如果足够自信，请先不要看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输入数据时，仔细检查当前的输入法，除汉字外，一律应该用英文输入法、英文</a:t>
            </a:r>
            <a:r>
              <a:rPr lang="zh-CN" altLang="en-US"/>
              <a:t>标点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建立数据表时，注意每个字段应设置其数据类型，特别对于字符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附加奖励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ym typeface="+mn-ea"/>
              </a:rPr>
              <a:t> 再新建一个用户订单表，包含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个字段：用户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，下单时间，下单量；并尝试</a:t>
            </a:r>
            <a:r>
              <a:rPr lang="zh-CN" altLang="en-US">
                <a:sym typeface="+mn-ea"/>
              </a:rPr>
              <a:t>自行插入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条记录（完成额外奖励</a:t>
            </a:r>
            <a:r>
              <a:rPr lang="en-US" altLang="zh-CN">
                <a:sym typeface="+mn-ea"/>
              </a:rPr>
              <a:t>50</a:t>
            </a:r>
            <a:r>
              <a:rPr lang="zh-CN" altLang="en-US">
                <a:sym typeface="+mn-ea"/>
              </a:rPr>
              <a:t>分）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点击：</a:t>
            </a:r>
            <a:r>
              <a:rPr lang="en-US" altLang="zh-CN"/>
              <a:t>https://leetcode.cn/problems/recyclable-and-low-fat-products/description/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</a:t>
            </a:r>
            <a:r>
              <a:rPr lang="zh-CN" altLang="en-US"/>
              <a:t>完成该题目，并通过测试；（完成</a:t>
            </a:r>
            <a:r>
              <a:rPr lang="zh-CN" altLang="en-US"/>
              <a:t>额外奖励</a:t>
            </a:r>
            <a:r>
              <a:rPr lang="en-US" altLang="zh-CN"/>
              <a:t>100</a:t>
            </a:r>
            <a:r>
              <a:rPr lang="zh-CN" altLang="en-US"/>
              <a:t>分）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点击：</a:t>
            </a:r>
            <a:r>
              <a:rPr lang="en-US" altLang="zh-CN"/>
              <a:t>https://leetcode.cn/problems/find-total-time-spent-by-each-employee/description/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</a:t>
            </a:r>
            <a:r>
              <a:rPr lang="zh-CN" altLang="en-US"/>
              <a:t>完成该题目，并通过测试；（完成</a:t>
            </a:r>
            <a:r>
              <a:rPr lang="zh-CN" altLang="en-US"/>
              <a:t>额外奖励</a:t>
            </a:r>
            <a:r>
              <a:rPr lang="en-US" altLang="zh-CN"/>
              <a:t>250</a:t>
            </a:r>
            <a:r>
              <a:rPr lang="zh-CN" altLang="en-US"/>
              <a:t>分）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思考（整个挑战结束后再去</a:t>
            </a:r>
            <a:r>
              <a:rPr lang="zh-CN" altLang="en-US"/>
              <a:t>想想）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为什么要把用户信息和用户下单，分成</a:t>
            </a:r>
            <a:r>
              <a:rPr lang="en-US" altLang="zh-CN"/>
              <a:t>2</a:t>
            </a:r>
            <a:r>
              <a:rPr lang="zh-CN" altLang="en-US"/>
              <a:t>个表来存储</a:t>
            </a:r>
            <a:r>
              <a:rPr lang="en-US" altLang="zh-CN"/>
              <a:t>? </a:t>
            </a:r>
            <a:r>
              <a:rPr lang="zh-CN" altLang="en-US"/>
              <a:t>放到一个表里，不是更省事</a:t>
            </a:r>
            <a:r>
              <a:rPr lang="zh-CN" altLang="en-US"/>
              <a:t>吗？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en-US" altLang="zh-CN" b="1"/>
              <a:t>excel</a:t>
            </a:r>
            <a:r>
              <a:rPr lang="zh-CN" altLang="en-US" b="1"/>
              <a:t>不是更方便吗？为什么要建数据库</a:t>
            </a:r>
            <a:r>
              <a:rPr lang="zh-CN" altLang="en-US"/>
              <a:t>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用户信息表、用户下单表，是通过哪个字段关联起来</a:t>
            </a:r>
            <a:r>
              <a:rPr lang="zh-CN" altLang="en-US"/>
              <a:t>的？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用户下单表中，为什么使用的字段是“用户</a:t>
            </a:r>
            <a:r>
              <a:rPr lang="en-US" altLang="zh-CN"/>
              <a:t>ID</a:t>
            </a:r>
            <a:r>
              <a:rPr lang="zh-CN" altLang="en-US"/>
              <a:t>”，而不是“用户姓名”？能否将“用户</a:t>
            </a:r>
            <a:r>
              <a:rPr lang="en-US" altLang="zh-CN"/>
              <a:t>ID</a:t>
            </a:r>
            <a:r>
              <a:rPr lang="zh-CN" altLang="en-US"/>
              <a:t>”字段替换成“用户</a:t>
            </a:r>
            <a:r>
              <a:rPr lang="zh-CN" altLang="en-US"/>
              <a:t>姓名”？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用户下单表中，</a:t>
            </a:r>
            <a:r>
              <a:rPr lang="zh-CN" altLang="en-US">
                <a:solidFill>
                  <a:srgbClr val="FF0000"/>
                </a:solidFill>
              </a:rPr>
              <a:t>是否有必要</a:t>
            </a:r>
            <a:r>
              <a:rPr lang="zh-CN" altLang="en-US"/>
              <a:t>再新增一列“用户</a:t>
            </a:r>
            <a:r>
              <a:rPr lang="zh-CN" altLang="en-US"/>
              <a:t>姓名”？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宽屏</PresentationFormat>
  <Paragraphs>60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数据分析闯关挑战</vt:lpstr>
      <vt:lpstr>目的/原则</vt:lpstr>
      <vt:lpstr>目录（5关）</vt:lpstr>
      <vt:lpstr>第1关</vt:lpstr>
      <vt:lpstr>闯关提示—— 如果足够自信，请先不要看</vt:lpstr>
      <vt:lpstr>附加奖励-第1关</vt:lpstr>
      <vt:lpstr>思考（整个挑战结束后再去想想）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Cisco</cp:lastModifiedBy>
  <cp:revision>11</cp:revision>
  <dcterms:created xsi:type="dcterms:W3CDTF">2025-07-15T12:46:10Z</dcterms:created>
  <dcterms:modified xsi:type="dcterms:W3CDTF">2025-07-15T12:46:10Z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30A8F6483BA1410E141344685EE39811_41</vt:lpwstr>
  </property>
</Properties>
</file>