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58" r:id="rId5"/>
    <p:sldId id="259" r:id="rId6"/>
    <p:sldId id="266" r:id="rId7"/>
    <p:sldId id="272" r:id="rId8"/>
    <p:sldId id="271" r:id="rId9"/>
    <p:sldId id="277" r:id="rId10"/>
    <p:sldId id="278" r:id="rId11"/>
    <p:sldId id="267" r:id="rId12"/>
    <p:sldId id="260" r:id="rId13"/>
    <p:sldId id="261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B2B2B2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ffectLst/>
              </a:rPr>
              <a:t>数据分析闯关挑战——第</a:t>
            </a: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关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For My </a:t>
            </a:r>
            <a:r>
              <a:rPr lang="en-US" altLang="zh-CN" dirty="0">
                <a:latin typeface="+mn-lt"/>
              </a:rPr>
              <a:t>family</a:t>
            </a:r>
            <a:endParaRPr lang="en-US" altLang="zh-CN" dirty="0">
              <a:latin typeface="+mn-lt"/>
            </a:endParaRPr>
          </a:p>
          <a:p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（只需要完成任务，</a:t>
            </a:r>
            <a:r>
              <a:rPr lang="zh-CN" altLang="en-US" dirty="0">
                <a:latin typeface="+mn-lt"/>
              </a:rPr>
              <a:t>越快越好。先完成，再</a:t>
            </a:r>
            <a:r>
              <a:rPr lang="zh-CN" altLang="en-US" dirty="0">
                <a:latin typeface="+mn-lt"/>
              </a:rPr>
              <a:t>完美）</a:t>
            </a:r>
            <a:endParaRPr lang="zh-CN" altLang="en-US" dirty="0"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145" y="303530"/>
            <a:ext cx="416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不服来战系列：数据库（共</a:t>
            </a:r>
            <a:r>
              <a:rPr lang="en-US" altLang="zh-CN"/>
              <a:t>5</a:t>
            </a:r>
            <a:r>
              <a:rPr lang="zh-CN" altLang="en-US"/>
              <a:t>关）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附加奖励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关</a:t>
            </a:r>
            <a:r>
              <a:rPr lang="zh-CN" altLang="en-US"/>
              <a:t>附加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>
                <a:sym typeface="+mn-ea"/>
              </a:rPr>
              <a:t> 再新建一个用户订单表，包含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个字段：用户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，下单时间，下单量；并尝试</a:t>
            </a:r>
            <a:r>
              <a:rPr lang="zh-CN" altLang="en-US">
                <a:sym typeface="+mn-ea"/>
              </a:rPr>
              <a:t>自行插入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条记录（完成额外奖励</a:t>
            </a:r>
            <a:r>
              <a:rPr lang="en-US" altLang="zh-CN">
                <a:sym typeface="+mn-ea"/>
              </a:rPr>
              <a:t>50</a:t>
            </a:r>
            <a:r>
              <a:rPr lang="zh-CN" altLang="en-US">
                <a:sym typeface="+mn-ea"/>
              </a:rPr>
              <a:t>分）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zh-CN" altLang="en-US"/>
              <a:t>点击：</a:t>
            </a:r>
            <a:r>
              <a:rPr lang="en-US" altLang="zh-CN"/>
              <a:t>https://leetcode.cn/problems/recyclable-and-low-fat-products/description/ 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   </a:t>
            </a:r>
            <a:r>
              <a:rPr lang="zh-CN" altLang="en-US"/>
              <a:t>完成该题目，并通过测试；（完成</a:t>
            </a:r>
            <a:r>
              <a:rPr lang="zh-CN" altLang="en-US"/>
              <a:t>额外奖励</a:t>
            </a:r>
            <a:r>
              <a:rPr lang="en-US" altLang="zh-CN"/>
              <a:t>100</a:t>
            </a:r>
            <a:r>
              <a:rPr lang="zh-CN" altLang="en-US"/>
              <a:t>分）</a:t>
            </a:r>
            <a:endParaRPr lang="en-US" altLang="zh-CN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点击：</a:t>
            </a:r>
            <a:r>
              <a:rPr lang="en-US" altLang="zh-CN"/>
              <a:t>https://leetcode.cn/problems/find-total-time-spent-by-each-employee/description/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    </a:t>
            </a:r>
            <a:r>
              <a:rPr lang="zh-CN" altLang="en-US"/>
              <a:t>完成该题目，并通过测试；（完成</a:t>
            </a:r>
            <a:r>
              <a:rPr lang="zh-CN" altLang="en-US"/>
              <a:t>额外奖励</a:t>
            </a:r>
            <a:r>
              <a:rPr lang="en-US" altLang="zh-CN"/>
              <a:t>250</a:t>
            </a:r>
            <a:r>
              <a:rPr lang="zh-CN" altLang="en-US"/>
              <a:t>分）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附加奖励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关思考（挑战结束后再去</a:t>
            </a:r>
            <a:r>
              <a:rPr lang="zh-CN" altLang="en-US"/>
              <a:t>想想）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为什么要把用户信息和用户下单，分成</a:t>
            </a:r>
            <a:r>
              <a:rPr lang="en-US" altLang="zh-CN"/>
              <a:t>2</a:t>
            </a:r>
            <a:r>
              <a:rPr lang="zh-CN" altLang="en-US"/>
              <a:t>个表来存储</a:t>
            </a:r>
            <a:r>
              <a:rPr lang="en-US" altLang="zh-CN"/>
              <a:t>? </a:t>
            </a:r>
            <a:r>
              <a:rPr lang="zh-CN" altLang="en-US"/>
              <a:t>放到一个表里，不是更省事</a:t>
            </a:r>
            <a:r>
              <a:rPr lang="zh-CN" altLang="en-US"/>
              <a:t>吗？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excel</a:t>
            </a:r>
            <a:r>
              <a:rPr lang="zh-CN" altLang="en-US"/>
              <a:t>不是更方便吗？为什么要建</a:t>
            </a:r>
            <a:r>
              <a:rPr lang="zh-CN" altLang="en-US"/>
              <a:t>数据库？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用户信息表、用户下单表，是通过哪个字段关联起来</a:t>
            </a:r>
            <a:r>
              <a:rPr lang="zh-CN" altLang="en-US"/>
              <a:t>的？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用户下单表中，为什么使用的字段是“用户</a:t>
            </a:r>
            <a:r>
              <a:rPr lang="en-US" altLang="zh-CN"/>
              <a:t>ID</a:t>
            </a:r>
            <a:r>
              <a:rPr lang="zh-CN" altLang="en-US"/>
              <a:t>”，而不是“用户姓名”？能否将“用户</a:t>
            </a:r>
            <a:r>
              <a:rPr lang="en-US" altLang="zh-CN"/>
              <a:t>ID</a:t>
            </a:r>
            <a:r>
              <a:rPr lang="zh-CN" altLang="en-US"/>
              <a:t>”字段替换成“用户</a:t>
            </a:r>
            <a:r>
              <a:rPr lang="zh-CN" altLang="en-US"/>
              <a:t>姓名”？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zh-CN" altLang="en-US"/>
              <a:t> 用户下单表中，</a:t>
            </a:r>
            <a:r>
              <a:rPr lang="zh-CN" altLang="en-US">
                <a:solidFill>
                  <a:srgbClr val="FF0000"/>
                </a:solidFill>
              </a:rPr>
              <a:t>是否有必要</a:t>
            </a:r>
            <a:r>
              <a:rPr lang="zh-CN" altLang="en-US"/>
              <a:t>再新增一列“用户</a:t>
            </a:r>
            <a:r>
              <a:rPr lang="zh-CN" altLang="en-US"/>
              <a:t>姓名”？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目录（</a:t>
            </a:r>
            <a:r>
              <a:rPr lang="en-US" altLang="zh-CN"/>
              <a:t>5</a:t>
            </a:r>
            <a:r>
              <a:rPr lang="zh-CN" altLang="en-US"/>
              <a:t>关）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>
                <a:solidFill>
                  <a:srgbClr val="00B050"/>
                </a:solidFill>
              </a:rPr>
              <a:t>第</a:t>
            </a:r>
            <a:r>
              <a:rPr lang="en-US" altLang="zh-CN">
                <a:solidFill>
                  <a:srgbClr val="00B050"/>
                </a:solidFill>
              </a:rPr>
              <a:t>1</a:t>
            </a:r>
            <a:r>
              <a:rPr lang="zh-CN" altLang="en-US">
                <a:solidFill>
                  <a:srgbClr val="00B050"/>
                </a:solidFill>
              </a:rPr>
              <a:t>关（</a:t>
            </a:r>
            <a:r>
              <a:rPr lang="en-US" altLang="zh-CN">
                <a:solidFill>
                  <a:srgbClr val="00B050"/>
                </a:solidFill>
              </a:rPr>
              <a:t>100</a:t>
            </a:r>
            <a:r>
              <a:rPr lang="zh-CN" altLang="en-US">
                <a:solidFill>
                  <a:srgbClr val="00B050"/>
                </a:solidFill>
              </a:rPr>
              <a:t>分）：本地安装</a:t>
            </a:r>
            <a:r>
              <a:rPr lang="en-US" altLang="zh-CN">
                <a:solidFill>
                  <a:srgbClr val="00B050"/>
                </a:solidFill>
              </a:rPr>
              <a:t>mysql</a:t>
            </a:r>
            <a:r>
              <a:rPr lang="zh-CN" altLang="en-US">
                <a:solidFill>
                  <a:srgbClr val="00B050"/>
                </a:solidFill>
              </a:rPr>
              <a:t>，并建立一个简单的销量数据库，插入</a:t>
            </a:r>
            <a:r>
              <a:rPr lang="en-US" altLang="zh-CN">
                <a:solidFill>
                  <a:srgbClr val="00B050"/>
                </a:solidFill>
              </a:rPr>
              <a:t>3条记录，并完成数据库基本操作（增、删、改、查）；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关（</a:t>
            </a:r>
            <a:r>
              <a:rPr lang="en-US" altLang="zh-CN"/>
              <a:t>200</a:t>
            </a:r>
            <a:r>
              <a:rPr lang="zh-CN" altLang="en-US"/>
              <a:t>分）：</a:t>
            </a:r>
            <a:r>
              <a:rPr lang="zh-CN" altLang="en-US">
                <a:highlight>
                  <a:srgbClr val="FF0000"/>
                </a:highlight>
              </a:rPr>
              <a:t>用</a:t>
            </a:r>
            <a:r>
              <a:rPr lang="en-US" altLang="zh-CN">
                <a:highlight>
                  <a:srgbClr val="FF0000"/>
                </a:highlight>
              </a:rPr>
              <a:t>python</a:t>
            </a:r>
            <a:r>
              <a:rPr lang="zh-CN" altLang="en-US">
                <a:highlight>
                  <a:srgbClr val="FF0000"/>
                </a:highlight>
              </a:rPr>
              <a:t>做简单的数据分析</a:t>
            </a:r>
            <a:endParaRPr lang="zh-CN" altLang="en-US">
              <a:highlight>
                <a:srgbClr val="FF0000"/>
              </a:highlight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关（</a:t>
            </a:r>
            <a:r>
              <a:rPr lang="en-US" altLang="zh-CN"/>
              <a:t>150</a:t>
            </a:r>
            <a:r>
              <a:rPr lang="zh-CN" altLang="en-US"/>
              <a:t>分）：待</a:t>
            </a:r>
            <a:r>
              <a:rPr lang="zh-CN" altLang="en-US"/>
              <a:t>解锁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关（</a:t>
            </a:r>
            <a:r>
              <a:rPr lang="en-US" altLang="zh-CN"/>
              <a:t>100</a:t>
            </a:r>
            <a:r>
              <a:rPr lang="zh-CN" altLang="en-US"/>
              <a:t>分）：待</a:t>
            </a:r>
            <a:r>
              <a:rPr lang="zh-CN" altLang="en-US"/>
              <a:t>解锁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关（</a:t>
            </a:r>
            <a:r>
              <a:rPr lang="en-US" altLang="zh-CN"/>
              <a:t>150</a:t>
            </a:r>
            <a:r>
              <a:rPr lang="zh-CN" altLang="en-US"/>
              <a:t>分）：待</a:t>
            </a:r>
            <a:r>
              <a:rPr lang="zh-CN" altLang="en-US"/>
              <a:t>解锁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终点：会操作数据库；会使用</a:t>
            </a:r>
            <a:r>
              <a:rPr lang="en-US" altLang="zh-CN"/>
              <a:t>excel</a:t>
            </a:r>
            <a:r>
              <a:rPr lang="zh-CN" altLang="en-US"/>
              <a:t>等软件对数据做简单的</a:t>
            </a:r>
            <a:r>
              <a:rPr lang="zh-CN" altLang="en-US"/>
              <a:t>计算、画图；会使用简单的</a:t>
            </a:r>
            <a:r>
              <a:rPr lang="en-US" altLang="zh-CN"/>
              <a:t>python</a:t>
            </a:r>
            <a:r>
              <a:rPr lang="zh-CN" altLang="en-US"/>
              <a:t>代码，绘制</a:t>
            </a:r>
            <a:r>
              <a:rPr lang="zh-CN" altLang="en-US"/>
              <a:t>统计图；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关</a:t>
            </a:r>
            <a:r>
              <a:rPr lang="en-US" altLang="zh-CN"/>
              <a:t>--</a:t>
            </a:r>
            <a:r>
              <a:rPr lang="zh-CN" altLang="en-US"/>
              <a:t>使用</a:t>
            </a:r>
            <a:r>
              <a:rPr lang="en-US" altLang="zh-CN"/>
              <a:t>python </a:t>
            </a:r>
            <a:r>
              <a:rPr lang="zh-CN" altLang="en-US"/>
              <a:t>进行简单的数值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6360"/>
            <a:ext cx="10515600" cy="4820920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搜索</a:t>
            </a:r>
            <a:r>
              <a:rPr lang="en-US" altLang="zh-CN"/>
              <a:t>colab</a:t>
            </a:r>
            <a:r>
              <a:rPr lang="zh-CN" altLang="en-US"/>
              <a:t>（在线的</a:t>
            </a:r>
            <a:r>
              <a:rPr lang="en-US" altLang="zh-CN"/>
              <a:t>notebook</a:t>
            </a:r>
            <a:r>
              <a:rPr lang="zh-CN" altLang="en-US"/>
              <a:t>，无需配置</a:t>
            </a:r>
            <a:r>
              <a:rPr lang="en-US" altLang="zh-CN"/>
              <a:t>python</a:t>
            </a:r>
            <a:r>
              <a:rPr lang="zh-CN" altLang="en-US"/>
              <a:t>环境）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使用</a:t>
            </a:r>
            <a:r>
              <a:rPr lang="en-US" altLang="zh-CN"/>
              <a:t>colab</a:t>
            </a:r>
            <a:r>
              <a:rPr lang="zh-CN" altLang="en-US"/>
              <a:t>，上传</a:t>
            </a:r>
            <a:r>
              <a:rPr lang="zh-CN" altLang="en-US"/>
              <a:t>数据，仿照示例，逐行新增代码，</a:t>
            </a:r>
            <a:r>
              <a:rPr lang="zh-CN" altLang="en-US"/>
              <a:t>逐行运行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970" y="2560955"/>
            <a:ext cx="6413500" cy="3881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关</a:t>
            </a:r>
            <a:r>
              <a:rPr lang="en-US" altLang="zh-CN"/>
              <a:t>--</a:t>
            </a:r>
            <a:r>
              <a:rPr lang="zh-CN" altLang="en-US"/>
              <a:t>拓展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6360"/>
            <a:ext cx="10515600" cy="4820920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本地配置</a:t>
            </a:r>
            <a:r>
              <a:rPr lang="en-US" altLang="zh-CN"/>
              <a:t>python</a:t>
            </a:r>
            <a:r>
              <a:rPr lang="zh-CN" altLang="en-US"/>
              <a:t>环境（下载装个</a:t>
            </a:r>
            <a:r>
              <a:rPr lang="en-US" altLang="zh-CN"/>
              <a:t>Anaconda</a:t>
            </a:r>
            <a:r>
              <a:rPr lang="zh-CN" altLang="en-US"/>
              <a:t>）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打开</a:t>
            </a:r>
            <a:r>
              <a:rPr lang="en-US" altLang="zh-CN"/>
              <a:t> Anaconda </a:t>
            </a:r>
            <a:r>
              <a:rPr lang="zh-CN" altLang="en-US"/>
              <a:t>，点击</a:t>
            </a:r>
            <a:r>
              <a:rPr lang="en-US" altLang="zh-CN"/>
              <a:t> "Jupyter Notebook" </a:t>
            </a:r>
            <a:r>
              <a:rPr lang="zh-CN" altLang="en-US"/>
              <a:t>或</a:t>
            </a:r>
            <a:r>
              <a:rPr lang="en-US" altLang="zh-CN"/>
              <a:t> "JupyterLab" </a:t>
            </a:r>
            <a:r>
              <a:rPr lang="zh-CN" altLang="en-US"/>
              <a:t>启动。选择数据所在的</a:t>
            </a:r>
            <a:r>
              <a:rPr lang="zh-CN" altLang="en-US"/>
              <a:t>路径，仿照示例，逐行新增代码，</a:t>
            </a:r>
            <a:r>
              <a:rPr lang="zh-CN" altLang="en-US"/>
              <a:t>逐行运行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重点知识点</a:t>
            </a:r>
            <a:r>
              <a:rPr lang="en-US" altLang="zh-CN"/>
              <a:t>--</a:t>
            </a:r>
            <a:r>
              <a:rPr lang="en-US" altLang="zh-CN"/>
              <a:t>python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6360"/>
            <a:ext cx="10515600" cy="4820920"/>
          </a:xfrm>
        </p:spPr>
        <p:txBody>
          <a:bodyPr>
            <a:normAutofit fontScale="60000"/>
          </a:bodyPr>
          <a:p>
            <a:pPr>
              <a:buFont typeface="Wingdings" panose="05000000000000000000" charset="0"/>
              <a:buChar char=""/>
            </a:pPr>
            <a:r>
              <a:rPr lang="en-US" altLang="zh-CN"/>
              <a:t>  </a:t>
            </a:r>
            <a:r>
              <a:rPr lang="zh-CN" altLang="en-US"/>
              <a:t>查询数据是否有空值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df.isnull.sum()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 </a:t>
            </a:r>
            <a:r>
              <a:rPr lang="zh-CN" altLang="en-US"/>
              <a:t>空值的填充</a:t>
            </a:r>
            <a:r>
              <a:rPr lang="en-US" altLang="zh-CN"/>
              <a:t>      #</a:t>
            </a:r>
            <a:r>
              <a:rPr lang="en-US" altLang="zh-CN">
                <a:highlight>
                  <a:srgbClr val="FFFF00"/>
                </a:highlight>
              </a:rPr>
              <a:t>XX</a:t>
            </a:r>
            <a:r>
              <a:rPr lang="zh-CN" altLang="en-US">
                <a:highlight>
                  <a:srgbClr val="FFFF00"/>
                </a:highlight>
              </a:rPr>
              <a:t>可以填充</a:t>
            </a:r>
            <a:r>
              <a:rPr lang="en-US" altLang="zh-CN">
                <a:highlight>
                  <a:srgbClr val="FFFF00"/>
                </a:highlight>
              </a:rPr>
              <a:t>0</a:t>
            </a:r>
            <a:r>
              <a:rPr lang="zh-CN" altLang="en-US">
                <a:highlight>
                  <a:srgbClr val="FFFF00"/>
                </a:highlight>
              </a:rPr>
              <a:t>，</a:t>
            </a:r>
            <a:r>
              <a:rPr lang="en-US" altLang="zh-CN">
                <a:highlight>
                  <a:srgbClr val="FFFF00"/>
                </a:highlight>
              </a:rPr>
              <a:t>-1</a:t>
            </a:r>
            <a:r>
              <a:rPr lang="zh-CN" altLang="en-US">
                <a:highlight>
                  <a:srgbClr val="FFFF00"/>
                </a:highlight>
              </a:rPr>
              <a:t>，或者任意其他值</a:t>
            </a:r>
            <a:r>
              <a:rPr lang="en-US" altLang="zh-CN">
                <a:highlight>
                  <a:srgbClr val="FFFF00"/>
                </a:highlight>
              </a:rPr>
              <a:t>, </a:t>
            </a:r>
            <a:r>
              <a:rPr lang="zh-CN" altLang="en-US">
                <a:highlight>
                  <a:srgbClr val="FFFF00"/>
                </a:highlight>
              </a:rPr>
              <a:t>最大值、均值、前一个数的值等</a:t>
            </a:r>
            <a:r>
              <a:rPr lang="en-US" altLang="zh-CN">
                <a:highlight>
                  <a:srgbClr val="FFFF00"/>
                </a:highlight>
              </a:rPr>
              <a:t> </a:t>
            </a:r>
            <a:endParaRPr lang="en-US" altLang="zh-CN">
              <a:highlight>
                <a:srgbClr val="FFFF00"/>
              </a:highlight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df.fillna(</a:t>
            </a:r>
            <a:r>
              <a:rPr lang="en-US" altLang="zh-CN">
                <a:highlight>
                  <a:srgbClr val="FFFF00"/>
                </a:highlight>
              </a:rPr>
              <a:t>XX</a:t>
            </a:r>
            <a:r>
              <a:rPr lang="en-US" altLang="zh-CN"/>
              <a:t>, </a:t>
            </a:r>
            <a:r>
              <a:rPr lang="en-US" altLang="zh-CN"/>
              <a:t>inplace = True)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或者</a:t>
            </a:r>
            <a:r>
              <a:rPr lang="en-US" altLang="zh-CN"/>
              <a:t>  df = df.fillna(XX)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 </a:t>
            </a:r>
            <a:r>
              <a:rPr lang="zh-CN" altLang="en-US"/>
              <a:t>数据的筛选</a:t>
            </a:r>
            <a:r>
              <a:rPr lang="en-US" altLang="zh-CN"/>
              <a:t>      # </a:t>
            </a:r>
            <a:r>
              <a:rPr lang="zh-CN" altLang="en-US"/>
              <a:t>筛选特定的数据</a:t>
            </a:r>
            <a:r>
              <a:rPr lang="en-US" altLang="zh-CN"/>
              <a:t> 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df_</a:t>
            </a:r>
            <a:r>
              <a:rPr lang="zh-CN" altLang="en-US"/>
              <a:t>电脑</a:t>
            </a:r>
            <a:r>
              <a:rPr lang="en-US" altLang="zh-CN"/>
              <a:t>  =  df</a:t>
            </a:r>
            <a:r>
              <a:rPr lang="en-US" altLang="zh-CN">
                <a:highlight>
                  <a:srgbClr val="FFFF00"/>
                </a:highlight>
              </a:rPr>
              <a:t>[</a:t>
            </a:r>
            <a:r>
              <a:rPr lang="en-US" altLang="zh-CN"/>
              <a:t>df[“</a:t>
            </a:r>
            <a:r>
              <a:rPr lang="zh-CN" altLang="en-US"/>
              <a:t>商品名称</a:t>
            </a:r>
            <a:r>
              <a:rPr lang="en-US" altLang="zh-CN"/>
              <a:t>”] == “</a:t>
            </a:r>
            <a:r>
              <a:rPr lang="zh-CN" altLang="en-US"/>
              <a:t>电脑</a:t>
            </a:r>
            <a:r>
              <a:rPr lang="en-US" altLang="zh-CN"/>
              <a:t>” </a:t>
            </a:r>
            <a:r>
              <a:rPr lang="en-US" altLang="zh-CN">
                <a:highlight>
                  <a:srgbClr val="FFFF00"/>
                </a:highlight>
              </a:rPr>
              <a:t>]</a:t>
            </a:r>
            <a:r>
              <a:rPr lang="en-US" altLang="zh-CN"/>
              <a:t>       </a:t>
            </a:r>
            <a:r>
              <a:rPr lang="en-US" altLang="zh-CN">
                <a:highlight>
                  <a:srgbClr val="FFFF00"/>
                </a:highlight>
              </a:rPr>
              <a:t># </a:t>
            </a:r>
            <a:r>
              <a:rPr lang="zh-CN" altLang="en-US">
                <a:highlight>
                  <a:srgbClr val="FFFF00"/>
                </a:highlight>
              </a:rPr>
              <a:t>注意这里的方括号</a:t>
            </a:r>
            <a:endParaRPr lang="en-US" altLang="zh-CN">
              <a:highlight>
                <a:srgbClr val="FFFF00"/>
              </a:highlight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相当于：</a:t>
            </a:r>
            <a:r>
              <a:rPr lang="en-US" altLang="zh-CN"/>
              <a:t> select * from </a:t>
            </a:r>
            <a:r>
              <a:rPr lang="zh-CN" altLang="en-US"/>
              <a:t>数据表</a:t>
            </a:r>
            <a:r>
              <a:rPr lang="en-US" altLang="zh-CN"/>
              <a:t>  where  </a:t>
            </a:r>
            <a:r>
              <a:rPr lang="zh-CN" altLang="en-US"/>
              <a:t>商品名称</a:t>
            </a:r>
            <a:r>
              <a:rPr lang="en-US" altLang="zh-CN"/>
              <a:t> = ‘</a:t>
            </a:r>
            <a:r>
              <a:rPr lang="zh-CN" altLang="en-US"/>
              <a:t>电脑</a:t>
            </a:r>
            <a:r>
              <a:rPr lang="en-US" altLang="zh-CN"/>
              <a:t>’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endParaRPr lang="en-US" altLang="zh-CN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 </a:t>
            </a:r>
            <a:r>
              <a:rPr lang="zh-CN" altLang="en-US"/>
              <a:t>特定数据的</a:t>
            </a:r>
            <a:r>
              <a:rPr lang="zh-CN" altLang="en-US"/>
              <a:t>填充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df_</a:t>
            </a:r>
            <a:r>
              <a:rPr lang="zh-CN" altLang="en-US">
                <a:sym typeface="+mn-ea"/>
              </a:rPr>
              <a:t>电脑</a:t>
            </a:r>
            <a:r>
              <a:rPr lang="en-US" altLang="zh-CN">
                <a:sym typeface="+mn-ea"/>
              </a:rPr>
              <a:t>.fillna( </a:t>
            </a:r>
            <a:r>
              <a:rPr lang="en-US" altLang="zh-CN">
                <a:highlight>
                  <a:srgbClr val="FFFF00"/>
                </a:highlight>
                <a:sym typeface="+mn-ea"/>
              </a:rPr>
              <a:t>df_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电脑</a:t>
            </a:r>
            <a:r>
              <a:rPr lang="en-US" altLang="zh-CN">
                <a:highlight>
                  <a:srgbClr val="FFFF00"/>
                </a:highlight>
                <a:sym typeface="+mn-ea"/>
              </a:rPr>
              <a:t>.mean</a:t>
            </a:r>
            <a:r>
              <a:rPr lang="en-US" altLang="zh-CN">
                <a:sym typeface="+mn-ea"/>
              </a:rPr>
              <a:t>,  inplace= True)       # </a:t>
            </a:r>
            <a:r>
              <a:rPr lang="zh-CN" altLang="en-US">
                <a:sym typeface="+mn-ea"/>
              </a:rPr>
              <a:t>注意这里用均值填充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</a:t>
            </a:r>
            <a:r>
              <a:rPr lang="en-US" altLang="zh-CN"/>
              <a:t>--</a:t>
            </a:r>
            <a:r>
              <a:rPr lang="zh-CN" altLang="en-US"/>
              <a:t>数据库</a:t>
            </a:r>
            <a:r>
              <a:rPr lang="zh-CN" altLang="en-US"/>
              <a:t>操作重点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6360"/>
            <a:ext cx="10515600" cy="4820920"/>
          </a:xfrm>
        </p:spPr>
        <p:txBody>
          <a:bodyPr>
            <a:normAutofit fontScale="70000"/>
          </a:bodyPr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数据库基本操作：增、删、改、</a:t>
            </a:r>
            <a:r>
              <a:rPr lang="zh-CN" altLang="en-US">
                <a:solidFill>
                  <a:srgbClr val="FF0000"/>
                </a:solidFill>
              </a:rPr>
              <a:t>查</a:t>
            </a:r>
            <a:endParaRPr lang="zh-CN" altLang="en-US">
              <a:solidFill>
                <a:srgbClr val="FF0000"/>
              </a:solidFill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FF0000"/>
                </a:solidFill>
              </a:rPr>
              <a:t> 数据库查询：</a:t>
            </a:r>
            <a:r>
              <a:rPr lang="en-US" altLang="zh-CN">
                <a:solidFill>
                  <a:srgbClr val="FF0000"/>
                </a:solidFill>
              </a:rPr>
              <a:t> group by XX  (</a:t>
            </a:r>
            <a:r>
              <a:rPr lang="zh-CN" altLang="en-US">
                <a:solidFill>
                  <a:srgbClr val="FF0000"/>
                </a:solidFill>
              </a:rPr>
              <a:t>按照</a:t>
            </a:r>
            <a:r>
              <a:rPr lang="en-US" altLang="zh-CN">
                <a:solidFill>
                  <a:srgbClr val="FF0000"/>
                </a:solidFill>
              </a:rPr>
              <a:t>XX</a:t>
            </a:r>
            <a:r>
              <a:rPr lang="zh-CN" altLang="en-US">
                <a:solidFill>
                  <a:srgbClr val="FF0000"/>
                </a:solidFill>
              </a:rPr>
              <a:t>分组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 distinct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zh-CN" altLang="en-US">
                <a:solidFill>
                  <a:srgbClr val="FF0000"/>
                </a:solidFill>
              </a:rPr>
              <a:t>去重）</a:t>
            </a:r>
            <a:endParaRPr lang="zh-CN" altLang="en-US">
              <a:solidFill>
                <a:srgbClr val="FF0000"/>
              </a:solidFill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数据库查询前，一定先检查有没有索引（右键</a:t>
            </a:r>
            <a:r>
              <a:rPr lang="en-US" altLang="zh-CN">
                <a:solidFill>
                  <a:srgbClr val="FF0000"/>
                </a:solidFill>
              </a:rPr>
              <a:t>--</a:t>
            </a:r>
            <a:r>
              <a:rPr lang="zh-CN" altLang="en-US">
                <a:solidFill>
                  <a:srgbClr val="FF0000"/>
                </a:solidFill>
              </a:rPr>
              <a:t>设计表），如果没有索引，添加</a:t>
            </a:r>
            <a:r>
              <a:rPr lang="zh-CN" altLang="en-US">
                <a:solidFill>
                  <a:srgbClr val="FF0000"/>
                </a:solidFill>
              </a:rPr>
              <a:t>索引</a:t>
            </a:r>
            <a:endParaRPr lang="zh-CN" altLang="en-US">
              <a:solidFill>
                <a:srgbClr val="FF0000"/>
              </a:solidFill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202020"/>
                </a:solidFill>
              </a:rPr>
              <a:t>新增内容（学有余力时掌握）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查询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的结果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union  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查询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的结果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union 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查询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的结果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...  (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取并集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endParaRPr lang="en-US" altLang="zh-CN" sz="18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查询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的结果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minus  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查询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的结果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（取差集：查询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结果中有，而查询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结果中没有）</a:t>
            </a:r>
            <a:endParaRPr lang="zh-CN" altLang="en-US" sz="18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查询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的结果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minus  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查询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的结果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（取差集：查询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结果中有，而查询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结果中没有）</a:t>
            </a:r>
            <a:endParaRPr lang="zh-CN" altLang="en-US" sz="18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新增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内容</a:t>
            </a:r>
            <a:endParaRPr lang="zh-CN" altLang="en-US" sz="18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like  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形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似</a:t>
            </a:r>
            <a:endParaRPr lang="zh-CN" altLang="en-US" sz="18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新增内容：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多个查询条件之间的组合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（同时满足用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and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只要其中一个满足，用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or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</a:t>
            </a:r>
            <a:endParaRPr lang="zh-CN" altLang="en-US" sz="18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where   X = 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四川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人</a:t>
            </a:r>
            <a:endParaRPr lang="zh-CN" altLang="en-US" sz="18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and  </a:t>
            </a:r>
            <a:endParaRPr lang="en-US" altLang="zh-CN" sz="18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x = 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老师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or  x= 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医生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or x= 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公务员）</a:t>
            </a:r>
            <a:endParaRPr lang="zh-CN" altLang="en-US" sz="18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注意：</a:t>
            </a:r>
            <a:r>
              <a:rPr lang="en-US" altLang="zh-CN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数据库中，字符、汉字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等用单引号</a:t>
            </a:r>
            <a:r>
              <a:rPr lang="zh-CN" altLang="en-US" sz="1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引起来</a:t>
            </a:r>
            <a:endParaRPr lang="zh-CN" altLang="en-US" sz="18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复习</a:t>
            </a:r>
            <a:r>
              <a:rPr lang="en-US" altLang="zh-CN"/>
              <a:t>--</a:t>
            </a:r>
            <a:r>
              <a:rPr lang="zh-CN" altLang="en-US"/>
              <a:t>数据库</a:t>
            </a:r>
            <a:r>
              <a:rPr lang="zh-CN" altLang="en-US"/>
              <a:t>实战硬核知识点，知道这些就</a:t>
            </a:r>
            <a:r>
              <a:rPr lang="zh-CN" altLang="en-US"/>
              <a:t>够了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输入时：</a:t>
            </a:r>
            <a:r>
              <a:rPr lang="zh-CN" altLang="en-US">
                <a:solidFill>
                  <a:srgbClr val="FF0000"/>
                </a:solidFill>
              </a:rPr>
              <a:t>仔细检查当前的输入法</a:t>
            </a:r>
            <a:r>
              <a:rPr lang="zh-CN" altLang="en-US"/>
              <a:t>，除汉字外，一律应该用</a:t>
            </a:r>
            <a:r>
              <a:rPr lang="zh-CN" altLang="en-US">
                <a:solidFill>
                  <a:srgbClr val="FF0000"/>
                </a:solidFill>
              </a:rPr>
              <a:t>英文</a:t>
            </a:r>
            <a:r>
              <a:rPr lang="zh-CN" altLang="en-US">
                <a:solidFill>
                  <a:schemeClr val="tx1"/>
                </a:solidFill>
              </a:rPr>
              <a:t>输入法、英文标点</a:t>
            </a:r>
            <a:r>
              <a:rPr lang="en-US" altLang="zh-CN">
                <a:solidFill>
                  <a:schemeClr val="tx1"/>
                </a:solidFill>
              </a:rPr>
              <a:t>. </a:t>
            </a:r>
            <a:r>
              <a:rPr lang="zh-CN" altLang="en-US">
                <a:solidFill>
                  <a:srgbClr val="FF0000"/>
                </a:solidFill>
              </a:rPr>
              <a:t>不用区分大小写；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建立数据表时，注意每个字段应设置其数据类型，特别对于字符</a:t>
            </a:r>
            <a:r>
              <a:rPr lang="zh-CN" altLang="en-US"/>
              <a:t>数据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数据库基本操作：增、删、改、</a:t>
            </a:r>
            <a:r>
              <a:rPr lang="zh-CN" altLang="en-US">
                <a:solidFill>
                  <a:srgbClr val="FF0000"/>
                </a:solidFill>
              </a:rPr>
              <a:t>查</a:t>
            </a:r>
            <a:r>
              <a:rPr lang="zh-CN" altLang="en-US"/>
              <a:t>；最核心的查操作，</a:t>
            </a:r>
            <a:r>
              <a:rPr lang="zh-CN" altLang="en-US"/>
              <a:t>包括：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）查所有：</a:t>
            </a:r>
            <a:r>
              <a:rPr lang="en-US" altLang="zh-CN"/>
              <a:t> </a:t>
            </a:r>
            <a:r>
              <a:rPr lang="en-US" altLang="zh-CN"/>
              <a:t>select *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）查数量：</a:t>
            </a:r>
            <a:r>
              <a:rPr lang="en-US" altLang="zh-CN"/>
              <a:t> select count(*)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）查不重复的记录：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select distinct * </a:t>
            </a:r>
            <a:endParaRPr lang="en-US" altLang="zh-CN">
              <a:highlight>
                <a:srgbClr val="FFFF00"/>
              </a:highlight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）查特定记录：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…</a:t>
            </a:r>
            <a:r>
              <a:rPr lang="en-US" altLang="zh-CN"/>
              <a:t> where XXX = XXX                 </a:t>
            </a:r>
            <a:r>
              <a:rPr lang="zh-CN" altLang="en-US"/>
              <a:t>即</a:t>
            </a:r>
            <a:r>
              <a:rPr lang="en-US" altLang="zh-CN"/>
              <a:t>XX</a:t>
            </a:r>
            <a:r>
              <a:rPr lang="zh-CN" altLang="en-US"/>
              <a:t>等于某个数值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…</a:t>
            </a:r>
            <a:r>
              <a:rPr lang="en-US" altLang="zh-CN"/>
              <a:t> where XXX in (‘xx’, ‘xx’)     </a:t>
            </a:r>
            <a:r>
              <a:rPr lang="zh-CN" altLang="en-US"/>
              <a:t>即</a:t>
            </a:r>
            <a:r>
              <a:rPr lang="en-US" altLang="zh-CN"/>
              <a:t>XX</a:t>
            </a:r>
            <a:r>
              <a:rPr lang="zh-CN" altLang="en-US"/>
              <a:t>在某个范围中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…</a:t>
            </a:r>
            <a:r>
              <a:rPr lang="en-US" altLang="zh-CN"/>
              <a:t> where </a:t>
            </a:r>
            <a:r>
              <a:rPr lang="zh-CN" altLang="en-US"/>
              <a:t>条件</a:t>
            </a:r>
            <a:r>
              <a:rPr lang="en-US" altLang="zh-CN"/>
              <a:t>1  and </a:t>
            </a:r>
            <a:r>
              <a:rPr lang="zh-CN" altLang="en-US"/>
              <a:t>条件</a:t>
            </a:r>
            <a:r>
              <a:rPr lang="en-US" altLang="zh-CN"/>
              <a:t>2</a:t>
            </a:r>
            <a:endParaRPr lang="en-US" altLang="zh-CN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给查完的记录，排个序：</a:t>
            </a:r>
            <a:r>
              <a:rPr lang="en-US" altLang="zh-CN"/>
              <a:t> </a:t>
            </a:r>
            <a:r>
              <a:rPr lang="zh-CN" altLang="en-US"/>
              <a:t>…</a:t>
            </a:r>
            <a:r>
              <a:rPr lang="en-US" altLang="zh-CN"/>
              <a:t>  order by XXX</a:t>
            </a:r>
            <a:r>
              <a:rPr lang="zh-CN" altLang="en-US"/>
              <a:t>（</a:t>
            </a:r>
            <a:r>
              <a:rPr lang="zh-CN" altLang="en-US"/>
              <a:t>升序）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或者</a:t>
            </a:r>
            <a:r>
              <a:rPr lang="en-US" altLang="zh-CN"/>
              <a:t> order by XXX  DESC</a:t>
            </a:r>
            <a:r>
              <a:rPr lang="zh-CN" altLang="en-US"/>
              <a:t>（</a:t>
            </a:r>
            <a:r>
              <a:rPr lang="zh-CN" altLang="en-US"/>
              <a:t>降序）</a:t>
            </a:r>
            <a:endParaRPr lang="en-US" altLang="zh-CN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>
                <a:highlight>
                  <a:srgbClr val="FFFF00"/>
                </a:highlight>
              </a:rPr>
              <a:t>分组查：</a:t>
            </a:r>
            <a:r>
              <a:rPr lang="en-US" altLang="zh-CN">
                <a:highlight>
                  <a:srgbClr val="FFFF00"/>
                </a:highlight>
              </a:rPr>
              <a:t> select </a:t>
            </a:r>
            <a:r>
              <a:rPr lang="zh-CN" altLang="en-US">
                <a:highlight>
                  <a:srgbClr val="FFFF00"/>
                </a:highlight>
              </a:rPr>
              <a:t>…</a:t>
            </a:r>
            <a:r>
              <a:rPr lang="en-US" altLang="zh-CN">
                <a:highlight>
                  <a:srgbClr val="FFFF00"/>
                </a:highlight>
              </a:rPr>
              <a:t> where </a:t>
            </a:r>
            <a:r>
              <a:rPr lang="zh-CN" altLang="en-US">
                <a:highlight>
                  <a:srgbClr val="FFFF00"/>
                </a:highlight>
              </a:rPr>
              <a:t>…</a:t>
            </a:r>
            <a:r>
              <a:rPr lang="en-US" altLang="zh-CN">
                <a:highlight>
                  <a:srgbClr val="FFFF00"/>
                </a:highlight>
              </a:rPr>
              <a:t> </a:t>
            </a:r>
            <a:r>
              <a:rPr lang="en-US" altLang="zh-CN" b="1">
                <a:highlight>
                  <a:srgbClr val="FFFF00"/>
                </a:highlight>
              </a:rPr>
              <a:t>group by XXX</a:t>
            </a:r>
            <a:endParaRPr lang="zh-CN" altLang="en-US" b="1">
              <a:highlight>
                <a:srgbClr val="FFFF00"/>
              </a:highlight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b="1">
              <a:highlight>
                <a:srgbClr val="FFFF00"/>
              </a:highligh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2856230"/>
            <a:ext cx="4067810" cy="1662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58690"/>
            <a:ext cx="4970780" cy="1610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</a:t>
            </a:r>
            <a:r>
              <a:rPr lang="en-US" altLang="zh-CN"/>
              <a:t>--</a:t>
            </a:r>
            <a:r>
              <a:rPr lang="zh-CN" altLang="en-US"/>
              <a:t>数据库知识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 </a:t>
            </a:r>
            <a:r>
              <a:rPr lang="zh-CN" altLang="en-US"/>
              <a:t>嵌套</a:t>
            </a:r>
            <a:r>
              <a:rPr lang="zh-CN" altLang="en-US"/>
              <a:t>查询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select xx from (XX);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关联查询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join XXX on  XXX.XX = XXX.XX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查询前需要构建</a:t>
            </a:r>
            <a:r>
              <a:rPr lang="zh-CN" altLang="en-US"/>
              <a:t>索引</a:t>
            </a:r>
            <a:endParaRPr lang="zh-CN" altLang="en-US"/>
          </a:p>
          <a:p>
            <a:r>
              <a:rPr lang="zh-CN" altLang="en-US"/>
              <a:t> 数据库设计：</a:t>
            </a:r>
            <a:r>
              <a:rPr lang="en-US" altLang="zh-CN"/>
              <a:t> </a:t>
            </a:r>
            <a:r>
              <a:rPr lang="zh-CN" altLang="en-US"/>
              <a:t>主键、</a:t>
            </a:r>
            <a:r>
              <a:rPr lang="zh-CN" altLang="en-US"/>
              <a:t>外键</a:t>
            </a:r>
            <a:endParaRPr lang="zh-CN" altLang="en-US"/>
          </a:p>
          <a:p>
            <a:r>
              <a:rPr lang="zh-CN" altLang="en-US"/>
              <a:t> 数据库：不同表之间要适度</a:t>
            </a:r>
            <a:r>
              <a:rPr lang="zh-CN" altLang="en-US"/>
              <a:t>拆分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endParaRPr lang="zh-CN" altLang="en-US"/>
          </a:p>
          <a:p>
            <a:pPr>
              <a:buFont typeface="Wingdings" panose="05000000000000000000" charset="0"/>
              <a:buChar char=""/>
            </a:pPr>
            <a:r>
              <a:rPr lang="zh-CN" altLang="en-US"/>
              <a:t>好的习惯：加注释，必要的</a:t>
            </a:r>
            <a:r>
              <a:rPr lang="zh-CN" altLang="en-US"/>
              <a:t>换行；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0405" y="1825625"/>
            <a:ext cx="4622800" cy="3644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关</a:t>
            </a:r>
            <a:r>
              <a:rPr lang="zh-CN" altLang="en-US"/>
              <a:t>的数据库实战——</a:t>
            </a:r>
            <a:r>
              <a:rPr lang="en-US" altLang="zh-CN"/>
              <a:t> </a:t>
            </a:r>
            <a:r>
              <a:rPr lang="zh-CN" altLang="en-US"/>
              <a:t>练习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使用建立好的数据库，做如下练习</a:t>
            </a:r>
            <a:r>
              <a:rPr lang="zh-CN" altLang="en-US"/>
              <a:t>题：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0. </a:t>
            </a:r>
            <a:r>
              <a:rPr lang="zh-CN" altLang="en-US"/>
              <a:t>不用使用命令行，下载</a:t>
            </a:r>
            <a:r>
              <a:rPr lang="en-US" altLang="zh-CN"/>
              <a:t>navicat</a:t>
            </a:r>
            <a:r>
              <a:rPr lang="zh-CN" altLang="en-US"/>
              <a:t>来连接</a:t>
            </a:r>
            <a:r>
              <a:rPr lang="en-US" altLang="zh-CN"/>
              <a:t>mysql</a:t>
            </a:r>
            <a:r>
              <a:rPr lang="zh-CN" altLang="en-US"/>
              <a:t>数据库，并完成后续操作；（感兴趣的话，</a:t>
            </a:r>
            <a:r>
              <a:rPr lang="en-US" altLang="zh-CN"/>
              <a:t>navicat</a:t>
            </a:r>
            <a:r>
              <a:rPr lang="zh-CN" altLang="en-US"/>
              <a:t>，</a:t>
            </a:r>
            <a:r>
              <a:rPr lang="en-US" altLang="zh-CN"/>
              <a:t>dbeaver</a:t>
            </a:r>
            <a:r>
              <a:rPr lang="zh-CN" altLang="en-US"/>
              <a:t>，</a:t>
            </a:r>
            <a:r>
              <a:rPr lang="en-US" altLang="zh-CN"/>
              <a:t>tableplus</a:t>
            </a:r>
            <a:r>
              <a:rPr lang="zh-CN" altLang="en-US"/>
              <a:t>都</a:t>
            </a:r>
            <a:r>
              <a:rPr lang="zh-CN" altLang="en-US"/>
              <a:t>试试）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1. </a:t>
            </a:r>
            <a:r>
              <a:rPr lang="zh-CN" altLang="en-US"/>
              <a:t>查询</a:t>
            </a:r>
            <a:r>
              <a:rPr lang="en-US" altLang="zh-CN"/>
              <a:t>user_info </a:t>
            </a:r>
            <a:r>
              <a:rPr lang="zh-CN" altLang="en-US"/>
              <a:t>表中，记录的总</a:t>
            </a:r>
            <a:r>
              <a:rPr lang="zh-CN" altLang="en-US"/>
              <a:t>条数；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2. </a:t>
            </a:r>
            <a:r>
              <a:rPr lang="zh-CN" altLang="en-US">
                <a:sym typeface="+mn-ea"/>
              </a:rPr>
              <a:t>查询</a:t>
            </a:r>
            <a:r>
              <a:rPr lang="en-US" altLang="zh-CN">
                <a:sym typeface="+mn-ea"/>
              </a:rPr>
              <a:t>user_info </a:t>
            </a:r>
            <a:r>
              <a:rPr lang="zh-CN" altLang="en-US">
                <a:sym typeface="+mn-ea"/>
              </a:rPr>
              <a:t>表中，不重复的</a:t>
            </a:r>
            <a:r>
              <a:rPr lang="zh-CN" altLang="en-US">
                <a:sym typeface="+mn-ea"/>
              </a:rPr>
              <a:t>记录条数；</a:t>
            </a:r>
            <a:endParaRPr lang="zh-CN" altLang="en-US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3. </a:t>
            </a:r>
            <a:r>
              <a:rPr lang="zh-CN" altLang="en-US"/>
              <a:t>查询用户姓名是“刘浩”、“刘英”的</a:t>
            </a:r>
            <a:r>
              <a:rPr lang="zh-CN" altLang="en-US"/>
              <a:t>记录；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4. </a:t>
            </a:r>
            <a:r>
              <a:rPr lang="zh-CN" altLang="en-US"/>
              <a:t>插入一条记录：“刘冬”</a:t>
            </a:r>
            <a:r>
              <a:rPr lang="en-US" altLang="zh-CN"/>
              <a:t>,</a:t>
            </a:r>
            <a:r>
              <a:rPr lang="zh-CN" altLang="en-US"/>
              <a:t>“</a:t>
            </a:r>
            <a:r>
              <a:rPr lang="en-US" altLang="zh-CN"/>
              <a:t>18278009800</a:t>
            </a:r>
            <a:r>
              <a:rPr lang="zh-CN" altLang="en-US"/>
              <a:t>”，“</a:t>
            </a:r>
            <a:r>
              <a:rPr lang="en-US" altLang="zh-CN"/>
              <a:t>29</a:t>
            </a:r>
            <a:r>
              <a:rPr lang="zh-CN" altLang="en-US"/>
              <a:t>”；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5. </a:t>
            </a:r>
            <a:r>
              <a:rPr lang="zh-CN" altLang="en-US"/>
              <a:t>查询年龄在</a:t>
            </a:r>
            <a:r>
              <a:rPr lang="en-US" altLang="zh-CN"/>
              <a:t>30</a:t>
            </a:r>
            <a:r>
              <a:rPr lang="zh-CN" altLang="en-US"/>
              <a:t>岁以下的所有记录，并按照年龄降序</a:t>
            </a:r>
            <a:r>
              <a:rPr lang="zh-CN" altLang="en-US"/>
              <a:t>排列；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2417</Words>
  <Application>WPS 演示</Application>
  <PresentationFormat>宽屏</PresentationFormat>
  <Paragraphs>117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华文楷体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WPS</vt:lpstr>
      <vt:lpstr>数据分析闯关挑战——第2关</vt:lpstr>
      <vt:lpstr>目录（5关）</vt:lpstr>
      <vt:lpstr>第2关--使用python 进行简单的数值分析</vt:lpstr>
      <vt:lpstr>第2关--拓展</vt:lpstr>
      <vt:lpstr>今日重点--python</vt:lpstr>
      <vt:lpstr>今日重点</vt:lpstr>
      <vt:lpstr>数据库实战—— 硬核知识点，知道这些就够了</vt:lpstr>
      <vt:lpstr>今日知识点</vt:lpstr>
      <vt:lpstr>数据库实战—— 练习题</vt:lpstr>
      <vt:lpstr>附加奖励-第1关</vt:lpstr>
      <vt:lpstr>附加奖励-第1关思考（挑战结束后再去想想）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Cisco</cp:lastModifiedBy>
  <cp:revision>18</cp:revision>
  <dcterms:created xsi:type="dcterms:W3CDTF">2025-07-21T14:50:16Z</dcterms:created>
  <dcterms:modified xsi:type="dcterms:W3CDTF">2025-07-21T14:50:16Z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2052-6.14.0.8924</vt:lpwstr>
  </property>
  <property fmtid="{D5CDD505-2E9C-101B-9397-08002B2CF9AE}" pid="3" name="ICV">
    <vt:lpwstr>D37BDB91B9C60B5E21565668CA336074_43</vt:lpwstr>
  </property>
</Properties>
</file>