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8" r:id="rId5"/>
    <p:sldId id="259" r:id="rId6"/>
    <p:sldId id="266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ffectLst/>
              </a:rPr>
              <a:t>数据分析闯关挑战——第</a:t>
            </a:r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关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For My </a:t>
            </a:r>
            <a:r>
              <a:rPr lang="en-US" altLang="zh-CN" dirty="0">
                <a:latin typeface="+mn-lt"/>
              </a:rPr>
              <a:t>family</a:t>
            </a:r>
            <a:endParaRPr lang="en-US" altLang="zh-CN" dirty="0">
              <a:latin typeface="+mn-lt"/>
            </a:endParaRPr>
          </a:p>
          <a:p>
            <a:endParaRPr lang="en-US" altLang="zh-CN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（只需要完成任务，</a:t>
            </a:r>
            <a:r>
              <a:rPr lang="zh-CN" altLang="en-US" dirty="0">
                <a:latin typeface="+mn-lt"/>
              </a:rPr>
              <a:t>越快越好。先完成，再</a:t>
            </a:r>
            <a:r>
              <a:rPr lang="zh-CN" altLang="en-US" dirty="0">
                <a:latin typeface="+mn-lt"/>
              </a:rPr>
              <a:t>完美）</a:t>
            </a:r>
            <a:endParaRPr lang="zh-CN" altLang="en-US" dirty="0">
              <a:latin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145" y="303530"/>
            <a:ext cx="416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不服来战系列：数据库（共</a:t>
            </a:r>
            <a:r>
              <a:rPr lang="en-US" altLang="zh-CN"/>
              <a:t>5</a:t>
            </a:r>
            <a:r>
              <a:rPr lang="zh-CN" altLang="en-US"/>
              <a:t>关）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目录（</a:t>
            </a:r>
            <a:r>
              <a:rPr lang="en-US" altLang="zh-CN"/>
              <a:t>5</a:t>
            </a:r>
            <a:r>
              <a:rPr lang="zh-CN" altLang="en-US"/>
              <a:t>关）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>
                <a:solidFill>
                  <a:srgbClr val="00B050"/>
                </a:solidFill>
              </a:rPr>
              <a:t>第</a:t>
            </a:r>
            <a:r>
              <a:rPr lang="en-US" altLang="zh-CN">
                <a:solidFill>
                  <a:srgbClr val="00B050"/>
                </a:solidFill>
              </a:rPr>
              <a:t>1</a:t>
            </a:r>
            <a:r>
              <a:rPr lang="zh-CN" altLang="en-US">
                <a:solidFill>
                  <a:srgbClr val="00B050"/>
                </a:solidFill>
              </a:rPr>
              <a:t>关（</a:t>
            </a:r>
            <a:r>
              <a:rPr lang="en-US" altLang="zh-CN">
                <a:solidFill>
                  <a:srgbClr val="00B050"/>
                </a:solidFill>
              </a:rPr>
              <a:t>100</a:t>
            </a:r>
            <a:r>
              <a:rPr lang="zh-CN" altLang="en-US">
                <a:solidFill>
                  <a:srgbClr val="00B050"/>
                </a:solidFill>
              </a:rPr>
              <a:t>分）：本地安装</a:t>
            </a:r>
            <a:r>
              <a:rPr lang="en-US" altLang="zh-CN">
                <a:solidFill>
                  <a:srgbClr val="00B050"/>
                </a:solidFill>
              </a:rPr>
              <a:t>mysql</a:t>
            </a:r>
            <a:r>
              <a:rPr lang="zh-CN" altLang="en-US">
                <a:solidFill>
                  <a:srgbClr val="00B050"/>
                </a:solidFill>
              </a:rPr>
              <a:t>，并建立一个简单的销量数据库，插入</a:t>
            </a:r>
            <a:r>
              <a:rPr lang="en-US" altLang="zh-CN">
                <a:solidFill>
                  <a:srgbClr val="00B050"/>
                </a:solidFill>
              </a:rPr>
              <a:t>3条记录，并完成数据库基本操作（增、删、改、查）；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>
                <a:solidFill>
                  <a:srgbClr val="00B050"/>
                </a:solidFill>
              </a:rPr>
              <a:t>第</a:t>
            </a:r>
            <a:r>
              <a:rPr lang="en-US" altLang="zh-CN">
                <a:solidFill>
                  <a:srgbClr val="00B050"/>
                </a:solidFill>
              </a:rPr>
              <a:t>2</a:t>
            </a:r>
            <a:r>
              <a:rPr lang="zh-CN" altLang="en-US">
                <a:solidFill>
                  <a:srgbClr val="00B050"/>
                </a:solidFill>
              </a:rPr>
              <a:t>关（</a:t>
            </a:r>
            <a:r>
              <a:rPr lang="en-US" altLang="zh-CN">
                <a:solidFill>
                  <a:srgbClr val="00B050"/>
                </a:solidFill>
              </a:rPr>
              <a:t>200</a:t>
            </a:r>
            <a:r>
              <a:rPr lang="zh-CN" altLang="en-US">
                <a:solidFill>
                  <a:srgbClr val="00B050"/>
                </a:solidFill>
              </a:rPr>
              <a:t>分）：用</a:t>
            </a:r>
            <a:r>
              <a:rPr lang="en-US" altLang="zh-CN">
                <a:solidFill>
                  <a:srgbClr val="00B050"/>
                </a:solidFill>
              </a:rPr>
              <a:t>python</a:t>
            </a:r>
            <a:r>
              <a:rPr lang="zh-CN" altLang="en-US">
                <a:solidFill>
                  <a:srgbClr val="00B050"/>
                </a:solidFill>
              </a:rPr>
              <a:t>做简单的数据分析</a:t>
            </a:r>
            <a:endParaRPr lang="zh-CN" altLang="en-US">
              <a:solidFill>
                <a:srgbClr val="00B050"/>
              </a:solidFill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第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关（</a:t>
            </a:r>
            <a:r>
              <a:rPr lang="en-US" altLang="zh-CN">
                <a:solidFill>
                  <a:srgbClr val="FF0000"/>
                </a:solidFill>
              </a:rPr>
              <a:t>150</a:t>
            </a:r>
            <a:r>
              <a:rPr lang="zh-CN" altLang="en-US">
                <a:solidFill>
                  <a:srgbClr val="FF0000"/>
                </a:solidFill>
              </a:rPr>
              <a:t>分）：用</a:t>
            </a:r>
            <a:r>
              <a:rPr lang="en-US" altLang="zh-CN">
                <a:solidFill>
                  <a:srgbClr val="FF0000"/>
                </a:solidFill>
              </a:rPr>
              <a:t>python</a:t>
            </a:r>
            <a:r>
              <a:rPr lang="zh-CN" altLang="en-US">
                <a:solidFill>
                  <a:srgbClr val="FF0000"/>
                </a:solidFill>
              </a:rPr>
              <a:t>进行数据可视化（实战化）</a:t>
            </a:r>
            <a:endParaRPr lang="zh-CN" altLang="en-US">
              <a:solidFill>
                <a:srgbClr val="00B050"/>
              </a:solidFill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关（</a:t>
            </a:r>
            <a:r>
              <a:rPr lang="en-US" altLang="zh-CN"/>
              <a:t>100</a:t>
            </a:r>
            <a:r>
              <a:rPr lang="zh-CN" altLang="en-US"/>
              <a:t>分）：待</a:t>
            </a:r>
            <a:r>
              <a:rPr lang="zh-CN" altLang="en-US"/>
              <a:t>解锁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关（</a:t>
            </a:r>
            <a:r>
              <a:rPr lang="en-US" altLang="zh-CN"/>
              <a:t>150</a:t>
            </a:r>
            <a:r>
              <a:rPr lang="zh-CN" altLang="en-US"/>
              <a:t>分）：待</a:t>
            </a:r>
            <a:r>
              <a:rPr lang="zh-CN" altLang="en-US"/>
              <a:t>解锁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终点：会操作数据库；会使用</a:t>
            </a:r>
            <a:r>
              <a:rPr lang="en-US" altLang="zh-CN"/>
              <a:t>excel</a:t>
            </a:r>
            <a:r>
              <a:rPr lang="zh-CN" altLang="en-US"/>
              <a:t>等软件对数据做简单的</a:t>
            </a:r>
            <a:r>
              <a:rPr lang="zh-CN" altLang="en-US"/>
              <a:t>计算、画图；会使用简单的</a:t>
            </a:r>
            <a:r>
              <a:rPr lang="en-US" altLang="zh-CN"/>
              <a:t>python</a:t>
            </a:r>
            <a:r>
              <a:rPr lang="zh-CN" altLang="en-US"/>
              <a:t>代码，绘制</a:t>
            </a:r>
            <a:r>
              <a:rPr lang="zh-CN" altLang="en-US"/>
              <a:t>统计图；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关</a:t>
            </a:r>
            <a:r>
              <a:rPr lang="en-US" altLang="zh-CN"/>
              <a:t>--</a:t>
            </a:r>
            <a:r>
              <a:rPr lang="zh-CN" altLang="en-US"/>
              <a:t>使用</a:t>
            </a:r>
            <a:r>
              <a:rPr lang="en-US" altLang="zh-CN"/>
              <a:t>python </a:t>
            </a:r>
            <a:r>
              <a:rPr lang="zh-CN" altLang="en-US"/>
              <a:t>进行</a:t>
            </a:r>
            <a:r>
              <a:rPr lang="zh-CN" altLang="en-US"/>
              <a:t>实战化数值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56360"/>
            <a:ext cx="10515600" cy="4820920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"/>
            </a:pPr>
            <a:r>
              <a:rPr lang="zh-CN" altLang="en-US"/>
              <a:t>使用</a:t>
            </a:r>
            <a:r>
              <a:rPr lang="en-US" altLang="zh-CN"/>
              <a:t>colab</a:t>
            </a:r>
            <a:r>
              <a:rPr lang="zh-CN" altLang="en-US"/>
              <a:t>，上传数据后，月度每一行注释，确保逐行运行</a:t>
            </a:r>
            <a:r>
              <a:rPr lang="zh-CN" altLang="en-US"/>
              <a:t>成功；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部分代码，请仿照注释中的示例，进行补全、</a:t>
            </a:r>
            <a:r>
              <a:rPr lang="zh-CN" altLang="en-US"/>
              <a:t>替换；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仿照示例代码，</a:t>
            </a:r>
            <a:r>
              <a:rPr lang="zh-CN" altLang="en-US"/>
              <a:t>补全你的代码：任务</a:t>
            </a:r>
            <a:r>
              <a:rPr lang="en-US" altLang="zh-CN"/>
              <a:t>3</a:t>
            </a:r>
            <a:r>
              <a:rPr lang="zh-CN" altLang="en-US"/>
              <a:t>、任务</a:t>
            </a:r>
            <a:r>
              <a:rPr lang="en-US" altLang="zh-CN"/>
              <a:t>4</a:t>
            </a:r>
            <a:r>
              <a:rPr lang="zh-CN" altLang="en-US"/>
              <a:t>；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zh-CN" altLang="en-US"/>
              <a:t> 将网页上的代码下载，保存为</a:t>
            </a:r>
            <a:r>
              <a:rPr lang="en-US" altLang="zh-CN"/>
              <a:t>.ipynb</a:t>
            </a:r>
            <a:r>
              <a:rPr lang="zh-CN" altLang="en-US"/>
              <a:t>文件（</a:t>
            </a:r>
            <a:r>
              <a:rPr lang="zh-CN" altLang="en-US" b="1"/>
              <a:t>文件</a:t>
            </a:r>
            <a:r>
              <a:rPr lang="en-US" altLang="zh-CN" b="1"/>
              <a:t>--&gt;</a:t>
            </a:r>
            <a:r>
              <a:rPr lang="zh-CN" altLang="en-US" b="1"/>
              <a:t>下载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6010" y="3429000"/>
            <a:ext cx="6348730" cy="32785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关</a:t>
            </a:r>
            <a:r>
              <a:rPr lang="en-US" altLang="zh-CN"/>
              <a:t>--</a:t>
            </a:r>
            <a:r>
              <a:rPr lang="zh-CN" altLang="en-US"/>
              <a:t>拓展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56360"/>
            <a:ext cx="10515600" cy="4820920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请先确保：在</a:t>
            </a:r>
            <a:r>
              <a:rPr lang="en-US" altLang="zh-CN"/>
              <a:t>colab</a:t>
            </a:r>
            <a:r>
              <a:rPr lang="zh-CN" altLang="en-US"/>
              <a:t>网页上，将你完成的</a:t>
            </a:r>
            <a:r>
              <a:rPr lang="en-US" altLang="zh-CN"/>
              <a:t>notebook</a:t>
            </a:r>
            <a:r>
              <a:rPr lang="zh-CN" altLang="en-US"/>
              <a:t>代码，已经下载保存为</a:t>
            </a:r>
            <a:r>
              <a:rPr lang="en-US" altLang="zh-CN"/>
              <a:t>.ipynb</a:t>
            </a:r>
            <a:r>
              <a:rPr lang="zh-CN" altLang="en-US"/>
              <a:t>文件；</a:t>
            </a:r>
            <a:endParaRPr lang="en-US" altLang="zh-CN"/>
          </a:p>
          <a:p>
            <a:pPr>
              <a:buFont typeface="Wingdings" panose="05000000000000000000" charset="0"/>
              <a:buChar char=""/>
            </a:pPr>
            <a:r>
              <a:rPr lang="zh-CN" altLang="en-US"/>
              <a:t>本地配置</a:t>
            </a:r>
            <a:r>
              <a:rPr lang="en-US" altLang="zh-CN"/>
              <a:t>python</a:t>
            </a:r>
            <a:r>
              <a:rPr lang="zh-CN" altLang="en-US"/>
              <a:t>环境（</a:t>
            </a:r>
            <a:r>
              <a:rPr lang="zh-CN" altLang="en-US">
                <a:solidFill>
                  <a:srgbClr val="00B050"/>
                </a:solidFill>
              </a:rPr>
              <a:t>下载装个</a:t>
            </a:r>
            <a:r>
              <a:rPr lang="en-US" altLang="zh-CN">
                <a:solidFill>
                  <a:srgbClr val="00B050"/>
                </a:solidFill>
              </a:rPr>
              <a:t>Anaconda</a:t>
            </a:r>
            <a:r>
              <a:rPr lang="zh-CN" altLang="en-US"/>
              <a:t>）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打开</a:t>
            </a:r>
            <a:r>
              <a:rPr lang="en-US" altLang="zh-CN"/>
              <a:t> Anaconda </a:t>
            </a:r>
            <a:r>
              <a:rPr lang="zh-CN" altLang="en-US"/>
              <a:t>，点击</a:t>
            </a:r>
            <a:r>
              <a:rPr lang="en-US" altLang="zh-CN"/>
              <a:t> "Jupyter Notebook" </a:t>
            </a:r>
            <a:r>
              <a:rPr lang="zh-CN" altLang="en-US"/>
              <a:t>或</a:t>
            </a:r>
            <a:r>
              <a:rPr lang="en-US" altLang="zh-CN"/>
              <a:t> "JupyterLab" </a:t>
            </a:r>
            <a:r>
              <a:rPr lang="zh-CN" altLang="en-US"/>
              <a:t>启动。选择数据所在的路径，在本地运行这个</a:t>
            </a:r>
            <a:r>
              <a:rPr lang="en-US" altLang="zh-CN"/>
              <a:t>notebook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rgbClr val="00B050"/>
                </a:solidFill>
              </a:rPr>
              <a:t>数据库复习</a:t>
            </a:r>
            <a:r>
              <a:rPr lang="zh-CN" altLang="en-US"/>
              <a:t>——</a:t>
            </a:r>
            <a:r>
              <a:rPr lang="en-US" altLang="zh-CN"/>
              <a:t> </a:t>
            </a:r>
            <a:r>
              <a:rPr lang="zh-CN" altLang="en-US"/>
              <a:t>硬核知识点，知道这些就</a:t>
            </a:r>
            <a:r>
              <a:rPr lang="zh-CN" altLang="en-US"/>
              <a:t>够了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53185"/>
            <a:ext cx="10515600" cy="5347335"/>
          </a:xfrm>
        </p:spPr>
        <p:txBody>
          <a:bodyPr>
            <a:normAutofit fontScale="60000"/>
          </a:bodyPr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输入时：</a:t>
            </a:r>
            <a:r>
              <a:rPr lang="zh-CN" altLang="en-US">
                <a:solidFill>
                  <a:srgbClr val="FF0000"/>
                </a:solidFill>
              </a:rPr>
              <a:t>仔细检查当前的输入法</a:t>
            </a:r>
            <a:r>
              <a:rPr lang="zh-CN" altLang="en-US"/>
              <a:t>，除汉字外，一律应该用</a:t>
            </a:r>
            <a:r>
              <a:rPr lang="zh-CN" altLang="en-US">
                <a:solidFill>
                  <a:srgbClr val="FF0000"/>
                </a:solidFill>
              </a:rPr>
              <a:t>英文</a:t>
            </a:r>
            <a:r>
              <a:rPr lang="zh-CN" altLang="en-US">
                <a:solidFill>
                  <a:schemeClr val="tx1"/>
                </a:solidFill>
              </a:rPr>
              <a:t>输入法、英文标点</a:t>
            </a:r>
            <a:r>
              <a:rPr lang="en-US" altLang="zh-CN">
                <a:solidFill>
                  <a:schemeClr val="tx1"/>
                </a:solidFill>
              </a:rPr>
              <a:t>. </a:t>
            </a:r>
            <a:r>
              <a:rPr lang="zh-CN" altLang="en-US">
                <a:solidFill>
                  <a:srgbClr val="FF0000"/>
                </a:solidFill>
              </a:rPr>
              <a:t>不用区分大小写；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建立数据表时，注意每个字段应设置其数据类型，特别对于字符</a:t>
            </a:r>
            <a:r>
              <a:rPr lang="zh-CN" altLang="en-US"/>
              <a:t>数据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数据库基本操作：增、删、改、</a:t>
            </a:r>
            <a:r>
              <a:rPr lang="zh-CN" altLang="en-US">
                <a:solidFill>
                  <a:srgbClr val="FF0000"/>
                </a:solidFill>
              </a:rPr>
              <a:t>查</a:t>
            </a:r>
            <a:r>
              <a:rPr lang="zh-CN" altLang="en-US"/>
              <a:t>；最核心的查操作，</a:t>
            </a:r>
            <a:r>
              <a:rPr lang="zh-CN" altLang="en-US"/>
              <a:t>包括：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）查所有：</a:t>
            </a:r>
            <a:r>
              <a:rPr lang="en-US" altLang="zh-CN"/>
              <a:t> </a:t>
            </a:r>
            <a:r>
              <a:rPr lang="en-US" altLang="zh-CN"/>
              <a:t>select *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）查数量：</a:t>
            </a:r>
            <a:r>
              <a:rPr lang="en-US" altLang="zh-CN"/>
              <a:t> select count(*)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）查不重复的记录：</a:t>
            </a:r>
            <a:r>
              <a:rPr lang="en-US" altLang="zh-CN"/>
              <a:t> select </a:t>
            </a:r>
            <a:r>
              <a:rPr lang="en-US" altLang="zh-CN"/>
              <a:t>distinct * 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）查特定记录：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…</a:t>
            </a:r>
            <a:r>
              <a:rPr lang="en-US" altLang="zh-CN"/>
              <a:t> where XXX = XXX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…</a:t>
            </a:r>
            <a:r>
              <a:rPr lang="en-US" altLang="zh-CN"/>
              <a:t> where XXX in (“xx”, “xx”)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…</a:t>
            </a:r>
            <a:r>
              <a:rPr lang="en-US" altLang="zh-CN"/>
              <a:t> </a:t>
            </a:r>
            <a:r>
              <a:rPr lang="en-US" altLang="zh-CN"/>
              <a:t>where XX  and XXX</a:t>
            </a:r>
            <a:endParaRPr lang="en-US" altLang="zh-CN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给查完的记录，排个序：</a:t>
            </a:r>
            <a:r>
              <a:rPr lang="en-US" altLang="zh-CN"/>
              <a:t> </a:t>
            </a:r>
            <a:r>
              <a:rPr lang="zh-CN" altLang="en-US"/>
              <a:t>…</a:t>
            </a:r>
            <a:r>
              <a:rPr lang="en-US" altLang="zh-CN"/>
              <a:t>  order by XXX  </a:t>
            </a:r>
            <a:r>
              <a:rPr lang="zh-CN" altLang="en-US"/>
              <a:t>（按照降序排列：</a:t>
            </a:r>
            <a:r>
              <a:rPr lang="en-US" altLang="zh-CN"/>
              <a:t>order by xxx desc</a:t>
            </a:r>
            <a:r>
              <a:rPr lang="zh-CN" altLang="en-US"/>
              <a:t>）</a:t>
            </a:r>
            <a:endParaRPr lang="en-US" altLang="zh-CN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分组查：</a:t>
            </a:r>
            <a:r>
              <a:rPr lang="en-US" altLang="zh-CN"/>
              <a:t> select </a:t>
            </a:r>
            <a:r>
              <a:rPr lang="zh-CN" altLang="en-US"/>
              <a:t>…</a:t>
            </a:r>
            <a:r>
              <a:rPr lang="en-US" altLang="zh-CN"/>
              <a:t> where </a:t>
            </a:r>
            <a:r>
              <a:rPr lang="zh-CN" altLang="en-US"/>
              <a:t>…</a:t>
            </a:r>
            <a:r>
              <a:rPr lang="en-US" altLang="zh-CN"/>
              <a:t> group by XXX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一些单词：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 select </a:t>
            </a:r>
            <a:r>
              <a:rPr lang="zh-CN" altLang="en-US"/>
              <a:t>查询</a:t>
            </a:r>
            <a:r>
              <a:rPr lang="en-US" altLang="zh-CN"/>
              <a:t>        and  </a:t>
            </a:r>
            <a:r>
              <a:rPr lang="zh-CN" altLang="en-US"/>
              <a:t>与、而且</a:t>
            </a:r>
            <a:r>
              <a:rPr lang="en-US" altLang="zh-CN"/>
              <a:t>          order </a:t>
            </a:r>
            <a:r>
              <a:rPr lang="zh-CN" altLang="en-US"/>
              <a:t>按照</a:t>
            </a:r>
            <a:r>
              <a:rPr lang="en-US" altLang="zh-CN"/>
              <a:t>XX</a:t>
            </a:r>
            <a:r>
              <a:rPr lang="zh-CN" altLang="en-US"/>
              <a:t>排序</a:t>
            </a:r>
            <a:r>
              <a:rPr lang="en-US" altLang="zh-CN"/>
              <a:t>        by   </a:t>
            </a:r>
            <a:r>
              <a:rPr lang="zh-CN" altLang="en-US"/>
              <a:t>依据</a:t>
            </a:r>
            <a:r>
              <a:rPr lang="en-US" altLang="zh-CN"/>
              <a:t>XXX 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994</Words>
  <Application>WPS 演示</Application>
  <PresentationFormat>宽屏</PresentationFormat>
  <Paragraphs>48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WPS</vt:lpstr>
      <vt:lpstr>数据分析闯关挑战——第3关</vt:lpstr>
      <vt:lpstr>目录（5关）</vt:lpstr>
      <vt:lpstr>第3关--使用python 进行实战化数值分析</vt:lpstr>
      <vt:lpstr>第3关--拓展</vt:lpstr>
      <vt:lpstr>数据库复习—— 硬核知识点，知道这些就够了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Cisco</cp:lastModifiedBy>
  <cp:revision>18</cp:revision>
  <dcterms:created xsi:type="dcterms:W3CDTF">2025-07-21T15:38:34Z</dcterms:created>
  <dcterms:modified xsi:type="dcterms:W3CDTF">2025-07-21T15:38:34Z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2052-6.14.0.8924</vt:lpwstr>
  </property>
  <property fmtid="{D5CDD505-2E9C-101B-9397-08002B2CF9AE}" pid="3" name="ICV">
    <vt:lpwstr>31E4EE2CCD25996B06AD6368F650549E_43</vt:lpwstr>
  </property>
</Properties>
</file>