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8" r:id="rId5"/>
    <p:sldId id="299" r:id="rId6"/>
    <p:sldId id="300" r:id="rId7"/>
    <p:sldId id="280" r:id="rId8"/>
    <p:sldId id="301" r:id="rId9"/>
    <p:sldId id="270" r:id="rId10"/>
    <p:sldId id="271" r:id="rId11"/>
    <p:sldId id="293" r:id="rId12"/>
    <p:sldId id="266" r:id="rId13"/>
    <p:sldId id="281" r:id="rId14"/>
    <p:sldId id="283" r:id="rId15"/>
    <p:sldId id="30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销售数据</a:t>
            </a:r>
            <a:r>
              <a:rPr lang="en-US" altLang="zh-CN">
                <a:sym typeface="+mn-ea"/>
              </a:rPr>
              <a:t>.groupby('</a:t>
            </a:r>
            <a:r>
              <a:rPr lang="zh-CN" altLang="en-US">
                <a:sym typeface="+mn-ea"/>
              </a:rPr>
              <a:t>商品名称</a:t>
            </a:r>
            <a:r>
              <a:rPr lang="en-US" altLang="zh-CN">
                <a:sym typeface="+mn-ea"/>
              </a:rPr>
              <a:t>')['</a:t>
            </a:r>
            <a:r>
              <a:rPr lang="zh-CN" altLang="en-US">
                <a:sym typeface="+mn-ea"/>
              </a:rPr>
              <a:t>销售额</a:t>
            </a:r>
            <a:r>
              <a:rPr lang="en-US" altLang="zh-CN">
                <a:sym typeface="+mn-ea"/>
              </a:rPr>
              <a:t>'].sum().sort_values(ascending=False).head(1))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销售数据</a:t>
            </a:r>
            <a:r>
              <a:rPr lang="en-US" altLang="zh-CN">
                <a:sym typeface="+mn-ea"/>
              </a:rPr>
              <a:t>.groupby('</a:t>
            </a:r>
            <a:r>
              <a:rPr lang="zh-CN" altLang="en-US">
                <a:sym typeface="+mn-ea"/>
              </a:rPr>
              <a:t>商品名称</a:t>
            </a:r>
            <a:r>
              <a:rPr lang="en-US" altLang="zh-CN">
                <a:sym typeface="+mn-ea"/>
              </a:rPr>
              <a:t>')['</a:t>
            </a:r>
            <a:r>
              <a:rPr lang="zh-CN" altLang="en-US">
                <a:sym typeface="+mn-ea"/>
              </a:rPr>
              <a:t>销售额</a:t>
            </a:r>
            <a:r>
              <a:rPr lang="en-US" altLang="zh-CN">
                <a:sym typeface="+mn-ea"/>
              </a:rPr>
              <a:t>'].sum().sort_values(ascending=False).head(1))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销售数据</a:t>
            </a:r>
            <a:r>
              <a:rPr lang="en-US" altLang="zh-CN">
                <a:sym typeface="+mn-ea"/>
              </a:rPr>
              <a:t>.groupby('</a:t>
            </a:r>
            <a:r>
              <a:rPr lang="zh-CN" altLang="en-US">
                <a:sym typeface="+mn-ea"/>
              </a:rPr>
              <a:t>商品名称</a:t>
            </a:r>
            <a:r>
              <a:rPr lang="en-US" altLang="zh-CN">
                <a:sym typeface="+mn-ea"/>
              </a:rPr>
              <a:t>')['</a:t>
            </a:r>
            <a:r>
              <a:rPr lang="zh-CN" altLang="en-US">
                <a:sym typeface="+mn-ea"/>
              </a:rPr>
              <a:t>销售额</a:t>
            </a:r>
            <a:r>
              <a:rPr lang="en-US" altLang="zh-CN">
                <a:sym typeface="+mn-ea"/>
              </a:rPr>
              <a:t>'].sum().sort_values(ascending=False).head(1))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数据分析闯关挑战——第</a:t>
            </a:r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关（综合</a:t>
            </a:r>
            <a:r>
              <a:rPr lang="zh-CN" altLang="en-US" dirty="0">
                <a:effectLst/>
              </a:rPr>
              <a:t>演练）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For My </a:t>
            </a:r>
            <a:r>
              <a:rPr lang="en-US" altLang="zh-CN" dirty="0">
                <a:latin typeface="+mn-lt"/>
              </a:rPr>
              <a:t>family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（先会爬，将来再学会</a:t>
            </a:r>
            <a:r>
              <a:rPr lang="zh-CN" altLang="en-US" dirty="0">
                <a:latin typeface="+mn-lt"/>
              </a:rPr>
              <a:t>跑。先完成，再</a:t>
            </a:r>
            <a:r>
              <a:rPr lang="zh-CN" altLang="en-US" dirty="0">
                <a:latin typeface="+mn-lt"/>
              </a:rPr>
              <a:t>完美）</a:t>
            </a:r>
            <a:endParaRPr lang="zh-CN" altLang="en-US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145" y="303530"/>
            <a:ext cx="416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不服来战系列：数据库（共</a:t>
            </a:r>
            <a:r>
              <a:rPr lang="en-US" altLang="zh-CN"/>
              <a:t>5</a:t>
            </a:r>
            <a:r>
              <a:rPr lang="zh-CN" altLang="en-US"/>
              <a:t>关）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题目二：</a:t>
            </a:r>
            <a:r>
              <a:rPr lang="en-US" altLang="zh-CN"/>
              <a:t> </a:t>
            </a:r>
            <a:r>
              <a:rPr lang="zh-CN" altLang="en-US"/>
              <a:t>设备运维分析（补全</a:t>
            </a:r>
            <a:r>
              <a:rPr lang="en-US" altLang="zh-CN"/>
              <a:t>1</a:t>
            </a:r>
            <a:r>
              <a:rPr lang="zh-CN" altLang="en-US"/>
              <a:t>条</a:t>
            </a:r>
            <a:r>
              <a:rPr lang="en-US" altLang="zh-CN"/>
              <a:t>SQL</a:t>
            </a:r>
            <a:r>
              <a:rPr lang="zh-CN" altLang="en-US"/>
              <a:t>）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515600" cy="4820920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背景：</a:t>
            </a:r>
            <a:endParaRPr lang="zh-CN" altLang="en-US"/>
          </a:p>
          <a:p>
            <a:pPr marL="0" indent="457200">
              <a:buFont typeface="Wingdings" panose="05000000000000000000" charset="0"/>
              <a:buNone/>
            </a:pPr>
            <a:r>
              <a:rPr lang="zh-CN" altLang="en-US"/>
              <a:t>实际工作中用到的数据库查询语句（</a:t>
            </a:r>
            <a:r>
              <a:rPr lang="en-US" altLang="zh-CN"/>
              <a:t>SQL</a:t>
            </a:r>
            <a:r>
              <a:rPr lang="zh-CN" altLang="en-US"/>
              <a:t>），其实都是非常简单的那几种类型，但是涉及到的业务背景知识往往比较复杂。</a:t>
            </a:r>
            <a:endParaRPr lang="zh-CN" altLang="en-US"/>
          </a:p>
          <a:p>
            <a:pPr marL="0" indent="457200">
              <a:buFont typeface="Wingdings" panose="05000000000000000000" charset="0"/>
              <a:buNone/>
            </a:pPr>
            <a:r>
              <a:rPr lang="zh-CN" altLang="en-US"/>
              <a:t>因此，需要数据分析师，一定要有清晰的逻辑思维和敏锐的洞察力，就像破案一样，能准确理解业务背景，思路要清晰，才能快速、准确地得到分析结果。</a:t>
            </a:r>
            <a:endParaRPr lang="zh-CN" altLang="en-US"/>
          </a:p>
          <a:p>
            <a:pPr marL="0" indent="457200">
              <a:buFont typeface="Wingdings" panose="05000000000000000000" charset="0"/>
              <a:buNone/>
            </a:pPr>
            <a:endParaRPr lang="zh-CN" altLang="en-US"/>
          </a:p>
          <a:p>
            <a:pPr marL="0" indent="457200">
              <a:buFont typeface="Wingdings" panose="05000000000000000000" charset="0"/>
              <a:buNone/>
            </a:pPr>
            <a:r>
              <a:rPr lang="zh-CN" altLang="en-US"/>
              <a:t>下面以某高科技</a:t>
            </a:r>
            <a:r>
              <a:rPr lang="zh-CN" altLang="en-US"/>
              <a:t>半导体产品工艺过程中的产品良率管控、生产过程实时监测预警为背景，请通过数据库查询，迅速定位出产品异常的原因。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</a:t>
            </a:r>
            <a:r>
              <a:rPr lang="zh-CN" altLang="en-US"/>
              <a:t>二：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515600" cy="4820920"/>
          </a:xfrm>
        </p:spPr>
        <p:txBody>
          <a:bodyPr>
            <a:normAutofit/>
          </a:bodyPr>
          <a:p>
            <a:pPr marL="0" indent="457200">
              <a:buFont typeface="Wingdings" panose="05000000000000000000" charset="0"/>
              <a:buNone/>
            </a:pPr>
            <a:r>
              <a:rPr lang="zh-CN" altLang="en-US"/>
              <a:t>半导体加工工艺非常精密，尽管工艺配方中规定了每个设备加工时应该设置的参数（如加工温度、加工气压），但实际中由于设备老化、损耗等原因，设备并不是完全按照设定值进行加工</a:t>
            </a:r>
            <a:r>
              <a:rPr lang="zh-CN" altLang="en-US"/>
              <a:t>的。</a:t>
            </a:r>
            <a:endParaRPr lang="zh-CN" altLang="en-US"/>
          </a:p>
          <a:p>
            <a:pPr marL="0" indent="457200">
              <a:buFont typeface="Wingdings" panose="05000000000000000000" charset="0"/>
              <a:buNone/>
            </a:pPr>
            <a:r>
              <a:rPr lang="zh-CN" altLang="en-US"/>
              <a:t>为了提高产品的加工</a:t>
            </a:r>
            <a:r>
              <a:rPr lang="zh-CN" altLang="en-US"/>
              <a:t>良率，现代化的半导体加工过程中，自动化的监测</a:t>
            </a:r>
            <a:r>
              <a:rPr lang="zh-CN" altLang="en-US"/>
              <a:t>系统会实时采集、记录加工设备中实时的加工参数（如设备中的气体压强、温度、电压等）。同时，工厂基于历史经验会设置各个参数的预警值（即正常值区间，如</a:t>
            </a:r>
            <a:r>
              <a:rPr lang="en-US" altLang="zh-CN"/>
              <a:t>[0.54,2.38]</a:t>
            </a:r>
            <a:r>
              <a:rPr lang="zh-CN" altLang="en-US"/>
              <a:t>），一旦实时监测的参数取值，比正常值过高或者过低，就会触发预警，设备就会红灯鸣笛，提醒车间的人员进行</a:t>
            </a:r>
            <a:r>
              <a:rPr lang="zh-CN" altLang="en-US"/>
              <a:t>处置。</a:t>
            </a:r>
            <a:endParaRPr lang="zh-CN" altLang="en-US"/>
          </a:p>
          <a:p>
            <a:pPr marL="0" indent="45720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</a:t>
            </a:r>
            <a:r>
              <a:rPr lang="zh-CN" altLang="en-US"/>
              <a:t>二：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515600" cy="4820920"/>
          </a:xfrm>
        </p:spPr>
        <p:txBody>
          <a:bodyPr>
            <a:normAutofit/>
          </a:bodyPr>
          <a:p>
            <a:pPr marL="0" indent="45720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表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是某型号产品的加工过程中的履历信息（各字段含义见表头），请将其导入数据库中。</a:t>
            </a:r>
            <a:endParaRPr lang="zh-CN" altLang="en-US">
              <a:sym typeface="+mn-ea"/>
            </a:endParaRPr>
          </a:p>
          <a:p>
            <a:pPr marL="0" indent="45720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请从表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的数据中，筛选出发生过</a:t>
            </a:r>
            <a:r>
              <a:rPr lang="en-US" altLang="zh-CN">
                <a:sym typeface="+mn-ea"/>
              </a:rPr>
              <a:t>SPC</a:t>
            </a:r>
            <a:r>
              <a:rPr lang="zh-CN" altLang="en-US">
                <a:sym typeface="+mn-ea"/>
              </a:rPr>
              <a:t>超限的玻璃编号</a:t>
            </a:r>
            <a:r>
              <a:rPr lang="en-US" altLang="zh-CN">
                <a:sym typeface="+mn-ea"/>
              </a:rPr>
              <a:t>(MAT_ID)</a:t>
            </a:r>
            <a:endParaRPr lang="zh-CN" altLang="en-US">
              <a:sym typeface="+mn-ea"/>
            </a:endParaRPr>
          </a:p>
          <a:p>
            <a:pPr marL="0" indent="457200">
              <a:buFont typeface="Wingdings" panose="05000000000000000000" charset="0"/>
              <a:buNone/>
            </a:pPr>
            <a:r>
              <a:rPr lang="en-US" altLang="zh-CN" b="1">
                <a:sym typeface="+mn-ea"/>
              </a:rPr>
              <a:t>select  mat_id  from product_hive_table  as p</a:t>
            </a:r>
            <a:endParaRPr lang="en-US" altLang="zh-CN" b="1">
              <a:sym typeface="+mn-ea"/>
            </a:endParaRPr>
          </a:p>
          <a:p>
            <a:pPr marL="0" indent="457200">
              <a:buFont typeface="Wingdings" panose="05000000000000000000" charset="0"/>
              <a:buNone/>
            </a:pPr>
            <a:r>
              <a:rPr lang="en-US" altLang="zh-CN" b="1">
                <a:sym typeface="+mn-ea"/>
              </a:rPr>
              <a:t>wh___  p.____   _____   ‘____________’ </a:t>
            </a:r>
            <a:endParaRPr lang="zh-CN" altLang="en-US" b="1">
              <a:sym typeface="+mn-ea"/>
            </a:endParaRPr>
          </a:p>
          <a:p>
            <a:pPr marL="0" indent="45720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（提示：如果发生</a:t>
            </a:r>
            <a:r>
              <a:rPr lang="en-US" altLang="zh-CN">
                <a:sym typeface="+mn-ea"/>
              </a:rPr>
              <a:t>SPC</a:t>
            </a:r>
            <a:r>
              <a:rPr lang="zh-CN" altLang="en-US">
                <a:sym typeface="+mn-ea"/>
              </a:rPr>
              <a:t>超限，字段“</a:t>
            </a:r>
            <a:r>
              <a:rPr lang="en-US" altLang="zh-CN">
                <a:sym typeface="+mn-ea"/>
              </a:rPr>
              <a:t>event_comment</a:t>
            </a:r>
            <a:r>
              <a:rPr lang="zh-CN" altLang="en-US">
                <a:sym typeface="+mn-ea"/>
              </a:rPr>
              <a:t>”中必然会包含“</a:t>
            </a:r>
            <a:r>
              <a:rPr lang="en-US" altLang="zh-CN">
                <a:sym typeface="+mn-ea"/>
              </a:rPr>
              <a:t>SPCHOLD” </a:t>
            </a:r>
            <a:r>
              <a:rPr lang="zh-CN" altLang="en-US">
                <a:sym typeface="+mn-ea"/>
              </a:rPr>
              <a:t>和“</a:t>
            </a:r>
            <a:r>
              <a:rPr lang="en-US" altLang="zh-CN">
                <a:sym typeface="+mn-ea"/>
              </a:rPr>
              <a:t>SOOS</a:t>
            </a:r>
            <a:r>
              <a:rPr lang="zh-CN" altLang="en-US">
                <a:sym typeface="+mn-ea"/>
              </a:rPr>
              <a:t>”，如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ReserveHold:SPCHOLD:{SOOS[L1MM301E5301 Unit:</a:t>
            </a:r>
            <a:r>
              <a:rPr lang="zh-CN" altLang="en-US">
                <a:sym typeface="+mn-ea"/>
              </a:rPr>
              <a:t>…</a:t>
            </a:r>
            <a:r>
              <a:rPr lang="en-US" altLang="zh-CN">
                <a:sym typeface="+mn-ea"/>
              </a:rPr>
              <a:t>]}</a:t>
            </a:r>
            <a:r>
              <a:rPr lang="zh-CN" altLang="en-US">
                <a:sym typeface="+mn-ea"/>
              </a:rPr>
              <a:t>”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marL="0" indent="45720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第二轮（数据分析师</a:t>
            </a:r>
            <a:r>
              <a:rPr lang="en-US" altLang="zh-CN"/>
              <a:t>--</a:t>
            </a:r>
            <a:r>
              <a:rPr lang="zh-CN" altLang="en-US"/>
              <a:t>入门技能</a:t>
            </a:r>
            <a:r>
              <a:rPr lang="zh-CN" altLang="en-US"/>
              <a:t>强化）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1584325"/>
            <a:ext cx="8214360" cy="4601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目录（</a:t>
            </a:r>
            <a:r>
              <a:rPr lang="en-US" altLang="zh-CN"/>
              <a:t>5</a:t>
            </a:r>
            <a:r>
              <a:rPr lang="zh-CN" altLang="en-US"/>
              <a:t>关）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5440" y="1825625"/>
            <a:ext cx="11623675" cy="4351655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olidFill>
                  <a:srgbClr val="00B050"/>
                </a:solidFill>
              </a:rPr>
              <a:t>第</a:t>
            </a:r>
            <a:r>
              <a:rPr lang="en-US" altLang="zh-CN">
                <a:solidFill>
                  <a:srgbClr val="00B050"/>
                </a:solidFill>
              </a:rPr>
              <a:t>1</a:t>
            </a:r>
            <a:r>
              <a:rPr lang="zh-CN" altLang="en-US">
                <a:solidFill>
                  <a:srgbClr val="00B050"/>
                </a:solidFill>
              </a:rPr>
              <a:t>关（</a:t>
            </a:r>
            <a:r>
              <a:rPr lang="en-US" altLang="zh-CN">
                <a:solidFill>
                  <a:srgbClr val="00B050"/>
                </a:solidFill>
              </a:rPr>
              <a:t>100</a:t>
            </a:r>
            <a:r>
              <a:rPr lang="zh-CN" altLang="en-US">
                <a:solidFill>
                  <a:srgbClr val="00B050"/>
                </a:solidFill>
              </a:rPr>
              <a:t>分）：本地安装</a:t>
            </a:r>
            <a:r>
              <a:rPr lang="en-US" altLang="zh-CN">
                <a:solidFill>
                  <a:srgbClr val="00B050"/>
                </a:solidFill>
              </a:rPr>
              <a:t>mysql</a:t>
            </a:r>
            <a:r>
              <a:rPr lang="zh-CN" altLang="en-US">
                <a:solidFill>
                  <a:srgbClr val="00B050"/>
                </a:solidFill>
              </a:rPr>
              <a:t>，并建立一个简单的销量数据库，插入</a:t>
            </a:r>
            <a:r>
              <a:rPr lang="en-US" altLang="zh-CN">
                <a:solidFill>
                  <a:srgbClr val="00B050"/>
                </a:solidFill>
              </a:rPr>
              <a:t>3条记录，并完成数据库基本操作（增、删、改、查）；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olidFill>
                  <a:srgbClr val="00B050"/>
                </a:solidFill>
              </a:rPr>
              <a:t>第</a:t>
            </a:r>
            <a:r>
              <a:rPr lang="en-US" altLang="zh-CN">
                <a:solidFill>
                  <a:srgbClr val="00B050"/>
                </a:solidFill>
              </a:rPr>
              <a:t>2</a:t>
            </a:r>
            <a:r>
              <a:rPr lang="zh-CN" altLang="en-US">
                <a:solidFill>
                  <a:srgbClr val="00B050"/>
                </a:solidFill>
              </a:rPr>
              <a:t>关（</a:t>
            </a:r>
            <a:r>
              <a:rPr lang="en-US" altLang="zh-CN">
                <a:solidFill>
                  <a:srgbClr val="00B050"/>
                </a:solidFill>
              </a:rPr>
              <a:t>200</a:t>
            </a:r>
            <a:r>
              <a:rPr lang="zh-CN" altLang="en-US">
                <a:solidFill>
                  <a:srgbClr val="00B050"/>
                </a:solidFill>
              </a:rPr>
              <a:t>分）：用</a:t>
            </a:r>
            <a:r>
              <a:rPr lang="en-US" altLang="zh-CN">
                <a:solidFill>
                  <a:srgbClr val="00B050"/>
                </a:solidFill>
              </a:rPr>
              <a:t>python</a:t>
            </a:r>
            <a:r>
              <a:rPr lang="zh-CN" altLang="en-US">
                <a:solidFill>
                  <a:srgbClr val="00B050"/>
                </a:solidFill>
              </a:rPr>
              <a:t>做简单的数据分析</a:t>
            </a:r>
            <a:endParaRPr lang="zh-CN" altLang="en-US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olidFill>
                  <a:srgbClr val="00B050"/>
                </a:solidFill>
              </a:rPr>
              <a:t>第</a:t>
            </a:r>
            <a:r>
              <a:rPr lang="en-US" altLang="zh-CN">
                <a:solidFill>
                  <a:srgbClr val="00B050"/>
                </a:solidFill>
              </a:rPr>
              <a:t>3</a:t>
            </a:r>
            <a:r>
              <a:rPr lang="zh-CN" altLang="en-US">
                <a:solidFill>
                  <a:srgbClr val="00B050"/>
                </a:solidFill>
              </a:rPr>
              <a:t>关（</a:t>
            </a:r>
            <a:r>
              <a:rPr lang="en-US" altLang="zh-CN">
                <a:solidFill>
                  <a:srgbClr val="00B050"/>
                </a:solidFill>
              </a:rPr>
              <a:t>150</a:t>
            </a:r>
            <a:r>
              <a:rPr lang="zh-CN" altLang="en-US">
                <a:solidFill>
                  <a:srgbClr val="00B050"/>
                </a:solidFill>
              </a:rPr>
              <a:t>分）：用</a:t>
            </a:r>
            <a:r>
              <a:rPr lang="en-US" altLang="zh-CN">
                <a:solidFill>
                  <a:srgbClr val="00B050"/>
                </a:solidFill>
              </a:rPr>
              <a:t>python</a:t>
            </a:r>
            <a:r>
              <a:rPr lang="zh-CN" altLang="en-US">
                <a:solidFill>
                  <a:srgbClr val="00B050"/>
                </a:solidFill>
              </a:rPr>
              <a:t>进行数据可视化（实战化）</a:t>
            </a:r>
            <a:endParaRPr lang="zh-CN" altLang="en-US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olidFill>
                  <a:srgbClr val="00B050"/>
                </a:solidFill>
              </a:rPr>
              <a:t>第</a:t>
            </a:r>
            <a:r>
              <a:rPr lang="en-US" altLang="zh-CN">
                <a:solidFill>
                  <a:srgbClr val="00B050"/>
                </a:solidFill>
              </a:rPr>
              <a:t>4</a:t>
            </a:r>
            <a:r>
              <a:rPr lang="zh-CN" altLang="en-US">
                <a:solidFill>
                  <a:srgbClr val="00B050"/>
                </a:solidFill>
              </a:rPr>
              <a:t>关（</a:t>
            </a:r>
            <a:r>
              <a:rPr lang="en-US" altLang="zh-CN">
                <a:solidFill>
                  <a:srgbClr val="00B050"/>
                </a:solidFill>
              </a:rPr>
              <a:t>100</a:t>
            </a:r>
            <a:r>
              <a:rPr lang="zh-CN" altLang="en-US">
                <a:solidFill>
                  <a:srgbClr val="00B050"/>
                </a:solidFill>
              </a:rPr>
              <a:t>分）：</a:t>
            </a:r>
            <a:r>
              <a:rPr lang="en-US" altLang="zh-CN">
                <a:solidFill>
                  <a:srgbClr val="00B050"/>
                </a:solidFill>
              </a:rPr>
              <a:t>EXCEL</a:t>
            </a:r>
            <a:r>
              <a:rPr lang="zh-CN" altLang="en-US">
                <a:solidFill>
                  <a:srgbClr val="00B050"/>
                </a:solidFill>
              </a:rPr>
              <a:t>与</a:t>
            </a:r>
            <a:r>
              <a:rPr lang="en-US" altLang="zh-CN">
                <a:solidFill>
                  <a:srgbClr val="00B050"/>
                </a:solidFill>
              </a:rPr>
              <a:t>SPSS</a:t>
            </a:r>
            <a:r>
              <a:rPr lang="zh-CN" altLang="en-US">
                <a:solidFill>
                  <a:srgbClr val="00B050"/>
                </a:solidFill>
              </a:rPr>
              <a:t>操作</a:t>
            </a:r>
            <a:endParaRPr lang="zh-CN" altLang="en-US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第</a:t>
            </a:r>
            <a:r>
              <a:rPr lang="en-US" altLang="zh-CN">
                <a:solidFill>
                  <a:srgbClr val="FFC000"/>
                </a:solidFill>
              </a:rPr>
              <a:t>5</a:t>
            </a:r>
            <a:r>
              <a:rPr lang="zh-CN" altLang="en-US">
                <a:solidFill>
                  <a:srgbClr val="FFC000"/>
                </a:solidFill>
              </a:rPr>
              <a:t>关（</a:t>
            </a:r>
            <a:r>
              <a:rPr lang="en-US" altLang="zh-CN">
                <a:solidFill>
                  <a:srgbClr val="FFC000"/>
                </a:solidFill>
              </a:rPr>
              <a:t>150</a:t>
            </a:r>
            <a:r>
              <a:rPr lang="zh-CN" altLang="en-US">
                <a:solidFill>
                  <a:srgbClr val="FFC000"/>
                </a:solidFill>
              </a:rPr>
              <a:t>分）：综合练习（撰写数据分析报告</a:t>
            </a:r>
            <a:r>
              <a:rPr lang="en-US" altLang="zh-CN">
                <a:solidFill>
                  <a:srgbClr val="FFC000"/>
                </a:solidFill>
              </a:rPr>
              <a:t> + </a:t>
            </a:r>
            <a:r>
              <a:rPr lang="zh-CN" altLang="en-US">
                <a:solidFill>
                  <a:srgbClr val="FFC000"/>
                </a:solidFill>
              </a:rPr>
              <a:t>设备运维分析补全</a:t>
            </a:r>
            <a:r>
              <a:rPr lang="en-US" altLang="zh-CN">
                <a:solidFill>
                  <a:srgbClr val="FFC000"/>
                </a:solidFill>
              </a:rPr>
              <a:t>SQL</a:t>
            </a:r>
            <a:r>
              <a:rPr lang="zh-CN" altLang="en-US">
                <a:solidFill>
                  <a:srgbClr val="FFC000"/>
                </a:solidFill>
              </a:rPr>
              <a:t>）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终点：会操作数据库；会使用</a:t>
            </a:r>
            <a:r>
              <a:rPr lang="en-US" altLang="zh-CN"/>
              <a:t>excel</a:t>
            </a:r>
            <a:r>
              <a:rPr lang="zh-CN" altLang="en-US"/>
              <a:t>等软件对数据做简单的</a:t>
            </a:r>
            <a:r>
              <a:rPr lang="zh-CN" altLang="en-US"/>
              <a:t>计算、画图；会使用简单的</a:t>
            </a:r>
            <a:r>
              <a:rPr lang="en-US" altLang="zh-CN"/>
              <a:t>python</a:t>
            </a:r>
            <a:r>
              <a:rPr lang="zh-CN" altLang="en-US"/>
              <a:t>代码，绘制</a:t>
            </a:r>
            <a:r>
              <a:rPr lang="zh-CN" altLang="en-US"/>
              <a:t>统计图；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涉及到的</a:t>
            </a:r>
            <a:r>
              <a:rPr lang="zh-CN" altLang="en-US"/>
              <a:t>知识点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5440" y="1825625"/>
            <a:ext cx="11623675" cy="4351655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用</a:t>
            </a:r>
            <a:r>
              <a:rPr lang="en-US" altLang="zh-CN"/>
              <a:t>python</a:t>
            </a:r>
            <a:r>
              <a:rPr lang="zh-CN" altLang="en-US"/>
              <a:t>查看缺失值、填充缺失值、删除</a:t>
            </a:r>
            <a:r>
              <a:rPr lang="zh-CN" altLang="en-US"/>
              <a:t>记录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数据透视表、数据透视</a:t>
            </a:r>
            <a:r>
              <a:rPr lang="zh-CN" altLang="en-US"/>
              <a:t>图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zh-CN" altLang="en-US"/>
              <a:t> </a:t>
            </a:r>
            <a:r>
              <a:rPr lang="en-US" altLang="zh-CN"/>
              <a:t>excel</a:t>
            </a:r>
            <a:r>
              <a:rPr lang="zh-CN" altLang="en-US"/>
              <a:t>中图表，修改标题、坐标轴、标签</a:t>
            </a:r>
            <a:r>
              <a:rPr lang="zh-CN" altLang="en-US"/>
              <a:t>等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SPSS</a:t>
            </a:r>
            <a:r>
              <a:rPr lang="zh-CN" altLang="en-US"/>
              <a:t>中做交叉表、相关性显著</a:t>
            </a:r>
            <a:r>
              <a:rPr lang="zh-CN" altLang="en-US"/>
              <a:t>分析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用</a:t>
            </a:r>
            <a:r>
              <a:rPr lang="en-US" altLang="zh-CN"/>
              <a:t>markdown </a:t>
            </a:r>
            <a:r>
              <a:rPr lang="zh-CN" altLang="en-US"/>
              <a:t>格式写</a:t>
            </a:r>
            <a:r>
              <a:rPr lang="zh-CN" altLang="en-US"/>
              <a:t>报告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数据库查询（</a:t>
            </a:r>
            <a:r>
              <a:rPr lang="en-US" altLang="zh-CN">
                <a:sym typeface="+mn-ea"/>
              </a:rPr>
              <a:t>where 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like 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059160" cy="1325880"/>
          </a:xfrm>
        </p:spPr>
        <p:txBody>
          <a:bodyPr/>
          <a:p>
            <a:pPr algn="ctr"/>
            <a:r>
              <a:rPr lang="zh-CN" altLang="en-US"/>
              <a:t>题目一：分析销量影响因素，补全分析</a:t>
            </a:r>
            <a:r>
              <a:rPr lang="zh-CN" altLang="en-US"/>
              <a:t>报告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5440" y="1318260"/>
            <a:ext cx="11623675" cy="965835"/>
          </a:xfrm>
        </p:spPr>
        <p:txBody>
          <a:bodyPr>
            <a:normAutofit lnSpcReduction="20000"/>
          </a:bodyPr>
          <a:p>
            <a:pPr marL="0" indent="45720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/>
              <a:t>老板需求：分析咱家</a:t>
            </a:r>
            <a:r>
              <a:rPr lang="en-US" altLang="zh-CN"/>
              <a:t>3C</a:t>
            </a:r>
            <a:r>
              <a:rPr lang="zh-CN" altLang="en-US"/>
              <a:t>产品的销量情况，给出分析结论或者建议，撰写销量分析</a:t>
            </a:r>
            <a:r>
              <a:rPr lang="zh-CN" altLang="en-US"/>
              <a:t>报告；</a:t>
            </a:r>
            <a:endParaRPr lang="zh-CN" altLang="en-US"/>
          </a:p>
          <a:p>
            <a:pPr marL="0" indent="45720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0" indent="45720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5440" y="2432050"/>
            <a:ext cx="11623675" cy="419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45720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1400">
                <a:sym typeface="+mn-ea"/>
              </a:rPr>
              <a:t>老板说话很模糊，打工人很难受！肿么办？</a:t>
            </a:r>
            <a:endParaRPr lang="zh-CN" altLang="en-US" sz="1400"/>
          </a:p>
          <a:p>
            <a:pPr marL="0" indent="4572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1400">
                <a:sym typeface="+mn-ea"/>
              </a:rPr>
              <a:t> 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分析报告</a:t>
            </a:r>
            <a:r>
              <a:rPr lang="en-US" altLang="zh-CN" sz="2800">
                <a:sym typeface="+mn-ea"/>
              </a:rPr>
              <a:t>  =   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现象</a:t>
            </a:r>
            <a:r>
              <a:rPr lang="zh-CN" altLang="en-US" sz="2800">
                <a:sym typeface="+mn-ea"/>
              </a:rPr>
              <a:t>（用图、表展现数据）</a:t>
            </a:r>
            <a:r>
              <a:rPr lang="en-US" altLang="zh-CN" sz="2800">
                <a:sym typeface="+mn-ea"/>
              </a:rPr>
              <a:t> +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结论</a:t>
            </a:r>
            <a:r>
              <a:rPr lang="zh-CN" altLang="en-US" sz="2800">
                <a:sym typeface="+mn-ea"/>
              </a:rPr>
              <a:t>（对比后给出结论）</a:t>
            </a:r>
            <a:r>
              <a:rPr lang="en-US" altLang="zh-CN" sz="2800">
                <a:sym typeface="+mn-ea"/>
              </a:rPr>
              <a:t>  +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建议</a:t>
            </a:r>
            <a:r>
              <a:rPr lang="zh-CN" altLang="en-US" sz="2800">
                <a:sym typeface="+mn-ea"/>
              </a:rPr>
              <a:t>（从业务上给老板提建议）</a:t>
            </a:r>
            <a:endParaRPr lang="zh-CN" altLang="en-US" sz="1400">
              <a:sym typeface="+mn-ea"/>
            </a:endParaRPr>
          </a:p>
          <a:p>
            <a:pPr marL="0" indent="45720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sz="1400"/>
          </a:p>
          <a:p>
            <a:pPr marL="0" indent="4572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1600">
                <a:sym typeface="+mn-ea"/>
              </a:rPr>
              <a:t>1.</a:t>
            </a:r>
            <a:r>
              <a:rPr lang="zh-CN" altLang="en-US" sz="1600">
                <a:sym typeface="+mn-ea"/>
              </a:rPr>
              <a:t>分析销量，一般包括但不限于：</a:t>
            </a:r>
            <a:endParaRPr lang="zh-CN" altLang="en-US" sz="1600"/>
          </a:p>
          <a:p>
            <a:pPr marL="457200" lvl="1" indent="4572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1400">
                <a:sym typeface="+mn-ea"/>
              </a:rPr>
              <a:t>-</a:t>
            </a:r>
            <a:r>
              <a:rPr lang="zh-CN" altLang="en-US" sz="1400">
                <a:sym typeface="+mn-ea"/>
              </a:rPr>
              <a:t>对总销量、销售金额等进行直观呈现</a:t>
            </a:r>
            <a:endParaRPr lang="zh-CN" altLang="en-US" sz="1400"/>
          </a:p>
          <a:p>
            <a:pPr marL="457200" lvl="1" indent="4572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1400">
                <a:sym typeface="+mn-ea"/>
              </a:rPr>
              <a:t>-</a:t>
            </a:r>
            <a:r>
              <a:rPr lang="zh-CN" altLang="en-US" sz="1400">
                <a:sym typeface="+mn-ea"/>
              </a:rPr>
              <a:t>分组统计（区分不同品型、不同地区、时间来展现销量数据）</a:t>
            </a:r>
            <a:endParaRPr lang="zh-CN" altLang="en-US" sz="1400">
              <a:sym typeface="+mn-ea"/>
            </a:endParaRPr>
          </a:p>
          <a:p>
            <a:pPr marL="457200" lvl="1" indent="4572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1400">
                <a:sym typeface="+mn-ea"/>
              </a:rPr>
              <a:t>- </a:t>
            </a:r>
            <a:r>
              <a:rPr lang="zh-CN" altLang="en-US" sz="1400">
                <a:sym typeface="+mn-ea"/>
              </a:rPr>
              <a:t>对比分析，给出结论（如对比不同品型、对比不同地区、对比不同时间）</a:t>
            </a:r>
            <a:endParaRPr lang="zh-CN" altLang="en-US" sz="1400">
              <a:sym typeface="+mn-ea"/>
            </a:endParaRPr>
          </a:p>
          <a:p>
            <a:pPr marL="0" indent="4572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1400"/>
              <a:t>2.</a:t>
            </a:r>
            <a:r>
              <a:rPr lang="zh-CN" altLang="en-US" sz="1400"/>
              <a:t>分析过程中，建议多用表（透视表、交叉表）、图（折线图、柱形图、扇形</a:t>
            </a:r>
            <a:r>
              <a:rPr lang="zh-CN" altLang="en-US" sz="1400"/>
              <a:t>图）</a:t>
            </a:r>
            <a:endParaRPr lang="zh-CN" altLang="en-US" sz="1400"/>
          </a:p>
          <a:p>
            <a:pPr marL="457200" lvl="1" indent="4572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1400"/>
              <a:t>- </a:t>
            </a:r>
            <a:r>
              <a:rPr lang="zh-CN" altLang="en-US" sz="1400"/>
              <a:t>折线图：多用于展现变化趋势，柱形图：多用于直观对比，扇形图：多用于展现份额</a:t>
            </a:r>
            <a:r>
              <a:rPr lang="zh-CN" altLang="en-US" sz="1400"/>
              <a:t>比例</a:t>
            </a:r>
            <a:endParaRPr lang="zh-CN" altLang="en-US" sz="1400"/>
          </a:p>
          <a:p>
            <a:pPr marL="0" indent="4572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1400"/>
              <a:t>3.</a:t>
            </a:r>
            <a:r>
              <a:rPr lang="zh-CN" altLang="en-US" sz="1400"/>
              <a:t>分析结束后，还应该给出</a:t>
            </a:r>
            <a:r>
              <a:rPr lang="zh-CN" altLang="en-US" sz="1400"/>
              <a:t>建议！</a:t>
            </a:r>
            <a:endParaRPr lang="zh-CN" altLang="en-US" sz="1400"/>
          </a:p>
          <a:p>
            <a:endParaRPr lang="zh-CN" altLang="en-US" sz="1400"/>
          </a:p>
          <a:p>
            <a:pPr indent="457200"/>
            <a:r>
              <a:rPr lang="zh-CN" altLang="en-US" sz="1400"/>
              <a:t>小主，这边已经给您提供了一份分析报告的模板，</a:t>
            </a:r>
            <a:r>
              <a:rPr lang="zh-CN" altLang="en-US" sz="1600" b="1">
                <a:solidFill>
                  <a:srgbClr val="FF0000"/>
                </a:solidFill>
              </a:rPr>
              <a:t>您可以直接补全</a:t>
            </a:r>
            <a:r>
              <a:rPr lang="en-US" altLang="zh-CN" sz="1600" b="1">
                <a:solidFill>
                  <a:srgbClr val="FF0000"/>
                </a:solidFill>
              </a:rPr>
              <a:t>  </a:t>
            </a:r>
            <a:r>
              <a:rPr lang="zh-CN" altLang="en-US" sz="1600" b="1">
                <a:solidFill>
                  <a:srgbClr val="FF0000"/>
                </a:solidFill>
              </a:rPr>
              <a:t>《张大傻手机店</a:t>
            </a:r>
            <a:r>
              <a:rPr lang="en-US" altLang="zh-CN" sz="1600" b="1">
                <a:solidFill>
                  <a:srgbClr val="FF0000"/>
                </a:solidFill>
              </a:rPr>
              <a:t>2025</a:t>
            </a:r>
            <a:r>
              <a:rPr lang="zh-CN" altLang="en-US" sz="1600" b="1">
                <a:solidFill>
                  <a:srgbClr val="FF0000"/>
                </a:solidFill>
              </a:rPr>
              <a:t>年</a:t>
            </a:r>
            <a:r>
              <a:rPr lang="en-US" altLang="zh-CN" sz="1600" b="1">
                <a:solidFill>
                  <a:srgbClr val="FF0000"/>
                </a:solidFill>
              </a:rPr>
              <a:t>Q2</a:t>
            </a:r>
            <a:r>
              <a:rPr lang="zh-CN" altLang="en-US" sz="1600" b="1">
                <a:solidFill>
                  <a:srgbClr val="FF0000"/>
                </a:solidFill>
              </a:rPr>
              <a:t>季度销售分析报告</a:t>
            </a:r>
            <a:r>
              <a:rPr lang="en-US" altLang="zh-CN" sz="1600" b="1">
                <a:solidFill>
                  <a:srgbClr val="FF0000"/>
                </a:solidFill>
              </a:rPr>
              <a:t>.md</a:t>
            </a:r>
            <a:r>
              <a:rPr lang="zh-CN" altLang="en-US" sz="1600" b="1">
                <a:solidFill>
                  <a:srgbClr val="FF0000"/>
                </a:solidFill>
              </a:rPr>
              <a:t>》</a:t>
            </a:r>
            <a:endParaRPr lang="zh-CN" altLang="en-US" sz="1600" b="1">
              <a:solidFill>
                <a:srgbClr val="FF0000"/>
              </a:solidFill>
            </a:endParaRPr>
          </a:p>
          <a:p>
            <a:pPr indent="457200"/>
            <a:r>
              <a:rPr lang="zh-CN" altLang="en-US" sz="1600" b="1">
                <a:solidFill>
                  <a:srgbClr val="FF0000"/>
                </a:solidFill>
              </a:rPr>
              <a:t>（</a:t>
            </a:r>
            <a:r>
              <a:rPr lang="en-US" altLang="zh-CN" sz="1600" b="1">
                <a:solidFill>
                  <a:srgbClr val="FF0000"/>
                </a:solidFill>
              </a:rPr>
              <a:t>md</a:t>
            </a:r>
            <a:r>
              <a:rPr lang="zh-CN" altLang="en-US" sz="1600" b="1">
                <a:solidFill>
                  <a:srgbClr val="FF0000"/>
                </a:solidFill>
              </a:rPr>
              <a:t>格式非常方便，如果实在不习惯，可以粘贴到</a:t>
            </a:r>
            <a:r>
              <a:rPr lang="en-US" altLang="zh-CN" sz="1600" b="1">
                <a:solidFill>
                  <a:srgbClr val="FF0000"/>
                </a:solidFill>
              </a:rPr>
              <a:t>word</a:t>
            </a:r>
            <a:r>
              <a:rPr lang="zh-CN" altLang="en-US" sz="1600" b="1">
                <a:solidFill>
                  <a:srgbClr val="FF0000"/>
                </a:solidFill>
              </a:rPr>
              <a:t>中，修改格式，用</a:t>
            </a:r>
            <a:r>
              <a:rPr lang="en-US" altLang="zh-CN" sz="1600" b="1">
                <a:solidFill>
                  <a:srgbClr val="FF0000"/>
                </a:solidFill>
              </a:rPr>
              <a:t>word</a:t>
            </a:r>
            <a:r>
              <a:rPr lang="zh-CN" altLang="en-US" sz="1600" b="1">
                <a:solidFill>
                  <a:srgbClr val="FF0000"/>
                </a:solidFill>
              </a:rPr>
              <a:t>撰写</a:t>
            </a:r>
            <a:r>
              <a:rPr lang="zh-CN" altLang="en-US" sz="1600" b="1">
                <a:solidFill>
                  <a:srgbClr val="FF0000"/>
                </a:solidFill>
              </a:rPr>
              <a:t>报告）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题目</a:t>
            </a:r>
            <a:r>
              <a:rPr lang="en-US" altLang="zh-CN"/>
              <a:t>1--</a:t>
            </a:r>
            <a:r>
              <a:rPr lang="zh-CN" altLang="en-US"/>
              <a:t>步骤</a:t>
            </a:r>
            <a:r>
              <a:rPr lang="en-US" altLang="zh-CN"/>
              <a:t>1:</a:t>
            </a:r>
            <a:r>
              <a:rPr lang="zh-CN" altLang="en-US"/>
              <a:t>数据检查</a:t>
            </a:r>
            <a:r>
              <a:rPr lang="en-US" altLang="zh-CN"/>
              <a:t>(</a:t>
            </a:r>
            <a:r>
              <a:rPr lang="zh-CN" altLang="en-US"/>
              <a:t>缺失值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929620" cy="675005"/>
          </a:xfrm>
        </p:spPr>
        <p:txBody>
          <a:bodyPr>
            <a:normAutofit fontScale="70000"/>
          </a:bodyPr>
          <a:p>
            <a:pPr>
              <a:buFont typeface="Wingdings" panose="05000000000000000000" charset="0"/>
              <a:buChar char=""/>
            </a:pPr>
            <a:r>
              <a:rPr lang="zh-CN" altLang="en-US"/>
              <a:t>目的：</a:t>
            </a:r>
            <a:r>
              <a:rPr lang="en-US" altLang="zh-CN"/>
              <a:t> </a:t>
            </a:r>
            <a:r>
              <a:rPr lang="zh-CN" altLang="en-US"/>
              <a:t>查看是否有数据缺失值，缺失值，</a:t>
            </a:r>
            <a:r>
              <a:rPr lang="zh-CN" altLang="en-US" b="1">
                <a:solidFill>
                  <a:srgbClr val="FF0000"/>
                </a:solidFill>
              </a:rPr>
              <a:t>可以直接</a:t>
            </a:r>
            <a:r>
              <a:rPr lang="zh-CN" altLang="en-US"/>
              <a:t>按该型号商品的平均值进行</a:t>
            </a:r>
            <a:r>
              <a:rPr lang="zh-CN" altLang="en-US" b="1">
                <a:solidFill>
                  <a:srgbClr val="FF0000"/>
                </a:solidFill>
              </a:rPr>
              <a:t>手动填充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4608830"/>
            <a:ext cx="10502900" cy="1955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3270" y="3655695"/>
            <a:ext cx="111340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50"/>
                </a:solidFill>
              </a:rPr>
              <a:t>这一步，如有兴趣，可以挑战直接用</a:t>
            </a:r>
            <a:r>
              <a:rPr lang="en-US" altLang="zh-CN" sz="2800" b="1">
                <a:solidFill>
                  <a:srgbClr val="00B050"/>
                </a:solidFill>
              </a:rPr>
              <a:t>python</a:t>
            </a:r>
            <a:r>
              <a:rPr lang="zh-CN" altLang="en-US" sz="2800" b="1">
                <a:solidFill>
                  <a:srgbClr val="00B050"/>
                </a:solidFill>
              </a:rPr>
              <a:t>做</a:t>
            </a:r>
            <a:r>
              <a:rPr lang="en-US" altLang="zh-CN" sz="2800" b="1">
                <a:solidFill>
                  <a:srgbClr val="00B050"/>
                </a:solidFill>
              </a:rPr>
              <a:t>(</a:t>
            </a:r>
            <a:r>
              <a:rPr lang="zh-CN" altLang="en-US" sz="2800" b="1">
                <a:solidFill>
                  <a:srgbClr val="00B050"/>
                </a:solidFill>
              </a:rPr>
              <a:t>使用</a:t>
            </a:r>
            <a:r>
              <a:rPr lang="en-US" altLang="zh-CN" sz="2800" b="1">
                <a:solidFill>
                  <a:srgbClr val="00B050"/>
                </a:solidFill>
              </a:rPr>
              <a:t>colab </a:t>
            </a:r>
            <a:r>
              <a:rPr lang="zh-CN" altLang="en-US" sz="2800" b="1">
                <a:solidFill>
                  <a:srgbClr val="00B050"/>
                </a:solidFill>
              </a:rPr>
              <a:t>不用配置</a:t>
            </a:r>
            <a:r>
              <a:rPr lang="en-US" altLang="zh-CN" sz="2800" b="1">
                <a:solidFill>
                  <a:srgbClr val="00B050"/>
                </a:solidFill>
              </a:rPr>
              <a:t>python</a:t>
            </a:r>
            <a:r>
              <a:rPr lang="zh-CN" altLang="en-US" sz="2800" b="1">
                <a:solidFill>
                  <a:srgbClr val="00B050"/>
                </a:solidFill>
              </a:rPr>
              <a:t>环境</a:t>
            </a:r>
            <a:r>
              <a:rPr lang="en-US" altLang="zh-CN" sz="2800" b="1">
                <a:solidFill>
                  <a:srgbClr val="00B050"/>
                </a:solidFill>
              </a:rPr>
              <a:t>)</a:t>
            </a:r>
            <a:endParaRPr lang="en-US" altLang="zh-CN" sz="2800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题目</a:t>
            </a:r>
            <a:r>
              <a:rPr lang="en-US" altLang="zh-CN"/>
              <a:t>1--</a:t>
            </a:r>
            <a:r>
              <a:rPr lang="zh-CN" altLang="en-US"/>
              <a:t>步骤</a:t>
            </a:r>
            <a:r>
              <a:rPr lang="en-US" altLang="zh-CN"/>
              <a:t>2:</a:t>
            </a:r>
            <a:r>
              <a:rPr lang="zh-CN" altLang="en-US"/>
              <a:t>数据检查</a:t>
            </a:r>
            <a:r>
              <a:rPr lang="en-US" altLang="zh-CN"/>
              <a:t>(</a:t>
            </a:r>
            <a:r>
              <a:rPr lang="zh-CN" altLang="en-US"/>
              <a:t>异常值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929620" cy="675005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"/>
            </a:pPr>
            <a:r>
              <a:rPr lang="zh-CN" altLang="en-US"/>
              <a:t>目的：</a:t>
            </a:r>
            <a:r>
              <a:rPr lang="en-US" altLang="zh-CN"/>
              <a:t> </a:t>
            </a:r>
            <a:r>
              <a:rPr lang="zh-CN" altLang="en-US"/>
              <a:t>查看是否有极端异常值，将异常值记录</a:t>
            </a:r>
            <a:r>
              <a:rPr lang="zh-CN" altLang="en-US" b="1">
                <a:solidFill>
                  <a:srgbClr val="FF0000"/>
                </a:solidFill>
              </a:rPr>
              <a:t>直接手动删除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47700" y="3270250"/>
            <a:ext cx="111340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50"/>
                </a:solidFill>
                <a:sym typeface="+mn-ea"/>
              </a:rPr>
              <a:t>这一步，如有兴趣，可以挑战直接用</a:t>
            </a:r>
            <a:r>
              <a:rPr lang="en-US" altLang="zh-CN" sz="2800" b="1">
                <a:solidFill>
                  <a:srgbClr val="00B050"/>
                </a:solidFill>
                <a:sym typeface="+mn-ea"/>
              </a:rPr>
              <a:t>python</a:t>
            </a:r>
            <a:r>
              <a:rPr lang="zh-CN" altLang="en-US" sz="2800" b="1">
                <a:solidFill>
                  <a:srgbClr val="00B050"/>
                </a:solidFill>
                <a:sym typeface="+mn-ea"/>
              </a:rPr>
              <a:t>做</a:t>
            </a:r>
            <a:r>
              <a:rPr lang="en-US" altLang="zh-CN" sz="2800" b="1">
                <a:solidFill>
                  <a:srgbClr val="00B050"/>
                </a:solidFill>
                <a:sym typeface="+mn-ea"/>
              </a:rPr>
              <a:t>(</a:t>
            </a:r>
            <a:r>
              <a:rPr lang="zh-CN" altLang="en-US" sz="2800" b="1">
                <a:solidFill>
                  <a:srgbClr val="00B050"/>
                </a:solidFill>
                <a:sym typeface="+mn-ea"/>
              </a:rPr>
              <a:t>使用</a:t>
            </a:r>
            <a:r>
              <a:rPr lang="en-US" altLang="zh-CN" sz="2800" b="1">
                <a:solidFill>
                  <a:srgbClr val="00B050"/>
                </a:solidFill>
                <a:sym typeface="+mn-ea"/>
              </a:rPr>
              <a:t>colab </a:t>
            </a:r>
            <a:r>
              <a:rPr lang="zh-CN" altLang="en-US" sz="2800" b="1">
                <a:solidFill>
                  <a:srgbClr val="00B050"/>
                </a:solidFill>
                <a:sym typeface="+mn-ea"/>
              </a:rPr>
              <a:t>不用配置</a:t>
            </a:r>
            <a:r>
              <a:rPr lang="en-US" altLang="zh-CN" sz="2800" b="1">
                <a:solidFill>
                  <a:srgbClr val="00B050"/>
                </a:solidFill>
                <a:sym typeface="+mn-ea"/>
              </a:rPr>
              <a:t>python</a:t>
            </a:r>
            <a:r>
              <a:rPr lang="zh-CN" altLang="en-US" sz="2800" b="1">
                <a:solidFill>
                  <a:srgbClr val="00B050"/>
                </a:solidFill>
                <a:sym typeface="+mn-ea"/>
              </a:rPr>
              <a:t>环境</a:t>
            </a:r>
            <a:r>
              <a:rPr lang="en-US" altLang="zh-CN" sz="2800" b="1">
                <a:solidFill>
                  <a:srgbClr val="00B050"/>
                </a:solidFill>
                <a:sym typeface="+mn-ea"/>
              </a:rPr>
              <a:t>)</a:t>
            </a:r>
            <a:endParaRPr lang="zh-CN" altLang="en-US" sz="2800" b="1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705" y="4251960"/>
            <a:ext cx="91154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# </a:t>
            </a:r>
            <a:r>
              <a:rPr lang="zh-CN" altLang="en-US"/>
              <a:t>先直接查看数据的统计特性，包括：最大值、最小值、平均值、方差等，以发现异常</a:t>
            </a:r>
            <a:endParaRPr lang="en-US" altLang="zh-CN"/>
          </a:p>
          <a:p>
            <a:r>
              <a:rPr lang="en-US" altLang="zh-CN"/>
              <a:t>df.info( )     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# </a:t>
            </a:r>
            <a:r>
              <a:rPr lang="zh-CN" altLang="en-US"/>
              <a:t>设定一个标准，将异常值删除，如本店鼠标售价不超过</a:t>
            </a:r>
            <a:r>
              <a:rPr lang="en-US" altLang="zh-CN"/>
              <a:t>500</a:t>
            </a:r>
            <a:r>
              <a:rPr lang="zh-CN" altLang="en-US"/>
              <a:t>，单日本店电脑销量不超过</a:t>
            </a:r>
            <a:r>
              <a:rPr lang="en-US" altLang="zh-CN"/>
              <a:t>20</a:t>
            </a:r>
            <a:r>
              <a:rPr lang="zh-CN" altLang="en-US"/>
              <a:t>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df_new = df[(df["</a:t>
            </a:r>
            <a:r>
              <a:rPr lang="zh-CN" altLang="en-US"/>
              <a:t>售价</a:t>
            </a:r>
            <a:r>
              <a:rPr lang="en-US" altLang="zh-CN"/>
              <a:t>"] &lt; 500) &amp; (df["</a:t>
            </a:r>
            <a:r>
              <a:rPr lang="zh-CN" altLang="en-US"/>
              <a:t>商品名称</a:t>
            </a:r>
            <a:r>
              <a:rPr lang="en-US" altLang="zh-CN"/>
              <a:t>"] == "</a:t>
            </a:r>
            <a:r>
              <a:rPr lang="zh-CN" altLang="en-US"/>
              <a:t>鼠标</a:t>
            </a:r>
            <a:r>
              <a:rPr lang="en-US" altLang="zh-CN"/>
              <a:t>")]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041380" cy="1325880"/>
          </a:xfrm>
        </p:spPr>
        <p:txBody>
          <a:bodyPr>
            <a:normAutofit/>
          </a:bodyPr>
          <a:p>
            <a:r>
              <a:rPr lang="zh-CN" altLang="en-US"/>
              <a:t>题目</a:t>
            </a:r>
            <a:r>
              <a:rPr lang="en-US" altLang="zh-CN"/>
              <a:t>1--</a:t>
            </a:r>
            <a:r>
              <a:rPr lang="zh-CN" altLang="en-US"/>
              <a:t>步骤</a:t>
            </a:r>
            <a:r>
              <a:rPr lang="en-US" altLang="zh-CN"/>
              <a:t>3</a:t>
            </a:r>
            <a:r>
              <a:rPr lang="zh-CN" altLang="en-US"/>
              <a:t>：可视化（</a:t>
            </a:r>
            <a:r>
              <a:rPr lang="en-US" altLang="zh-CN"/>
              <a:t>excel</a:t>
            </a:r>
            <a:r>
              <a:rPr lang="zh-CN" altLang="en-US"/>
              <a:t>、</a:t>
            </a:r>
            <a:r>
              <a:rPr lang="en-US" altLang="zh-CN"/>
              <a:t>SPSS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2780" y="6177915"/>
            <a:ext cx="9998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提醒：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一定要把执行的结果图，保存下来哦！！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（也可以直接截屏保存）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1840" y="1535430"/>
            <a:ext cx="5549900" cy="4500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图</a:t>
            </a:r>
            <a:r>
              <a:rPr lang="en-US" altLang="zh-CN"/>
              <a:t>1 </a:t>
            </a:r>
            <a:r>
              <a:rPr lang="zh-CN" altLang="en-US"/>
              <a:t>不同商品对销售额的贡献份额图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表</a:t>
            </a:r>
            <a:r>
              <a:rPr lang="en-US" altLang="zh-CN"/>
              <a:t>1 </a:t>
            </a:r>
            <a:r>
              <a:rPr lang="zh-CN" altLang="en-US"/>
              <a:t>不同型号商品的销售额对比（透视表）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图</a:t>
            </a:r>
            <a:r>
              <a:rPr lang="en-US" altLang="zh-CN"/>
              <a:t>2 </a:t>
            </a:r>
            <a:r>
              <a:rPr lang="zh-CN" altLang="en-US"/>
              <a:t>不同商品销售额的月度变化图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表</a:t>
            </a:r>
            <a:r>
              <a:rPr lang="en-US" altLang="zh-CN"/>
              <a:t>2 </a:t>
            </a:r>
            <a:r>
              <a:rPr lang="zh-CN" altLang="en-US"/>
              <a:t>不同区域、不同商品类型的销量情况（交叉表）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图</a:t>
            </a:r>
            <a:r>
              <a:rPr lang="en-US" altLang="zh-CN"/>
              <a:t>3 </a:t>
            </a:r>
            <a:r>
              <a:rPr lang="zh-CN" altLang="en-US"/>
              <a:t>销量与商品售价间的相关性分析（电脑）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图</a:t>
            </a:r>
            <a:r>
              <a:rPr lang="en-US" altLang="zh-CN"/>
              <a:t>4 </a:t>
            </a:r>
            <a:r>
              <a:rPr lang="zh-CN" altLang="en-US"/>
              <a:t>销量与商品售价间的相关性分析（手机）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图</a:t>
            </a:r>
            <a:r>
              <a:rPr lang="en-US" altLang="zh-CN"/>
              <a:t>5 </a:t>
            </a:r>
            <a:r>
              <a:rPr lang="zh-CN" altLang="en-US"/>
              <a:t>销量与商品售价间的相关性分析（鼠标）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3305" y="1535430"/>
            <a:ext cx="5839460" cy="3942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题目</a:t>
            </a:r>
            <a:r>
              <a:rPr lang="en-US" altLang="zh-CN"/>
              <a:t>1--</a:t>
            </a:r>
            <a:r>
              <a:rPr lang="zh-CN" altLang="en-US"/>
              <a:t>步骤</a:t>
            </a:r>
            <a:r>
              <a:rPr lang="en-US" altLang="zh-CN"/>
              <a:t>4</a:t>
            </a:r>
            <a:r>
              <a:rPr lang="zh-CN" altLang="en-US"/>
              <a:t>：撰写报告</a:t>
            </a:r>
            <a:r>
              <a:rPr lang="en-US" altLang="zh-CN"/>
              <a:t>(markdown)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929620" cy="1075690"/>
          </a:xfrm>
        </p:spPr>
        <p:txBody>
          <a:bodyPr>
            <a:normAutofit fontScale="60000"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老板的要求：</a:t>
            </a:r>
            <a:r>
              <a:rPr lang="en-US" altLang="zh-CN"/>
              <a:t> </a:t>
            </a:r>
            <a:r>
              <a:rPr lang="zh-CN" altLang="en-US"/>
              <a:t>请分析销量情况（即哪些地区、产品销量情况好，哪些月份销量好，并提出建议）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highlight>
                  <a:srgbClr val="FFFF00"/>
                </a:highlight>
              </a:rPr>
              <a:t>已经直接给出了一份</a:t>
            </a:r>
            <a:r>
              <a:rPr lang="en-US" altLang="zh-CN">
                <a:highlight>
                  <a:srgbClr val="FFFF00"/>
                </a:highlight>
              </a:rPr>
              <a:t>markdown</a:t>
            </a:r>
            <a:r>
              <a:rPr lang="zh-CN" altLang="en-US">
                <a:highlight>
                  <a:srgbClr val="FFFF00"/>
                </a:highlight>
              </a:rPr>
              <a:t>格式的报告，直接补全关键部分即可</a:t>
            </a:r>
            <a:endParaRPr lang="zh-CN" altLang="en-US">
              <a:highlight>
                <a:srgbClr val="FFFF00"/>
              </a:highlight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highlight>
                  <a:srgbClr val="FFFF00"/>
                </a:highlight>
              </a:rPr>
              <a:t>如果暂时不想学习</a:t>
            </a:r>
            <a:r>
              <a:rPr lang="en-US" altLang="zh-CN">
                <a:highlight>
                  <a:srgbClr val="FFFF00"/>
                </a:highlight>
              </a:rPr>
              <a:t>markdown</a:t>
            </a:r>
            <a:r>
              <a:rPr lang="zh-CN" altLang="en-US">
                <a:highlight>
                  <a:srgbClr val="FFFF00"/>
                </a:highlight>
              </a:rPr>
              <a:t>，直接粘贴到</a:t>
            </a:r>
            <a:r>
              <a:rPr lang="en-US" altLang="zh-CN">
                <a:highlight>
                  <a:srgbClr val="FFFF00"/>
                </a:highlight>
              </a:rPr>
              <a:t>word</a:t>
            </a:r>
            <a:r>
              <a:rPr lang="zh-CN" altLang="en-US">
                <a:highlight>
                  <a:srgbClr val="FFFF00"/>
                </a:highlight>
              </a:rPr>
              <a:t>上补全，用</a:t>
            </a:r>
            <a:r>
              <a:rPr lang="en-US" altLang="zh-CN">
                <a:highlight>
                  <a:srgbClr val="FFFF00"/>
                </a:highlight>
              </a:rPr>
              <a:t>word</a:t>
            </a:r>
            <a:r>
              <a:rPr lang="zh-CN" altLang="en-US">
                <a:highlight>
                  <a:srgbClr val="FFFF00"/>
                </a:highlight>
              </a:rPr>
              <a:t>也可以</a:t>
            </a:r>
            <a:endParaRPr lang="zh-CN" altLang="en-US">
              <a:highlight>
                <a:srgbClr val="FFFF00"/>
              </a:highlight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4060" y="2965450"/>
            <a:ext cx="9716770" cy="1523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3200" b="1">
                <a:highlight>
                  <a:srgbClr val="FFFF00"/>
                </a:highlight>
                <a:sym typeface="+mn-ea"/>
              </a:rPr>
              <a:t>提示：</a:t>
            </a:r>
            <a:endParaRPr lang="zh-CN" altLang="en-US" sz="3200" b="1">
              <a:highlight>
                <a:srgbClr val="FFFF00"/>
              </a:highlight>
            </a:endParaRPr>
          </a:p>
          <a:p>
            <a:pPr>
              <a:buFont typeface="Wingdings" panose="05000000000000000000" charset="0"/>
              <a:buChar char=""/>
            </a:pP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本地安装一个</a:t>
            </a:r>
            <a:r>
              <a:rPr lang="en-US" altLang="zh-CN" sz="3200">
                <a:sym typeface="+mn-ea"/>
              </a:rPr>
              <a:t>vscode</a:t>
            </a:r>
            <a:r>
              <a:rPr lang="zh-CN" altLang="en-US" sz="3200">
                <a:sym typeface="+mn-ea"/>
              </a:rPr>
              <a:t>，便于后面操作各类</a:t>
            </a:r>
            <a:r>
              <a:rPr lang="zh-CN" altLang="en-US" sz="3200">
                <a:sym typeface="+mn-ea"/>
              </a:rPr>
              <a:t>文档</a:t>
            </a:r>
            <a:endParaRPr lang="zh-CN" altLang="en-US" sz="3200">
              <a:sym typeface="+mn-ea"/>
            </a:endParaRPr>
          </a:p>
          <a:p>
            <a:pPr>
              <a:buFont typeface="Wingdings" panose="05000000000000000000" charset="0"/>
              <a:buChar char=""/>
            </a:pPr>
            <a:r>
              <a:rPr lang="en-US" altLang="zh-CN" sz="3200">
                <a:sym typeface="+mn-ea"/>
              </a:rPr>
              <a:t> markdown</a:t>
            </a:r>
            <a:r>
              <a:rPr lang="zh-CN" altLang="en-US" sz="3200">
                <a:sym typeface="+mn-ea"/>
              </a:rPr>
              <a:t>的语法很简单：不同的层级用</a:t>
            </a:r>
            <a:r>
              <a:rPr lang="en-US" altLang="zh-CN" sz="3200">
                <a:sym typeface="+mn-ea"/>
              </a:rPr>
              <a:t>#</a:t>
            </a:r>
            <a:r>
              <a:rPr lang="zh-CN" altLang="en-US" sz="3200">
                <a:sym typeface="+mn-ea"/>
              </a:rPr>
              <a:t>代表</a:t>
            </a:r>
            <a:endParaRPr lang="zh-CN" altLang="en-US" sz="3200">
              <a:sym typeface="+mn-ea"/>
            </a:endParaRPr>
          </a:p>
          <a:p>
            <a:pPr>
              <a:buFont typeface="Wingdings" panose="05000000000000000000" charset="0"/>
              <a:buChar char=""/>
            </a:pP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运行过程中的截图，请先保存</a:t>
            </a:r>
            <a:r>
              <a:rPr lang="zh-CN" altLang="en-US" sz="3200">
                <a:sym typeface="+mn-ea"/>
              </a:rPr>
              <a:t>好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拓展</a:t>
            </a:r>
            <a:r>
              <a:rPr lang="en-US" altLang="zh-CN"/>
              <a:t>--</a:t>
            </a:r>
            <a:r>
              <a:rPr lang="zh-CN" altLang="en-US"/>
              <a:t>自学</a:t>
            </a:r>
            <a:r>
              <a:rPr lang="en-US" altLang="zh-CN"/>
              <a:t>(markdown)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379855"/>
            <a:ext cx="5918835" cy="2632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379855"/>
            <a:ext cx="5675630" cy="30530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9300" y="5408295"/>
            <a:ext cx="1022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Tips: markdown</a:t>
            </a:r>
            <a:r>
              <a:rPr lang="zh-CN" altLang="en-US"/>
              <a:t>格式是一种未来将会长期用到的文本格式，非常便于写作、阅读，非常</a:t>
            </a:r>
            <a:r>
              <a:rPr lang="zh-CN" altLang="en-US"/>
              <a:t>便利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2410</Words>
  <Application>WPS 演示</Application>
  <PresentationFormat>宽屏</PresentationFormat>
  <Paragraphs>139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WPS</vt:lpstr>
      <vt:lpstr>数据分析闯关挑战——第5关（综合演练）</vt:lpstr>
      <vt:lpstr>目录（5关）</vt:lpstr>
      <vt:lpstr>涉及到的知识点</vt:lpstr>
      <vt:lpstr>题目一：分析销量影响因素，补全分析报告</vt:lpstr>
      <vt:lpstr>题目1--步骤1:数据检查(缺失值)</vt:lpstr>
      <vt:lpstr>题目1--步骤2:数据检查(异常值)</vt:lpstr>
      <vt:lpstr>题目1--步骤3：可视化（excel、SPSS）</vt:lpstr>
      <vt:lpstr>题目1--步骤4：撰写报告(markdown)</vt:lpstr>
      <vt:lpstr>拓展--自学(markdown)</vt:lpstr>
      <vt:lpstr>题目二： 设备运维分析（补全1条SQL） </vt:lpstr>
      <vt:lpstr>题目二：</vt:lpstr>
      <vt:lpstr>题目二：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Cisco</cp:lastModifiedBy>
  <cp:revision>64</cp:revision>
  <dcterms:created xsi:type="dcterms:W3CDTF">2025-07-23T15:43:54Z</dcterms:created>
  <dcterms:modified xsi:type="dcterms:W3CDTF">2025-07-23T15:43:54Z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97A7B46EBAA653C324AC746819F146D5_43</vt:lpwstr>
  </property>
</Properties>
</file>