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2"/>
  </p:notesMasterIdLst>
  <p:sldIdLst>
    <p:sldId id="285" r:id="rId5"/>
    <p:sldId id="260" r:id="rId6"/>
    <p:sldId id="370" r:id="rId7"/>
    <p:sldId id="347" r:id="rId8"/>
    <p:sldId id="367" r:id="rId9"/>
    <p:sldId id="271" r:id="rId10"/>
    <p:sldId id="371" r:id="rId11"/>
    <p:sldId id="351" r:id="rId12"/>
    <p:sldId id="353" r:id="rId13"/>
    <p:sldId id="354" r:id="rId14"/>
    <p:sldId id="355" r:id="rId15"/>
    <p:sldId id="286" r:id="rId16"/>
    <p:sldId id="287" r:id="rId17"/>
    <p:sldId id="288" r:id="rId18"/>
    <p:sldId id="289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9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iacheslav Kovalevskyi" initials="V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77970" autoAdjust="0"/>
  </p:normalViewPr>
  <p:slideViewPr>
    <p:cSldViewPr snapToGrid="0" showGuides="1">
      <p:cViewPr varScale="1">
        <p:scale>
          <a:sx n="129" d="100"/>
          <a:sy n="129" d="100"/>
        </p:scale>
        <p:origin x="1360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12/12/18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7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812727" y="1701106"/>
            <a:ext cx="5518547" cy="174128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42C8B05-EAF8-0B45-9A1B-04C50A353EF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F231D-9B96-9349-A685-979143B8227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321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8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5" Type="http://schemas.openxmlformats.org/officeDocument/2006/relationships/comments" Target="../comments/commen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5" Type="http://schemas.openxmlformats.org/officeDocument/2006/relationships/comments" Target="../comments/commen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/>
              <a:t>Multihost </a:t>
            </a:r>
            <a:r>
              <a:rPr lang="en-US" dirty="0"/>
              <a:t>Training with </a:t>
            </a:r>
            <a:r>
              <a:rPr lang="en-US" dirty="0" err="1"/>
              <a:t>MXNet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10-14 December 2018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D827-9425-FF49-9068-9E84478A4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a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– 1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many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“2"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“2"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22338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a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forward</a:t>
            </a:r>
            <a:r>
              <a:rPr lang="de-DE" dirty="0"/>
              <a:t>/</a:t>
            </a:r>
            <a:r>
              <a:rPr lang="de-DE" dirty="0" err="1"/>
              <a:t>backward</a:t>
            </a:r>
            <a:r>
              <a:rPr lang="de-DE" dirty="0"/>
              <a:t> pass – 1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many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“2"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“2"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mx.kv.create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dist_device_sync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‘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Trainer(…,</a:t>
            </a:r>
            <a:r>
              <a:rPr lang="de-DE" sz="1400" kern="0" dirty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kvstore</a:t>
            </a:r>
            <a:r>
              <a:rPr lang="de-DE" sz="1400" kern="0" dirty="0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22368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Triangle" descr="Triangle">
            <a:extLst>
              <a:ext uri="{FF2B5EF4-FFF2-40B4-BE49-F238E27FC236}">
                <a16:creationId xmlns:a16="http://schemas.microsoft.com/office/drawing/2014/main" id="{6005E227-CFC7-C34C-BA55-3B6D0662277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Image" descr="Image">
            <a:extLst>
              <a:ext uri="{FF2B5EF4-FFF2-40B4-BE49-F238E27FC236}">
                <a16:creationId xmlns:a16="http://schemas.microsoft.com/office/drawing/2014/main" id="{2AD6062F-3585-124F-BE8D-34E2C2E0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6083" name="1x scheduler (1)">
            <a:extLst>
              <a:ext uri="{FF2B5EF4-FFF2-40B4-BE49-F238E27FC236}">
                <a16:creationId xmlns:a16="http://schemas.microsoft.com/office/drawing/2014/main" id="{BD2DCE76-B603-2E43-AEC9-D8755063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602" y="1710280"/>
            <a:ext cx="1706798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6084" name="1x worker (?)">
            <a:extLst>
              <a:ext uri="{FF2B5EF4-FFF2-40B4-BE49-F238E27FC236}">
                <a16:creationId xmlns:a16="http://schemas.microsoft.com/office/drawing/2014/main" id="{5ADAD254-2CAC-0043-8BCA-A2EC86E7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269" y="4525810"/>
            <a:ext cx="139421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6085" name="1x server (?)">
            <a:extLst>
              <a:ext uri="{FF2B5EF4-FFF2-40B4-BE49-F238E27FC236}">
                <a16:creationId xmlns:a16="http://schemas.microsoft.com/office/drawing/2014/main" id="{910AAB5D-C39B-2F43-9FB9-D31985A6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867" y="4525810"/>
            <a:ext cx="129803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6086" name="Image" descr="Image">
            <a:extLst>
              <a:ext uri="{FF2B5EF4-FFF2-40B4-BE49-F238E27FC236}">
                <a16:creationId xmlns:a16="http://schemas.microsoft.com/office/drawing/2014/main" id="{E9C02804-E4FF-B542-A31C-4E6507D0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6088" name="Line" descr="Line">
            <a:extLst>
              <a:ext uri="{FF2B5EF4-FFF2-40B4-BE49-F238E27FC236}">
                <a16:creationId xmlns:a16="http://schemas.microsoft.com/office/drawing/2014/main" id="{37954206-0FFD-7441-B708-4940E4B1BE3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Image" descr="Image">
            <a:extLst>
              <a:ext uri="{FF2B5EF4-FFF2-40B4-BE49-F238E27FC236}">
                <a16:creationId xmlns:a16="http://schemas.microsoft.com/office/drawing/2014/main" id="{1A2EDC18-0FF8-724C-9710-237C1BE9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20CDB1D-3E65-6444-8EC1-E554912AE09F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D5752-52F1-D742-8430-732568C7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491170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Triangle" descr="Triangle">
            <a:extLst>
              <a:ext uri="{FF2B5EF4-FFF2-40B4-BE49-F238E27FC236}">
                <a16:creationId xmlns:a16="http://schemas.microsoft.com/office/drawing/2014/main" id="{A0E3583A-83FC-374D-AEDC-FCB496475D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Image" descr="Image">
            <a:extLst>
              <a:ext uri="{FF2B5EF4-FFF2-40B4-BE49-F238E27FC236}">
                <a16:creationId xmlns:a16="http://schemas.microsoft.com/office/drawing/2014/main" id="{5CD1F944-202D-6640-99BA-F5B31816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7107" name="1x scheduler (1)">
            <a:extLst>
              <a:ext uri="{FF2B5EF4-FFF2-40B4-BE49-F238E27FC236}">
                <a16:creationId xmlns:a16="http://schemas.microsoft.com/office/drawing/2014/main" id="{22DBEDBB-18AA-114D-ACD4-8F8C69AD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7108" name="1x worker (?)">
            <a:extLst>
              <a:ext uri="{FF2B5EF4-FFF2-40B4-BE49-F238E27FC236}">
                <a16:creationId xmlns:a16="http://schemas.microsoft.com/office/drawing/2014/main" id="{7F803E95-9B28-854F-A422-2707DA24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7109" name="1x server (?)">
            <a:extLst>
              <a:ext uri="{FF2B5EF4-FFF2-40B4-BE49-F238E27FC236}">
                <a16:creationId xmlns:a16="http://schemas.microsoft.com/office/drawing/2014/main" id="{D1CDC0DC-21B8-084D-A70C-43521C68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7110" name="Image" descr="Image">
            <a:extLst>
              <a:ext uri="{FF2B5EF4-FFF2-40B4-BE49-F238E27FC236}">
                <a16:creationId xmlns:a16="http://schemas.microsoft.com/office/drawing/2014/main" id="{F6A7382A-D541-EE43-8086-C712AB561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7111" name="Line" descr="Line">
            <a:extLst>
              <a:ext uri="{FF2B5EF4-FFF2-40B4-BE49-F238E27FC236}">
                <a16:creationId xmlns:a16="http://schemas.microsoft.com/office/drawing/2014/main" id="{E0E98159-992B-C04C-8E8E-45C2943B45A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Image" descr="Image">
            <a:extLst>
              <a:ext uri="{FF2B5EF4-FFF2-40B4-BE49-F238E27FC236}">
                <a16:creationId xmlns:a16="http://schemas.microsoft.com/office/drawing/2014/main" id="{C5E5F32E-70FF-804B-AA08-6285D347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4224CCEC-3B0D-F048-9292-04CA0B669C45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0324FF9B-BBA8-9945-8E11-4EBD9E16ED20}"/>
              </a:ext>
            </a:extLst>
          </p:cNvPr>
          <p:cNvSpPr/>
          <p:nvPr/>
        </p:nvSpPr>
        <p:spPr>
          <a:xfrm>
            <a:off x="5303753" y="1228273"/>
            <a:ext cx="2590800" cy="596174"/>
          </a:xfrm>
          <a:prstGeom prst="wedgeRoundRectCallout">
            <a:avLst>
              <a:gd name="adj1" fmla="val -71813"/>
              <a:gd name="adj2" fmla="val 7114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I'm confirming that I got:</a:t>
            </a:r>
          </a:p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“Hey scheduler, I’m server, I’m up, my rank is ? please add me to the cluster”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7DB20A3-2299-1149-B7D2-C1C2AFF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</a:t>
            </a:r>
            <a:r>
              <a:rPr lang="de-DE" dirty="0" err="1"/>
              <a:t>Confirm</a:t>
            </a:r>
            <a:r>
              <a:rPr lang="de-DE" dirty="0"/>
              <a:t>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714396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Triangle" descr="Triangle">
            <a:extLst>
              <a:ext uri="{FF2B5EF4-FFF2-40B4-BE49-F238E27FC236}">
                <a16:creationId xmlns:a16="http://schemas.microsoft.com/office/drawing/2014/main" id="{75AD4F53-1951-934A-85A1-D51A9EE2C7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Image" descr="Image">
            <a:extLst>
              <a:ext uri="{FF2B5EF4-FFF2-40B4-BE49-F238E27FC236}">
                <a16:creationId xmlns:a16="http://schemas.microsoft.com/office/drawing/2014/main" id="{FF4F1073-A3CA-7D49-A6AE-0BEBA60E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8131" name="1x scheduler (1)">
            <a:extLst>
              <a:ext uri="{FF2B5EF4-FFF2-40B4-BE49-F238E27FC236}">
                <a16:creationId xmlns:a16="http://schemas.microsoft.com/office/drawing/2014/main" id="{0DCFEC3A-BACA-D143-BEDE-D2D8683F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8132" name="1x worker (?)">
            <a:extLst>
              <a:ext uri="{FF2B5EF4-FFF2-40B4-BE49-F238E27FC236}">
                <a16:creationId xmlns:a16="http://schemas.microsoft.com/office/drawing/2014/main" id="{2B656FB7-9A88-5048-9670-B1E342A0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8133" name="1x server (?)">
            <a:extLst>
              <a:ext uri="{FF2B5EF4-FFF2-40B4-BE49-F238E27FC236}">
                <a16:creationId xmlns:a16="http://schemas.microsoft.com/office/drawing/2014/main" id="{6D8F9595-1E73-1143-9C68-2BB1FEE4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8134" name="Image" descr="Image">
            <a:extLst>
              <a:ext uri="{FF2B5EF4-FFF2-40B4-BE49-F238E27FC236}">
                <a16:creationId xmlns:a16="http://schemas.microsoft.com/office/drawing/2014/main" id="{421C06F7-BC65-504E-BB5E-1888711A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8135" name="Line" descr="Line">
            <a:extLst>
              <a:ext uri="{FF2B5EF4-FFF2-40B4-BE49-F238E27FC236}">
                <a16:creationId xmlns:a16="http://schemas.microsoft.com/office/drawing/2014/main" id="{0002C738-A2F9-F441-B11F-070A540CE36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Image" descr="Image">
            <a:extLst>
              <a:ext uri="{FF2B5EF4-FFF2-40B4-BE49-F238E27FC236}">
                <a16:creationId xmlns:a16="http://schemas.microsoft.com/office/drawing/2014/main" id="{28A182D9-75C0-A34E-A14F-955D424F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E315F5B-0F59-3F46-9D39-36E3B134BD68}"/>
              </a:ext>
            </a:extLst>
          </p:cNvPr>
          <p:cNvSpPr/>
          <p:nvPr/>
        </p:nvSpPr>
        <p:spPr>
          <a:xfrm>
            <a:off x="527885" y="3316283"/>
            <a:ext cx="2590800" cy="417401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worker, I’m up, my rank is ? please add me to the cluster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7E79DBF-9D07-3A40-A60D-9A87BB5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4277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Triangle" descr="Triangle">
            <a:extLst>
              <a:ext uri="{FF2B5EF4-FFF2-40B4-BE49-F238E27FC236}">
                <a16:creationId xmlns:a16="http://schemas.microsoft.com/office/drawing/2014/main" id="{3118ACC6-37CE-3F44-BAB6-489AF5BF064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Image" descr="Image">
            <a:extLst>
              <a:ext uri="{FF2B5EF4-FFF2-40B4-BE49-F238E27FC236}">
                <a16:creationId xmlns:a16="http://schemas.microsoft.com/office/drawing/2014/main" id="{C31254C5-5A80-9D4B-B394-EE604DA9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9155" name="1x scheduler (1)">
            <a:extLst>
              <a:ext uri="{FF2B5EF4-FFF2-40B4-BE49-F238E27FC236}">
                <a16:creationId xmlns:a16="http://schemas.microsoft.com/office/drawing/2014/main" id="{8D5A537A-8D49-204B-AB7E-7A9300B1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9156" name="1x worker (?)">
            <a:extLst>
              <a:ext uri="{FF2B5EF4-FFF2-40B4-BE49-F238E27FC236}">
                <a16:creationId xmlns:a16="http://schemas.microsoft.com/office/drawing/2014/main" id="{E985498A-DD1A-594F-8482-03D81539D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9157" name="1x server (?)">
            <a:extLst>
              <a:ext uri="{FF2B5EF4-FFF2-40B4-BE49-F238E27FC236}">
                <a16:creationId xmlns:a16="http://schemas.microsoft.com/office/drawing/2014/main" id="{A0B15B5E-678B-E346-8075-D5C177DB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9158" name="Image" descr="Image">
            <a:extLst>
              <a:ext uri="{FF2B5EF4-FFF2-40B4-BE49-F238E27FC236}">
                <a16:creationId xmlns:a16="http://schemas.microsoft.com/office/drawing/2014/main" id="{93F6865C-A073-D248-BE0B-BEBB89AD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9159" name="Image" descr="Image">
            <a:extLst>
              <a:ext uri="{FF2B5EF4-FFF2-40B4-BE49-F238E27FC236}">
                <a16:creationId xmlns:a16="http://schemas.microsoft.com/office/drawing/2014/main" id="{447DD0A4-6D63-B448-8CED-855FCEF6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1F2150BD-5B3C-E549-998A-7AB878B6BB62}"/>
              </a:ext>
            </a:extLst>
          </p:cNvPr>
          <p:cNvSpPr/>
          <p:nvPr/>
        </p:nvSpPr>
        <p:spPr>
          <a:xfrm>
            <a:off x="1419374" y="13715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Assigning rank 8 to the server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D92A00-705C-A740-9DEE-29F1933A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55948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Triangle" descr="Triangle">
            <a:extLst>
              <a:ext uri="{FF2B5EF4-FFF2-40B4-BE49-F238E27FC236}">
                <a16:creationId xmlns:a16="http://schemas.microsoft.com/office/drawing/2014/main" id="{F1594C64-4FF7-7840-A21F-44AB61BF6E2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Image" descr="Image">
            <a:extLst>
              <a:ext uri="{FF2B5EF4-FFF2-40B4-BE49-F238E27FC236}">
                <a16:creationId xmlns:a16="http://schemas.microsoft.com/office/drawing/2014/main" id="{77009499-638D-2848-BDA5-D06884B6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0179" name="1x scheduler (1)">
            <a:extLst>
              <a:ext uri="{FF2B5EF4-FFF2-40B4-BE49-F238E27FC236}">
                <a16:creationId xmlns:a16="http://schemas.microsoft.com/office/drawing/2014/main" id="{9BEFE074-C37A-994C-91A7-749E17545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0180" name="1x worker (?)">
            <a:extLst>
              <a:ext uri="{FF2B5EF4-FFF2-40B4-BE49-F238E27FC236}">
                <a16:creationId xmlns:a16="http://schemas.microsoft.com/office/drawing/2014/main" id="{4B0C811E-5D3E-734D-8726-734ED64A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0181" name="1x server (?)">
            <a:extLst>
              <a:ext uri="{FF2B5EF4-FFF2-40B4-BE49-F238E27FC236}">
                <a16:creationId xmlns:a16="http://schemas.microsoft.com/office/drawing/2014/main" id="{490DFACC-D117-1E49-B9CD-2AA8C7B8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0182" name="Image" descr="Image">
            <a:extLst>
              <a:ext uri="{FF2B5EF4-FFF2-40B4-BE49-F238E27FC236}">
                <a16:creationId xmlns:a16="http://schemas.microsoft.com/office/drawing/2014/main" id="{771680B1-8A9F-554C-9433-7108310C8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0183" name="Image" descr="Image">
            <a:extLst>
              <a:ext uri="{FF2B5EF4-FFF2-40B4-BE49-F238E27FC236}">
                <a16:creationId xmlns:a16="http://schemas.microsoft.com/office/drawing/2014/main" id="{25BEA7B3-C739-AA4F-B39A-BD5A3928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3C40D42-B513-1F42-89E2-53110EC904BF}"/>
              </a:ext>
            </a:extLst>
          </p:cNvPr>
          <p:cNvSpPr/>
          <p:nvPr/>
        </p:nvSpPr>
        <p:spPr>
          <a:xfrm>
            <a:off x="1380530" y="13969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Assigning rank 9 to the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worker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DAFD261-96EA-E244-B4EF-D3A9F8CF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20542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Triangle" descr="Triangle">
            <a:extLst>
              <a:ext uri="{FF2B5EF4-FFF2-40B4-BE49-F238E27FC236}">
                <a16:creationId xmlns:a16="http://schemas.microsoft.com/office/drawing/2014/main" id="{8DD04923-5075-C740-8B96-2D0E65E6B9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Image" descr="Image">
            <a:extLst>
              <a:ext uri="{FF2B5EF4-FFF2-40B4-BE49-F238E27FC236}">
                <a16:creationId xmlns:a16="http://schemas.microsoft.com/office/drawing/2014/main" id="{CE8CB3FC-F3B9-0148-8765-0DF2E6F8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1203" name="1x scheduler (1)">
            <a:extLst>
              <a:ext uri="{FF2B5EF4-FFF2-40B4-BE49-F238E27FC236}">
                <a16:creationId xmlns:a16="http://schemas.microsoft.com/office/drawing/2014/main" id="{6C72E8E7-522B-AD4D-A6EB-0044589C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1204" name="1x worker (?)">
            <a:extLst>
              <a:ext uri="{FF2B5EF4-FFF2-40B4-BE49-F238E27FC236}">
                <a16:creationId xmlns:a16="http://schemas.microsoft.com/office/drawing/2014/main" id="{100F2E9D-35BC-A447-92BE-B01963D20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1205" name="1x server (?)">
            <a:extLst>
              <a:ext uri="{FF2B5EF4-FFF2-40B4-BE49-F238E27FC236}">
                <a16:creationId xmlns:a16="http://schemas.microsoft.com/office/drawing/2014/main" id="{D289D621-E5DE-234D-9AC7-E3F220AA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1206" name="Image" descr="Image">
            <a:extLst>
              <a:ext uri="{FF2B5EF4-FFF2-40B4-BE49-F238E27FC236}">
                <a16:creationId xmlns:a16="http://schemas.microsoft.com/office/drawing/2014/main" id="{B8E03A84-2E0E-A845-A1D4-8A345A46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7" name="Image" descr="Image">
            <a:extLst>
              <a:ext uri="{FF2B5EF4-FFF2-40B4-BE49-F238E27FC236}">
                <a16:creationId xmlns:a16="http://schemas.microsoft.com/office/drawing/2014/main" id="{445C9605-8F67-B244-B3E6-369B55C2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9" name="Line" descr="Line">
            <a:extLst>
              <a:ext uri="{FF2B5EF4-FFF2-40B4-BE49-F238E27FC236}">
                <a16:creationId xmlns:a16="http://schemas.microsoft.com/office/drawing/2014/main" id="{5521A06A-644E-974E-93FC-2E57E66A06A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FCAA22BD-6222-2846-9404-9A8FF697DFA5}"/>
              </a:ext>
            </a:extLst>
          </p:cNvPr>
          <p:cNvSpPr/>
          <p:nvPr/>
        </p:nvSpPr>
        <p:spPr>
          <a:xfrm>
            <a:off x="1380530" y="1307554"/>
            <a:ext cx="2590800" cy="417401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Hey, worker, you are now part of the cluster with rank 9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CAB68F-3C7A-4D42-87E1-A53016D7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17031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Triangle" descr="Triangle">
            <a:extLst>
              <a:ext uri="{FF2B5EF4-FFF2-40B4-BE49-F238E27FC236}">
                <a16:creationId xmlns:a16="http://schemas.microsoft.com/office/drawing/2014/main" id="{F1748765-A180-6D4D-89CB-AEC4D394DC5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3418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Image" descr="Image">
            <a:extLst>
              <a:ext uri="{FF2B5EF4-FFF2-40B4-BE49-F238E27FC236}">
                <a16:creationId xmlns:a16="http://schemas.microsoft.com/office/drawing/2014/main" id="{3ACB2C88-D521-1941-9E7E-52726982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2227" name="1x scheduler (1)">
            <a:extLst>
              <a:ext uri="{FF2B5EF4-FFF2-40B4-BE49-F238E27FC236}">
                <a16:creationId xmlns:a16="http://schemas.microsoft.com/office/drawing/2014/main" id="{768923B0-4BBB-7043-A626-2BA2BD217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2228" name="1x worker (?)">
            <a:extLst>
              <a:ext uri="{FF2B5EF4-FFF2-40B4-BE49-F238E27FC236}">
                <a16:creationId xmlns:a16="http://schemas.microsoft.com/office/drawing/2014/main" id="{8A2604EA-915A-5E49-9C5E-F4A3FD72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2229" name="1x server (?)">
            <a:extLst>
              <a:ext uri="{FF2B5EF4-FFF2-40B4-BE49-F238E27FC236}">
                <a16:creationId xmlns:a16="http://schemas.microsoft.com/office/drawing/2014/main" id="{6EB78AA4-8925-B345-9E59-F21C85AE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2230" name="Image" descr="Image">
            <a:extLst>
              <a:ext uri="{FF2B5EF4-FFF2-40B4-BE49-F238E27FC236}">
                <a16:creationId xmlns:a16="http://schemas.microsoft.com/office/drawing/2014/main" id="{E8D289B7-B676-0A4F-B172-97A5FCC6F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1" name="Image" descr="Image">
            <a:extLst>
              <a:ext uri="{FF2B5EF4-FFF2-40B4-BE49-F238E27FC236}">
                <a16:creationId xmlns:a16="http://schemas.microsoft.com/office/drawing/2014/main" id="{3ECEF5B3-D7F7-E442-BFC3-DB99AEA1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4" name="Line" descr="Line">
            <a:extLst>
              <a:ext uri="{FF2B5EF4-FFF2-40B4-BE49-F238E27FC236}">
                <a16:creationId xmlns:a16="http://schemas.microsoft.com/office/drawing/2014/main" id="{4AADDF81-26D8-6D4C-8CE7-65917C59034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B60728E9-3912-D540-9FBF-091AB38A1F72}"/>
              </a:ext>
            </a:extLst>
          </p:cNvPr>
          <p:cNvSpPr/>
          <p:nvPr/>
        </p:nvSpPr>
        <p:spPr>
          <a:xfrm>
            <a:off x="5069214" y="1361917"/>
            <a:ext cx="2590800" cy="417401"/>
          </a:xfrm>
          <a:prstGeom prst="wedgeRoundRectCallout">
            <a:avLst>
              <a:gd name="adj1" fmla="val -61519"/>
              <a:gd name="adj2" fmla="val -2779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Hey, server, you are now part of the cluster with rank 8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3B3DDF-0C73-644C-A6A4-723AFAF8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254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Triangle" descr="Triangle">
            <a:extLst>
              <a:ext uri="{FF2B5EF4-FFF2-40B4-BE49-F238E27FC236}">
                <a16:creationId xmlns:a16="http://schemas.microsoft.com/office/drawing/2014/main" id="{73C5BED3-2968-4242-9214-34C4921565D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Image" descr="Image">
            <a:extLst>
              <a:ext uri="{FF2B5EF4-FFF2-40B4-BE49-F238E27FC236}">
                <a16:creationId xmlns:a16="http://schemas.microsoft.com/office/drawing/2014/main" id="{069D10B8-AF74-A949-B38F-E98723B0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3251" name="1x scheduler (1)">
            <a:extLst>
              <a:ext uri="{FF2B5EF4-FFF2-40B4-BE49-F238E27FC236}">
                <a16:creationId xmlns:a16="http://schemas.microsoft.com/office/drawing/2014/main" id="{BAEB01DC-7AB7-764F-87BA-86D8DF68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3252" name="1x worker (?)">
            <a:extLst>
              <a:ext uri="{FF2B5EF4-FFF2-40B4-BE49-F238E27FC236}">
                <a16:creationId xmlns:a16="http://schemas.microsoft.com/office/drawing/2014/main" id="{5DF2DE80-2AD7-034F-A885-ED8E165B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3253" name="1x server (?)">
            <a:extLst>
              <a:ext uri="{FF2B5EF4-FFF2-40B4-BE49-F238E27FC236}">
                <a16:creationId xmlns:a16="http://schemas.microsoft.com/office/drawing/2014/main" id="{4A3BA6E8-D37F-2045-8BA7-B78BFBED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3254" name="Image" descr="Image">
            <a:extLst>
              <a:ext uri="{FF2B5EF4-FFF2-40B4-BE49-F238E27FC236}">
                <a16:creationId xmlns:a16="http://schemas.microsoft.com/office/drawing/2014/main" id="{3F47DCE0-76C6-3D42-871F-0896AAE0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5" name="Image" descr="Image">
            <a:extLst>
              <a:ext uri="{FF2B5EF4-FFF2-40B4-BE49-F238E27FC236}">
                <a16:creationId xmlns:a16="http://schemas.microsoft.com/office/drawing/2014/main" id="{A1DF5338-CF91-9242-8916-9CB3480E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8" name="Line" descr="Line">
            <a:extLst>
              <a:ext uri="{FF2B5EF4-FFF2-40B4-BE49-F238E27FC236}">
                <a16:creationId xmlns:a16="http://schemas.microsoft.com/office/drawing/2014/main" id="{BACAB222-040C-4B4D-BD0C-0FC14E4EADE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14112">
            <a:off x="4211836" y="2524125"/>
            <a:ext cx="14632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Line" descr="Line">
            <a:extLst>
              <a:ext uri="{FF2B5EF4-FFF2-40B4-BE49-F238E27FC236}">
                <a16:creationId xmlns:a16="http://schemas.microsoft.com/office/drawing/2014/main" id="{C184EEB3-673A-C149-A3D5-E6FA2AF1243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BD39895-F5E2-5F41-8789-DE34F1FF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CONNECTED( 1 </a:t>
            </a:r>
            <a:r>
              <a:rPr lang="de-DE" dirty="0" err="1"/>
              <a:t>worker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646955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Distributed Training on DLAMI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Distributed training with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30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Triangle" descr="Triangle">
            <a:extLst>
              <a:ext uri="{FF2B5EF4-FFF2-40B4-BE49-F238E27FC236}">
                <a16:creationId xmlns:a16="http://schemas.microsoft.com/office/drawing/2014/main" id="{4279AACD-A869-064F-9FB6-28B3A1EB59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Image" descr="Image">
            <a:extLst>
              <a:ext uri="{FF2B5EF4-FFF2-40B4-BE49-F238E27FC236}">
                <a16:creationId xmlns:a16="http://schemas.microsoft.com/office/drawing/2014/main" id="{27F6B409-19E4-DC42-A046-E46718FC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4275" name="1x scheduler (1)">
            <a:extLst>
              <a:ext uri="{FF2B5EF4-FFF2-40B4-BE49-F238E27FC236}">
                <a16:creationId xmlns:a16="http://schemas.microsoft.com/office/drawing/2014/main" id="{A6F79EDF-F686-254D-BB81-47C2E28C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4276" name="1x worker (?)">
            <a:extLst>
              <a:ext uri="{FF2B5EF4-FFF2-40B4-BE49-F238E27FC236}">
                <a16:creationId xmlns:a16="http://schemas.microsoft.com/office/drawing/2014/main" id="{F0BD20E1-F463-6D4B-BF79-5875B868A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4277" name="1x server (8)">
            <a:extLst>
              <a:ext uri="{FF2B5EF4-FFF2-40B4-BE49-F238E27FC236}">
                <a16:creationId xmlns:a16="http://schemas.microsoft.com/office/drawing/2014/main" id="{A9B4F0D9-A422-174E-A128-03C9021F0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4278" name="Image" descr="Image">
            <a:extLst>
              <a:ext uri="{FF2B5EF4-FFF2-40B4-BE49-F238E27FC236}">
                <a16:creationId xmlns:a16="http://schemas.microsoft.com/office/drawing/2014/main" id="{9FA4B94F-8817-5C43-BE01-136291D3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79" name="Image" descr="Image">
            <a:extLst>
              <a:ext uri="{FF2B5EF4-FFF2-40B4-BE49-F238E27FC236}">
                <a16:creationId xmlns:a16="http://schemas.microsoft.com/office/drawing/2014/main" id="{51B1098A-6E85-D343-BAA3-EDB5E11C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80" name="Line" descr="Line">
            <a:extLst>
              <a:ext uri="{FF2B5EF4-FFF2-40B4-BE49-F238E27FC236}">
                <a16:creationId xmlns:a16="http://schemas.microsoft.com/office/drawing/2014/main" id="{83D6AAD6-4379-3344-A65C-F825289424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6591">
            <a:off x="3923705" y="3063479"/>
            <a:ext cx="27586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Line" descr="Line">
            <a:extLst>
              <a:ext uri="{FF2B5EF4-FFF2-40B4-BE49-F238E27FC236}">
                <a16:creationId xmlns:a16="http://schemas.microsoft.com/office/drawing/2014/main" id="{1532CD6A-F618-9643-ABE2-01EE4CAE9C1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Line" descr="Line">
            <a:extLst>
              <a:ext uri="{FF2B5EF4-FFF2-40B4-BE49-F238E27FC236}">
                <a16:creationId xmlns:a16="http://schemas.microsoft.com/office/drawing/2014/main" id="{8DFB9791-3208-C743-A5C8-5B69D7CEDC9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4145161"/>
            <a:ext cx="15859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E5DD01DE-540C-7447-94EA-C62521ABAF19}"/>
              </a:ext>
            </a:extLst>
          </p:cNvPr>
          <p:cNvSpPr/>
          <p:nvPr/>
        </p:nvSpPr>
        <p:spPr>
          <a:xfrm>
            <a:off x="6156514" y="3562680"/>
            <a:ext cx="2590800" cy="238629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8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9FD6C3-3E64-4E46-90A0-C2C6E29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worker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969626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Triangle" descr="Triangle">
            <a:extLst>
              <a:ext uri="{FF2B5EF4-FFF2-40B4-BE49-F238E27FC236}">
                <a16:creationId xmlns:a16="http://schemas.microsoft.com/office/drawing/2014/main" id="{83653FB7-BD8F-F44B-8BFF-A5C3F4FEF3A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Image" descr="Image">
            <a:extLst>
              <a:ext uri="{FF2B5EF4-FFF2-40B4-BE49-F238E27FC236}">
                <a16:creationId xmlns:a16="http://schemas.microsoft.com/office/drawing/2014/main" id="{AC057B45-F311-DB41-85EE-CBD6C31E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5299" name="1x scheduler (1)">
            <a:extLst>
              <a:ext uri="{FF2B5EF4-FFF2-40B4-BE49-F238E27FC236}">
                <a16:creationId xmlns:a16="http://schemas.microsoft.com/office/drawing/2014/main" id="{3A4BFBF2-2038-B246-81B3-67962E1F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5300" name="1x worker (9)">
            <a:extLst>
              <a:ext uri="{FF2B5EF4-FFF2-40B4-BE49-F238E27FC236}">
                <a16:creationId xmlns:a16="http://schemas.microsoft.com/office/drawing/2014/main" id="{E7F6465F-3A23-E14D-B67F-02D9FE8C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5301" name="1x server (8)">
            <a:extLst>
              <a:ext uri="{FF2B5EF4-FFF2-40B4-BE49-F238E27FC236}">
                <a16:creationId xmlns:a16="http://schemas.microsoft.com/office/drawing/2014/main" id="{58E41AD3-49CD-6744-BF92-EC2A0B78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5302" name="Image" descr="Image">
            <a:extLst>
              <a:ext uri="{FF2B5EF4-FFF2-40B4-BE49-F238E27FC236}">
                <a16:creationId xmlns:a16="http://schemas.microsoft.com/office/drawing/2014/main" id="{3D440C8E-7C3F-7D4F-BB73-C52D4D28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5303" name="Image" descr="Image">
            <a:extLst>
              <a:ext uri="{FF2B5EF4-FFF2-40B4-BE49-F238E27FC236}">
                <a16:creationId xmlns:a16="http://schemas.microsoft.com/office/drawing/2014/main" id="{904FE591-C97A-D443-AA2B-05726AC2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4B07B65-FCBD-4C4B-8528-4C9CBD8E02AC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94C154-2045-8840-9836-505263A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0218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Triangle" descr="Triangle">
            <a:extLst>
              <a:ext uri="{FF2B5EF4-FFF2-40B4-BE49-F238E27FC236}">
                <a16:creationId xmlns:a16="http://schemas.microsoft.com/office/drawing/2014/main" id="{5D16C7CA-0FF9-B641-B722-16EA10F286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2" name="Image" descr="Image">
            <a:extLst>
              <a:ext uri="{FF2B5EF4-FFF2-40B4-BE49-F238E27FC236}">
                <a16:creationId xmlns:a16="http://schemas.microsoft.com/office/drawing/2014/main" id="{F733E778-9436-C346-B86A-D8C90271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6323" name="1x scheduler (1)">
            <a:extLst>
              <a:ext uri="{FF2B5EF4-FFF2-40B4-BE49-F238E27FC236}">
                <a16:creationId xmlns:a16="http://schemas.microsoft.com/office/drawing/2014/main" id="{8BDED0E4-9DF9-CA40-B919-4A869289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6324" name="1x worker (9)">
            <a:extLst>
              <a:ext uri="{FF2B5EF4-FFF2-40B4-BE49-F238E27FC236}">
                <a16:creationId xmlns:a16="http://schemas.microsoft.com/office/drawing/2014/main" id="{33689E74-7E3D-9F48-9B18-FEF762DC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6325" name="1x server (8)">
            <a:extLst>
              <a:ext uri="{FF2B5EF4-FFF2-40B4-BE49-F238E27FC236}">
                <a16:creationId xmlns:a16="http://schemas.microsoft.com/office/drawing/2014/main" id="{8D3DB5FB-5088-0D45-B042-D2C0893A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6326" name="Image" descr="Image">
            <a:extLst>
              <a:ext uri="{FF2B5EF4-FFF2-40B4-BE49-F238E27FC236}">
                <a16:creationId xmlns:a16="http://schemas.microsoft.com/office/drawing/2014/main" id="{349A3EDF-F9B9-274B-9AB5-E0A4B57F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27" name="Image" descr="Image">
            <a:extLst>
              <a:ext uri="{FF2B5EF4-FFF2-40B4-BE49-F238E27FC236}">
                <a16:creationId xmlns:a16="http://schemas.microsoft.com/office/drawing/2014/main" id="{934D8610-8EF4-FD48-AE3A-F4D1295C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32" name="Line" descr="Line">
            <a:extLst>
              <a:ext uri="{FF2B5EF4-FFF2-40B4-BE49-F238E27FC236}">
                <a16:creationId xmlns:a16="http://schemas.microsoft.com/office/drawing/2014/main" id="{16975E74-A539-164F-9DA8-22426161CB9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Line" descr="Line">
            <a:extLst>
              <a:ext uri="{FF2B5EF4-FFF2-40B4-BE49-F238E27FC236}">
                <a16:creationId xmlns:a16="http://schemas.microsoft.com/office/drawing/2014/main" id="{59EBEC8D-E58F-B343-8F57-F062E83FB5B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E820CACC-0B82-8445-85AE-2375B2EFF89E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8380B182-9CAB-A34E-90FF-91B1E5DA10C0}"/>
              </a:ext>
            </a:extLst>
          </p:cNvPr>
          <p:cNvSpPr/>
          <p:nvPr/>
        </p:nvSpPr>
        <p:spPr>
          <a:xfrm>
            <a:off x="6181685" y="3584424"/>
            <a:ext cx="2590800" cy="238629"/>
          </a:xfrm>
          <a:prstGeom prst="wedgeRoundRectCallout">
            <a:avLst>
              <a:gd name="adj1" fmla="val -37009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F3A7EE34-8D7A-F449-A63E-335D96D0023A}"/>
              </a:ext>
            </a:extLst>
          </p:cNvPr>
          <p:cNvSpPr/>
          <p:nvPr/>
        </p:nvSpPr>
        <p:spPr>
          <a:xfrm>
            <a:off x="4680676" y="961042"/>
            <a:ext cx="2590800" cy="238629"/>
          </a:xfrm>
          <a:prstGeom prst="wedgeRoundRectCallout">
            <a:avLst>
              <a:gd name="adj1" fmla="val -44852"/>
              <a:gd name="adj2" fmla="val 172937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77898FC-84B4-814E-8ABF-18C73B1E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542168" cy="545741"/>
          </a:xfrm>
        </p:spPr>
        <p:txBody>
          <a:bodyPr/>
          <a:lstStyle/>
          <a:p>
            <a:r>
              <a:rPr lang="de-DE" dirty="0"/>
              <a:t>Scheduler, Worker, Server: BARRIER_REACHED( </a:t>
            </a:r>
            <a:r>
              <a:rPr lang="de-DE" dirty="0" err="1"/>
              <a:t>barrier_group</a:t>
            </a:r>
            <a:r>
              <a:rPr lang="de-DE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238835059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Triangle" descr="Triangle">
            <a:extLst>
              <a:ext uri="{FF2B5EF4-FFF2-40B4-BE49-F238E27FC236}">
                <a16:creationId xmlns:a16="http://schemas.microsoft.com/office/drawing/2014/main" id="{60C3D4A2-CC36-1E41-A82D-02740D8D3D0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6" name="Image" descr="Image">
            <a:extLst>
              <a:ext uri="{FF2B5EF4-FFF2-40B4-BE49-F238E27FC236}">
                <a16:creationId xmlns:a16="http://schemas.microsoft.com/office/drawing/2014/main" id="{8A827E01-AD30-F540-B47D-B683D7CC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7347" name="1x scheduler (1)">
            <a:extLst>
              <a:ext uri="{FF2B5EF4-FFF2-40B4-BE49-F238E27FC236}">
                <a16:creationId xmlns:a16="http://schemas.microsoft.com/office/drawing/2014/main" id="{AE4C0DD6-2760-C449-950C-EACF6D4E7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7348" name="1x worker (9)">
            <a:extLst>
              <a:ext uri="{FF2B5EF4-FFF2-40B4-BE49-F238E27FC236}">
                <a16:creationId xmlns:a16="http://schemas.microsoft.com/office/drawing/2014/main" id="{862A892C-DFB2-F245-A383-411AF1020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7349" name="1x server (8)">
            <a:extLst>
              <a:ext uri="{FF2B5EF4-FFF2-40B4-BE49-F238E27FC236}">
                <a16:creationId xmlns:a16="http://schemas.microsoft.com/office/drawing/2014/main" id="{E1D0E08E-C19F-B64A-8700-F75FD683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7350" name="Image" descr="Image">
            <a:extLst>
              <a:ext uri="{FF2B5EF4-FFF2-40B4-BE49-F238E27FC236}">
                <a16:creationId xmlns:a16="http://schemas.microsoft.com/office/drawing/2014/main" id="{9E99C7C3-E565-6E42-9088-EA9492DF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1" name="Image" descr="Image">
            <a:extLst>
              <a:ext uri="{FF2B5EF4-FFF2-40B4-BE49-F238E27FC236}">
                <a16:creationId xmlns:a16="http://schemas.microsoft.com/office/drawing/2014/main" id="{02D3DE32-7C4A-2A44-B815-0A8EF6A5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2" name="Line" descr="Line">
            <a:extLst>
              <a:ext uri="{FF2B5EF4-FFF2-40B4-BE49-F238E27FC236}">
                <a16:creationId xmlns:a16="http://schemas.microsoft.com/office/drawing/2014/main" id="{F6A1A559-E067-AB4C-B60A-7488E260C50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Line" descr="Line">
            <a:extLst>
              <a:ext uri="{FF2B5EF4-FFF2-40B4-BE49-F238E27FC236}">
                <a16:creationId xmlns:a16="http://schemas.microsoft.com/office/drawing/2014/main" id="{981F176E-3F80-B843-B2A0-1AC7CD4243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9BA449FA-32FA-974F-B005-DAEA09EAFAEF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3 nodes have reached barrier, looks like all gang is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1F90D53-5EEE-3B49-A8B2-A7126B9E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3</a:t>
            </a:r>
          </a:p>
        </p:txBody>
      </p:sp>
    </p:spTree>
    <p:extLst>
      <p:ext uri="{BB962C8B-B14F-4D97-AF65-F5344CB8AC3E}">
        <p14:creationId xmlns:p14="http://schemas.microsoft.com/office/powerpoint/2010/main" val="102968890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Triangle" descr="Triangle">
            <a:extLst>
              <a:ext uri="{FF2B5EF4-FFF2-40B4-BE49-F238E27FC236}">
                <a16:creationId xmlns:a16="http://schemas.microsoft.com/office/drawing/2014/main" id="{2FBE2429-CF76-C842-9E70-F0528E4D96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Image" descr="Image">
            <a:extLst>
              <a:ext uri="{FF2B5EF4-FFF2-40B4-BE49-F238E27FC236}">
                <a16:creationId xmlns:a16="http://schemas.microsoft.com/office/drawing/2014/main" id="{1886A10B-5817-5240-8645-0F2CC4B7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8371" name="1x scheduler (1)">
            <a:extLst>
              <a:ext uri="{FF2B5EF4-FFF2-40B4-BE49-F238E27FC236}">
                <a16:creationId xmlns:a16="http://schemas.microsoft.com/office/drawing/2014/main" id="{ACA258F6-EA51-204C-B718-A79CD24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8372" name="1x worker (9)">
            <a:extLst>
              <a:ext uri="{FF2B5EF4-FFF2-40B4-BE49-F238E27FC236}">
                <a16:creationId xmlns:a16="http://schemas.microsoft.com/office/drawing/2014/main" id="{59B01EC6-AEE8-EB40-A6AF-E32A9AE1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8373" name="1x server (8)">
            <a:extLst>
              <a:ext uri="{FF2B5EF4-FFF2-40B4-BE49-F238E27FC236}">
                <a16:creationId xmlns:a16="http://schemas.microsoft.com/office/drawing/2014/main" id="{B5E4B239-B479-1144-A0FA-757D2E58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8374" name="Image" descr="Image">
            <a:extLst>
              <a:ext uri="{FF2B5EF4-FFF2-40B4-BE49-F238E27FC236}">
                <a16:creationId xmlns:a16="http://schemas.microsoft.com/office/drawing/2014/main" id="{E8EEE0FE-384F-1E44-8D68-21C79FC4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5" name="Image" descr="Image">
            <a:extLst>
              <a:ext uri="{FF2B5EF4-FFF2-40B4-BE49-F238E27FC236}">
                <a16:creationId xmlns:a16="http://schemas.microsoft.com/office/drawing/2014/main" id="{7D99D405-4CB2-244C-9183-139F1967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6" name="Line" descr="Line">
            <a:extLst>
              <a:ext uri="{FF2B5EF4-FFF2-40B4-BE49-F238E27FC236}">
                <a16:creationId xmlns:a16="http://schemas.microsoft.com/office/drawing/2014/main" id="{544ED3F4-187C-9F4E-AD57-5AB0B655D09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Line" descr="Line">
            <a:extLst>
              <a:ext uri="{FF2B5EF4-FFF2-40B4-BE49-F238E27FC236}">
                <a16:creationId xmlns:a16="http://schemas.microsoft.com/office/drawing/2014/main" id="{320DB3E8-386E-6E40-961B-0E0A9BF834B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1CE8F91-15E1-1645-800D-C625C2864AAA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server and worker, you are free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to</a:t>
            </a: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 go, barrier has been removed.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2DE86A7-7166-824A-8F10-F88FB876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BARRIER_REMOVED( </a:t>
            </a:r>
            <a:r>
              <a:rPr lang="de-DE" dirty="0" err="1"/>
              <a:t>barrier_group</a:t>
            </a:r>
            <a:r>
              <a:rPr lang="de-DE" dirty="0"/>
              <a:t> = 0 )</a:t>
            </a:r>
          </a:p>
        </p:txBody>
      </p:sp>
    </p:spTree>
    <p:extLst>
      <p:ext uri="{BB962C8B-B14F-4D97-AF65-F5344CB8AC3E}">
        <p14:creationId xmlns:p14="http://schemas.microsoft.com/office/powerpoint/2010/main" val="12602019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Triangle" descr="Triangle">
            <a:extLst>
              <a:ext uri="{FF2B5EF4-FFF2-40B4-BE49-F238E27FC236}">
                <a16:creationId xmlns:a16="http://schemas.microsoft.com/office/drawing/2014/main" id="{8B3126E1-6273-1248-8D27-B64BD1D317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Image" descr="Image">
            <a:extLst>
              <a:ext uri="{FF2B5EF4-FFF2-40B4-BE49-F238E27FC236}">
                <a16:creationId xmlns:a16="http://schemas.microsoft.com/office/drawing/2014/main" id="{5AC3E88A-5CCC-A349-B4CF-85FB0509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9395" name="1x scheduler (1)">
            <a:extLst>
              <a:ext uri="{FF2B5EF4-FFF2-40B4-BE49-F238E27FC236}">
                <a16:creationId xmlns:a16="http://schemas.microsoft.com/office/drawing/2014/main" id="{F3285699-3979-314A-9DE3-AE1C8ED3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9396" name="1x worker (9)">
            <a:extLst>
              <a:ext uri="{FF2B5EF4-FFF2-40B4-BE49-F238E27FC236}">
                <a16:creationId xmlns:a16="http://schemas.microsoft.com/office/drawing/2014/main" id="{A7C190ED-EA7B-604B-A88A-D5929858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9397" name="1x server (8)">
            <a:extLst>
              <a:ext uri="{FF2B5EF4-FFF2-40B4-BE49-F238E27FC236}">
                <a16:creationId xmlns:a16="http://schemas.microsoft.com/office/drawing/2014/main" id="{308702EB-D209-7F48-8F0D-0A155D16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9398" name="Image" descr="Image">
            <a:extLst>
              <a:ext uri="{FF2B5EF4-FFF2-40B4-BE49-F238E27FC236}">
                <a16:creationId xmlns:a16="http://schemas.microsoft.com/office/drawing/2014/main" id="{87933B3C-1E56-D14A-83A0-9AFA626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9399" name="Image" descr="Image">
            <a:extLst>
              <a:ext uri="{FF2B5EF4-FFF2-40B4-BE49-F238E27FC236}">
                <a16:creationId xmlns:a16="http://schemas.microsoft.com/office/drawing/2014/main" id="{C03E4F3A-3FCC-594E-8CD9-61311EBF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46EC1CD-B106-9C4D-A7AA-D0822A2DD173}"/>
              </a:ext>
            </a:extLst>
          </p:cNvPr>
          <p:cNvSpPr/>
          <p:nvPr/>
        </p:nvSpPr>
        <p:spPr>
          <a:xfrm>
            <a:off x="4968994" y="1242875"/>
            <a:ext cx="2590800" cy="238629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will wait you all in the next barrier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0F8F2A-A29F-0C42-96D2-6EB7062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1</a:t>
            </a:r>
          </a:p>
        </p:txBody>
      </p:sp>
    </p:spTree>
    <p:extLst>
      <p:ext uri="{BB962C8B-B14F-4D97-AF65-F5344CB8AC3E}">
        <p14:creationId xmlns:p14="http://schemas.microsoft.com/office/powerpoint/2010/main" val="18414851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Triangle" descr="Triangle">
            <a:extLst>
              <a:ext uri="{FF2B5EF4-FFF2-40B4-BE49-F238E27FC236}">
                <a16:creationId xmlns:a16="http://schemas.microsoft.com/office/drawing/2014/main" id="{247525AD-A805-BB43-8459-3A770A5DDFA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8" name="Image" descr="Image">
            <a:extLst>
              <a:ext uri="{FF2B5EF4-FFF2-40B4-BE49-F238E27FC236}">
                <a16:creationId xmlns:a16="http://schemas.microsoft.com/office/drawing/2014/main" id="{A0E40130-1FE8-324A-9E49-EFBC4071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60419" name="1x scheduler (1)">
            <a:extLst>
              <a:ext uri="{FF2B5EF4-FFF2-40B4-BE49-F238E27FC236}">
                <a16:creationId xmlns:a16="http://schemas.microsoft.com/office/drawing/2014/main" id="{DE69738D-6694-544F-954A-25446D9F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60420" name="1x worker (9)">
            <a:extLst>
              <a:ext uri="{FF2B5EF4-FFF2-40B4-BE49-F238E27FC236}">
                <a16:creationId xmlns:a16="http://schemas.microsoft.com/office/drawing/2014/main" id="{5BCE3394-48FD-534D-B57F-E85D0FF1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(9)</a:t>
            </a:r>
          </a:p>
        </p:txBody>
      </p:sp>
      <p:sp>
        <p:nvSpPr>
          <p:cNvPr id="60421" name="1x server (8)">
            <a:extLst>
              <a:ext uri="{FF2B5EF4-FFF2-40B4-BE49-F238E27FC236}">
                <a16:creationId xmlns:a16="http://schemas.microsoft.com/office/drawing/2014/main" id="{2C7B8488-1CCD-DA41-AFCC-11F9A3C3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60422" name="Image" descr="Image">
            <a:extLst>
              <a:ext uri="{FF2B5EF4-FFF2-40B4-BE49-F238E27FC236}">
                <a16:creationId xmlns:a16="http://schemas.microsoft.com/office/drawing/2014/main" id="{C8DE16EF-4994-FD4E-BE3D-B48C4E3A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3" name="Image" descr="Image">
            <a:extLst>
              <a:ext uri="{FF2B5EF4-FFF2-40B4-BE49-F238E27FC236}">
                <a16:creationId xmlns:a16="http://schemas.microsoft.com/office/drawing/2014/main" id="{A39A07C4-D22F-6E40-B31C-A3829796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4" name="drowsiness-557700_1280.png" descr="drowsiness-557700_1280.png">
            <a:extLst>
              <a:ext uri="{FF2B5EF4-FFF2-40B4-BE49-F238E27FC236}">
                <a16:creationId xmlns:a16="http://schemas.microsoft.com/office/drawing/2014/main" id="{20709525-ED4C-6B43-83CF-34C6C8FC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18" y="751285"/>
            <a:ext cx="1554956" cy="87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F0C41A-97CF-A343-9C4D-BCBF7A8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SLEEP()</a:t>
            </a:r>
          </a:p>
        </p:txBody>
      </p:sp>
    </p:spTree>
    <p:extLst>
      <p:ext uri="{BB962C8B-B14F-4D97-AF65-F5344CB8AC3E}">
        <p14:creationId xmlns:p14="http://schemas.microsoft.com/office/powerpoint/2010/main" val="145840318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Helper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BD845D-E118-5E43-B59C-081763AE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767209"/>
            <a:ext cx="8205304" cy="4005758"/>
          </a:xfrm>
        </p:spPr>
        <p:txBody>
          <a:bodyPr>
            <a:noAutofit/>
          </a:bodyPr>
          <a:lstStyle/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~/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mxnet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tools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launch.py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2 -s 2 -H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hosts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--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sync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-dir 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home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ubuntu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/cifar10_dist 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--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launcher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"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home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ubuntu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/cifar10_dist/cifar10_dist.py“</a:t>
            </a: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A" sz="1600" dirty="0"/>
              <a:t>-</a:t>
            </a:r>
            <a:r>
              <a:rPr lang="en-CA" sz="1600" b="1" dirty="0"/>
              <a:t>n</a:t>
            </a:r>
            <a:r>
              <a:rPr lang="en-CA" sz="1600" dirty="0"/>
              <a:t>  - number of workers that must be launched</a:t>
            </a:r>
          </a:p>
          <a:p>
            <a:r>
              <a:rPr lang="en-CA" sz="1600" dirty="0"/>
              <a:t>-</a:t>
            </a:r>
            <a:r>
              <a:rPr lang="en-CA" sz="1600" b="1" dirty="0"/>
              <a:t>s</a:t>
            </a:r>
            <a:r>
              <a:rPr lang="en-CA" sz="1600" dirty="0"/>
              <a:t>  - number of parameter servers that must be launched.</a:t>
            </a:r>
          </a:p>
          <a:p>
            <a:r>
              <a:rPr lang="en-CA" sz="1600" b="1" dirty="0"/>
              <a:t>--sync-</a:t>
            </a:r>
            <a:r>
              <a:rPr lang="en-CA" sz="1600" b="1" dirty="0" err="1"/>
              <a:t>dst</a:t>
            </a:r>
            <a:r>
              <a:rPr lang="en-CA" sz="1600" b="1" dirty="0"/>
              <a:t>-</a:t>
            </a:r>
            <a:r>
              <a:rPr lang="en-CA" sz="1600" b="1" dirty="0" err="1"/>
              <a:t>dir</a:t>
            </a:r>
            <a:r>
              <a:rPr lang="en-CA" sz="1600" dirty="0"/>
              <a:t>  - destination location where the contents of the current directory will be </a:t>
            </a:r>
            <a:r>
              <a:rPr lang="en-CA" sz="1600" dirty="0" err="1"/>
              <a:t>rsync'd</a:t>
            </a:r>
            <a:endParaRPr lang="en-CA" sz="1600" dirty="0"/>
          </a:p>
          <a:p>
            <a:r>
              <a:rPr lang="en-CA" sz="1600" b="1" dirty="0"/>
              <a:t>--launcher </a:t>
            </a:r>
            <a:r>
              <a:rPr lang="en-CA" sz="1600" b="1" dirty="0" err="1"/>
              <a:t>ssh</a:t>
            </a:r>
            <a:r>
              <a:rPr lang="en-CA" sz="1600" dirty="0"/>
              <a:t>  -use </a:t>
            </a:r>
            <a:r>
              <a:rPr lang="en-CA" sz="1600" dirty="0" err="1"/>
              <a:t>ssh</a:t>
            </a:r>
            <a:r>
              <a:rPr lang="en-CA" sz="1600" dirty="0"/>
              <a:t> to login on each machine in the cluster and launch processes.</a:t>
            </a:r>
          </a:p>
          <a:p>
            <a:r>
              <a:rPr lang="en-CA" sz="1600" dirty="0"/>
              <a:t>"python /home/ubuntu/</a:t>
            </a:r>
            <a:r>
              <a:rPr lang="en-CA" sz="1600" dirty="0" err="1"/>
              <a:t>dist</a:t>
            </a:r>
            <a:r>
              <a:rPr lang="en-CA" sz="1600" dirty="0"/>
              <a:t>/</a:t>
            </a:r>
            <a:r>
              <a:rPr lang="en-CA" sz="1600" dirty="0" err="1"/>
              <a:t>dist.py</a:t>
            </a:r>
            <a:r>
              <a:rPr lang="en-CA" sz="1600" dirty="0"/>
              <a:t>"  - command that will get executed in each of the launched processes.</a:t>
            </a:r>
          </a:p>
          <a:p>
            <a:r>
              <a:rPr lang="en-CA" sz="1600" b="1" dirty="0"/>
              <a:t>-H</a:t>
            </a:r>
            <a:r>
              <a:rPr lang="en-CA" sz="1600" dirty="0"/>
              <a:t> specifies the list of hosts in the cluster to be used for distributed training.</a:t>
            </a: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1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C65B-304A-0C40-AD0E-388D4FD2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distribute?</a:t>
            </a:r>
          </a:p>
        </p:txBody>
      </p:sp>
      <p:pic>
        <p:nvPicPr>
          <p:cNvPr id="1026" name="Picture 2" descr="https://raw.githubusercontent.com/dmlc/web-data/master/mxnet/image/speedup-p2.png">
            <a:extLst>
              <a:ext uri="{FF2B5EF4-FFF2-40B4-BE49-F238E27FC236}">
                <a16:creationId xmlns:a16="http://schemas.microsoft.com/office/drawing/2014/main" id="{4030C554-ADE3-1744-9230-55DAD47345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843" y="1009650"/>
            <a:ext cx="5125139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2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3A91-8E36-8446-8D75-DD3EFCF6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MXNet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50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96F-2158-4C49-83EF-54E7BD45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43592"/>
            <a:ext cx="8205304" cy="545741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kvstore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FEC4C-10E8-564F-A691-735FE2E9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9" y="965477"/>
            <a:ext cx="2546349" cy="2546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FCA5D-F4E9-834A-ABFC-E40C098A7C07}"/>
              </a:ext>
            </a:extLst>
          </p:cNvPr>
          <p:cNvSpPr txBox="1"/>
          <p:nvPr/>
        </p:nvSpPr>
        <p:spPr>
          <a:xfrm>
            <a:off x="7194884" y="39822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dist_async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E8154-384D-1644-AA73-C774E141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86" y="965477"/>
            <a:ext cx="2664514" cy="266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6DD59-FD2D-5B47-8D90-F32EBE62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361" y="965477"/>
            <a:ext cx="2161761" cy="2161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B3108B-D9A2-F64C-AA63-80E7B9D91541}"/>
              </a:ext>
            </a:extLst>
          </p:cNvPr>
          <p:cNvSpPr txBox="1"/>
          <p:nvPr/>
        </p:nvSpPr>
        <p:spPr>
          <a:xfrm>
            <a:off x="1189129" y="39822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027CA-4DB8-6E43-B403-0583F9BC658C}"/>
              </a:ext>
            </a:extLst>
          </p:cNvPr>
          <p:cNvSpPr txBox="1"/>
          <p:nvPr/>
        </p:nvSpPr>
        <p:spPr>
          <a:xfrm>
            <a:off x="3805683" y="398227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dist_device_sync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3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4052493" y="918313"/>
            <a:ext cx="1060787" cy="763720"/>
            <a:chOff x="-380910" y="0"/>
            <a:chExt cx="2828697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0910" y="1154156"/>
              <a:ext cx="2828697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2121164" y="3533520"/>
            <a:ext cx="1027125" cy="964260"/>
            <a:chOff x="-381245" y="0"/>
            <a:chExt cx="2738740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1245" y="1688010"/>
              <a:ext cx="2738740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6037298" y="3533520"/>
            <a:ext cx="930944" cy="964260"/>
            <a:chOff x="-253857" y="0"/>
            <a:chExt cx="248396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3857" y="1688010"/>
              <a:ext cx="248396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MainComponents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MXNet</a:t>
            </a:r>
            <a:r>
              <a:rPr lang="de-DE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28263603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C5A-23DD-4B43-95F4-31135A2C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B95E3-556A-2543-A8DA-549681698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93" y="979081"/>
            <a:ext cx="8204200" cy="220260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81BF4-9481-B04C-A840-F25ED6AECC57}"/>
              </a:ext>
            </a:extLst>
          </p:cNvPr>
          <p:cNvSpPr/>
          <p:nvPr/>
        </p:nvSpPr>
        <p:spPr>
          <a:xfrm>
            <a:off x="1050197" y="3799090"/>
            <a:ext cx="6778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muli</a:t>
            </a:r>
            <a:r>
              <a:rPr lang="en-US" dirty="0"/>
              <a:t>/file/parameter_server_osdi14.pdf</a:t>
            </a:r>
          </a:p>
        </p:txBody>
      </p:sp>
    </p:spTree>
    <p:extLst>
      <p:ext uri="{BB962C8B-B14F-4D97-AF65-F5344CB8AC3E}">
        <p14:creationId xmlns:p14="http://schemas.microsoft.com/office/powerpoint/2010/main" val="319891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3899407" y="918313"/>
            <a:ext cx="1366961" cy="763720"/>
            <a:chOff x="-789130" y="0"/>
            <a:chExt cx="3645141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130" y="1154156"/>
              <a:ext cx="3645141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1968080" y="3533520"/>
            <a:ext cx="1333298" cy="964260"/>
            <a:chOff x="-789429" y="0"/>
            <a:chExt cx="3555126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429" y="1688010"/>
              <a:ext cx="3555126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2x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5884212" y="3533520"/>
            <a:ext cx="1237118" cy="964260"/>
            <a:chOff x="-662325" y="0"/>
            <a:chExt cx="330090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2325" y="1688010"/>
              <a:ext cx="330090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2x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Test Cluster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79B82-74C1-C54F-8C3C-E444401F7E64}"/>
              </a:ext>
            </a:extLst>
          </p:cNvPr>
          <p:cNvSpPr txBox="1"/>
          <p:nvPr/>
        </p:nvSpPr>
        <p:spPr>
          <a:xfrm>
            <a:off x="6885719" y="29134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 </a:t>
            </a:r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Physical</a:t>
            </a:r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Hosts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78FAE0-53BA-2A42-83CA-A85D66CA9AE4}"/>
              </a:ext>
            </a:extLst>
          </p:cNvPr>
          <p:cNvSpPr txBox="1"/>
          <p:nvPr/>
        </p:nvSpPr>
        <p:spPr>
          <a:xfrm>
            <a:off x="6518632" y="660677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Each</a:t>
            </a:r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4 </a:t>
            </a:r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gpus</a:t>
            </a:r>
            <a:endParaRPr lang="de-DE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834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a </a:t>
            </a:r>
            <a:r>
              <a:rPr lang="de-DE" dirty="0" err="1"/>
              <a:t>scheduler</a:t>
            </a:r>
            <a:r>
              <a:rPr lang="de-DE" dirty="0"/>
              <a:t> – 1 per </a:t>
            </a:r>
            <a:r>
              <a:rPr lang="de-DE" dirty="0" err="1"/>
              <a:t>cluster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“2"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“2"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3354774002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5757</TotalTime>
  <Words>1182</Words>
  <Application>Microsoft Macintosh PowerPoint</Application>
  <PresentationFormat>On-screen Show (16:9)</PresentationFormat>
  <Paragraphs>196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Amazon Ember</vt:lpstr>
      <vt:lpstr>Amazon Ember Light</vt:lpstr>
      <vt:lpstr>Amazon Ember Regular</vt:lpstr>
      <vt:lpstr>Arial</vt:lpstr>
      <vt:lpstr>Helvetica Neue</vt:lpstr>
      <vt:lpstr>Helvetica Neue Medium</vt:lpstr>
      <vt:lpstr>Menlo</vt:lpstr>
      <vt:lpstr>DeckTemplate-AWS</vt:lpstr>
      <vt:lpstr>PowerPoint Presentation</vt:lpstr>
      <vt:lpstr>Agenda</vt:lpstr>
      <vt:lpstr>Why distribute?</vt:lpstr>
      <vt:lpstr>Distributed Training with MXNet</vt:lpstr>
      <vt:lpstr>The kvstore</vt:lpstr>
      <vt:lpstr>MainComponents of an MXNet Cluster</vt:lpstr>
      <vt:lpstr>Main resource</vt:lpstr>
      <vt:lpstr>Our Test Cluster</vt:lpstr>
      <vt:lpstr>Start a scheduler – 1 per cluster</vt:lpstr>
      <vt:lpstr>Start a parameter server to store parameters – 1 or many</vt:lpstr>
      <vt:lpstr>Start a worker to do forward/backward pass – 1 or many</vt:lpstr>
      <vt:lpstr>Server: ADD_NODE( role=server )</vt:lpstr>
      <vt:lpstr>Scheduler: Confirm ADD_NODE( role=server )</vt:lpstr>
      <vt:lpstr>Worker: ADD_NODE( role=worker)</vt:lpstr>
      <vt:lpstr>Scheduler: ASSIGN_RANK( rank=8, node=server)</vt:lpstr>
      <vt:lpstr>Scheduler: ASSIGN_RANK( rank=9, node=worker)</vt:lpstr>
      <vt:lpstr>Scheduler: ADD_NODE( rank=9, node=worker)</vt:lpstr>
      <vt:lpstr>Scheduler: ADD_NODE( rank=8, node=server)</vt:lpstr>
      <vt:lpstr>Scheduler: CONNECTED( 1 worker, 1 server )</vt:lpstr>
      <vt:lpstr>Server: CONNECTED( 1 scheduler, 1 worker )</vt:lpstr>
      <vt:lpstr>Worker: CONNECTED( 1 scheduler, 1 server )</vt:lpstr>
      <vt:lpstr>Scheduler, Worker, Server: BARRIER_REACHED( barrier_group = 7)</vt:lpstr>
      <vt:lpstr>Scheduler: BARRIER_COUNT( barrier_group = 7 ) = 3</vt:lpstr>
      <vt:lpstr>Scheduler: BARRIER_REMOVED( barrier_group = 0 )</vt:lpstr>
      <vt:lpstr>Scheduler: BARRIER_COUNT( barrier_group = 7 ) = 1</vt:lpstr>
      <vt:lpstr>Scheduler: SLEEP()</vt:lpstr>
      <vt:lpstr>Helper file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121</cp:revision>
  <dcterms:created xsi:type="dcterms:W3CDTF">2016-06-17T18:22:10Z</dcterms:created>
  <dcterms:modified xsi:type="dcterms:W3CDTF">2018-12-13T06:49:52Z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