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sldIdLst>
    <p:sldId id="256" r:id="rId8"/>
    <p:sldId id="343" r:id="rId9"/>
    <p:sldId id="257" r:id="rId10"/>
    <p:sldId id="344" r:id="rId11"/>
    <p:sldId id="345" r:id="rId12"/>
    <p:sldId id="346" r:id="rId13"/>
    <p:sldId id="347" r:id="rId14"/>
    <p:sldId id="351" r:id="rId15"/>
    <p:sldId id="349" r:id="rId16"/>
    <p:sldId id="350" r:id="rId17"/>
    <p:sldId id="352" r:id="rId18"/>
    <p:sldId id="354" r:id="rId19"/>
    <p:sldId id="355" r:id="rId20"/>
    <p:sldId id="356" r:id="rId21"/>
    <p:sldId id="357" r:id="rId22"/>
    <p:sldId id="358" r:id="rId23"/>
    <p:sldId id="360" r:id="rId24"/>
    <p:sldId id="364" r:id="rId25"/>
    <p:sldId id="365" r:id="rId26"/>
    <p:sldId id="375" r:id="rId27"/>
    <p:sldId id="378" r:id="rId28"/>
    <p:sldId id="285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customXml" Target="../../customXml/item6.xml"/><Relationship Id="rId7" Type="http://schemas.openxmlformats.org/officeDocument/2006/relationships/image" Target="../media/image44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批次平台</a:t>
            </a:r>
            <a:r>
              <a:rPr lang="zh-TW" altLang="en-US" b="1" dirty="0" smtClean="0"/>
              <a:t>簡介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精簡版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49101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部屬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部屬</a:t>
            </a:r>
            <a:r>
              <a:rPr lang="en-US" altLang="zh-TW" dirty="0"/>
              <a:t>-</a:t>
            </a:r>
            <a:r>
              <a:rPr lang="zh-TW" altLang="en-US" dirty="0"/>
              <a:t>設定內容皆可產生</a:t>
            </a:r>
            <a:r>
              <a:rPr lang="en-US" altLang="zh-TW" dirty="0"/>
              <a:t>Insert</a:t>
            </a:r>
            <a:r>
              <a:rPr lang="zh-TW" altLang="en-US" dirty="0"/>
              <a:t>或</a:t>
            </a:r>
            <a:r>
              <a:rPr lang="en-US" altLang="zh-TW" dirty="0"/>
              <a:t>update</a:t>
            </a:r>
            <a:r>
              <a:rPr lang="zh-TW" altLang="en-US" dirty="0"/>
              <a:t> 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72" y="2213815"/>
            <a:ext cx="1006689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49101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執行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手動與定期執行作業</a:t>
            </a:r>
            <a:r>
              <a:rPr lang="zh-TW" altLang="en-US" dirty="0"/>
              <a:t>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80" y="1847861"/>
            <a:ext cx="3254022" cy="2423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81" y="4734273"/>
            <a:ext cx="9184178" cy="20175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1" y="1847861"/>
            <a:ext cx="5654477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執行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外部事件觸發執行</a:t>
            </a:r>
            <a:r>
              <a:rPr lang="zh-TW" altLang="en-US" dirty="0"/>
              <a:t>或停止作業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74" y="1921589"/>
            <a:ext cx="8085521" cy="49364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" y="2355151"/>
            <a:ext cx="2560542" cy="2415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7087" y="2013528"/>
            <a:ext cx="25677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觸發事件類型</a:t>
            </a:r>
          </a:p>
        </p:txBody>
      </p:sp>
    </p:spTree>
    <p:extLst>
      <p:ext uri="{BB962C8B-B14F-4D97-AF65-F5344CB8AC3E}">
        <p14:creationId xmlns:p14="http://schemas.microsoft.com/office/powerpoint/2010/main" val="33385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25" y="1736436"/>
            <a:ext cx="5943538" cy="48164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9" y="1736436"/>
            <a:ext cx="5962836" cy="47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771857"/>
            <a:ext cx="5240876" cy="49018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93" y="1772856"/>
            <a:ext cx="5970943" cy="48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6" y="2032000"/>
            <a:ext cx="2400508" cy="28272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52" y="1921164"/>
            <a:ext cx="4366739" cy="35467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479" y="1921164"/>
            <a:ext cx="4433408" cy="36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安全性管理</a:t>
            </a:r>
            <a:r>
              <a:rPr lang="en-US" altLang="zh-TW" dirty="0"/>
              <a:t>-</a:t>
            </a:r>
            <a:r>
              <a:rPr lang="zh-TW" altLang="zh-TW" dirty="0"/>
              <a:t>具有功能與權限與角色指派功能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1" y="2064686"/>
            <a:ext cx="2293819" cy="23776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200" y="2064686"/>
            <a:ext cx="5198473" cy="35893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73" y="2064685"/>
            <a:ext cx="4128654" cy="40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依照不同權限登入，具有不同功能使用</a:t>
            </a:r>
          </a:p>
        </p:txBody>
      </p:sp>
      <p:pic>
        <p:nvPicPr>
          <p:cNvPr id="6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16B9088-B7E7-49E9-A3DF-05FD416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2" y="1906387"/>
            <a:ext cx="5152464" cy="3751939"/>
          </a:xfrm>
          <a:prstGeom prst="rect">
            <a:avLst/>
          </a:prstGeom>
        </p:spPr>
      </p:pic>
      <p:pic>
        <p:nvPicPr>
          <p:cNvPr id="7" name="圖片 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9F3A95-561E-4266-BB6B-FED21F70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982" y="1921164"/>
            <a:ext cx="4462743" cy="37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自動產生執行紀錄檔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4" y="1752927"/>
            <a:ext cx="8355681" cy="45462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91" y="1752926"/>
            <a:ext cx="8358150" cy="45462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88" y="1752925"/>
            <a:ext cx="8378383" cy="45462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221" y="1752924"/>
            <a:ext cx="8305634" cy="4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透過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通知相關人員​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4" y="1752927"/>
            <a:ext cx="8355681" cy="45462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74" y="1822508"/>
            <a:ext cx="8212244" cy="44801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74" y="1752927"/>
            <a:ext cx="8355681" cy="479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173" y="1759778"/>
            <a:ext cx="8355681" cy="4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endParaRPr lang="en-US" altLang="zh-TW" b="1" dirty="0"/>
          </a:p>
          <a:p>
            <a:r>
              <a:rPr lang="en-US" altLang="zh-TW" b="1" dirty="0"/>
              <a:t>SBP</a:t>
            </a:r>
            <a:r>
              <a:rPr lang="zh-TW" altLang="en-US" b="1" dirty="0"/>
              <a:t>硬體模組架構</a:t>
            </a:r>
            <a:r>
              <a:rPr lang="zh-TW" altLang="en-US" b="1" dirty="0" smtClean="0"/>
              <a:t>圖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3" y="2373501"/>
            <a:ext cx="5247816" cy="3778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0" y="179398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8" y="2373501"/>
            <a:ext cx="60690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(2/2)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57999" y="1793980"/>
            <a:ext cx="197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資料表欄位異動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8" y="2373501"/>
            <a:ext cx="5328804" cy="4167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42" y="2373501"/>
            <a:ext cx="4531039" cy="42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7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651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SBP</a:t>
            </a:r>
            <a:r>
              <a:rPr lang="zh-TW" altLang="en-US" b="1" dirty="0">
                <a:solidFill>
                  <a:srgbClr val="FF0000"/>
                </a:solidFill>
              </a:rPr>
              <a:t>硬體模組架構圖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SBP</a:t>
            </a:r>
          </a:p>
          <a:p>
            <a:pPr algn="ctr"/>
            <a:r>
              <a:rPr lang="en-US" altLang="zh-TW"/>
              <a:t>Repository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SBPClient.exe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SBPLib.dll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參考</a:t>
            </a:r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</a:t>
            </a:r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SBPScheduleService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87906" y="3252424"/>
            <a:ext cx="21660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ea typeface="微軟正黑體"/>
              </a:rPr>
              <a:t>時間/外部事件驅動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讀取</a:t>
            </a:r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/</a:t>
            </a:r>
            <a:r>
              <a:rPr lang="zh-TW" altLang="en-US"/>
              <a:t>寫入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命令列</a:t>
            </a: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SBPWebAPI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SBP</a:t>
            </a:r>
            <a:r>
              <a:rPr lang="zh-TW" altLang="en-US"/>
              <a:t> </a:t>
            </a:r>
            <a:r>
              <a:rPr lang="en-US" altLang="zh-TW"/>
              <a:t>App</a:t>
            </a:r>
            <a:endParaRPr lang="zh-TW" altLang="en-US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集中式管理多台後端伺服器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34" y="1439008"/>
            <a:ext cx="5314033" cy="37782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98" y="1256200"/>
            <a:ext cx="4751066" cy="22818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27" y="3913806"/>
            <a:ext cx="4900227" cy="28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50747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 err="1"/>
              <a:t>SBP:Simple</a:t>
            </a:r>
            <a:r>
              <a:rPr lang="zh-TW" altLang="en-US" b="1" dirty="0"/>
              <a:t> </a:t>
            </a:r>
            <a:r>
              <a:rPr lang="en-US" altLang="zh-TW" b="1" dirty="0"/>
              <a:t>Batch</a:t>
            </a:r>
            <a:r>
              <a:rPr lang="zh-TW" altLang="en-US" b="1" dirty="0"/>
              <a:t> </a:t>
            </a:r>
            <a:r>
              <a:rPr lang="en-US" altLang="zh-TW" b="1" dirty="0"/>
              <a:t>Platform(</a:t>
            </a:r>
            <a:r>
              <a:rPr lang="zh-TW" altLang="en-US" b="1" dirty="0"/>
              <a:t>簡單易學的批次平台</a:t>
            </a:r>
            <a:r>
              <a:rPr lang="en-US" altLang="zh-TW" b="1" dirty="0"/>
              <a:t>)</a:t>
            </a:r>
            <a:endParaRPr lang="en-US" altLang="zh-TW" dirty="0"/>
          </a:p>
          <a:p>
            <a:r>
              <a:rPr lang="zh-TW" altLang="en-US" dirty="0"/>
              <a:t>具有開發、部屬、執行、管理、維護、監控與通知批次程式平台</a:t>
            </a:r>
            <a:endParaRPr lang="en-US" altLang="zh-TW" dirty="0"/>
          </a:p>
          <a:p>
            <a:r>
              <a:rPr lang="zh-TW" altLang="en-US" dirty="0"/>
              <a:t>開發</a:t>
            </a:r>
            <a:endParaRPr lang="en-US" altLang="zh-TW" dirty="0"/>
          </a:p>
          <a:p>
            <a:pPr lvl="1"/>
            <a:r>
              <a:rPr lang="en-US" altLang="zh-TW" dirty="0"/>
              <a:t>ETL</a:t>
            </a:r>
            <a:r>
              <a:rPr lang="zh-TW" altLang="en-US" dirty="0"/>
              <a:t>開發工具</a:t>
            </a:r>
            <a:r>
              <a:rPr lang="en-US" altLang="zh-TW" dirty="0"/>
              <a:t>-</a:t>
            </a: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 </a:t>
            </a:r>
            <a:endParaRPr lang="en-US" altLang="zh-TW" dirty="0"/>
          </a:p>
          <a:p>
            <a:pPr lvl="1"/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只需要透過</a:t>
            </a:r>
            <a:r>
              <a:rPr lang="en-US" altLang="zh-TW" dirty="0"/>
              <a:t>Web</a:t>
            </a:r>
            <a:r>
              <a:rPr lang="zh-TW" altLang="en-US" dirty="0"/>
              <a:t>或</a:t>
            </a:r>
            <a:r>
              <a:rPr lang="en-US" altLang="zh-TW" dirty="0"/>
              <a:t>APP</a:t>
            </a:r>
            <a:r>
              <a:rPr lang="zh-TW" altLang="en-US" dirty="0"/>
              <a:t>進行批次參數化設定搭配</a:t>
            </a:r>
            <a:r>
              <a:rPr lang="en-US" altLang="zh-TW" dirty="0"/>
              <a:t>SQL</a:t>
            </a:r>
            <a:r>
              <a:rPr lang="zh-TW" altLang="en-US" dirty="0"/>
              <a:t>語法就可開發的批次平台 </a:t>
            </a:r>
          </a:p>
          <a:p>
            <a:pPr lvl="1"/>
            <a:r>
              <a:rPr lang="zh-TW" altLang="en-US" dirty="0"/>
              <a:t>多人不同裝置協同開發</a:t>
            </a:r>
            <a:r>
              <a:rPr lang="en-US" altLang="zh-TW" dirty="0"/>
              <a:t>-</a:t>
            </a:r>
            <a:r>
              <a:rPr lang="zh-TW" altLang="en-US" dirty="0"/>
              <a:t>可以提共多人使用不同裝置一起開發的開發平台 </a:t>
            </a:r>
            <a:endParaRPr lang="en-US" altLang="zh-TW" dirty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</a:t>
            </a:r>
            <a:endParaRPr lang="en-US" altLang="zh-TW" dirty="0"/>
          </a:p>
          <a:p>
            <a:pPr lvl="1"/>
            <a:r>
              <a:rPr lang="zh-TW" altLang="en-US" dirty="0"/>
              <a:t>學習門檻很低</a:t>
            </a:r>
            <a:endParaRPr lang="en-US" altLang="zh-TW" dirty="0"/>
          </a:p>
          <a:p>
            <a:r>
              <a:rPr lang="zh-TW" altLang="en-US" dirty="0"/>
              <a:t>部屬</a:t>
            </a:r>
            <a:endParaRPr lang="en-US" altLang="zh-TW" dirty="0"/>
          </a:p>
          <a:p>
            <a:pPr lvl="1"/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部屬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設定內容皆可產生</a:t>
            </a:r>
            <a:r>
              <a:rPr lang="en-US" altLang="zh-TW" dirty="0">
                <a:ea typeface="微軟正黑體"/>
              </a:rPr>
              <a:t>Insert</a:t>
            </a:r>
            <a:r>
              <a:rPr lang="zh-TW" altLang="en-US" dirty="0">
                <a:ea typeface="微軟正黑體"/>
              </a:rPr>
              <a:t>或</a:t>
            </a:r>
            <a:r>
              <a:rPr lang="en-US" altLang="zh-TW" dirty="0">
                <a:ea typeface="微軟正黑體"/>
              </a:rPr>
              <a:t>update</a:t>
            </a:r>
            <a:r>
              <a:rPr lang="zh-TW" altLang="en-US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語法，進行在其他環境執行部屬</a:t>
            </a: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手動與定期執行作業</a:t>
            </a:r>
            <a:r>
              <a:rPr lang="en-US" altLang="zh-TW" dirty="0"/>
              <a:t>-</a:t>
            </a:r>
            <a:r>
              <a:rPr lang="zh-TW" altLang="en-US" dirty="0"/>
              <a:t>可以設定執行時間，定期或手動執行批次作業</a:t>
            </a:r>
          </a:p>
          <a:p>
            <a:pPr lvl="1"/>
            <a:r>
              <a:rPr lang="zh-TW" altLang="en-US" dirty="0">
                <a:ea typeface="微軟正黑體"/>
              </a:rPr>
              <a:t>外部事件觸發執行作業-監控外部事件觸發來執行作業</a:t>
            </a:r>
          </a:p>
          <a:p>
            <a:pPr lvl="1"/>
            <a:r>
              <a:rPr lang="zh-TW" altLang="en-US" dirty="0">
                <a:ea typeface="微軟正黑體"/>
              </a:rPr>
              <a:t>停止與異常重複執行作業</a:t>
            </a:r>
          </a:p>
        </p:txBody>
      </p:sp>
    </p:spTree>
    <p:extLst>
      <p:ext uri="{BB962C8B-B14F-4D97-AF65-F5344CB8AC3E}">
        <p14:creationId xmlns:p14="http://schemas.microsoft.com/office/powerpoint/2010/main" val="39036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71528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/>
              <a:t>管理</a:t>
            </a:r>
            <a:endParaRPr lang="en-US" altLang="zh-TW" dirty="0"/>
          </a:p>
          <a:p>
            <a:pPr lvl="1"/>
            <a:r>
              <a:rPr lang="zh-TW" altLang="en-US" dirty="0">
                <a:ea typeface="微軟正黑體"/>
              </a:rPr>
              <a:t>資料庫物件管理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可建立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修改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檢視</a:t>
            </a:r>
            <a:r>
              <a:rPr lang="en-US" altLang="zh-TW" dirty="0">
                <a:ea typeface="微軟正黑體"/>
              </a:rPr>
              <a:t>(</a:t>
            </a:r>
            <a:r>
              <a:rPr lang="en-US" altLang="zh-TW" dirty="0" err="1">
                <a:ea typeface="微軟正黑體"/>
              </a:rPr>
              <a:t>Table,View,Funciton,SP</a:t>
            </a:r>
            <a:r>
              <a:rPr lang="en-US" altLang="zh-TW" dirty="0">
                <a:ea typeface="微軟正黑體"/>
              </a:rPr>
              <a:t>)</a:t>
            </a:r>
            <a:r>
              <a:rPr lang="zh-TW" altLang="en-US" dirty="0">
                <a:ea typeface="微軟正黑體"/>
              </a:rPr>
              <a:t>內容</a:t>
            </a:r>
            <a:endParaRPr lang="en-US" altLang="zh-TW" dirty="0">
              <a:ea typeface="微軟正黑體"/>
            </a:endParaRPr>
          </a:p>
          <a:p>
            <a:pPr lvl="1"/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</a:t>
            </a:r>
            <a:endParaRPr lang="en-US" altLang="zh-TW" dirty="0"/>
          </a:p>
          <a:p>
            <a:pPr lvl="1"/>
            <a:r>
              <a:rPr lang="zh-TW" altLang="en-US" dirty="0"/>
              <a:t>安全性管理</a:t>
            </a:r>
            <a:r>
              <a:rPr lang="en-US" altLang="zh-TW" dirty="0"/>
              <a:t>-</a:t>
            </a:r>
            <a:r>
              <a:rPr lang="zh-TW" altLang="en-US" dirty="0"/>
              <a:t>具有功能與權限與角色指派功能，讓不同使用者具有不同安全性控</a:t>
            </a:r>
            <a:r>
              <a:rPr lang="zh-TW" altLang="en-US" dirty="0" smtClean="0"/>
              <a:t>管</a:t>
            </a:r>
            <a:endParaRPr lang="en-US" altLang="zh-TW" dirty="0" smtClean="0"/>
          </a:p>
          <a:p>
            <a:r>
              <a:rPr lang="zh-TW" altLang="en-US" dirty="0" smtClean="0"/>
              <a:t>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維護</a:t>
            </a:r>
            <a:r>
              <a:rPr lang="zh-TW" altLang="en-US" dirty="0"/>
              <a:t>人員可檢視所有設定內容，無須詢問開發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方便上傳與下載伺服器上的檔案</a:t>
            </a:r>
            <a:endParaRPr lang="en-US" altLang="zh-TW" dirty="0"/>
          </a:p>
          <a:p>
            <a:r>
              <a:rPr lang="zh-TW" altLang="en-US" dirty="0"/>
              <a:t>監控與通知</a:t>
            </a:r>
            <a:endParaRPr lang="en-US" altLang="zh-TW" dirty="0"/>
          </a:p>
          <a:p>
            <a:pPr lvl="1"/>
            <a:r>
              <a:rPr lang="zh-TW" altLang="en-US" dirty="0"/>
              <a:t>自動產生執行紀錄檔</a:t>
            </a:r>
            <a:r>
              <a:rPr lang="en-US" altLang="zh-TW" dirty="0"/>
              <a:t>-</a:t>
            </a:r>
            <a:r>
              <a:rPr lang="zh-TW" altLang="en-US" dirty="0"/>
              <a:t>可檢視系統異常，資料異常</a:t>
            </a:r>
            <a:r>
              <a:rPr lang="en-US" altLang="zh-TW" dirty="0"/>
              <a:t>(</a:t>
            </a:r>
            <a:r>
              <a:rPr lang="zh-TW" altLang="en-US" dirty="0"/>
              <a:t>異常原因</a:t>
            </a:r>
            <a:r>
              <a:rPr lang="en-US" altLang="zh-TW" dirty="0"/>
              <a:t>)</a:t>
            </a:r>
            <a:r>
              <a:rPr lang="zh-TW" altLang="en-US" dirty="0"/>
              <a:t>、檔案</a:t>
            </a:r>
            <a:r>
              <a:rPr lang="en-US" altLang="zh-TW" dirty="0"/>
              <a:t>(</a:t>
            </a:r>
            <a:r>
              <a:rPr lang="zh-TW" altLang="en-US" dirty="0"/>
              <a:t>總、成功、失敗筆數</a:t>
            </a:r>
            <a:r>
              <a:rPr lang="en-US" altLang="zh-TW" dirty="0"/>
              <a:t>)</a:t>
            </a:r>
            <a:r>
              <a:rPr lang="zh-TW" altLang="en-US" dirty="0"/>
              <a:t>、作業及排程執行紀錄功能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通知</a:t>
            </a:r>
            <a:r>
              <a:rPr lang="zh-TW" altLang="en-US" dirty="0"/>
              <a:t>相關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 smtClean="0"/>
              <a:t>操作稽核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登入、登出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SQL</a:t>
            </a:r>
            <a:r>
              <a:rPr lang="zh-TW" altLang="en-US" dirty="0" smtClean="0"/>
              <a:t> 語法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</a:p>
          <a:p>
            <a:pPr lvl="2"/>
            <a:r>
              <a:rPr lang="zh-TW" altLang="en-US" dirty="0" smtClean="0"/>
              <a:t>資料表</a:t>
            </a:r>
            <a:r>
              <a:rPr lang="zh-TW" altLang="en-US" dirty="0"/>
              <a:t>欄位</a:t>
            </a:r>
            <a:r>
              <a:rPr lang="zh-TW" altLang="en-US" dirty="0" smtClean="0"/>
              <a:t>異動紀錄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08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70345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96" y="2637284"/>
            <a:ext cx="2255715" cy="280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09" y="2637284"/>
            <a:ext cx="2324301" cy="37448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97" y="2637284"/>
            <a:ext cx="205757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1" y="1902692"/>
            <a:ext cx="5906012" cy="4372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30" y="1902692"/>
            <a:ext cx="5371587" cy="43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902692"/>
            <a:ext cx="10112616" cy="46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765" y="230909"/>
            <a:ext cx="9772071" cy="104370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多人不同裝置協同開發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7" y="1843454"/>
            <a:ext cx="3867827" cy="47331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09" y="1461778"/>
            <a:ext cx="6680216" cy="5046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83" y="1461778"/>
            <a:ext cx="6680642" cy="50345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83" y="1410841"/>
            <a:ext cx="6680642" cy="51236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3" y="1461778"/>
            <a:ext cx="8152074" cy="51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46" y="1736437"/>
            <a:ext cx="10079153" cy="44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40B6D94-1075-46DD-A7F9-E0378052183A}">
  <ds:schemaRefs>
    <ds:schemaRef ds:uri="http://schemas.microsoft.com/office/2006/documentManagement/types"/>
    <ds:schemaRef ds:uri="dc738bfa-ab61-413a-bc6b-25fa2f06df6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882</TotalTime>
  <Words>656</Words>
  <Application>Microsoft Office PowerPoint</Application>
  <PresentationFormat>寬螢幕</PresentationFormat>
  <Paragraphs>81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Century Gothic</vt:lpstr>
      <vt:lpstr>Wingdings 3</vt:lpstr>
      <vt:lpstr>絲縷</vt:lpstr>
      <vt:lpstr>批次平台簡介(精簡版)</vt:lpstr>
      <vt:lpstr>議題</vt:lpstr>
      <vt:lpstr>SBP平台功能解說 </vt:lpstr>
      <vt:lpstr>SBP平台功能解說 </vt:lpstr>
      <vt:lpstr>開發 具有檔案(管理、匯入、匯出、解(壓)縮、FTP傳輸、http傳輸)、執行(作業、SQL、外部執行檔、SSIS封裝、Email發送)等功能</vt:lpstr>
      <vt:lpstr>開發 模組參數化設定-例如檔案匯入(1/2)</vt:lpstr>
      <vt:lpstr>開發 模組參數化設定-例如檔案匯入(2/2)</vt:lpstr>
      <vt:lpstr>開發 多人不同裝置協同開發</vt:lpstr>
      <vt:lpstr>開發 SQL語法產生器-系統會產生SQL語法，減少SQL開發時間​</vt:lpstr>
      <vt:lpstr>部屬 SQL部屬-設定內容皆可產生Insert或update SQL語法</vt:lpstr>
      <vt:lpstr>執行 手動與定期執行作業​</vt:lpstr>
      <vt:lpstr>執行 外部事件觸發執行或停止作業</vt:lpstr>
      <vt:lpstr>管理 資料庫物件管理(1/2)</vt:lpstr>
      <vt:lpstr>管理 資料庫物件管理(2/2)</vt:lpstr>
      <vt:lpstr>管理 檔案總管-方便檢視與管理執行前後實體檔案​</vt:lpstr>
      <vt:lpstr>管理 安全性管理-具有功能與權限與角色指派功能</vt:lpstr>
      <vt:lpstr>管理 依照不同權限登入，具有不同功能使用</vt:lpstr>
      <vt:lpstr>監控與通知​ 自動產生執行紀錄檔</vt:lpstr>
      <vt:lpstr>監控與通知​ 透過Email通知-設定執行結果Email通知相關人員​</vt:lpstr>
      <vt:lpstr>稽核(1/2) </vt:lpstr>
      <vt:lpstr>稽核(2/2) </vt:lpstr>
      <vt:lpstr>SBP硬體模組架構圖</vt:lpstr>
      <vt:lpstr>集中式管理多台後端伺服器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313</cp:revision>
  <dcterms:created xsi:type="dcterms:W3CDTF">2016-08-04T07:30:26Z</dcterms:created>
  <dcterms:modified xsi:type="dcterms:W3CDTF">2020-11-13T09:18:46Z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