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6"/>
  </p:sldMasterIdLst>
  <p:sldIdLst>
    <p:sldId id="256" r:id="rId17"/>
    <p:sldId id="343" r:id="rId18"/>
    <p:sldId id="379" r:id="rId19"/>
    <p:sldId id="380" r:id="rId20"/>
    <p:sldId id="382" r:id="rId21"/>
    <p:sldId id="381" r:id="rId22"/>
    <p:sldId id="383" r:id="rId23"/>
    <p:sldId id="384" r:id="rId24"/>
    <p:sldId id="385" r:id="rId25"/>
    <p:sldId id="401" r:id="rId26"/>
    <p:sldId id="402" r:id="rId27"/>
    <p:sldId id="386" r:id="rId28"/>
    <p:sldId id="435" r:id="rId29"/>
    <p:sldId id="428" r:id="rId30"/>
    <p:sldId id="403" r:id="rId31"/>
    <p:sldId id="406" r:id="rId32"/>
    <p:sldId id="407" r:id="rId33"/>
    <p:sldId id="405" r:id="rId34"/>
    <p:sldId id="408" r:id="rId35"/>
    <p:sldId id="423" r:id="rId36"/>
    <p:sldId id="409" r:id="rId37"/>
    <p:sldId id="410" r:id="rId38"/>
    <p:sldId id="411" r:id="rId39"/>
    <p:sldId id="413" r:id="rId40"/>
    <p:sldId id="426" r:id="rId41"/>
    <p:sldId id="412" r:id="rId42"/>
    <p:sldId id="415" r:id="rId43"/>
    <p:sldId id="416" r:id="rId44"/>
    <p:sldId id="417" r:id="rId45"/>
    <p:sldId id="424" r:id="rId46"/>
    <p:sldId id="429" r:id="rId47"/>
    <p:sldId id="432" r:id="rId48"/>
    <p:sldId id="433" r:id="rId49"/>
    <p:sldId id="434" r:id="rId50"/>
    <p:sldId id="420" r:id="rId51"/>
    <p:sldId id="421" r:id="rId52"/>
    <p:sldId id="419" r:id="rId53"/>
    <p:sldId id="422" r:id="rId54"/>
    <p:sldId id="39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94660"/>
  </p:normalViewPr>
  <p:slideViewPr>
    <p:cSldViewPr snapToGrid="0">
      <p:cViewPr varScale="1">
        <p:scale>
          <a:sx n="110" d="100"/>
          <a:sy n="110" d="100"/>
        </p:scale>
        <p:origin x="318" y="108"/>
      </p:cViewPr>
      <p:guideLst/>
    </p:cSldViewPr>
  </p:slideViewPr>
  <p:notesTextViewPr>
    <p:cViewPr>
      <p:scale>
        <a:sx n="3" d="2"/>
        <a:sy n="3" d="2"/>
      </p:scale>
      <p:origin x="0" y="0"/>
    </p:cViewPr>
  </p:notesTextViewPr>
  <p:sorterViewPr>
    <p:cViewPr>
      <p:scale>
        <a:sx n="100" d="100"/>
        <a:sy n="100" d="100"/>
      </p:scale>
      <p:origin x="0" y="-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志 葉" userId="df30c7a0d4e0c557" providerId="LiveId" clId="{0EFF6020-A10C-C545-BF28-F3268CF6BE5A}"/>
    <pc:docChg chg="undo custSel addSld delSld modSld">
      <pc:chgData name="俊志 葉" userId="df30c7a0d4e0c557" providerId="LiveId" clId="{0EFF6020-A10C-C545-BF28-F3268CF6BE5A}" dt="2019-02-23T00:08:39.139" v="439" actId="20577"/>
      <pc:docMkLst>
        <pc:docMk/>
      </pc:docMkLst>
      <pc:sldChg chg="modSp">
        <pc:chgData name="俊志 葉" userId="df30c7a0d4e0c557" providerId="LiveId" clId="{0EFF6020-A10C-C545-BF28-F3268CF6BE5A}" dt="2019-02-22T23:05:22.892" v="13" actId="20577"/>
        <pc:sldMkLst>
          <pc:docMk/>
          <pc:sldMk cId="2386749057" sldId="370"/>
        </pc:sldMkLst>
        <pc:spChg chg="mod">
          <ac:chgData name="俊志 葉" userId="df30c7a0d4e0c557" providerId="LiveId" clId="{0EFF6020-A10C-C545-BF28-F3268CF6BE5A}" dt="2019-02-22T23:05:22.892" v="13" actId="20577"/>
          <ac:spMkLst>
            <pc:docMk/>
            <pc:sldMk cId="2386749057" sldId="370"/>
            <ac:spMk id="3" creationId="{00000000-0000-0000-0000-000000000000}"/>
          </ac:spMkLst>
        </pc:spChg>
      </pc:sldChg>
      <pc:sldChg chg="addSp delSp modSp new">
        <pc:chgData name="俊志 葉" userId="df30c7a0d4e0c557" providerId="LiveId" clId="{0EFF6020-A10C-C545-BF28-F3268CF6BE5A}" dt="2019-02-22T23:59:35.598" v="416" actId="14100"/>
        <pc:sldMkLst>
          <pc:docMk/>
          <pc:sldMk cId="480065957" sldId="372"/>
        </pc:sldMkLst>
        <pc:spChg chg="mod">
          <ac:chgData name="俊志 葉" userId="df30c7a0d4e0c557" providerId="LiveId" clId="{0EFF6020-A10C-C545-BF28-F3268CF6BE5A}" dt="2019-02-22T23:07:21.135" v="19" actId="122"/>
          <ac:spMkLst>
            <pc:docMk/>
            <pc:sldMk cId="480065957" sldId="372"/>
            <ac:spMk id="2" creationId="{63E103FC-18CF-BB40-9570-206C9F8B979D}"/>
          </ac:spMkLst>
        </pc:spChg>
        <pc:spChg chg="del">
          <ac:chgData name="俊志 葉" userId="df30c7a0d4e0c557" providerId="LiveId" clId="{0EFF6020-A10C-C545-BF28-F3268CF6BE5A}" dt="2019-02-22T23:07:47.169" v="20" actId="3680"/>
          <ac:spMkLst>
            <pc:docMk/>
            <pc:sldMk cId="480065957" sldId="372"/>
            <ac:spMk id="3" creationId="{5D39B7D4-0A51-814A-8599-6AA31AA870A3}"/>
          </ac:spMkLst>
        </pc:spChg>
        <pc:graphicFrameChg chg="add mod ord modGraphic">
          <ac:chgData name="俊志 葉" userId="df30c7a0d4e0c557" providerId="LiveId" clId="{0EFF6020-A10C-C545-BF28-F3268CF6BE5A}" dt="2019-02-22T23:59:35.598" v="416" actId="14100"/>
          <ac:graphicFrameMkLst>
            <pc:docMk/>
            <pc:sldMk cId="480065957" sldId="372"/>
            <ac:graphicFrameMk id="4" creationId="{FC538642-A822-A44C-82CD-06DE871EFA32}"/>
          </ac:graphicFrameMkLst>
        </pc:graphicFrameChg>
      </pc:sldChg>
      <pc:sldChg chg="new del">
        <pc:chgData name="俊志 葉" userId="df30c7a0d4e0c557" providerId="LiveId" clId="{0EFF6020-A10C-C545-BF28-F3268CF6BE5A}" dt="2019-02-22T23:58:16.419" v="408" actId="2696"/>
        <pc:sldMkLst>
          <pc:docMk/>
          <pc:sldMk cId="881585949" sldId="373"/>
        </pc:sldMkLst>
      </pc:sldChg>
      <pc:sldChg chg="modSp add">
        <pc:chgData name="俊志 葉" userId="df30c7a0d4e0c557" providerId="LiveId" clId="{0EFF6020-A10C-C545-BF28-F3268CF6BE5A}" dt="2019-02-23T00:08:39.139" v="439" actId="20577"/>
        <pc:sldMkLst>
          <pc:docMk/>
          <pc:sldMk cId="3628461198" sldId="374"/>
        </pc:sldMkLst>
        <pc:graphicFrameChg chg="mod modGraphic">
          <ac:chgData name="俊志 葉" userId="df30c7a0d4e0c557" providerId="LiveId" clId="{0EFF6020-A10C-C545-BF28-F3268CF6BE5A}" dt="2019-02-23T00:08:39.139" v="439" actId="20577"/>
          <ac:graphicFrameMkLst>
            <pc:docMk/>
            <pc:sldMk cId="3628461198" sldId="374"/>
            <ac:graphicFrameMk id="4" creationId="{FC538642-A822-A44C-82CD-06DE871EFA32}"/>
          </ac:graphicFrameMkLst>
        </pc:graphicFrameChg>
      </pc:sldChg>
    </pc:docChg>
  </pc:docChgLst>
  <pc:docChgLst>
    <pc:chgData name="俊志 葉" userId="df30c7a0d4e0c557" providerId="Windows Live" clId="Web-{8432EF7D-3464-4478-A8F9-937D4781443B}"/>
    <pc:docChg chg="modSld">
      <pc:chgData name="俊志 葉" userId="df30c7a0d4e0c557" providerId="Windows Live" clId="Web-{8432EF7D-3464-4478-A8F9-937D4781443B}" dt="2019-02-21T02:58:52.437" v="881" actId="20577"/>
      <pc:docMkLst>
        <pc:docMk/>
      </pc:docMkLst>
    </pc:docChg>
  </pc:docChgLst>
  <pc:docChgLst>
    <pc:chgData name="俊志 葉" userId="df30c7a0d4e0c557" providerId="Windows Live" clId="Web-{BE4813D2-9081-4C79-820D-17C63D633836}"/>
    <pc:docChg chg="addSld modSld">
      <pc:chgData name="俊志 葉" userId="df30c7a0d4e0c557" providerId="Windows Live" clId="Web-{BE4813D2-9081-4C79-820D-17C63D633836}" dt="2019-02-21T01:28:19.838" v="247" actId="20577"/>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6/5/2019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6/5/2019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nesyeh/SBP_PPT" TargetMode="External"/><Relationship Id="rId2" Type="http://schemas.openxmlformats.org/officeDocument/2006/relationships/hyperlink" Target="https://jonesyeh.wordpres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customXml/item14.xml"/><Relationship Id="rId7" Type="http://schemas.openxmlformats.org/officeDocument/2006/relationships/image" Target="../media/image3.png"/><Relationship Id="rId2" Type="http://schemas.openxmlformats.org/officeDocument/2006/relationships/customXml" Target="../../customXml/item15.xml"/><Relationship Id="rId1" Type="http://schemas.openxmlformats.org/officeDocument/2006/relationships/customXml" Target="../../customXml/item1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mailto:jonesyeh@msn.com"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25601" y="2514600"/>
            <a:ext cx="9879012" cy="1272309"/>
          </a:xfrm>
        </p:spPr>
        <p:txBody>
          <a:bodyPr/>
          <a:lstStyle/>
          <a:p>
            <a:r>
              <a:rPr lang="zh-TW" altLang="en-US" b="1" dirty="0" smtClean="0"/>
              <a:t>如何讓</a:t>
            </a:r>
            <a:r>
              <a:rPr lang="en-US" altLang="zh-TW" b="1" dirty="0" smtClean="0"/>
              <a:t>SSIS</a:t>
            </a:r>
            <a:r>
              <a:rPr lang="zh-TW" altLang="en-US" b="1" dirty="0" smtClean="0"/>
              <a:t>開發批</a:t>
            </a:r>
            <a:r>
              <a:rPr lang="zh-TW" altLang="en-US" b="1" dirty="0"/>
              <a:t>次</a:t>
            </a:r>
            <a:r>
              <a:rPr lang="zh-TW" altLang="en-US" b="1" dirty="0" smtClean="0"/>
              <a:t>變得更簡單</a:t>
            </a:r>
            <a:endParaRPr lang="zh-TW" altLang="en-US" dirty="0"/>
          </a:p>
        </p:txBody>
      </p:sp>
      <p:sp>
        <p:nvSpPr>
          <p:cNvPr id="3" name="副標題 2"/>
          <p:cNvSpPr>
            <a:spLocks noGrp="1"/>
          </p:cNvSpPr>
          <p:nvPr>
            <p:ph type="subTitle" idx="1"/>
          </p:nvPr>
        </p:nvSpPr>
        <p:spPr>
          <a:xfrm>
            <a:off x="2589213" y="4005943"/>
            <a:ext cx="8915399" cy="2235530"/>
          </a:xfrm>
        </p:spPr>
        <p:txBody>
          <a:bodyPr>
            <a:normAutofit/>
          </a:bodyPr>
          <a:lstStyle/>
          <a:p>
            <a:r>
              <a:rPr lang="zh-TW" altLang="en-US" dirty="0"/>
              <a:t>簡報者</a:t>
            </a:r>
            <a:r>
              <a:rPr lang="zh-TW" altLang="en-US" dirty="0" smtClean="0"/>
              <a:t>：葉俊志</a:t>
            </a:r>
            <a:r>
              <a:rPr lang="en-US" altLang="zh-TW" dirty="0"/>
              <a:t>(JONES)</a:t>
            </a:r>
          </a:p>
          <a:p>
            <a:r>
              <a:rPr lang="zh-TW" altLang="en-US" dirty="0"/>
              <a:t>專長：批次平台暨應用</a:t>
            </a:r>
            <a:r>
              <a:rPr lang="zh-TW" altLang="en-US" dirty="0" smtClean="0"/>
              <a:t>開發</a:t>
            </a:r>
            <a:endParaRPr lang="en-US" altLang="zh-TW" dirty="0" smtClean="0"/>
          </a:p>
          <a:p>
            <a:r>
              <a:rPr lang="en-US" altLang="zh-TW" dirty="0" smtClean="0"/>
              <a:t>blog</a:t>
            </a:r>
            <a:r>
              <a:rPr lang="zh-TW" altLang="en-US" dirty="0" smtClean="0"/>
              <a:t>：</a:t>
            </a:r>
            <a:r>
              <a:rPr lang="en-US" altLang="zh-TW" dirty="0"/>
              <a:t> </a:t>
            </a:r>
            <a:r>
              <a:rPr lang="en-US" altLang="zh-TW" dirty="0">
                <a:hlinkClick r:id="rId2"/>
              </a:rPr>
              <a:t>https://jonesyeh.wordpress.com</a:t>
            </a:r>
            <a:r>
              <a:rPr lang="en-US" altLang="zh-TW" dirty="0" smtClean="0">
                <a:hlinkClick r:id="rId2"/>
              </a:rPr>
              <a:t>/</a:t>
            </a:r>
            <a:endParaRPr lang="en-US" altLang="zh-TW" dirty="0" smtClean="0"/>
          </a:p>
          <a:p>
            <a:r>
              <a:rPr lang="en-US" altLang="zh-TW" dirty="0" err="1" smtClean="0"/>
              <a:t>Email:jonesyeh@msn.com</a:t>
            </a:r>
            <a:endParaRPr lang="en-US" altLang="zh-TW" dirty="0" smtClean="0"/>
          </a:p>
          <a:p>
            <a:r>
              <a:rPr lang="zh-TW" altLang="en-US" dirty="0" smtClean="0"/>
              <a:t>簡報下載：</a:t>
            </a:r>
            <a:r>
              <a:rPr lang="en-US" altLang="zh-TW">
                <a:hlinkClick r:id="rId3"/>
              </a:rPr>
              <a:t>https://github.com/jonesyeh/SBP_PPT</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084568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567381"/>
          </a:xfrm>
        </p:spPr>
        <p:txBody>
          <a:bodyPr>
            <a:normAutofit fontScale="90000"/>
          </a:bodyPr>
          <a:lstStyle/>
          <a:p>
            <a:r>
              <a:rPr lang="zh-TW" altLang="en-US" b="1" dirty="0" smtClean="0"/>
              <a:t>一般</a:t>
            </a:r>
            <a:r>
              <a:rPr lang="en-US" altLang="zh-TW" b="1" dirty="0" smtClean="0"/>
              <a:t>SSIS</a:t>
            </a:r>
            <a:r>
              <a:rPr lang="zh-TW" altLang="en-US" b="1" dirty="0" smtClean="0"/>
              <a:t>做法與問題是</a:t>
            </a:r>
            <a:r>
              <a:rPr lang="zh-TW" altLang="en-US" b="1" dirty="0"/>
              <a:t>什麼呢</a:t>
            </a:r>
            <a:r>
              <a:rPr lang="en-US" altLang="zh-TW" b="1" dirty="0"/>
              <a:t>?(</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1357745" y="1265382"/>
            <a:ext cx="9629630" cy="5237017"/>
          </a:xfrm>
        </p:spPr>
        <p:txBody>
          <a:bodyPr>
            <a:normAutofit fontScale="92500" lnSpcReduction="20000"/>
          </a:bodyPr>
          <a:lstStyle/>
          <a:p>
            <a:r>
              <a:rPr lang="en-US" altLang="zh-TW" dirty="0" smtClean="0"/>
              <a:t>FTP</a:t>
            </a:r>
            <a:r>
              <a:rPr lang="zh-TW" altLang="en-US" dirty="0" smtClean="0"/>
              <a:t>檔案下載</a:t>
            </a:r>
            <a:endParaRPr lang="en-US" altLang="zh-TW" dirty="0" smtClean="0"/>
          </a:p>
          <a:p>
            <a:pPr lvl="1"/>
            <a:r>
              <a:rPr lang="zh-TW" altLang="en-US" dirty="0" smtClean="0"/>
              <a:t>依據不同保險公司資料夾不一樣：</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動態從資料庫取得保險公司資料夾</a:t>
            </a:r>
            <a:endParaRPr lang="en-US" altLang="zh-TW" b="1" dirty="0" smtClean="0"/>
          </a:p>
          <a:p>
            <a:pPr lvl="1"/>
            <a:r>
              <a:rPr lang="zh-TW" altLang="en-US" dirty="0" smtClean="0"/>
              <a:t>檔案名稱皆包含保險公司代碼：</a:t>
            </a:r>
            <a:r>
              <a:rPr lang="zh-TW" altLang="en-US" b="1" dirty="0"/>
              <a:t>使用</a:t>
            </a:r>
            <a:r>
              <a:rPr lang="en-US" altLang="zh-TW" b="1" dirty="0"/>
              <a:t>SQL</a:t>
            </a:r>
            <a:r>
              <a:rPr lang="zh-TW" altLang="en-US" b="1" dirty="0"/>
              <a:t> </a:t>
            </a:r>
            <a:r>
              <a:rPr lang="en-US" altLang="zh-TW" b="1" dirty="0"/>
              <a:t>Task</a:t>
            </a:r>
            <a:r>
              <a:rPr lang="zh-TW" altLang="en-US" b="1" dirty="0"/>
              <a:t>動態從資料庫</a:t>
            </a:r>
            <a:r>
              <a:rPr lang="zh-TW" altLang="en-US" b="1" dirty="0" smtClean="0"/>
              <a:t>取得保險公司代</a:t>
            </a:r>
            <a:r>
              <a:rPr lang="zh-TW" altLang="en-US" b="1" dirty="0"/>
              <a:t>碼</a:t>
            </a:r>
            <a:endParaRPr lang="en-US" altLang="zh-TW" b="1" dirty="0" smtClean="0"/>
          </a:p>
          <a:p>
            <a:pPr lvl="1"/>
            <a:r>
              <a:rPr lang="zh-TW" altLang="en-US" dirty="0" smtClean="0"/>
              <a:t>採用</a:t>
            </a:r>
            <a:r>
              <a:rPr lang="en-US" altLang="zh-TW" dirty="0" smtClean="0"/>
              <a:t>SFTP</a:t>
            </a:r>
            <a:r>
              <a:rPr lang="zh-TW" altLang="en-US" dirty="0" smtClean="0"/>
              <a:t>傳輸</a:t>
            </a:r>
            <a:r>
              <a:rPr lang="zh-TW" altLang="en-US" dirty="0" smtClean="0">
                <a:solidFill>
                  <a:srgbClr val="FF0000"/>
                </a:solidFill>
              </a:rPr>
              <a:t>：</a:t>
            </a:r>
            <a:r>
              <a:rPr lang="zh-TW" altLang="en-US" b="1" dirty="0" smtClean="0">
                <a:solidFill>
                  <a:srgbClr val="FF0000"/>
                </a:solidFill>
              </a:rPr>
              <a:t>使</a:t>
            </a:r>
            <a:r>
              <a:rPr lang="zh-TW" altLang="en-US" b="1" dirty="0">
                <a:solidFill>
                  <a:srgbClr val="FF0000"/>
                </a:solidFill>
              </a:rPr>
              <a:t>用</a:t>
            </a:r>
            <a:r>
              <a:rPr lang="en-US" altLang="zh-TW" b="1" dirty="0" smtClean="0">
                <a:solidFill>
                  <a:srgbClr val="FF0000"/>
                </a:solidFill>
              </a:rPr>
              <a:t> </a:t>
            </a:r>
            <a:r>
              <a:rPr lang="en-US" altLang="zh-TW" b="1" dirty="0">
                <a:solidFill>
                  <a:srgbClr val="FF0000"/>
                </a:solidFill>
              </a:rPr>
              <a:t>Script</a:t>
            </a:r>
            <a:r>
              <a:rPr lang="zh-TW" altLang="en-US" b="1" dirty="0">
                <a:solidFill>
                  <a:srgbClr val="FF0000"/>
                </a:solidFill>
              </a:rPr>
              <a:t> </a:t>
            </a:r>
            <a:r>
              <a:rPr lang="en-US" altLang="zh-TW" b="1" dirty="0">
                <a:solidFill>
                  <a:srgbClr val="FF0000"/>
                </a:solidFill>
              </a:rPr>
              <a:t>Task</a:t>
            </a:r>
            <a:r>
              <a:rPr lang="zh-TW" altLang="en-US" b="1" dirty="0" smtClean="0">
                <a:solidFill>
                  <a:srgbClr val="FF0000"/>
                </a:solidFill>
              </a:rPr>
              <a:t> ，參考</a:t>
            </a:r>
            <a:r>
              <a:rPr lang="en-US" altLang="zh-TW" b="1" dirty="0" err="1" smtClean="0">
                <a:solidFill>
                  <a:srgbClr val="FF0000"/>
                </a:solidFill>
              </a:rPr>
              <a:t>winscp</a:t>
            </a:r>
            <a:r>
              <a:rPr lang="zh-TW" altLang="en-US" b="1" dirty="0" smtClean="0">
                <a:solidFill>
                  <a:srgbClr val="FF0000"/>
                </a:solidFill>
              </a:rPr>
              <a:t> </a:t>
            </a:r>
            <a:r>
              <a:rPr lang="en-US" altLang="zh-TW" b="1" dirty="0" err="1" smtClean="0">
                <a:solidFill>
                  <a:srgbClr val="FF0000"/>
                </a:solidFill>
              </a:rPr>
              <a:t>c#</a:t>
            </a:r>
            <a:r>
              <a:rPr lang="zh-TW" altLang="en-US" b="1" dirty="0" smtClean="0">
                <a:solidFill>
                  <a:srgbClr val="FF0000"/>
                </a:solidFill>
              </a:rPr>
              <a:t> </a:t>
            </a:r>
            <a:r>
              <a:rPr lang="en-US" altLang="zh-TW" b="1" dirty="0" smtClean="0">
                <a:solidFill>
                  <a:srgbClr val="FF0000"/>
                </a:solidFill>
              </a:rPr>
              <a:t>Library</a:t>
            </a:r>
          </a:p>
          <a:p>
            <a:r>
              <a:rPr lang="zh-TW" altLang="en-US" dirty="0" smtClean="0"/>
              <a:t>解壓縮需求</a:t>
            </a:r>
            <a:endParaRPr lang="en-US" altLang="zh-TW" dirty="0" smtClean="0"/>
          </a:p>
          <a:p>
            <a:pPr lvl="1"/>
            <a:r>
              <a:rPr lang="zh-TW" altLang="en-US" dirty="0" smtClean="0"/>
              <a:t>不同保險公司壓縮密碼不一樣：</a:t>
            </a:r>
            <a:r>
              <a:rPr lang="zh-TW" altLang="en-US" b="1" dirty="0" smtClean="0"/>
              <a:t>將密碼設定在資料庫</a:t>
            </a:r>
            <a:r>
              <a:rPr lang="en-US" altLang="zh-TW" b="1" dirty="0" smtClean="0"/>
              <a:t>(</a:t>
            </a:r>
            <a:r>
              <a:rPr lang="zh-TW" altLang="en-US" b="1" dirty="0" smtClean="0"/>
              <a:t>採用非對稱金鑰加密</a:t>
            </a:r>
            <a:r>
              <a:rPr lang="en-US" altLang="zh-TW" b="1" dirty="0" smtClean="0"/>
              <a:t>)</a:t>
            </a:r>
            <a:r>
              <a:rPr lang="zh-TW" altLang="en-US" b="1" dirty="0"/>
              <a:t>，</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取出密碼</a:t>
            </a:r>
            <a:endParaRPr lang="en-US" altLang="zh-TW" b="1" dirty="0" smtClean="0"/>
          </a:p>
          <a:p>
            <a:pPr lvl="1"/>
            <a:r>
              <a:rPr lang="zh-TW" altLang="en-US" dirty="0"/>
              <a:t>進行解壓縮檔案</a:t>
            </a:r>
            <a:r>
              <a:rPr lang="zh-TW" altLang="en-US" dirty="0" smtClean="0"/>
              <a:t>動作：</a:t>
            </a:r>
            <a:r>
              <a:rPr lang="zh-TW" altLang="en-US" b="1" dirty="0">
                <a:solidFill>
                  <a:srgbClr val="FF0000"/>
                </a:solidFill>
              </a:rPr>
              <a:t>使用</a:t>
            </a:r>
            <a:r>
              <a:rPr lang="en-US" altLang="zh-TW" b="1" dirty="0" smtClean="0">
                <a:solidFill>
                  <a:srgbClr val="FF0000"/>
                </a:solidFill>
              </a:rPr>
              <a:t>Script</a:t>
            </a:r>
            <a:r>
              <a:rPr lang="zh-TW" altLang="en-US" b="1" dirty="0" smtClean="0">
                <a:solidFill>
                  <a:srgbClr val="FF0000"/>
                </a:solidFill>
              </a:rPr>
              <a:t> </a:t>
            </a:r>
            <a:r>
              <a:rPr lang="en-US" altLang="zh-TW" b="1" dirty="0" smtClean="0">
                <a:solidFill>
                  <a:srgbClr val="FF0000"/>
                </a:solidFill>
              </a:rPr>
              <a:t>Task</a:t>
            </a:r>
            <a:r>
              <a:rPr lang="zh-TW" altLang="en-US" b="1" dirty="0" smtClean="0">
                <a:solidFill>
                  <a:srgbClr val="FF0000"/>
                </a:solidFill>
              </a:rPr>
              <a:t> 參考</a:t>
            </a:r>
            <a:r>
              <a:rPr lang="en-US" altLang="zh-TW" b="1" dirty="0" smtClean="0">
                <a:solidFill>
                  <a:srgbClr val="FF0000"/>
                </a:solidFill>
              </a:rPr>
              <a:t>Open</a:t>
            </a:r>
            <a:r>
              <a:rPr lang="zh-TW" altLang="en-US" b="1" dirty="0" smtClean="0">
                <a:solidFill>
                  <a:srgbClr val="FF0000"/>
                </a:solidFill>
              </a:rPr>
              <a:t> </a:t>
            </a:r>
            <a:r>
              <a:rPr lang="en-US" altLang="zh-TW" b="1" dirty="0" smtClean="0">
                <a:solidFill>
                  <a:srgbClr val="FF0000"/>
                </a:solidFill>
              </a:rPr>
              <a:t>Source</a:t>
            </a:r>
            <a:r>
              <a:rPr lang="zh-TW" altLang="en-US" b="1" dirty="0" smtClean="0">
                <a:solidFill>
                  <a:srgbClr val="FF0000"/>
                </a:solidFill>
              </a:rPr>
              <a:t> </a:t>
            </a:r>
            <a:r>
              <a:rPr lang="en-US" altLang="zh-TW" b="1" dirty="0" err="1" smtClean="0">
                <a:solidFill>
                  <a:srgbClr val="FF0000"/>
                </a:solidFill>
              </a:rPr>
              <a:t>c#</a:t>
            </a:r>
            <a:r>
              <a:rPr lang="zh-TW" altLang="en-US" b="1" dirty="0" smtClean="0">
                <a:solidFill>
                  <a:srgbClr val="FF0000"/>
                </a:solidFill>
              </a:rPr>
              <a:t> </a:t>
            </a:r>
            <a:r>
              <a:rPr lang="en-US" altLang="zh-TW" b="1" dirty="0" smtClean="0">
                <a:solidFill>
                  <a:srgbClr val="FF0000"/>
                </a:solidFill>
              </a:rPr>
              <a:t>Library</a:t>
            </a:r>
          </a:p>
          <a:p>
            <a:r>
              <a:rPr lang="zh-TW" altLang="en-US" dirty="0" smtClean="0"/>
              <a:t>檔案</a:t>
            </a:r>
            <a:r>
              <a:rPr lang="zh-TW" altLang="en-US" dirty="0"/>
              <a:t>匯入</a:t>
            </a:r>
            <a:r>
              <a:rPr lang="zh-TW" altLang="en-US" dirty="0" smtClean="0"/>
              <a:t>需求</a:t>
            </a:r>
            <a:endParaRPr lang="en-US" altLang="zh-TW" dirty="0" smtClean="0"/>
          </a:p>
          <a:p>
            <a:pPr lvl="1"/>
            <a:r>
              <a:rPr lang="zh-TW" altLang="en-US" dirty="0"/>
              <a:t>有多種不同格式檔案匯入到資料</a:t>
            </a:r>
            <a:r>
              <a:rPr lang="zh-TW" altLang="en-US" dirty="0" smtClean="0"/>
              <a:t>表：</a:t>
            </a:r>
            <a:r>
              <a:rPr lang="zh-TW" altLang="en-US" b="1" dirty="0" smtClean="0">
                <a:solidFill>
                  <a:srgbClr val="FF0000"/>
                </a:solidFill>
              </a:rPr>
              <a:t>若有幾個檔案就放幾個資料流程元件，若有新的就需再增加</a:t>
            </a:r>
            <a:endParaRPr lang="en-US" altLang="zh-TW" b="1" dirty="0">
              <a:solidFill>
                <a:srgbClr val="FF0000"/>
              </a:solidFill>
            </a:endParaRPr>
          </a:p>
          <a:p>
            <a:pPr lvl="1"/>
            <a:r>
              <a:rPr lang="zh-TW" altLang="en-US" dirty="0"/>
              <a:t>依據不同保險公司資料夾</a:t>
            </a:r>
            <a:r>
              <a:rPr lang="zh-TW" altLang="en-US" dirty="0" smtClean="0"/>
              <a:t>不一樣：</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b="1" dirty="0"/>
          </a:p>
          <a:p>
            <a:pPr lvl="1"/>
            <a:r>
              <a:rPr lang="zh-TW" altLang="en-US" dirty="0"/>
              <a:t>需檢核條件</a:t>
            </a:r>
            <a:r>
              <a:rPr lang="en-US" altLang="zh-TW" dirty="0"/>
              <a:t>(PK</a:t>
            </a:r>
            <a:r>
              <a:rPr lang="zh-TW" altLang="en-US" dirty="0"/>
              <a:t>重複、空值、長度、資料格式、代碼、條件、關聯相關等檢核</a:t>
            </a:r>
            <a:r>
              <a:rPr lang="en-US" altLang="zh-TW" dirty="0"/>
              <a:t>)</a:t>
            </a:r>
            <a:r>
              <a:rPr lang="zh-TW" altLang="en-US" dirty="0"/>
              <a:t>，不應資料有問題</a:t>
            </a:r>
            <a:r>
              <a:rPr lang="zh-TW" altLang="en-US" dirty="0" smtClean="0"/>
              <a:t>停止：</a:t>
            </a:r>
            <a:r>
              <a:rPr lang="zh-TW" altLang="en-US" b="1" dirty="0" smtClean="0">
                <a:solidFill>
                  <a:srgbClr val="FF0000"/>
                </a:solidFill>
              </a:rPr>
              <a:t>每一</a:t>
            </a:r>
            <a:r>
              <a:rPr lang="zh-TW" altLang="en-US" b="1" dirty="0">
                <a:solidFill>
                  <a:srgbClr val="FF0000"/>
                </a:solidFill>
              </a:rPr>
              <a:t>個</a:t>
            </a:r>
            <a:r>
              <a:rPr lang="zh-TW" altLang="en-US" b="1" dirty="0" smtClean="0">
                <a:solidFill>
                  <a:srgbClr val="FF0000"/>
                </a:solidFill>
              </a:rPr>
              <a:t>資料流程都需要使用異常處理及指令碼元件編寫欄位檢核邏輯及使用</a:t>
            </a:r>
            <a:r>
              <a:rPr lang="en-US" altLang="zh-TW" b="1" dirty="0" smtClean="0">
                <a:solidFill>
                  <a:srgbClr val="FF0000"/>
                </a:solidFill>
              </a:rPr>
              <a:t>SQL</a:t>
            </a:r>
            <a:r>
              <a:rPr lang="zh-TW" altLang="en-US" b="1" dirty="0" smtClean="0">
                <a:solidFill>
                  <a:srgbClr val="FF0000"/>
                </a:solidFill>
              </a:rPr>
              <a:t> </a:t>
            </a:r>
            <a:r>
              <a:rPr lang="en-US" altLang="zh-TW" b="1" dirty="0" smtClean="0">
                <a:solidFill>
                  <a:srgbClr val="FF0000"/>
                </a:solidFill>
              </a:rPr>
              <a:t>Task</a:t>
            </a:r>
            <a:r>
              <a:rPr lang="zh-TW" altLang="en-US" b="1" dirty="0" smtClean="0">
                <a:solidFill>
                  <a:srgbClr val="FF0000"/>
                </a:solidFill>
              </a:rPr>
              <a:t>編寫條件與關聯檢核邏輯</a:t>
            </a:r>
            <a:endParaRPr lang="en-US" altLang="zh-TW" b="1" dirty="0">
              <a:solidFill>
                <a:srgbClr val="FF0000"/>
              </a:solidFill>
            </a:endParaRPr>
          </a:p>
          <a:p>
            <a:pPr lvl="1"/>
            <a:r>
              <a:rPr lang="zh-TW" altLang="en-US" dirty="0"/>
              <a:t>必須</a:t>
            </a:r>
            <a:r>
              <a:rPr lang="zh-TW" altLang="en-US" dirty="0" smtClean="0"/>
              <a:t>知道</a:t>
            </a:r>
            <a:r>
              <a:rPr lang="zh-TW" altLang="en-US" dirty="0"/>
              <a:t>每個檔名及</a:t>
            </a:r>
            <a:r>
              <a:rPr lang="zh-TW" altLang="en-US" dirty="0" smtClean="0"/>
              <a:t>總</a:t>
            </a:r>
            <a:r>
              <a:rPr lang="zh-TW" altLang="en-US" dirty="0"/>
              <a:t>、成功、失敗筆數、那些欄位失敗及</a:t>
            </a:r>
            <a:r>
              <a:rPr lang="zh-TW" altLang="en-US" dirty="0" smtClean="0"/>
              <a:t>原因：</a:t>
            </a:r>
            <a:r>
              <a:rPr lang="zh-TW" altLang="en-US" b="1" dirty="0" smtClean="0"/>
              <a:t>使用資料列計數元件計算筆數，產生匯入檔名到紀錄檔內</a:t>
            </a:r>
            <a:endParaRPr lang="en-US" altLang="zh-TW" b="1" dirty="0"/>
          </a:p>
          <a:p>
            <a:pPr lvl="1"/>
            <a:r>
              <a:rPr lang="zh-TW" altLang="en-US" dirty="0"/>
              <a:t>若有新的檔案匯入或擴欄位時，</a:t>
            </a:r>
            <a:r>
              <a:rPr lang="en-US" altLang="zh-TW" dirty="0"/>
              <a:t>SSIS</a:t>
            </a:r>
            <a:r>
              <a:rPr lang="zh-TW" altLang="en-US" dirty="0"/>
              <a:t>程式不需</a:t>
            </a:r>
            <a:r>
              <a:rPr lang="zh-TW" altLang="en-US" dirty="0" smtClean="0"/>
              <a:t>修改：</a:t>
            </a:r>
            <a:r>
              <a:rPr lang="zh-TW" altLang="en-US" b="1" dirty="0" smtClean="0">
                <a:solidFill>
                  <a:srgbClr val="FF0000"/>
                </a:solidFill>
              </a:rPr>
              <a:t>很難</a:t>
            </a:r>
            <a:endParaRPr lang="en-US" altLang="zh-TW" dirty="0">
              <a:solidFill>
                <a:srgbClr val="FF0000"/>
              </a:solidFill>
            </a:endParaRPr>
          </a:p>
          <a:p>
            <a:pPr lvl="1"/>
            <a:r>
              <a:rPr lang="zh-TW" altLang="en-US" dirty="0"/>
              <a:t>檔名中都有日期及當日流水號及不同保險公司代碼，需判別若有匯入過的檔案就不能再</a:t>
            </a:r>
            <a:r>
              <a:rPr lang="zh-TW" altLang="en-US" dirty="0" smtClean="0"/>
              <a:t>匯入：</a:t>
            </a:r>
            <a:r>
              <a:rPr lang="zh-TW" altLang="en-US" b="1" dirty="0" smtClean="0"/>
              <a:t>從紀錄檔取出成功轉入就不再轉檔</a:t>
            </a:r>
            <a:endParaRPr lang="en-US" altLang="zh-TW" b="1" dirty="0" smtClean="0"/>
          </a:p>
        </p:txBody>
      </p:sp>
    </p:spTree>
    <p:extLst>
      <p:ext uri="{BB962C8B-B14F-4D97-AF65-F5344CB8AC3E}">
        <p14:creationId xmlns:p14="http://schemas.microsoft.com/office/powerpoint/2010/main" val="283461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779817"/>
          </a:xfrm>
        </p:spPr>
        <p:txBody>
          <a:bodyPr>
            <a:normAutofit fontScale="90000"/>
          </a:bodyPr>
          <a:lstStyle/>
          <a:p>
            <a:r>
              <a:rPr lang="zh-TW" altLang="en-US" b="1" dirty="0"/>
              <a:t>一般</a:t>
            </a:r>
            <a:r>
              <a:rPr lang="en-US" altLang="zh-TW" b="1" dirty="0"/>
              <a:t>SSIS</a:t>
            </a:r>
            <a:r>
              <a:rPr lang="zh-TW" altLang="en-US" b="1" dirty="0"/>
              <a:t>做法與問題是什麼呢</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062739" y="1819564"/>
            <a:ext cx="8915400" cy="3777622"/>
          </a:xfrm>
        </p:spPr>
        <p:txBody>
          <a:bodyPr>
            <a:normAutofit fontScale="85000" lnSpcReduction="20000"/>
          </a:bodyPr>
          <a:lstStyle/>
          <a:p>
            <a:r>
              <a:rPr lang="zh-TW" altLang="en-US" dirty="0" smtClean="0"/>
              <a:t>回</a:t>
            </a:r>
            <a:r>
              <a:rPr lang="zh-TW" altLang="en-US" dirty="0"/>
              <a:t>饋</a:t>
            </a:r>
            <a:r>
              <a:rPr lang="zh-TW" altLang="en-US" dirty="0" smtClean="0"/>
              <a:t>檔案匯出需求</a:t>
            </a:r>
            <a:endParaRPr lang="en-US" altLang="zh-TW" dirty="0" smtClean="0"/>
          </a:p>
          <a:p>
            <a:pPr lvl="1"/>
            <a:r>
              <a:rPr lang="zh-TW" altLang="en-US" dirty="0" smtClean="0"/>
              <a:t>從同一個資料表中取出針對不同保險公司代碼取出匯出：</a:t>
            </a:r>
            <a:r>
              <a:rPr lang="zh-TW" altLang="en-US" b="1" dirty="0" smtClean="0"/>
              <a:t>帶入保險公司代碼取出資料表內容</a:t>
            </a:r>
            <a:endParaRPr lang="en-US" altLang="zh-TW" b="1" dirty="0" smtClean="0"/>
          </a:p>
          <a:p>
            <a:pPr lvl="1"/>
            <a:r>
              <a:rPr lang="zh-TW" altLang="en-US" dirty="0" smtClean="0"/>
              <a:t>不同資料表產生</a:t>
            </a:r>
            <a:r>
              <a:rPr lang="en-US" altLang="zh-TW" dirty="0" smtClean="0"/>
              <a:t>File</a:t>
            </a:r>
            <a:r>
              <a:rPr lang="zh-TW" altLang="en-US" dirty="0" smtClean="0"/>
              <a:t> </a:t>
            </a:r>
            <a:r>
              <a:rPr lang="en-US" altLang="zh-TW" dirty="0" smtClean="0"/>
              <a:t>Layout</a:t>
            </a:r>
            <a:r>
              <a:rPr lang="zh-TW" altLang="en-US" dirty="0" smtClean="0"/>
              <a:t>皆不相同：</a:t>
            </a:r>
            <a:r>
              <a:rPr lang="zh-TW" altLang="en-US" b="1" dirty="0" smtClean="0">
                <a:solidFill>
                  <a:srgbClr val="FF0000"/>
                </a:solidFill>
              </a:rPr>
              <a:t>依不同資料表拉出幾個</a:t>
            </a:r>
            <a:r>
              <a:rPr lang="en-US" altLang="zh-TW" b="1" dirty="0" smtClean="0">
                <a:solidFill>
                  <a:srgbClr val="FF0000"/>
                </a:solidFill>
              </a:rPr>
              <a:t>OLE</a:t>
            </a:r>
            <a:r>
              <a:rPr lang="zh-TW" altLang="en-US" b="1" dirty="0" smtClean="0">
                <a:solidFill>
                  <a:srgbClr val="FF0000"/>
                </a:solidFill>
              </a:rPr>
              <a:t> </a:t>
            </a:r>
            <a:r>
              <a:rPr lang="en-US" altLang="zh-TW" b="1" dirty="0" smtClean="0">
                <a:solidFill>
                  <a:srgbClr val="FF0000"/>
                </a:solidFill>
              </a:rPr>
              <a:t>DB</a:t>
            </a:r>
            <a:r>
              <a:rPr lang="zh-TW" altLang="en-US" b="1" dirty="0" smtClean="0">
                <a:solidFill>
                  <a:srgbClr val="FF0000"/>
                </a:solidFill>
              </a:rPr>
              <a:t>資料來源</a:t>
            </a:r>
            <a:endParaRPr lang="en-US" altLang="zh-TW" b="1" dirty="0" smtClean="0">
              <a:solidFill>
                <a:srgbClr val="FF0000"/>
              </a:solidFill>
            </a:endParaRPr>
          </a:p>
          <a:p>
            <a:pPr lvl="1"/>
            <a:r>
              <a:rPr lang="zh-TW" altLang="en-US" dirty="0" smtClean="0"/>
              <a:t>檔名中都有日期及當日流水號及不同保險公司代碼：</a:t>
            </a:r>
            <a:r>
              <a:rPr lang="zh-TW" altLang="en-US" b="1" dirty="0" smtClean="0"/>
              <a:t>使用</a:t>
            </a:r>
            <a:r>
              <a:rPr lang="en-US" altLang="zh-TW" b="1" dirty="0" smtClean="0"/>
              <a:t>SQL</a:t>
            </a:r>
            <a:r>
              <a:rPr lang="zh-TW" altLang="en-US" b="1" dirty="0" smtClean="0"/>
              <a:t> </a:t>
            </a:r>
            <a:r>
              <a:rPr lang="en-US" altLang="zh-TW" b="1" dirty="0" smtClean="0"/>
              <a:t>Task</a:t>
            </a:r>
            <a:r>
              <a:rPr lang="zh-TW" altLang="en-US" b="1" dirty="0" smtClean="0"/>
              <a:t>取出檔案名稱，並在資料庫內紀錄每日流水號</a:t>
            </a:r>
            <a:endParaRPr lang="en-US" altLang="zh-TW" b="1" dirty="0" smtClean="0"/>
          </a:p>
          <a:p>
            <a:pPr lvl="1"/>
            <a:r>
              <a:rPr lang="zh-TW" altLang="en-US" dirty="0" smtClean="0"/>
              <a:t>依不同保險公司產生的路徑不一樣：</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dirty="0" smtClean="0"/>
          </a:p>
          <a:p>
            <a:pPr lvl="1"/>
            <a:r>
              <a:rPr lang="zh-TW" altLang="en-US" dirty="0" smtClean="0"/>
              <a:t>產生到</a:t>
            </a:r>
            <a:r>
              <a:rPr lang="en-US" altLang="zh-TW" dirty="0" smtClean="0"/>
              <a:t>Excel</a:t>
            </a:r>
            <a:r>
              <a:rPr lang="zh-TW" altLang="en-US" dirty="0" smtClean="0"/>
              <a:t>：</a:t>
            </a:r>
            <a:r>
              <a:rPr lang="zh-TW" altLang="en-US" b="1" dirty="0" smtClean="0">
                <a:solidFill>
                  <a:srgbClr val="FF0000"/>
                </a:solidFill>
              </a:rPr>
              <a:t>使用</a:t>
            </a:r>
            <a:r>
              <a:rPr lang="en-US" altLang="zh-TW" b="1" dirty="0" smtClean="0">
                <a:solidFill>
                  <a:srgbClr val="FF0000"/>
                </a:solidFill>
              </a:rPr>
              <a:t>Excel</a:t>
            </a:r>
            <a:r>
              <a:rPr lang="zh-TW" altLang="en-US" b="1" dirty="0" smtClean="0">
                <a:solidFill>
                  <a:srgbClr val="FF0000"/>
                </a:solidFill>
              </a:rPr>
              <a:t>目的地元件，若有幾個檔案就必須拉幾個</a:t>
            </a:r>
            <a:r>
              <a:rPr lang="en-US" altLang="zh-TW" b="1" dirty="0" smtClean="0">
                <a:solidFill>
                  <a:srgbClr val="FF0000"/>
                </a:solidFill>
              </a:rPr>
              <a:t>Excel</a:t>
            </a:r>
            <a:r>
              <a:rPr lang="zh-TW" altLang="en-US" b="1" dirty="0" smtClean="0">
                <a:solidFill>
                  <a:srgbClr val="FF0000"/>
                </a:solidFill>
              </a:rPr>
              <a:t>元件</a:t>
            </a:r>
            <a:endParaRPr lang="en-US" altLang="zh-TW" b="1" dirty="0" smtClean="0">
              <a:solidFill>
                <a:srgbClr val="FF0000"/>
              </a:solidFill>
            </a:endParaRPr>
          </a:p>
          <a:p>
            <a:r>
              <a:rPr lang="zh-TW" altLang="en-US" dirty="0" smtClean="0"/>
              <a:t>壓縮檔</a:t>
            </a:r>
            <a:r>
              <a:rPr lang="zh-TW" altLang="en-US" dirty="0"/>
              <a:t>案</a:t>
            </a:r>
            <a:endParaRPr lang="en-US" altLang="zh-TW" dirty="0"/>
          </a:p>
          <a:p>
            <a:pPr lvl="1"/>
            <a:r>
              <a:rPr lang="zh-TW" altLang="en-US" dirty="0"/>
              <a:t>不同保險公司壓縮密碼</a:t>
            </a:r>
            <a:r>
              <a:rPr lang="zh-TW" altLang="en-US" dirty="0" smtClean="0"/>
              <a:t>不一樣：</a:t>
            </a:r>
            <a:r>
              <a:rPr lang="zh-TW" altLang="en-US" b="1" dirty="0" smtClean="0"/>
              <a:t>將</a:t>
            </a:r>
            <a:r>
              <a:rPr lang="zh-TW" altLang="en-US" b="1" dirty="0"/>
              <a:t>密碼設定在資料庫</a:t>
            </a:r>
            <a:r>
              <a:rPr lang="en-US" altLang="zh-TW" b="1" dirty="0"/>
              <a:t>(</a:t>
            </a:r>
            <a:r>
              <a:rPr lang="zh-TW" altLang="en-US" b="1" dirty="0"/>
              <a:t>採用非對稱金鑰加密</a:t>
            </a:r>
            <a:r>
              <a:rPr lang="en-US" altLang="zh-TW" b="1" dirty="0"/>
              <a:t>)</a:t>
            </a:r>
            <a:r>
              <a:rPr lang="zh-TW" altLang="en-US" b="1" dirty="0"/>
              <a:t>，使用</a:t>
            </a:r>
            <a:r>
              <a:rPr lang="en-US" altLang="zh-TW" b="1" dirty="0"/>
              <a:t>SQL</a:t>
            </a:r>
            <a:r>
              <a:rPr lang="zh-TW" altLang="en-US" b="1" dirty="0"/>
              <a:t> </a:t>
            </a:r>
            <a:r>
              <a:rPr lang="en-US" altLang="zh-TW" b="1" dirty="0"/>
              <a:t>Task</a:t>
            </a:r>
            <a:r>
              <a:rPr lang="zh-TW" altLang="en-US" b="1" dirty="0"/>
              <a:t>取出密碼</a:t>
            </a:r>
            <a:endParaRPr lang="en-US" altLang="zh-TW" dirty="0" smtClean="0"/>
          </a:p>
          <a:p>
            <a:r>
              <a:rPr lang="en-US" altLang="zh-TW" dirty="0"/>
              <a:t>FTP</a:t>
            </a:r>
            <a:r>
              <a:rPr lang="zh-TW" altLang="en-US" dirty="0" smtClean="0"/>
              <a:t>檔案上傳</a:t>
            </a:r>
            <a:endParaRPr lang="en-US" altLang="zh-TW" dirty="0"/>
          </a:p>
          <a:p>
            <a:pPr lvl="1"/>
            <a:r>
              <a:rPr lang="zh-TW" altLang="en-US" dirty="0"/>
              <a:t>依據不同保險公司資料夾</a:t>
            </a:r>
            <a:r>
              <a:rPr lang="zh-TW" altLang="en-US" dirty="0" smtClean="0"/>
              <a:t>不一樣</a:t>
            </a:r>
            <a:r>
              <a:rPr lang="zh-TW" altLang="en-US" dirty="0"/>
              <a:t>：</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動態從資料庫取得保險公司資料夾</a:t>
            </a:r>
            <a:endParaRPr lang="en-US" altLang="zh-TW" dirty="0"/>
          </a:p>
          <a:p>
            <a:pPr lvl="1"/>
            <a:r>
              <a:rPr lang="zh-TW" altLang="en-US" dirty="0"/>
              <a:t>檔案名稱皆包含保險公司</a:t>
            </a:r>
            <a:r>
              <a:rPr lang="zh-TW" altLang="en-US" dirty="0" smtClean="0"/>
              <a:t>代碼</a:t>
            </a:r>
            <a:r>
              <a:rPr lang="zh-TW" altLang="en-US" dirty="0"/>
              <a:t>：</a:t>
            </a:r>
            <a:r>
              <a:rPr lang="zh-TW" altLang="en-US" b="1" dirty="0"/>
              <a:t>使用</a:t>
            </a:r>
            <a:r>
              <a:rPr lang="en-US" altLang="zh-TW" b="1" dirty="0"/>
              <a:t>SQL</a:t>
            </a:r>
            <a:r>
              <a:rPr lang="zh-TW" altLang="en-US" b="1" dirty="0"/>
              <a:t> </a:t>
            </a:r>
            <a:r>
              <a:rPr lang="en-US" altLang="zh-TW" b="1" dirty="0"/>
              <a:t>Task</a:t>
            </a:r>
            <a:r>
              <a:rPr lang="zh-TW" altLang="en-US" b="1" dirty="0"/>
              <a:t>動態從資料庫取得保險公司代碼</a:t>
            </a:r>
            <a:endParaRPr lang="en-US" altLang="zh-TW" dirty="0"/>
          </a:p>
          <a:p>
            <a:pPr lvl="1"/>
            <a:r>
              <a:rPr lang="zh-TW" altLang="en-US" dirty="0"/>
              <a:t>採用</a:t>
            </a:r>
            <a:r>
              <a:rPr lang="en-US" altLang="zh-TW" dirty="0"/>
              <a:t>SFTP</a:t>
            </a:r>
            <a:r>
              <a:rPr lang="zh-TW" altLang="en-US" dirty="0" smtClean="0"/>
              <a:t>傳輸</a:t>
            </a:r>
            <a:r>
              <a:rPr lang="zh-TW" altLang="en-US" dirty="0">
                <a:solidFill>
                  <a:srgbClr val="FF0000"/>
                </a:solidFill>
              </a:rPr>
              <a:t>：</a:t>
            </a:r>
            <a:r>
              <a:rPr lang="zh-TW" altLang="en-US" b="1" dirty="0">
                <a:solidFill>
                  <a:srgbClr val="FF0000"/>
                </a:solidFill>
              </a:rPr>
              <a:t>使用</a:t>
            </a:r>
            <a:r>
              <a:rPr lang="en-US" altLang="zh-TW" b="1" dirty="0" err="1">
                <a:solidFill>
                  <a:srgbClr val="FF0000"/>
                </a:solidFill>
              </a:rPr>
              <a:t>winscp</a:t>
            </a:r>
            <a:r>
              <a:rPr lang="zh-TW" altLang="en-US" b="1" dirty="0">
                <a:solidFill>
                  <a:srgbClr val="FF0000"/>
                </a:solidFill>
              </a:rPr>
              <a:t> </a:t>
            </a:r>
            <a:r>
              <a:rPr lang="en-US" altLang="zh-TW" b="1" dirty="0" err="1">
                <a:solidFill>
                  <a:srgbClr val="FF0000"/>
                </a:solidFill>
              </a:rPr>
              <a:t>c#</a:t>
            </a:r>
            <a:r>
              <a:rPr lang="zh-TW" altLang="en-US" b="1" dirty="0">
                <a:solidFill>
                  <a:srgbClr val="FF0000"/>
                </a:solidFill>
              </a:rPr>
              <a:t> </a:t>
            </a:r>
            <a:r>
              <a:rPr lang="en-US" altLang="zh-TW" b="1" dirty="0">
                <a:solidFill>
                  <a:srgbClr val="FF0000"/>
                </a:solidFill>
              </a:rPr>
              <a:t>Library</a:t>
            </a:r>
            <a:r>
              <a:rPr lang="zh-TW" altLang="en-US" b="1" dirty="0">
                <a:solidFill>
                  <a:srgbClr val="FF0000"/>
                </a:solidFill>
              </a:rPr>
              <a:t> </a:t>
            </a:r>
            <a:endParaRPr lang="zh-TW" altLang="en-US" dirty="0"/>
          </a:p>
        </p:txBody>
      </p:sp>
    </p:spTree>
    <p:extLst>
      <p:ext uri="{BB962C8B-B14F-4D97-AF65-F5344CB8AC3E}">
        <p14:creationId xmlns:p14="http://schemas.microsoft.com/office/powerpoint/2010/main" val="3875184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779817"/>
          </a:xfrm>
        </p:spPr>
        <p:txBody>
          <a:bodyPr>
            <a:normAutofit fontScale="90000"/>
          </a:bodyPr>
          <a:lstStyle/>
          <a:p>
            <a:r>
              <a:rPr lang="zh-TW" altLang="en-US" b="1" dirty="0">
                <a:solidFill>
                  <a:srgbClr val="FF0000"/>
                </a:solidFill>
              </a:rPr>
              <a:t>有什麼比較好的解決方案呢</a:t>
            </a:r>
            <a:r>
              <a:rPr lang="en-US" altLang="zh-TW" b="1" dirty="0">
                <a:solidFill>
                  <a:srgbClr val="FF0000"/>
                </a:solidFill>
              </a:rPr>
              <a:t>(SBP)?</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403927"/>
            <a:ext cx="8915400" cy="4507295"/>
          </a:xfrm>
        </p:spPr>
        <p:txBody>
          <a:bodyPr>
            <a:normAutofit/>
          </a:bodyPr>
          <a:lstStyle/>
          <a:p>
            <a:r>
              <a:rPr lang="en-US" altLang="zh-TW" b="1" dirty="0" smtClean="0">
                <a:solidFill>
                  <a:srgbClr val="FF0000"/>
                </a:solidFill>
              </a:rPr>
              <a:t>SBP(Simple</a:t>
            </a:r>
            <a:r>
              <a:rPr lang="zh-TW" altLang="en-US" b="1" dirty="0" smtClean="0">
                <a:solidFill>
                  <a:srgbClr val="FF0000"/>
                </a:solidFill>
              </a:rPr>
              <a:t> </a:t>
            </a:r>
            <a:r>
              <a:rPr lang="en-US" altLang="zh-TW" b="1" dirty="0" smtClean="0">
                <a:solidFill>
                  <a:srgbClr val="FF0000"/>
                </a:solidFill>
              </a:rPr>
              <a:t>Batch</a:t>
            </a:r>
            <a:r>
              <a:rPr lang="zh-TW" altLang="en-US" b="1" dirty="0" smtClean="0">
                <a:solidFill>
                  <a:srgbClr val="FF0000"/>
                </a:solidFill>
              </a:rPr>
              <a:t> </a:t>
            </a:r>
            <a:r>
              <a:rPr lang="en-US" altLang="zh-TW" b="1" dirty="0" smtClean="0">
                <a:solidFill>
                  <a:srgbClr val="FF0000"/>
                </a:solidFill>
              </a:rPr>
              <a:t>Platform)</a:t>
            </a:r>
          </a:p>
          <a:p>
            <a:r>
              <a:rPr lang="zh-TW" altLang="en-US" b="1" dirty="0" smtClean="0">
                <a:solidFill>
                  <a:srgbClr val="FF0000"/>
                </a:solidFill>
              </a:rPr>
              <a:t>在模組化參數設定儲存在資料庫</a:t>
            </a:r>
            <a:r>
              <a:rPr lang="zh-TW" altLang="en-US" b="1" dirty="0">
                <a:solidFill>
                  <a:srgbClr val="FF0000"/>
                </a:solidFill>
              </a:rPr>
              <a:t>內</a:t>
            </a:r>
            <a:endParaRPr lang="en-US" altLang="zh-TW" b="1" dirty="0" smtClean="0">
              <a:solidFill>
                <a:srgbClr val="FF0000"/>
              </a:solidFill>
            </a:endParaRPr>
          </a:p>
          <a:p>
            <a:r>
              <a:rPr lang="zh-TW" altLang="en-US" b="1" dirty="0" smtClean="0">
                <a:solidFill>
                  <a:srgbClr val="FF0000"/>
                </a:solidFill>
              </a:rPr>
              <a:t>開發模組化批次程式：讀取參數設定檔進行處理</a:t>
            </a:r>
            <a:endParaRPr lang="en-US" altLang="zh-TW" b="1" dirty="0" smtClean="0">
              <a:solidFill>
                <a:srgbClr val="FF0000"/>
              </a:solidFill>
            </a:endParaRPr>
          </a:p>
          <a:p>
            <a:r>
              <a:rPr lang="zh-TW" altLang="en-US" dirty="0" smtClean="0"/>
              <a:t>開發排程服務程式：定期排程執行作業</a:t>
            </a:r>
            <a:endParaRPr lang="en-US" altLang="zh-TW" dirty="0" smtClean="0"/>
          </a:p>
          <a:p>
            <a:r>
              <a:rPr lang="en-US" altLang="zh-TW" dirty="0" err="1" smtClean="0"/>
              <a:t>WebAPI</a:t>
            </a:r>
            <a:r>
              <a:rPr lang="zh-TW" altLang="en-US" dirty="0" smtClean="0"/>
              <a:t>服務程式：開發</a:t>
            </a:r>
            <a:r>
              <a:rPr lang="en-US" altLang="zh-TW" dirty="0" err="1" smtClean="0"/>
              <a:t>WebAPI</a:t>
            </a:r>
            <a:r>
              <a:rPr lang="zh-TW" altLang="en-US" dirty="0" smtClean="0"/>
              <a:t>提共網頁程式存取</a:t>
            </a:r>
            <a:endParaRPr lang="en-US" altLang="zh-TW" dirty="0" smtClean="0"/>
          </a:p>
          <a:p>
            <a:r>
              <a:rPr lang="zh-TW" altLang="en-US" dirty="0" smtClean="0"/>
              <a:t>開發</a:t>
            </a:r>
            <a:r>
              <a:rPr lang="en-US" altLang="zh-TW" dirty="0" smtClean="0"/>
              <a:t>Web</a:t>
            </a:r>
            <a:r>
              <a:rPr lang="zh-TW" altLang="en-US" dirty="0" smtClean="0"/>
              <a:t>網頁程式：提共網頁進行參數化設定與執行</a:t>
            </a:r>
            <a:endParaRPr lang="en-US" altLang="zh-TW" dirty="0" smtClean="0"/>
          </a:p>
          <a:p>
            <a:r>
              <a:rPr lang="zh-TW" altLang="en-US" dirty="0" smtClean="0"/>
              <a:t>開發</a:t>
            </a:r>
            <a:r>
              <a:rPr lang="en-US" altLang="zh-TW" dirty="0" smtClean="0"/>
              <a:t>App</a:t>
            </a:r>
            <a:r>
              <a:rPr lang="zh-TW" altLang="en-US" dirty="0" smtClean="0"/>
              <a:t>程式</a:t>
            </a:r>
            <a:r>
              <a:rPr lang="zh-TW" altLang="en-US" dirty="0"/>
              <a:t>：提</a:t>
            </a:r>
            <a:r>
              <a:rPr lang="zh-TW" altLang="en-US" dirty="0" smtClean="0"/>
              <a:t>共</a:t>
            </a:r>
            <a:r>
              <a:rPr lang="en-US" altLang="zh-TW" dirty="0" smtClean="0"/>
              <a:t>APP</a:t>
            </a:r>
            <a:r>
              <a:rPr lang="zh-TW" altLang="en-US" dirty="0" smtClean="0"/>
              <a:t>下載使用</a:t>
            </a:r>
            <a:endParaRPr lang="zh-TW" altLang="en-US" dirty="0"/>
          </a:p>
        </p:txBody>
      </p:sp>
    </p:spTree>
    <p:extLst>
      <p:ext uri="{BB962C8B-B14F-4D97-AF65-F5344CB8AC3E}">
        <p14:creationId xmlns:p14="http://schemas.microsoft.com/office/powerpoint/2010/main" val="7068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圓角矩形 62"/>
          <p:cNvSpPr/>
          <p:nvPr/>
        </p:nvSpPr>
        <p:spPr>
          <a:xfrm>
            <a:off x="243191" y="1264555"/>
            <a:ext cx="1396409" cy="434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SBP</a:t>
            </a:r>
            <a:r>
              <a:rPr lang="zh-TW" altLang="en-US" dirty="0" smtClean="0"/>
              <a:t>架構</a:t>
            </a:r>
            <a:endParaRPr lang="zh-TW" altLang="en-US" dirty="0"/>
          </a:p>
        </p:txBody>
      </p:sp>
      <p:pic>
        <p:nvPicPr>
          <p:cNvPr id="20" name="內容版面配置區 19" descr="Category:Telephone icons - Wikimedia Commons"/>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0997" y="3102288"/>
            <a:ext cx="828882" cy="571056"/>
          </a:xfrm>
        </p:spPr>
      </p:pic>
      <p:sp>
        <p:nvSpPr>
          <p:cNvPr id="4" name="矩形 3"/>
          <p:cNvSpPr/>
          <p:nvPr/>
        </p:nvSpPr>
        <p:spPr>
          <a:xfrm>
            <a:off x="1857376" y="1283856"/>
            <a:ext cx="9429460" cy="4510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柱 5"/>
          <p:cNvSpPr/>
          <p:nvPr/>
        </p:nvSpPr>
        <p:spPr>
          <a:xfrm>
            <a:off x="9877824" y="2194522"/>
            <a:ext cx="1338746" cy="33593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SBP</a:t>
            </a:r>
          </a:p>
          <a:p>
            <a:pPr algn="ctr"/>
            <a:r>
              <a:rPr lang="en-US" altLang="zh-TW" dirty="0" smtClean="0"/>
              <a:t>Repository</a:t>
            </a:r>
            <a:endParaRPr lang="zh-TW" altLang="en-US" dirty="0"/>
          </a:p>
        </p:txBody>
      </p:sp>
      <p:sp>
        <p:nvSpPr>
          <p:cNvPr id="8" name="矩形 7"/>
          <p:cNvSpPr/>
          <p:nvPr/>
        </p:nvSpPr>
        <p:spPr>
          <a:xfrm>
            <a:off x="3229749" y="3676933"/>
            <a:ext cx="2353197" cy="586017"/>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SBPClient</a:t>
            </a:r>
            <a:endParaRPr lang="zh-TW" altLang="en-US" dirty="0">
              <a:solidFill>
                <a:srgbClr val="FF0000"/>
              </a:solidFill>
            </a:endParaRPr>
          </a:p>
        </p:txBody>
      </p:sp>
      <p:sp>
        <p:nvSpPr>
          <p:cNvPr id="11" name="矩形 10"/>
          <p:cNvSpPr/>
          <p:nvPr/>
        </p:nvSpPr>
        <p:spPr>
          <a:xfrm>
            <a:off x="3172145" y="4610955"/>
            <a:ext cx="2364377" cy="48296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SBPLib.dll</a:t>
            </a:r>
            <a:endParaRPr lang="zh-TW" altLang="en-US" dirty="0">
              <a:solidFill>
                <a:srgbClr val="FF0000"/>
              </a:solidFill>
            </a:endParaRPr>
          </a:p>
        </p:txBody>
      </p:sp>
      <p:sp>
        <p:nvSpPr>
          <p:cNvPr id="12" name="向右箭號 11"/>
          <p:cNvSpPr/>
          <p:nvPr/>
        </p:nvSpPr>
        <p:spPr>
          <a:xfrm>
            <a:off x="5558127" y="4657958"/>
            <a:ext cx="43579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呼叫</a:t>
            </a:r>
            <a:endParaRPr lang="zh-TW" altLang="en-US" dirty="0"/>
          </a:p>
        </p:txBody>
      </p:sp>
      <p:sp>
        <p:nvSpPr>
          <p:cNvPr id="13" name="向下箭號 12"/>
          <p:cNvSpPr/>
          <p:nvPr/>
        </p:nvSpPr>
        <p:spPr>
          <a:xfrm>
            <a:off x="4199765" y="4277319"/>
            <a:ext cx="154569" cy="300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487623" y="4277319"/>
            <a:ext cx="941340" cy="369332"/>
          </a:xfrm>
          <a:prstGeom prst="rect">
            <a:avLst/>
          </a:prstGeom>
          <a:noFill/>
        </p:spPr>
        <p:txBody>
          <a:bodyPr wrap="square" rtlCol="0">
            <a:spAutoFit/>
          </a:bodyPr>
          <a:lstStyle/>
          <a:p>
            <a:r>
              <a:rPr lang="zh-TW" altLang="en-US" dirty="0" smtClean="0"/>
              <a:t>參考</a:t>
            </a:r>
            <a:endParaRPr lang="zh-TW" altLang="en-US" dirty="0"/>
          </a:p>
        </p:txBody>
      </p:sp>
      <p:sp>
        <p:nvSpPr>
          <p:cNvPr id="15" name="矩形 14"/>
          <p:cNvSpPr/>
          <p:nvPr/>
        </p:nvSpPr>
        <p:spPr>
          <a:xfrm>
            <a:off x="3063999" y="1849072"/>
            <a:ext cx="2364377" cy="373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SBPWeb</a:t>
            </a:r>
            <a:endParaRPr lang="zh-TW" altLang="en-US" dirty="0">
              <a:solidFill>
                <a:srgbClr val="FF0000"/>
              </a:solidFill>
            </a:endParaRPr>
          </a:p>
        </p:txBody>
      </p:sp>
      <p:sp>
        <p:nvSpPr>
          <p:cNvPr id="16" name="向下箭號 15"/>
          <p:cNvSpPr/>
          <p:nvPr/>
        </p:nvSpPr>
        <p:spPr>
          <a:xfrm>
            <a:off x="4199765" y="3166492"/>
            <a:ext cx="101936" cy="485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322344" y="3247723"/>
            <a:ext cx="941340" cy="369332"/>
          </a:xfrm>
          <a:prstGeom prst="rect">
            <a:avLst/>
          </a:prstGeom>
          <a:noFill/>
        </p:spPr>
        <p:txBody>
          <a:bodyPr wrap="square" rtlCol="0">
            <a:spAutoFit/>
          </a:bodyPr>
          <a:lstStyle/>
          <a:p>
            <a:r>
              <a:rPr lang="zh-TW" altLang="en-US" dirty="0"/>
              <a:t>執行</a:t>
            </a:r>
          </a:p>
        </p:txBody>
      </p:sp>
      <p:cxnSp>
        <p:nvCxnSpPr>
          <p:cNvPr id="40" name="直線單箭頭接點 39"/>
          <p:cNvCxnSpPr>
            <a:endCxn id="15" idx="1"/>
          </p:cNvCxnSpPr>
          <p:nvPr/>
        </p:nvCxnSpPr>
        <p:spPr>
          <a:xfrm>
            <a:off x="1674364" y="1986748"/>
            <a:ext cx="1389635" cy="4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1683028" y="1675265"/>
            <a:ext cx="1053984" cy="369332"/>
          </a:xfrm>
          <a:prstGeom prst="rect">
            <a:avLst/>
          </a:prstGeom>
          <a:noFill/>
        </p:spPr>
        <p:txBody>
          <a:bodyPr wrap="square" rtlCol="0">
            <a:spAutoFit/>
          </a:bodyPr>
          <a:lstStyle/>
          <a:p>
            <a:r>
              <a:rPr lang="en-US" altLang="zh-TW" dirty="0" smtClean="0"/>
              <a:t>http://</a:t>
            </a:r>
            <a:endParaRPr lang="zh-TW" altLang="en-US" dirty="0"/>
          </a:p>
        </p:txBody>
      </p:sp>
      <p:sp>
        <p:nvSpPr>
          <p:cNvPr id="51" name="向右箭號 50"/>
          <p:cNvSpPr/>
          <p:nvPr/>
        </p:nvSpPr>
        <p:spPr>
          <a:xfrm>
            <a:off x="5460425" y="2700947"/>
            <a:ext cx="43331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呼叫</a:t>
            </a:r>
            <a:endParaRPr lang="zh-TW" altLang="en-US" dirty="0"/>
          </a:p>
        </p:txBody>
      </p:sp>
      <p:sp>
        <p:nvSpPr>
          <p:cNvPr id="52" name="矩形 51"/>
          <p:cNvSpPr/>
          <p:nvPr/>
        </p:nvSpPr>
        <p:spPr>
          <a:xfrm>
            <a:off x="6584790" y="3653329"/>
            <a:ext cx="2411811" cy="62399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FF0000"/>
                </a:solidFill>
              </a:rPr>
              <a:t>SBPScheduleService</a:t>
            </a:r>
            <a:endParaRPr lang="zh-TW" altLang="en-US" dirty="0">
              <a:solidFill>
                <a:srgbClr val="FF0000"/>
              </a:solidFill>
            </a:endParaRPr>
          </a:p>
        </p:txBody>
      </p:sp>
      <p:sp>
        <p:nvSpPr>
          <p:cNvPr id="56" name="向右箭號 55"/>
          <p:cNvSpPr/>
          <p:nvPr/>
        </p:nvSpPr>
        <p:spPr>
          <a:xfrm flipH="1">
            <a:off x="5585174" y="3695869"/>
            <a:ext cx="972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執行</a:t>
            </a:r>
          </a:p>
        </p:txBody>
      </p:sp>
      <p:sp>
        <p:nvSpPr>
          <p:cNvPr id="58" name="Freeform 108"/>
          <p:cNvSpPr>
            <a:spLocks noEditPoints="1"/>
          </p:cNvSpPr>
          <p:nvPr>
            <p:custDataLst>
              <p:custData r:id="rId1"/>
              <p:custData r:id="rId2"/>
            </p:custDataLst>
          </p:nvPr>
        </p:nvSpPr>
        <p:spPr bwMode="black">
          <a:xfrm>
            <a:off x="8047915" y="3166492"/>
            <a:ext cx="476651" cy="443669"/>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67" name="文字方塊 66"/>
          <p:cNvSpPr txBox="1"/>
          <p:nvPr/>
        </p:nvSpPr>
        <p:spPr>
          <a:xfrm>
            <a:off x="7064353" y="4180501"/>
            <a:ext cx="184731" cy="369332"/>
          </a:xfrm>
          <a:prstGeom prst="rect">
            <a:avLst/>
          </a:prstGeom>
          <a:noFill/>
        </p:spPr>
        <p:txBody>
          <a:bodyPr wrap="none" rtlCol="0">
            <a:spAutoFit/>
          </a:bodyPr>
          <a:lstStyle/>
          <a:p>
            <a:endParaRPr lang="zh-TW" altLang="en-US" dirty="0"/>
          </a:p>
        </p:txBody>
      </p:sp>
      <p:sp>
        <p:nvSpPr>
          <p:cNvPr id="68" name="文字方塊 67"/>
          <p:cNvSpPr txBox="1"/>
          <p:nvPr/>
        </p:nvSpPr>
        <p:spPr>
          <a:xfrm>
            <a:off x="6419081" y="3252424"/>
            <a:ext cx="1734850" cy="369332"/>
          </a:xfrm>
          <a:prstGeom prst="rect">
            <a:avLst/>
          </a:prstGeom>
          <a:noFill/>
        </p:spPr>
        <p:txBody>
          <a:bodyPr wrap="square" rtlCol="0">
            <a:spAutoFit/>
          </a:bodyPr>
          <a:lstStyle/>
          <a:p>
            <a:r>
              <a:rPr lang="zh-TW" altLang="en-US" dirty="0" smtClean="0"/>
              <a:t>時間</a:t>
            </a:r>
            <a:r>
              <a:rPr lang="en-US" altLang="zh-TW" dirty="0" smtClean="0"/>
              <a:t>/</a:t>
            </a:r>
            <a:r>
              <a:rPr lang="zh-TW" altLang="en-US" dirty="0" smtClean="0"/>
              <a:t>事件驅動</a:t>
            </a:r>
            <a:endParaRPr lang="zh-TW" altLang="en-US" dirty="0"/>
          </a:p>
        </p:txBody>
      </p:sp>
      <p:sp>
        <p:nvSpPr>
          <p:cNvPr id="72" name="向右箭號 71"/>
          <p:cNvSpPr/>
          <p:nvPr/>
        </p:nvSpPr>
        <p:spPr>
          <a:xfrm>
            <a:off x="8963831" y="3721549"/>
            <a:ext cx="98155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讀取</a:t>
            </a:r>
            <a:endParaRPr lang="zh-TW" altLang="en-US" dirty="0"/>
          </a:p>
        </p:txBody>
      </p:sp>
      <p:sp>
        <p:nvSpPr>
          <p:cNvPr id="73" name="流程圖: 多重文件 72"/>
          <p:cNvSpPr/>
          <p:nvPr/>
        </p:nvSpPr>
        <p:spPr>
          <a:xfrm>
            <a:off x="3824344" y="5455583"/>
            <a:ext cx="1273999" cy="30025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向下箭號 73"/>
          <p:cNvSpPr/>
          <p:nvPr/>
        </p:nvSpPr>
        <p:spPr>
          <a:xfrm>
            <a:off x="4246188" y="5126689"/>
            <a:ext cx="185431" cy="328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487623" y="5047957"/>
            <a:ext cx="1202389" cy="369332"/>
          </a:xfrm>
          <a:prstGeom prst="rect">
            <a:avLst/>
          </a:prstGeom>
          <a:noFill/>
        </p:spPr>
        <p:txBody>
          <a:bodyPr wrap="square" rtlCol="0">
            <a:spAutoFit/>
          </a:bodyPr>
          <a:lstStyle/>
          <a:p>
            <a:r>
              <a:rPr lang="zh-TW" altLang="en-US" dirty="0" smtClean="0"/>
              <a:t>讀取</a:t>
            </a:r>
            <a:r>
              <a:rPr lang="en-US" altLang="zh-TW" dirty="0" smtClean="0"/>
              <a:t>/</a:t>
            </a:r>
            <a:r>
              <a:rPr lang="zh-TW" altLang="en-US" dirty="0" smtClean="0"/>
              <a:t>寫</a:t>
            </a:r>
            <a:r>
              <a:rPr lang="zh-TW" altLang="en-US" dirty="0"/>
              <a:t>入</a:t>
            </a:r>
          </a:p>
        </p:txBody>
      </p:sp>
      <p:sp>
        <p:nvSpPr>
          <p:cNvPr id="89" name="矩形 88"/>
          <p:cNvSpPr/>
          <p:nvPr/>
        </p:nvSpPr>
        <p:spPr>
          <a:xfrm>
            <a:off x="2089051" y="4274651"/>
            <a:ext cx="966171" cy="372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rPr>
              <a:t>命令列</a:t>
            </a:r>
            <a:endParaRPr lang="zh-TW" altLang="en-US" dirty="0">
              <a:solidFill>
                <a:srgbClr val="FF0000"/>
              </a:solidFill>
            </a:endParaRPr>
          </a:p>
        </p:txBody>
      </p:sp>
      <p:cxnSp>
        <p:nvCxnSpPr>
          <p:cNvPr id="93" name="肘形接點 92"/>
          <p:cNvCxnSpPr>
            <a:stCxn id="89" idx="0"/>
            <a:endCxn id="8" idx="1"/>
          </p:cNvCxnSpPr>
          <p:nvPr/>
        </p:nvCxnSpPr>
        <p:spPr>
          <a:xfrm rot="5400000" flipH="1" flipV="1">
            <a:off x="2748589" y="3793491"/>
            <a:ext cx="304709" cy="657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2553532" y="3636307"/>
            <a:ext cx="673989" cy="369332"/>
          </a:xfrm>
          <a:prstGeom prst="rect">
            <a:avLst/>
          </a:prstGeom>
          <a:noFill/>
        </p:spPr>
        <p:txBody>
          <a:bodyPr wrap="square" rtlCol="0">
            <a:spAutoFit/>
          </a:bodyPr>
          <a:lstStyle/>
          <a:p>
            <a:r>
              <a:rPr lang="zh-TW" altLang="en-US" dirty="0"/>
              <a:t>執行</a:t>
            </a:r>
          </a:p>
        </p:txBody>
      </p:sp>
      <p:sp>
        <p:nvSpPr>
          <p:cNvPr id="44" name="矩形 43"/>
          <p:cNvSpPr/>
          <p:nvPr/>
        </p:nvSpPr>
        <p:spPr>
          <a:xfrm>
            <a:off x="3063999" y="2798766"/>
            <a:ext cx="2364377" cy="373000"/>
          </a:xfrm>
          <a:prstGeom prst="rect">
            <a:avLst/>
          </a:prstGeom>
          <a:solidFill>
            <a:schemeClr val="accent4">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FF0000"/>
                </a:solidFill>
              </a:rPr>
              <a:t>SBPWebAPI</a:t>
            </a:r>
            <a:endParaRPr lang="zh-TW" altLang="en-US" dirty="0">
              <a:solidFill>
                <a:srgbClr val="FF0000"/>
              </a:solidFill>
            </a:endParaRPr>
          </a:p>
        </p:txBody>
      </p:sp>
      <p:sp>
        <p:nvSpPr>
          <p:cNvPr id="45" name="向下箭號 44"/>
          <p:cNvSpPr/>
          <p:nvPr/>
        </p:nvSpPr>
        <p:spPr>
          <a:xfrm flipH="1">
            <a:off x="4221041" y="2236441"/>
            <a:ext cx="45719" cy="547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1813949" y="2730752"/>
            <a:ext cx="1266086" cy="369332"/>
          </a:xfrm>
          <a:prstGeom prst="rect">
            <a:avLst/>
          </a:prstGeom>
          <a:noFill/>
        </p:spPr>
        <p:txBody>
          <a:bodyPr wrap="square" rtlCol="0">
            <a:spAutoFit/>
          </a:bodyPr>
          <a:lstStyle/>
          <a:p>
            <a:r>
              <a:rPr lang="en-US" altLang="zh-TW" dirty="0" smtClean="0"/>
              <a:t>SBP</a:t>
            </a:r>
            <a:r>
              <a:rPr lang="zh-TW" altLang="en-US" dirty="0" smtClean="0"/>
              <a:t> </a:t>
            </a:r>
            <a:r>
              <a:rPr lang="en-US" altLang="zh-TW" dirty="0" smtClean="0"/>
              <a:t>App</a:t>
            </a:r>
            <a:endParaRPr lang="zh-TW" altLang="en-US" dirty="0"/>
          </a:p>
        </p:txBody>
      </p:sp>
      <p:pic>
        <p:nvPicPr>
          <p:cNvPr id="47" name="圖片 46" descr="Computer &lt;strong&gt;PC&lt;/strong&gt; PNG Transparent Images | PNG Al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671" y="1440827"/>
            <a:ext cx="709147" cy="733636"/>
          </a:xfrm>
          <a:prstGeom prst="rect">
            <a:avLst/>
          </a:prstGeom>
        </p:spPr>
      </p:pic>
      <p:cxnSp>
        <p:nvCxnSpPr>
          <p:cNvPr id="69" name="直線單箭頭接點 68"/>
          <p:cNvCxnSpPr/>
          <p:nvPr/>
        </p:nvCxnSpPr>
        <p:spPr>
          <a:xfrm flipV="1">
            <a:off x="1639600" y="3039660"/>
            <a:ext cx="14404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圖片 58" descr="User:Guoyunhebrave - 维基教科书，自由的教学读本"/>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156" y="2350735"/>
            <a:ext cx="428625" cy="428625"/>
          </a:xfrm>
          <a:prstGeom prst="rect">
            <a:avLst/>
          </a:prstGeom>
        </p:spPr>
      </p:pic>
      <p:pic>
        <p:nvPicPr>
          <p:cNvPr id="78" name="Picture 1"/>
          <p:cNvPicPr preferRelativeResize="0">
            <a:picLocks/>
          </p:cNvPicPr>
          <p:nvPr>
            <p:custDataLst>
              <p:custData r:id="rId3"/>
            </p:custDataLst>
          </p:nvPr>
        </p:nvPicPr>
        <p:blipFill rotWithShape="1">
          <a:blip r:embed="rId8">
            <a:extLst>
              <a:ext uri="{28A0092B-C50C-407E-A947-70E740481C1C}">
                <a14:useLocalDpi xmlns:a14="http://schemas.microsoft.com/office/drawing/2010/main" val="0"/>
              </a:ext>
            </a:extLst>
          </a:blip>
          <a:srcRect l="14587" t="14587" r="18380" b="17747"/>
          <a:stretch/>
        </p:blipFill>
        <p:spPr>
          <a:xfrm>
            <a:off x="2000925" y="1450525"/>
            <a:ext cx="336551" cy="339725"/>
          </a:xfrm>
          <a:prstGeom prst="rect">
            <a:avLst/>
          </a:prstGeom>
        </p:spPr>
      </p:pic>
    </p:spTree>
    <p:extLst>
      <p:ext uri="{BB962C8B-B14F-4D97-AF65-F5344CB8AC3E}">
        <p14:creationId xmlns:p14="http://schemas.microsoft.com/office/powerpoint/2010/main" val="2710984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770581"/>
          </a:xfrm>
        </p:spPr>
        <p:txBody>
          <a:bodyPr/>
          <a:lstStyle/>
          <a:p>
            <a:r>
              <a:rPr lang="zh-TW" altLang="en-US" b="1" dirty="0">
                <a:solidFill>
                  <a:srgbClr val="FF0000"/>
                </a:solidFill>
              </a:rPr>
              <a:t>模組化批次</a:t>
            </a:r>
            <a:r>
              <a:rPr lang="zh-TW" altLang="en-US" b="1" dirty="0" smtClean="0">
                <a:solidFill>
                  <a:srgbClr val="FF0000"/>
                </a:solidFill>
              </a:rPr>
              <a:t>程式清單</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23387178"/>
              </p:ext>
            </p:extLst>
          </p:nvPr>
        </p:nvGraphicFramePr>
        <p:xfrm>
          <a:off x="482600" y="1727200"/>
          <a:ext cx="11210636" cy="3708400"/>
        </p:xfrm>
        <a:graphic>
          <a:graphicData uri="http://schemas.openxmlformats.org/drawingml/2006/table">
            <a:tbl>
              <a:tblPr firstRow="1" bandRow="1">
                <a:tableStyleId>{5C22544A-7EE6-4342-B048-85BDC9FD1C3A}</a:tableStyleId>
              </a:tblPr>
              <a:tblGrid>
                <a:gridCol w="3119582">
                  <a:extLst>
                    <a:ext uri="{9D8B030D-6E8A-4147-A177-3AD203B41FA5}">
                      <a16:colId xmlns:a16="http://schemas.microsoft.com/office/drawing/2014/main" val="3688577850"/>
                    </a:ext>
                  </a:extLst>
                </a:gridCol>
                <a:gridCol w="1874982">
                  <a:extLst>
                    <a:ext uri="{9D8B030D-6E8A-4147-A177-3AD203B41FA5}">
                      <a16:colId xmlns:a16="http://schemas.microsoft.com/office/drawing/2014/main" val="1944119412"/>
                    </a:ext>
                  </a:extLst>
                </a:gridCol>
                <a:gridCol w="3445163">
                  <a:extLst>
                    <a:ext uri="{9D8B030D-6E8A-4147-A177-3AD203B41FA5}">
                      <a16:colId xmlns:a16="http://schemas.microsoft.com/office/drawing/2014/main" val="3259450171"/>
                    </a:ext>
                  </a:extLst>
                </a:gridCol>
                <a:gridCol w="2770909">
                  <a:extLst>
                    <a:ext uri="{9D8B030D-6E8A-4147-A177-3AD203B41FA5}">
                      <a16:colId xmlns:a16="http://schemas.microsoft.com/office/drawing/2014/main" val="2153070392"/>
                    </a:ext>
                  </a:extLst>
                </a:gridCol>
              </a:tblGrid>
              <a:tr h="370840">
                <a:tc>
                  <a:txBody>
                    <a:bodyPr/>
                    <a:lstStyle/>
                    <a:p>
                      <a:r>
                        <a:rPr lang="zh-TW" altLang="en-US" dirty="0" smtClean="0"/>
                        <a:t>程式</a:t>
                      </a:r>
                      <a:endParaRPr lang="zh-TW" altLang="en-US" dirty="0"/>
                    </a:p>
                  </a:txBody>
                  <a:tcPr/>
                </a:tc>
                <a:tc>
                  <a:txBody>
                    <a:bodyPr/>
                    <a:lstStyle/>
                    <a:p>
                      <a:r>
                        <a:rPr lang="zh-TW" altLang="en-US" dirty="0" smtClean="0"/>
                        <a:t>說明</a:t>
                      </a:r>
                      <a:endParaRPr lang="zh-TW" altLang="en-US" dirty="0"/>
                    </a:p>
                  </a:txBody>
                  <a:tcPr/>
                </a:tc>
                <a:tc>
                  <a:txBody>
                    <a:bodyPr/>
                    <a:lstStyle/>
                    <a:p>
                      <a:r>
                        <a:rPr lang="zh-TW" altLang="en-US" dirty="0" smtClean="0"/>
                        <a:t>程式</a:t>
                      </a:r>
                      <a:endParaRPr lang="zh-TW" altLang="en-US" dirty="0"/>
                    </a:p>
                  </a:txBody>
                  <a:tcPr/>
                </a:tc>
                <a:tc>
                  <a:txBody>
                    <a:bodyPr/>
                    <a:lstStyle/>
                    <a:p>
                      <a:r>
                        <a:rPr lang="zh-TW" altLang="en-US" dirty="0" smtClean="0"/>
                        <a:t>說明</a:t>
                      </a:r>
                      <a:endParaRPr lang="zh-TW" altLang="en-US" dirty="0"/>
                    </a:p>
                  </a:txBody>
                  <a:tcPr/>
                </a:tc>
                <a:extLst>
                  <a:ext uri="{0D108BD9-81ED-4DB2-BD59-A6C34878D82A}">
                    <a16:rowId xmlns:a16="http://schemas.microsoft.com/office/drawing/2014/main" val="33236010"/>
                  </a:ext>
                </a:extLst>
              </a:tr>
              <a:tr h="370840">
                <a:tc>
                  <a:txBody>
                    <a:bodyPr/>
                    <a:lstStyle/>
                    <a:p>
                      <a:r>
                        <a:rPr lang="en-US" altLang="zh-TW" b="1" dirty="0" err="1" smtClean="0">
                          <a:solidFill>
                            <a:srgbClr val="FF0000"/>
                          </a:solidFill>
                        </a:rPr>
                        <a:t>ftp_downloadlist.dtsx</a:t>
                      </a:r>
                      <a:endParaRPr lang="zh-TW" altLang="en-US" b="1" dirty="0">
                        <a:solidFill>
                          <a:srgbClr val="FF0000"/>
                        </a:solidFill>
                      </a:endParaRPr>
                    </a:p>
                  </a:txBody>
                  <a:tcPr/>
                </a:tc>
                <a:tc>
                  <a:txBody>
                    <a:bodyPr/>
                    <a:lstStyle/>
                    <a:p>
                      <a:r>
                        <a:rPr lang="en-US" altLang="zh-TW" b="1" dirty="0" smtClean="0">
                          <a:solidFill>
                            <a:srgbClr val="FF0000"/>
                          </a:solidFill>
                        </a:rPr>
                        <a:t>ftp</a:t>
                      </a:r>
                      <a:r>
                        <a:rPr lang="zh-TW" altLang="en-US" b="1" dirty="0" smtClean="0">
                          <a:solidFill>
                            <a:srgbClr val="FF0000"/>
                          </a:solidFill>
                        </a:rPr>
                        <a:t>檔案下載</a:t>
                      </a:r>
                      <a:endParaRPr lang="zh-TW" altLang="en-US" b="1" dirty="0">
                        <a:solidFill>
                          <a:srgbClr val="FF0000"/>
                        </a:solidFill>
                      </a:endParaRPr>
                    </a:p>
                  </a:txBody>
                  <a:tcPr/>
                </a:tc>
                <a:tc>
                  <a:txBody>
                    <a:bodyPr/>
                    <a:lstStyle/>
                    <a:p>
                      <a:r>
                        <a:rPr lang="en-US" altLang="zh-TW" dirty="0" err="1" smtClean="0"/>
                        <a:t>exec_ssis_packagelist.dtsx</a:t>
                      </a:r>
                      <a:endParaRPr lang="zh-TW" altLang="en-US" dirty="0"/>
                    </a:p>
                  </a:txBody>
                  <a:tcPr/>
                </a:tc>
                <a:tc>
                  <a:txBody>
                    <a:bodyPr/>
                    <a:lstStyle/>
                    <a:p>
                      <a:r>
                        <a:rPr lang="zh-TW" altLang="en-US" dirty="0" smtClean="0"/>
                        <a:t>執行</a:t>
                      </a:r>
                      <a:r>
                        <a:rPr lang="en-US" altLang="zh-TW" dirty="0" err="1" smtClean="0"/>
                        <a:t>ssis</a:t>
                      </a:r>
                      <a:r>
                        <a:rPr lang="zh-TW" altLang="en-US" dirty="0" smtClean="0"/>
                        <a:t>封裝</a:t>
                      </a:r>
                      <a:endParaRPr lang="zh-TW" altLang="en-US" dirty="0"/>
                    </a:p>
                  </a:txBody>
                  <a:tcPr/>
                </a:tc>
                <a:extLst>
                  <a:ext uri="{0D108BD9-81ED-4DB2-BD59-A6C34878D82A}">
                    <a16:rowId xmlns:a16="http://schemas.microsoft.com/office/drawing/2014/main" val="4174417009"/>
                  </a:ext>
                </a:extLst>
              </a:tr>
              <a:tr h="370840">
                <a:tc>
                  <a:txBody>
                    <a:bodyPr/>
                    <a:lstStyle/>
                    <a:p>
                      <a:r>
                        <a:rPr lang="en-US" altLang="zh-TW" b="1" dirty="0" err="1" smtClean="0">
                          <a:solidFill>
                            <a:srgbClr val="FF0000"/>
                          </a:solidFill>
                        </a:rPr>
                        <a:t>unzip_filelist.dtsx</a:t>
                      </a:r>
                      <a:endParaRPr lang="zh-TW" altLang="en-US" b="1" dirty="0">
                        <a:solidFill>
                          <a:srgbClr val="FF0000"/>
                        </a:solidFill>
                      </a:endParaRPr>
                    </a:p>
                  </a:txBody>
                  <a:tcPr/>
                </a:tc>
                <a:tc>
                  <a:txBody>
                    <a:bodyPr/>
                    <a:lstStyle/>
                    <a:p>
                      <a:r>
                        <a:rPr lang="zh-TW" altLang="en-US" b="1" dirty="0" smtClean="0">
                          <a:solidFill>
                            <a:srgbClr val="FF0000"/>
                          </a:solidFill>
                        </a:rPr>
                        <a:t>解壓縮</a:t>
                      </a:r>
                      <a:endParaRPr lang="zh-TW" altLang="en-US" b="1" dirty="0">
                        <a:solidFill>
                          <a:srgbClr val="FF0000"/>
                        </a:solidFill>
                      </a:endParaRPr>
                    </a:p>
                  </a:txBody>
                  <a:tcPr/>
                </a:tc>
                <a:tc>
                  <a:txBody>
                    <a:bodyPr/>
                    <a:lstStyle/>
                    <a:p>
                      <a:r>
                        <a:rPr lang="en-US" altLang="zh-TW" dirty="0" err="1" smtClean="0"/>
                        <a:t>http_upload_list.dtsx</a:t>
                      </a:r>
                      <a:endParaRPr lang="zh-TW" altLang="en-US" dirty="0"/>
                    </a:p>
                  </a:txBody>
                  <a:tcPr/>
                </a:tc>
                <a:tc>
                  <a:txBody>
                    <a:bodyPr/>
                    <a:lstStyle/>
                    <a:p>
                      <a:r>
                        <a:rPr lang="en-US" altLang="zh-TW" dirty="0" smtClean="0"/>
                        <a:t>Restful</a:t>
                      </a:r>
                      <a:r>
                        <a:rPr lang="zh-TW" altLang="en-US" dirty="0" smtClean="0"/>
                        <a:t> </a:t>
                      </a:r>
                      <a:r>
                        <a:rPr lang="en-US" altLang="zh-TW" dirty="0" smtClean="0"/>
                        <a:t>Client</a:t>
                      </a:r>
                      <a:endParaRPr lang="zh-TW" altLang="en-US" dirty="0"/>
                    </a:p>
                  </a:txBody>
                  <a:tcPr/>
                </a:tc>
                <a:extLst>
                  <a:ext uri="{0D108BD9-81ED-4DB2-BD59-A6C34878D82A}">
                    <a16:rowId xmlns:a16="http://schemas.microsoft.com/office/drawing/2014/main" val="1306181119"/>
                  </a:ext>
                </a:extLst>
              </a:tr>
              <a:tr h="370840">
                <a:tc>
                  <a:txBody>
                    <a:bodyPr/>
                    <a:lstStyle/>
                    <a:p>
                      <a:r>
                        <a:rPr lang="en-US" altLang="zh-TW" b="1" dirty="0" err="1" smtClean="0">
                          <a:solidFill>
                            <a:srgbClr val="FF0000"/>
                          </a:solidFill>
                        </a:rPr>
                        <a:t>import_filelist.dtsx</a:t>
                      </a:r>
                      <a:endParaRPr lang="zh-TW" altLang="en-US" b="1" dirty="0">
                        <a:solidFill>
                          <a:srgbClr val="FF0000"/>
                        </a:solidFill>
                      </a:endParaRPr>
                    </a:p>
                  </a:txBody>
                  <a:tcPr/>
                </a:tc>
                <a:tc>
                  <a:txBody>
                    <a:bodyPr/>
                    <a:lstStyle/>
                    <a:p>
                      <a:r>
                        <a:rPr lang="zh-TW" altLang="en-US" b="1" dirty="0" smtClean="0">
                          <a:solidFill>
                            <a:srgbClr val="FF0000"/>
                          </a:solidFill>
                        </a:rPr>
                        <a:t>檔案匯入</a:t>
                      </a:r>
                      <a:endParaRPr lang="zh-TW" altLang="en-US" b="1" dirty="0">
                        <a:solidFill>
                          <a:srgbClr val="FF0000"/>
                        </a:solidFill>
                      </a:endParaRPr>
                    </a:p>
                  </a:txBody>
                  <a:tcPr/>
                </a:tc>
                <a:tc>
                  <a:txBody>
                    <a:bodyPr/>
                    <a:lstStyle/>
                    <a:p>
                      <a:r>
                        <a:rPr lang="en-US" altLang="zh-TW" dirty="0" err="1" smtClean="0"/>
                        <a:t>odata_export_filelist.dtsx</a:t>
                      </a:r>
                      <a:endParaRPr lang="zh-TW" altLang="en-US" dirty="0"/>
                    </a:p>
                  </a:txBody>
                  <a:tcPr/>
                </a:tc>
                <a:tc>
                  <a:txBody>
                    <a:bodyPr/>
                    <a:lstStyle/>
                    <a:p>
                      <a:r>
                        <a:rPr lang="en-US" altLang="zh-TW" dirty="0" smtClean="0"/>
                        <a:t>HTTP</a:t>
                      </a:r>
                      <a:r>
                        <a:rPr lang="zh-TW" altLang="en-US" dirty="0" smtClean="0"/>
                        <a:t> 下載</a:t>
                      </a:r>
                      <a:endParaRPr lang="zh-TW" altLang="en-US" dirty="0"/>
                    </a:p>
                  </a:txBody>
                  <a:tcPr/>
                </a:tc>
                <a:extLst>
                  <a:ext uri="{0D108BD9-81ED-4DB2-BD59-A6C34878D82A}">
                    <a16:rowId xmlns:a16="http://schemas.microsoft.com/office/drawing/2014/main" val="3287280289"/>
                  </a:ext>
                </a:extLst>
              </a:tr>
              <a:tr h="370840">
                <a:tc>
                  <a:txBody>
                    <a:bodyPr/>
                    <a:lstStyle/>
                    <a:p>
                      <a:r>
                        <a:rPr lang="en-US" altLang="zh-TW" b="1" dirty="0" err="1" smtClean="0">
                          <a:solidFill>
                            <a:srgbClr val="FF0000"/>
                          </a:solidFill>
                        </a:rPr>
                        <a:t>export_filelist.dtsx</a:t>
                      </a:r>
                      <a:endParaRPr lang="zh-TW" altLang="en-US" b="1" dirty="0">
                        <a:solidFill>
                          <a:srgbClr val="FF0000"/>
                        </a:solidFill>
                      </a:endParaRPr>
                    </a:p>
                  </a:txBody>
                  <a:tcPr/>
                </a:tc>
                <a:tc>
                  <a:txBody>
                    <a:bodyPr/>
                    <a:lstStyle/>
                    <a:p>
                      <a:r>
                        <a:rPr lang="zh-TW" altLang="en-US" b="1" dirty="0" smtClean="0">
                          <a:solidFill>
                            <a:srgbClr val="FF0000"/>
                          </a:solidFill>
                        </a:rPr>
                        <a:t>匯出檔案</a:t>
                      </a:r>
                      <a:endParaRPr lang="zh-TW" altLang="en-US" b="1" dirty="0">
                        <a:solidFill>
                          <a:srgbClr val="FF0000"/>
                        </a:solidFill>
                      </a:endParaRPr>
                    </a:p>
                  </a:txBody>
                  <a:tcPr/>
                </a:tc>
                <a:tc>
                  <a:txBody>
                    <a:bodyPr/>
                    <a:lstStyle/>
                    <a:p>
                      <a:r>
                        <a:rPr lang="en-US" altLang="zh-TW" dirty="0" err="1" smtClean="0"/>
                        <a:t>run_ssis_job.dtsx</a:t>
                      </a:r>
                      <a:endParaRPr lang="zh-TW" altLang="en-US" dirty="0"/>
                    </a:p>
                  </a:txBody>
                  <a:tcPr/>
                </a:tc>
                <a:tc>
                  <a:txBody>
                    <a:bodyPr/>
                    <a:lstStyle/>
                    <a:p>
                      <a:r>
                        <a:rPr lang="zh-TW" altLang="en-US" dirty="0" smtClean="0"/>
                        <a:t>執行作業</a:t>
                      </a:r>
                      <a:endParaRPr lang="zh-TW" altLang="en-US" dirty="0"/>
                    </a:p>
                  </a:txBody>
                  <a:tcPr/>
                </a:tc>
                <a:extLst>
                  <a:ext uri="{0D108BD9-81ED-4DB2-BD59-A6C34878D82A}">
                    <a16:rowId xmlns:a16="http://schemas.microsoft.com/office/drawing/2014/main" val="910369480"/>
                  </a:ext>
                </a:extLst>
              </a:tr>
              <a:tr h="370840">
                <a:tc>
                  <a:txBody>
                    <a:bodyPr/>
                    <a:lstStyle/>
                    <a:p>
                      <a:r>
                        <a:rPr lang="en-US" altLang="zh-TW" b="0" dirty="0" err="1" smtClean="0">
                          <a:solidFill>
                            <a:schemeClr val="tx1"/>
                          </a:solidFill>
                        </a:rPr>
                        <a:t>zip_filelist.dtsx</a:t>
                      </a:r>
                      <a:endParaRPr lang="zh-TW" altLang="en-US" b="0" dirty="0">
                        <a:solidFill>
                          <a:schemeClr val="tx1"/>
                        </a:solidFill>
                      </a:endParaRPr>
                    </a:p>
                  </a:txBody>
                  <a:tcPr/>
                </a:tc>
                <a:tc>
                  <a:txBody>
                    <a:bodyPr/>
                    <a:lstStyle/>
                    <a:p>
                      <a:r>
                        <a:rPr lang="zh-TW" altLang="en-US" b="0" dirty="0" smtClean="0">
                          <a:solidFill>
                            <a:schemeClr val="tx1"/>
                          </a:solidFill>
                        </a:rPr>
                        <a:t>壓縮檔案</a:t>
                      </a:r>
                      <a:endParaRPr lang="zh-TW" altLang="en-US" b="0" dirty="0">
                        <a:solidFill>
                          <a:schemeClr val="tx1"/>
                        </a:solidFill>
                      </a:endParaRPr>
                    </a:p>
                  </a:txBody>
                  <a:tcPr/>
                </a:tc>
                <a:tc>
                  <a:txBody>
                    <a:bodyPr/>
                    <a:lstStyle/>
                    <a:p>
                      <a:r>
                        <a:rPr lang="en-US" altLang="zh-TW" dirty="0" err="1" smtClean="0"/>
                        <a:t>send_email.dtsx</a:t>
                      </a:r>
                      <a:endParaRPr lang="zh-TW" altLang="en-US" dirty="0"/>
                    </a:p>
                  </a:txBody>
                  <a:tcPr/>
                </a:tc>
                <a:tc>
                  <a:txBody>
                    <a:bodyPr/>
                    <a:lstStyle/>
                    <a:p>
                      <a:r>
                        <a:rPr lang="zh-TW" altLang="en-US" dirty="0" smtClean="0"/>
                        <a:t>寄發</a:t>
                      </a:r>
                      <a:r>
                        <a:rPr lang="en-US" altLang="zh-TW" dirty="0" smtClean="0"/>
                        <a:t>Email</a:t>
                      </a:r>
                      <a:endParaRPr lang="zh-TW" altLang="en-US" dirty="0"/>
                    </a:p>
                  </a:txBody>
                  <a:tcPr/>
                </a:tc>
                <a:extLst>
                  <a:ext uri="{0D108BD9-81ED-4DB2-BD59-A6C34878D82A}">
                    <a16:rowId xmlns:a16="http://schemas.microsoft.com/office/drawing/2014/main" val="3373992437"/>
                  </a:ext>
                </a:extLst>
              </a:tr>
              <a:tr h="370840">
                <a:tc>
                  <a:txBody>
                    <a:bodyPr/>
                    <a:lstStyle/>
                    <a:p>
                      <a:r>
                        <a:rPr lang="en-US" altLang="zh-TW" b="0" dirty="0" err="1" smtClean="0">
                          <a:solidFill>
                            <a:schemeClr val="tx1"/>
                          </a:solidFill>
                        </a:rPr>
                        <a:t>ftp_uploadlist.dtsx</a:t>
                      </a:r>
                      <a:endParaRPr lang="zh-TW" altLang="en-US" b="0" dirty="0">
                        <a:solidFill>
                          <a:schemeClr val="tx1"/>
                        </a:solidFill>
                      </a:endParaRPr>
                    </a:p>
                  </a:txBody>
                  <a:tcPr/>
                </a:tc>
                <a:tc>
                  <a:txBody>
                    <a:bodyPr/>
                    <a:lstStyle/>
                    <a:p>
                      <a:r>
                        <a:rPr lang="en-US" altLang="zh-TW" b="0" dirty="0" smtClean="0">
                          <a:solidFill>
                            <a:schemeClr val="tx1"/>
                          </a:solidFill>
                        </a:rPr>
                        <a:t>ftp</a:t>
                      </a:r>
                      <a:r>
                        <a:rPr lang="zh-TW" altLang="en-US" b="0" dirty="0" smtClean="0">
                          <a:solidFill>
                            <a:schemeClr val="tx1"/>
                          </a:solidFill>
                        </a:rPr>
                        <a:t>檔案上傳</a:t>
                      </a:r>
                      <a:endParaRPr lang="zh-TW" altLang="en-US" b="0" dirty="0">
                        <a:solidFill>
                          <a:schemeClr val="tx1"/>
                        </a:solidFill>
                      </a:endParaRPr>
                    </a:p>
                  </a:txBody>
                  <a:tcPr/>
                </a:tc>
                <a:tc>
                  <a:txBody>
                    <a:bodyPr/>
                    <a:lstStyle/>
                    <a:p>
                      <a:r>
                        <a:rPr lang="en-US" altLang="zh-TW" dirty="0" err="1" smtClean="0"/>
                        <a:t>import_tablelist.dtsx</a:t>
                      </a:r>
                      <a:endParaRPr lang="zh-TW" altLang="en-US" dirty="0"/>
                    </a:p>
                  </a:txBody>
                  <a:tcPr/>
                </a:tc>
                <a:tc>
                  <a:txBody>
                    <a:bodyPr/>
                    <a:lstStyle/>
                    <a:p>
                      <a:r>
                        <a:rPr lang="zh-TW" altLang="en-US" dirty="0" smtClean="0"/>
                        <a:t>執行</a:t>
                      </a:r>
                      <a:r>
                        <a:rPr lang="en-US" altLang="zh-TW" dirty="0" smtClean="0"/>
                        <a:t>SQL,SP</a:t>
                      </a:r>
                      <a:r>
                        <a:rPr lang="zh-TW" altLang="en-US" dirty="0" smtClean="0"/>
                        <a:t>語法</a:t>
                      </a:r>
                      <a:endParaRPr lang="zh-TW" altLang="en-US" dirty="0"/>
                    </a:p>
                  </a:txBody>
                  <a:tcPr/>
                </a:tc>
                <a:extLst>
                  <a:ext uri="{0D108BD9-81ED-4DB2-BD59-A6C34878D82A}">
                    <a16:rowId xmlns:a16="http://schemas.microsoft.com/office/drawing/2014/main" val="1747588091"/>
                  </a:ext>
                </a:extLst>
              </a:tr>
              <a:tr h="370840">
                <a:tc>
                  <a:txBody>
                    <a:bodyPr/>
                    <a:lstStyle/>
                    <a:p>
                      <a:r>
                        <a:rPr lang="en-US" altLang="zh-TW" dirty="0" err="1" smtClean="0"/>
                        <a:t>exec_sql_filelist.dtsx</a:t>
                      </a:r>
                      <a:endParaRPr lang="zh-TW" altLang="en-US" dirty="0"/>
                    </a:p>
                  </a:txBody>
                  <a:tcPr/>
                </a:tc>
                <a:tc>
                  <a:txBody>
                    <a:bodyPr/>
                    <a:lstStyle/>
                    <a:p>
                      <a:r>
                        <a:rPr lang="zh-TW" altLang="en-US" dirty="0" smtClean="0"/>
                        <a:t>執行</a:t>
                      </a:r>
                      <a:r>
                        <a:rPr lang="en-US" altLang="zh-TW" dirty="0" smtClean="0"/>
                        <a:t>SQL</a:t>
                      </a:r>
                      <a:r>
                        <a:rPr lang="zh-TW" altLang="en-US" dirty="0" smtClean="0"/>
                        <a:t>檔案</a:t>
                      </a:r>
                      <a:endParaRPr lang="zh-TW" altLang="en-US" dirty="0"/>
                    </a:p>
                  </a:txBody>
                  <a:tcPr/>
                </a:tc>
                <a:tc>
                  <a:txBody>
                    <a:bodyPr/>
                    <a:lstStyle/>
                    <a:p>
                      <a:r>
                        <a:rPr lang="en-US" altLang="zh-TW" dirty="0" err="1" smtClean="0"/>
                        <a:t>cmd_list.dtsx</a:t>
                      </a:r>
                      <a:endParaRPr lang="zh-TW" altLang="en-US" dirty="0"/>
                    </a:p>
                  </a:txBody>
                  <a:tcPr/>
                </a:tc>
                <a:tc>
                  <a:txBody>
                    <a:bodyPr/>
                    <a:lstStyle/>
                    <a:p>
                      <a:r>
                        <a:rPr lang="zh-TW" altLang="en-US" dirty="0" smtClean="0"/>
                        <a:t>執行處理工作</a:t>
                      </a:r>
                      <a:endParaRPr lang="zh-TW" altLang="en-US" dirty="0"/>
                    </a:p>
                  </a:txBody>
                  <a:tcPr/>
                </a:tc>
                <a:extLst>
                  <a:ext uri="{0D108BD9-81ED-4DB2-BD59-A6C34878D82A}">
                    <a16:rowId xmlns:a16="http://schemas.microsoft.com/office/drawing/2014/main" val="2713816402"/>
                  </a:ext>
                </a:extLst>
              </a:tr>
              <a:tr h="370840">
                <a:tc>
                  <a:txBody>
                    <a:bodyPr/>
                    <a:lstStyle/>
                    <a:p>
                      <a:r>
                        <a:rPr lang="en-US" altLang="zh-TW" dirty="0" err="1" smtClean="0"/>
                        <a:t>file_management_list.dtsx</a:t>
                      </a:r>
                      <a:endParaRPr lang="zh-TW" altLang="en-US" dirty="0"/>
                    </a:p>
                  </a:txBody>
                  <a:tcPr/>
                </a:tc>
                <a:tc>
                  <a:txBody>
                    <a:bodyPr/>
                    <a:lstStyle/>
                    <a:p>
                      <a:r>
                        <a:rPr lang="zh-TW" altLang="en-US" dirty="0" smtClean="0"/>
                        <a:t>檔案管理</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25572567"/>
                  </a:ext>
                </a:extLst>
              </a:tr>
              <a:tr h="370840">
                <a:tc>
                  <a:txBody>
                    <a:bodyPr/>
                    <a:lstStyle/>
                    <a:p>
                      <a:endParaRPr lang="zh-TW" altLang="en-US"/>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432823046"/>
                  </a:ext>
                </a:extLst>
              </a:tr>
            </a:tbl>
          </a:graphicData>
        </a:graphic>
      </p:graphicFrame>
    </p:spTree>
    <p:extLst>
      <p:ext uri="{BB962C8B-B14F-4D97-AF65-F5344CB8AC3E}">
        <p14:creationId xmlns:p14="http://schemas.microsoft.com/office/powerpoint/2010/main" val="109142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dirty="0" err="1" smtClean="0">
                <a:solidFill>
                  <a:schemeClr val="tx1"/>
                </a:solidFill>
              </a:rPr>
              <a:t>Foreach</a:t>
            </a:r>
            <a:r>
              <a:rPr lang="zh-TW" altLang="en-US" dirty="0" smtClean="0">
                <a:solidFill>
                  <a:schemeClr val="tx1"/>
                </a:solidFill>
              </a:rPr>
              <a:t> </a:t>
            </a:r>
            <a:r>
              <a:rPr lang="en-US" altLang="zh-TW" dirty="0" smtClean="0">
                <a:solidFill>
                  <a:schemeClr val="tx1"/>
                </a:solidFill>
              </a:rPr>
              <a:t>File</a:t>
            </a:r>
            <a:r>
              <a:rPr lang="zh-TW" altLang="en-US" dirty="0" smtClean="0">
                <a:solidFill>
                  <a:schemeClr val="tx1"/>
                </a:solidFill>
              </a:rPr>
              <a:t> 模組樣本</a:t>
            </a:r>
            <a:endParaRPr lang="zh-TW" altLang="en-US" dirty="0">
              <a:solidFill>
                <a:schemeClr val="tx1"/>
              </a:solidFill>
            </a:endParaRPr>
          </a:p>
        </p:txBody>
      </p:sp>
      <p:sp>
        <p:nvSpPr>
          <p:cNvPr id="3" name="內容版面配置區 2"/>
          <p:cNvSpPr>
            <a:spLocks noGrp="1"/>
          </p:cNvSpPr>
          <p:nvPr>
            <p:ph idx="1"/>
          </p:nvPr>
        </p:nvSpPr>
        <p:spPr>
          <a:xfrm>
            <a:off x="631102" y="2604655"/>
            <a:ext cx="3820825" cy="3371222"/>
          </a:xfrm>
        </p:spPr>
        <p:txBody>
          <a:bodyPr>
            <a:normAutofit/>
          </a:bodyPr>
          <a:lstStyle/>
          <a:p>
            <a:r>
              <a:rPr lang="zh-TW" altLang="en-US" dirty="0"/>
              <a:t>取出程式編號</a:t>
            </a:r>
            <a:r>
              <a:rPr lang="zh-TW" altLang="en-US" dirty="0" smtClean="0"/>
              <a:t>，待寫入</a:t>
            </a:r>
            <a:r>
              <a:rPr lang="zh-TW" altLang="en-US" dirty="0"/>
              <a:t>紀錄檔</a:t>
            </a:r>
            <a:r>
              <a:rPr lang="zh-TW" altLang="en-US" dirty="0" smtClean="0"/>
              <a:t>內</a:t>
            </a:r>
            <a:endParaRPr lang="en-US" altLang="zh-TW" dirty="0" smtClean="0"/>
          </a:p>
          <a:p>
            <a:r>
              <a:rPr lang="zh-TW" altLang="en-US" dirty="0" smtClean="0"/>
              <a:t>新增批次紀錄檔</a:t>
            </a:r>
            <a:endParaRPr lang="en-US" altLang="zh-TW" dirty="0" smtClean="0"/>
          </a:p>
          <a:p>
            <a:r>
              <a:rPr lang="zh-TW" altLang="en-US" dirty="0" smtClean="0"/>
              <a:t>取得檔案清單</a:t>
            </a:r>
            <a:endParaRPr lang="en-US" altLang="zh-TW" dirty="0" smtClean="0"/>
          </a:p>
          <a:p>
            <a:r>
              <a:rPr lang="en-US" altLang="zh-TW" dirty="0" err="1" smtClean="0"/>
              <a:t>Foreach</a:t>
            </a:r>
            <a:r>
              <a:rPr lang="zh-TW" altLang="en-US" dirty="0" smtClean="0"/>
              <a:t> 檔案 </a:t>
            </a:r>
            <a:r>
              <a:rPr lang="en-US" altLang="zh-TW" dirty="0" smtClean="0"/>
              <a:t>in</a:t>
            </a:r>
            <a:r>
              <a:rPr lang="zh-TW" altLang="en-US" dirty="0" smtClean="0"/>
              <a:t> 檔案清單</a:t>
            </a:r>
            <a:endParaRPr lang="en-US" altLang="zh-TW" dirty="0" smtClean="0"/>
          </a:p>
          <a:p>
            <a:pPr lvl="1"/>
            <a:r>
              <a:rPr lang="zh-TW" altLang="en-US" dirty="0" smtClean="0"/>
              <a:t>呼叫</a:t>
            </a:r>
            <a:r>
              <a:rPr lang="en-US" altLang="zh-TW" dirty="0" smtClean="0"/>
              <a:t>Single</a:t>
            </a:r>
            <a:r>
              <a:rPr lang="zh-TW" altLang="en-US" dirty="0" smtClean="0"/>
              <a:t> </a:t>
            </a:r>
            <a:r>
              <a:rPr lang="en-US" altLang="zh-TW" dirty="0" smtClean="0"/>
              <a:t>File</a:t>
            </a:r>
            <a:r>
              <a:rPr lang="zh-TW" altLang="en-US" dirty="0" smtClean="0"/>
              <a:t>模組</a:t>
            </a:r>
            <a:endParaRPr lang="en-US" altLang="zh-TW" dirty="0" smtClean="0"/>
          </a:p>
          <a:p>
            <a:r>
              <a:rPr lang="zh-TW" altLang="en-US" dirty="0" smtClean="0"/>
              <a:t>執行成功</a:t>
            </a:r>
            <a:r>
              <a:rPr lang="en-US" altLang="zh-TW" dirty="0" smtClean="0"/>
              <a:t>-</a:t>
            </a:r>
            <a:r>
              <a:rPr lang="zh-TW" altLang="en-US" dirty="0" smtClean="0"/>
              <a:t>更新批次成功紀錄</a:t>
            </a:r>
            <a:endParaRPr lang="en-US" altLang="zh-TW" dirty="0" smtClean="0"/>
          </a:p>
          <a:p>
            <a:r>
              <a:rPr lang="zh-TW" altLang="en-US" dirty="0" smtClean="0"/>
              <a:t>執行</a:t>
            </a:r>
            <a:r>
              <a:rPr lang="zh-TW" altLang="en-US" dirty="0"/>
              <a:t>失敗</a:t>
            </a:r>
            <a:r>
              <a:rPr lang="en-US" altLang="zh-TW" dirty="0" smtClean="0"/>
              <a:t>-</a:t>
            </a:r>
            <a:r>
              <a:rPr lang="zh-TW" altLang="en-US" dirty="0"/>
              <a:t>更新</a:t>
            </a:r>
            <a:r>
              <a:rPr lang="zh-TW" altLang="en-US" dirty="0" smtClean="0"/>
              <a:t>批次失敗紀錄</a:t>
            </a:r>
            <a:endParaRPr lang="en-US" altLang="zh-TW" dirty="0"/>
          </a:p>
          <a:p>
            <a:endParaRPr lang="en-US" altLang="zh-TW" dirty="0" smtClean="0"/>
          </a:p>
          <a:p>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4798861" y="1986905"/>
            <a:ext cx="5494496" cy="4214225"/>
          </a:xfrm>
          <a:prstGeom prst="rect">
            <a:avLst/>
          </a:prstGeom>
        </p:spPr>
      </p:pic>
    </p:spTree>
    <p:extLst>
      <p:ext uri="{BB962C8B-B14F-4D97-AF65-F5344CB8AC3E}">
        <p14:creationId xmlns:p14="http://schemas.microsoft.com/office/powerpoint/2010/main" val="3563638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dirty="0" smtClean="0">
                <a:solidFill>
                  <a:schemeClr val="tx1"/>
                </a:solidFill>
              </a:rPr>
              <a:t>Single</a:t>
            </a:r>
            <a:r>
              <a:rPr lang="zh-TW" altLang="en-US" dirty="0" smtClean="0">
                <a:solidFill>
                  <a:schemeClr val="tx1"/>
                </a:solidFill>
              </a:rPr>
              <a:t> </a:t>
            </a:r>
            <a:r>
              <a:rPr lang="en-US" altLang="zh-TW" dirty="0" smtClean="0">
                <a:solidFill>
                  <a:schemeClr val="tx1"/>
                </a:solidFill>
              </a:rPr>
              <a:t>File</a:t>
            </a:r>
            <a:r>
              <a:rPr lang="zh-TW" altLang="en-US" dirty="0" smtClean="0">
                <a:solidFill>
                  <a:schemeClr val="tx1"/>
                </a:solidFill>
              </a:rPr>
              <a:t> 模組樣本</a:t>
            </a:r>
            <a:endParaRPr lang="zh-TW" altLang="en-US" dirty="0">
              <a:solidFill>
                <a:schemeClr val="tx1"/>
              </a:solidFill>
            </a:endParaRPr>
          </a:p>
        </p:txBody>
      </p:sp>
      <p:sp>
        <p:nvSpPr>
          <p:cNvPr id="3" name="內容版面配置區 2"/>
          <p:cNvSpPr>
            <a:spLocks noGrp="1"/>
          </p:cNvSpPr>
          <p:nvPr>
            <p:ph idx="1"/>
          </p:nvPr>
        </p:nvSpPr>
        <p:spPr>
          <a:xfrm>
            <a:off x="387927" y="2604655"/>
            <a:ext cx="4368799" cy="3371222"/>
          </a:xfrm>
        </p:spPr>
        <p:txBody>
          <a:bodyPr>
            <a:normAutofit/>
          </a:bodyPr>
          <a:lstStyle/>
          <a:p>
            <a:r>
              <a:rPr lang="zh-TW" altLang="en-US" dirty="0" smtClean="0"/>
              <a:t>取出程式編號，待寫入紀錄檔內</a:t>
            </a:r>
            <a:endParaRPr lang="en-US" altLang="zh-TW" dirty="0" smtClean="0"/>
          </a:p>
          <a:p>
            <a:r>
              <a:rPr lang="zh-TW" altLang="en-US" dirty="0" smtClean="0"/>
              <a:t>新增批次紀錄</a:t>
            </a:r>
            <a:endParaRPr lang="en-US" altLang="zh-TW" dirty="0" smtClean="0"/>
          </a:p>
          <a:p>
            <a:r>
              <a:rPr lang="zh-TW" altLang="en-US" dirty="0" smtClean="0"/>
              <a:t>接收</a:t>
            </a:r>
            <a:r>
              <a:rPr lang="en-US" altLang="zh-TW" dirty="0" err="1" smtClean="0"/>
              <a:t>Foreach</a:t>
            </a:r>
            <a:r>
              <a:rPr lang="zh-TW" altLang="en-US" dirty="0" smtClean="0"/>
              <a:t> 模組的傳遞的檔案名稱</a:t>
            </a:r>
            <a:endParaRPr lang="en-US" altLang="zh-TW" dirty="0" smtClean="0"/>
          </a:p>
          <a:p>
            <a:r>
              <a:rPr lang="zh-TW" altLang="en-US" dirty="0" smtClean="0"/>
              <a:t>新增轉檔紀錄檔</a:t>
            </a:r>
            <a:endParaRPr lang="en-US" altLang="zh-TW" dirty="0"/>
          </a:p>
          <a:p>
            <a:r>
              <a:rPr lang="zh-TW" altLang="en-US" dirty="0" smtClean="0"/>
              <a:t>執行單一檔案相關作業</a:t>
            </a:r>
            <a:endParaRPr lang="en-US" altLang="zh-TW" dirty="0" smtClean="0"/>
          </a:p>
          <a:p>
            <a:r>
              <a:rPr lang="zh-TW" altLang="en-US" dirty="0" smtClean="0"/>
              <a:t>進行檔案執行後動作</a:t>
            </a:r>
            <a:endParaRPr lang="en-US" altLang="zh-TW" dirty="0" smtClean="0"/>
          </a:p>
          <a:p>
            <a:r>
              <a:rPr lang="zh-TW" altLang="en-US" dirty="0" smtClean="0"/>
              <a:t>執行成功</a:t>
            </a:r>
            <a:r>
              <a:rPr lang="en-US" altLang="zh-TW" dirty="0" smtClean="0"/>
              <a:t>-</a:t>
            </a:r>
            <a:r>
              <a:rPr lang="zh-TW" altLang="en-US" dirty="0" smtClean="0"/>
              <a:t>更新批次及轉檔成功紀錄</a:t>
            </a:r>
            <a:endParaRPr lang="en-US" altLang="zh-TW" dirty="0" smtClean="0"/>
          </a:p>
          <a:p>
            <a:r>
              <a:rPr lang="zh-TW" altLang="en-US" dirty="0" smtClean="0"/>
              <a:t>執行</a:t>
            </a:r>
            <a:r>
              <a:rPr lang="zh-TW" altLang="en-US" dirty="0"/>
              <a:t>失敗</a:t>
            </a:r>
            <a:r>
              <a:rPr lang="en-US" altLang="zh-TW" dirty="0" smtClean="0"/>
              <a:t>-</a:t>
            </a:r>
            <a:r>
              <a:rPr lang="zh-TW" altLang="en-US" dirty="0"/>
              <a:t>更新</a:t>
            </a:r>
            <a:r>
              <a:rPr lang="zh-TW" altLang="en-US" dirty="0" smtClean="0"/>
              <a:t>批次</a:t>
            </a:r>
            <a:r>
              <a:rPr lang="zh-TW" altLang="en-US" dirty="0"/>
              <a:t>及轉檔</a:t>
            </a:r>
            <a:r>
              <a:rPr lang="zh-TW" altLang="en-US" dirty="0" smtClean="0"/>
              <a:t>失敗紀錄</a:t>
            </a:r>
            <a:endParaRPr lang="en-US" altLang="zh-TW" dirty="0"/>
          </a:p>
          <a:p>
            <a:endParaRPr lang="en-US" altLang="zh-TW" dirty="0" smtClean="0"/>
          </a:p>
          <a:p>
            <a:endParaRPr lang="en-US" altLang="zh-TW" dirty="0" smtClean="0"/>
          </a:p>
          <a:p>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5227718" y="2126730"/>
            <a:ext cx="4812210" cy="4661551"/>
          </a:xfrm>
          <a:prstGeom prst="rect">
            <a:avLst/>
          </a:prstGeom>
        </p:spPr>
      </p:pic>
    </p:spTree>
    <p:extLst>
      <p:ext uri="{BB962C8B-B14F-4D97-AF65-F5344CB8AC3E}">
        <p14:creationId xmlns:p14="http://schemas.microsoft.com/office/powerpoint/2010/main" val="769117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b="1" dirty="0" smtClean="0">
                <a:solidFill>
                  <a:schemeClr val="tx1"/>
                </a:solidFill>
              </a:rPr>
              <a:t>Ftp</a:t>
            </a:r>
            <a:r>
              <a:rPr lang="zh-TW" altLang="en-US" b="1" dirty="0" smtClean="0">
                <a:solidFill>
                  <a:schemeClr val="tx1"/>
                </a:solidFill>
              </a:rPr>
              <a:t>下載設定模組</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617538" y="1995052"/>
            <a:ext cx="5219844" cy="3916219"/>
          </a:xfrm>
          <a:prstGeom prst="rect">
            <a:avLst/>
          </a:prstGeom>
        </p:spPr>
      </p:pic>
      <p:pic>
        <p:nvPicPr>
          <p:cNvPr id="7" name="圖片 6"/>
          <p:cNvPicPr>
            <a:picLocks noChangeAspect="1"/>
          </p:cNvPicPr>
          <p:nvPr/>
        </p:nvPicPr>
        <p:blipFill>
          <a:blip r:embed="rId3"/>
          <a:stretch>
            <a:fillRect/>
          </a:stretch>
        </p:blipFill>
        <p:spPr>
          <a:xfrm>
            <a:off x="6262255" y="1995053"/>
            <a:ext cx="5530463" cy="3916219"/>
          </a:xfrm>
          <a:prstGeom prst="rect">
            <a:avLst/>
          </a:prstGeom>
        </p:spPr>
      </p:pic>
      <p:pic>
        <p:nvPicPr>
          <p:cNvPr id="5" name="圖片 4"/>
          <p:cNvPicPr>
            <a:picLocks noChangeAspect="1"/>
          </p:cNvPicPr>
          <p:nvPr/>
        </p:nvPicPr>
        <p:blipFill>
          <a:blip r:embed="rId4"/>
          <a:stretch>
            <a:fillRect/>
          </a:stretch>
        </p:blipFill>
        <p:spPr>
          <a:xfrm>
            <a:off x="617538" y="6001323"/>
            <a:ext cx="11175180" cy="760668"/>
          </a:xfrm>
          <a:prstGeom prst="rect">
            <a:avLst/>
          </a:prstGeom>
        </p:spPr>
      </p:pic>
    </p:spTree>
    <p:extLst>
      <p:ext uri="{BB962C8B-B14F-4D97-AF65-F5344CB8AC3E}">
        <p14:creationId xmlns:p14="http://schemas.microsoft.com/office/powerpoint/2010/main" val="2512403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195454"/>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en-US" altLang="zh-TW" b="1" dirty="0" smtClean="0">
                <a:solidFill>
                  <a:schemeClr val="tx1"/>
                </a:solidFill>
              </a:rPr>
              <a:t>Ftp</a:t>
            </a:r>
            <a:r>
              <a:rPr lang="zh-TW" altLang="en-US" b="1" dirty="0" smtClean="0">
                <a:solidFill>
                  <a:schemeClr val="tx1"/>
                </a:solidFill>
              </a:rPr>
              <a:t>下載</a:t>
            </a:r>
            <a:r>
              <a:rPr lang="en-US" altLang="zh-TW" b="1" dirty="0">
                <a:solidFill>
                  <a:schemeClr val="tx1"/>
                </a:solidFill>
              </a:rPr>
              <a:t>SSIS</a:t>
            </a:r>
            <a:r>
              <a:rPr lang="zh-TW" altLang="en-US" b="1" dirty="0" smtClean="0">
                <a:solidFill>
                  <a:schemeClr val="tx1"/>
                </a:solidFill>
              </a:rPr>
              <a:t>開發模組</a:t>
            </a:r>
            <a:endParaRPr lang="zh-TW" altLang="en-US" b="1" dirty="0">
              <a:solidFill>
                <a:schemeClr val="tx1"/>
              </a:solidFill>
            </a:endParaRPr>
          </a:p>
        </p:txBody>
      </p:sp>
      <p:pic>
        <p:nvPicPr>
          <p:cNvPr id="13" name="內容版面配置區 12"/>
          <p:cNvPicPr>
            <a:picLocks noGrp="1" noChangeAspect="1"/>
          </p:cNvPicPr>
          <p:nvPr>
            <p:ph idx="1"/>
          </p:nvPr>
        </p:nvPicPr>
        <p:blipFill>
          <a:blip r:embed="rId2"/>
          <a:stretch>
            <a:fillRect/>
          </a:stretch>
        </p:blipFill>
        <p:spPr>
          <a:xfrm>
            <a:off x="214202" y="1819564"/>
            <a:ext cx="6381731" cy="4943760"/>
          </a:xfrm>
          <a:prstGeom prst="rect">
            <a:avLst/>
          </a:prstGeom>
        </p:spPr>
      </p:pic>
      <p:pic>
        <p:nvPicPr>
          <p:cNvPr id="14" name="圖片 13"/>
          <p:cNvPicPr>
            <a:picLocks noChangeAspect="1"/>
          </p:cNvPicPr>
          <p:nvPr/>
        </p:nvPicPr>
        <p:blipFill>
          <a:blip r:embed="rId3"/>
          <a:stretch>
            <a:fillRect/>
          </a:stretch>
        </p:blipFill>
        <p:spPr>
          <a:xfrm>
            <a:off x="6843791" y="1819564"/>
            <a:ext cx="5228136" cy="4943760"/>
          </a:xfrm>
          <a:prstGeom prst="rect">
            <a:avLst/>
          </a:prstGeom>
        </p:spPr>
      </p:pic>
    </p:spTree>
    <p:extLst>
      <p:ext uri="{BB962C8B-B14F-4D97-AF65-F5344CB8AC3E}">
        <p14:creationId xmlns:p14="http://schemas.microsoft.com/office/powerpoint/2010/main" val="8438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解壓縮檔案設定模組</a:t>
            </a:r>
            <a:r>
              <a:rPr lang="en-US" altLang="zh-TW" b="1" dirty="0" smtClean="0">
                <a:solidFill>
                  <a:schemeClr val="tx1"/>
                </a:solidFill>
              </a:rPr>
              <a:t>(1/2)</a:t>
            </a:r>
            <a:endParaRPr lang="zh-TW" altLang="en-US" b="1" dirty="0">
              <a:solidFill>
                <a:schemeClr val="tx1"/>
              </a:solidFill>
            </a:endParaRPr>
          </a:p>
        </p:txBody>
      </p:sp>
      <p:sp>
        <p:nvSpPr>
          <p:cNvPr id="3" name="內容版面配置區 2"/>
          <p:cNvSpPr>
            <a:spLocks noGrp="1"/>
          </p:cNvSpPr>
          <p:nvPr>
            <p:ph idx="1"/>
          </p:nvPr>
        </p:nvSpPr>
        <p:spPr>
          <a:xfrm>
            <a:off x="277092" y="1995054"/>
            <a:ext cx="2576945" cy="1791855"/>
          </a:xfrm>
        </p:spPr>
        <p:txBody>
          <a:bodyPr>
            <a:normAutofit/>
          </a:bodyPr>
          <a:lstStyle/>
          <a:p>
            <a:r>
              <a:rPr lang="zh-TW" altLang="en-US" dirty="0" smtClean="0"/>
              <a:t>轉檔設定檔</a:t>
            </a:r>
            <a:endParaRPr lang="en-US" altLang="zh-TW" dirty="0" smtClean="0"/>
          </a:p>
          <a:p>
            <a:r>
              <a:rPr lang="zh-TW" altLang="en-US" dirty="0" smtClean="0"/>
              <a:t>檔案路徑</a:t>
            </a:r>
            <a:r>
              <a:rPr lang="zh-TW" altLang="en-US" dirty="0"/>
              <a:t>設定</a:t>
            </a:r>
            <a:r>
              <a:rPr lang="zh-TW" altLang="en-US" dirty="0" smtClean="0"/>
              <a:t>檔</a:t>
            </a:r>
            <a:endParaRPr lang="en-US" altLang="zh-TW" dirty="0" smtClean="0"/>
          </a:p>
          <a:p>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2322079" y="1783917"/>
            <a:ext cx="4805312" cy="4277249"/>
          </a:xfrm>
          <a:prstGeom prst="rect">
            <a:avLst/>
          </a:prstGeom>
        </p:spPr>
      </p:pic>
      <p:pic>
        <p:nvPicPr>
          <p:cNvPr id="8" name="圖片 7"/>
          <p:cNvPicPr>
            <a:picLocks noChangeAspect="1"/>
          </p:cNvPicPr>
          <p:nvPr/>
        </p:nvPicPr>
        <p:blipFill>
          <a:blip r:embed="rId3"/>
          <a:stretch>
            <a:fillRect/>
          </a:stretch>
        </p:blipFill>
        <p:spPr>
          <a:xfrm>
            <a:off x="7259782" y="1783917"/>
            <a:ext cx="4830618" cy="4277249"/>
          </a:xfrm>
          <a:prstGeom prst="rect">
            <a:avLst/>
          </a:prstGeom>
        </p:spPr>
      </p:pic>
      <p:pic>
        <p:nvPicPr>
          <p:cNvPr id="6" name="圖片 5"/>
          <p:cNvPicPr>
            <a:picLocks noChangeAspect="1"/>
          </p:cNvPicPr>
          <p:nvPr/>
        </p:nvPicPr>
        <p:blipFill>
          <a:blip r:embed="rId4"/>
          <a:stretch>
            <a:fillRect/>
          </a:stretch>
        </p:blipFill>
        <p:spPr>
          <a:xfrm>
            <a:off x="915220" y="6097332"/>
            <a:ext cx="11175180" cy="760668"/>
          </a:xfrm>
          <a:prstGeom prst="rect">
            <a:avLst/>
          </a:prstGeom>
        </p:spPr>
      </p:pic>
    </p:spTree>
    <p:extLst>
      <p:ext uri="{BB962C8B-B14F-4D97-AF65-F5344CB8AC3E}">
        <p14:creationId xmlns:p14="http://schemas.microsoft.com/office/powerpoint/2010/main" val="2430573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議題</a:t>
            </a:r>
          </a:p>
        </p:txBody>
      </p:sp>
      <p:sp>
        <p:nvSpPr>
          <p:cNvPr id="3" name="內容版面配置區 2"/>
          <p:cNvSpPr>
            <a:spLocks noGrp="1"/>
          </p:cNvSpPr>
          <p:nvPr>
            <p:ph idx="1"/>
          </p:nvPr>
        </p:nvSpPr>
        <p:spPr/>
        <p:txBody>
          <a:bodyPr>
            <a:normAutofit/>
          </a:bodyPr>
          <a:lstStyle/>
          <a:p>
            <a:r>
              <a:rPr lang="zh-TW" altLang="en-US" b="1" dirty="0" smtClean="0"/>
              <a:t>目前</a:t>
            </a:r>
            <a:r>
              <a:rPr lang="en-US" altLang="zh-TW" b="1" dirty="0" smtClean="0"/>
              <a:t>Microsoft</a:t>
            </a:r>
            <a:r>
              <a:rPr lang="zh-TW" altLang="en-US" b="1" dirty="0" smtClean="0"/>
              <a:t>地端提供的批次解決方案為何</a:t>
            </a:r>
            <a:r>
              <a:rPr lang="en-US" altLang="zh-TW" b="1" dirty="0" smtClean="0"/>
              <a:t>?</a:t>
            </a:r>
          </a:p>
          <a:p>
            <a:r>
              <a:rPr lang="zh-TW" altLang="en-US" b="1" dirty="0" smtClean="0"/>
              <a:t>我們為何選擇</a:t>
            </a:r>
            <a:r>
              <a:rPr lang="en-US" altLang="zh-TW" b="1" dirty="0" smtClean="0"/>
              <a:t>Microsoft</a:t>
            </a:r>
            <a:r>
              <a:rPr lang="zh-TW" altLang="en-US" b="1" dirty="0" smtClean="0"/>
              <a:t> </a:t>
            </a:r>
            <a:r>
              <a:rPr lang="en-US" altLang="zh-TW" b="1" dirty="0" smtClean="0"/>
              <a:t>Solution</a:t>
            </a:r>
            <a:r>
              <a:rPr lang="zh-TW" altLang="en-US" b="1" dirty="0" smtClean="0"/>
              <a:t> 呢</a:t>
            </a:r>
            <a:r>
              <a:rPr lang="en-US" altLang="zh-TW" b="1" dirty="0" smtClean="0"/>
              <a:t>?</a:t>
            </a:r>
          </a:p>
          <a:p>
            <a:r>
              <a:rPr lang="en-US" altLang="zh-TW" b="1" dirty="0"/>
              <a:t>Microsoft</a:t>
            </a:r>
            <a:r>
              <a:rPr lang="zh-TW" altLang="en-US" b="1" dirty="0"/>
              <a:t> </a:t>
            </a:r>
            <a:r>
              <a:rPr lang="en-US" altLang="zh-TW" b="1" dirty="0"/>
              <a:t>Solution</a:t>
            </a:r>
            <a:r>
              <a:rPr lang="zh-TW" altLang="en-US" b="1" dirty="0"/>
              <a:t>那麼強大，有</a:t>
            </a:r>
            <a:r>
              <a:rPr lang="zh-TW" altLang="en-US" b="1" dirty="0" smtClean="0"/>
              <a:t>什麼還可以改進的</a:t>
            </a:r>
            <a:r>
              <a:rPr lang="en-US" altLang="zh-TW" b="1" dirty="0" smtClean="0"/>
              <a:t>?</a:t>
            </a:r>
          </a:p>
          <a:p>
            <a:r>
              <a:rPr lang="zh-TW" altLang="en-US" b="1" dirty="0" smtClean="0"/>
              <a:t>批次的需求</a:t>
            </a:r>
            <a:r>
              <a:rPr lang="en-US" altLang="zh-TW" b="1" dirty="0" smtClean="0"/>
              <a:t>?</a:t>
            </a:r>
          </a:p>
          <a:p>
            <a:r>
              <a:rPr lang="zh-TW" altLang="en-US" b="1" dirty="0"/>
              <a:t>一般</a:t>
            </a:r>
            <a:r>
              <a:rPr lang="en-US" altLang="zh-TW" b="1" dirty="0"/>
              <a:t>SSIS</a:t>
            </a:r>
            <a:r>
              <a:rPr lang="zh-TW" altLang="en-US" b="1" dirty="0"/>
              <a:t>做法與問題是什麼呢</a:t>
            </a:r>
            <a:r>
              <a:rPr lang="en-US" altLang="zh-TW" b="1" dirty="0" smtClean="0"/>
              <a:t>?</a:t>
            </a:r>
            <a:endParaRPr lang="en-US" altLang="zh-TW" b="1" dirty="0"/>
          </a:p>
          <a:p>
            <a:r>
              <a:rPr lang="zh-TW" altLang="en-US" b="1" dirty="0" smtClean="0">
                <a:solidFill>
                  <a:srgbClr val="FF0000"/>
                </a:solidFill>
              </a:rPr>
              <a:t>有什麼比較好的解決方案呢</a:t>
            </a:r>
            <a:r>
              <a:rPr lang="en-US" altLang="zh-TW" b="1" dirty="0" smtClean="0">
                <a:solidFill>
                  <a:srgbClr val="FF0000"/>
                </a:solidFill>
              </a:rPr>
              <a:t>?</a:t>
            </a:r>
          </a:p>
          <a:p>
            <a:r>
              <a:rPr lang="zh-TW" altLang="en-US" b="1" dirty="0" smtClean="0"/>
              <a:t>結論</a:t>
            </a:r>
            <a:endParaRPr lang="en-US" altLang="zh-TW" b="1" dirty="0"/>
          </a:p>
          <a:p>
            <a:endParaRPr lang="zh-TW" altLang="en-US" b="1" dirty="0"/>
          </a:p>
        </p:txBody>
      </p:sp>
    </p:spTree>
    <p:extLst>
      <p:ext uri="{BB962C8B-B14F-4D97-AF65-F5344CB8AC3E}">
        <p14:creationId xmlns:p14="http://schemas.microsoft.com/office/powerpoint/2010/main" val="4102057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0145" y="802200"/>
            <a:ext cx="10086110" cy="1248274"/>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解壓縮檔案設定模組</a:t>
            </a:r>
            <a:r>
              <a:rPr lang="en-US" altLang="zh-TW" b="1" dirty="0" smtClean="0">
                <a:solidFill>
                  <a:schemeClr val="tx1"/>
                </a:solidFill>
              </a:rPr>
              <a:t>-</a:t>
            </a:r>
            <a:r>
              <a:rPr lang="zh-TW" altLang="en-US" b="1" dirty="0" smtClean="0">
                <a:solidFill>
                  <a:schemeClr val="tx1"/>
                </a:solidFill>
              </a:rPr>
              <a:t>回圈密碼</a:t>
            </a:r>
            <a:r>
              <a:rPr lang="en-US" altLang="zh-TW" b="1" dirty="0" smtClean="0">
                <a:solidFill>
                  <a:schemeClr val="tx1"/>
                </a:solidFill>
              </a:rPr>
              <a:t>(2/2)</a:t>
            </a:r>
            <a:endParaRPr lang="zh-TW" altLang="en-US" b="1" dirty="0">
              <a:solidFill>
                <a:schemeClr val="tx1"/>
              </a:solidFill>
            </a:endParaRPr>
          </a:p>
        </p:txBody>
      </p:sp>
      <p:pic>
        <p:nvPicPr>
          <p:cNvPr id="6" name="內容版面配置區 5"/>
          <p:cNvPicPr>
            <a:picLocks noGrp="1" noChangeAspect="1"/>
          </p:cNvPicPr>
          <p:nvPr>
            <p:ph idx="1"/>
          </p:nvPr>
        </p:nvPicPr>
        <p:blipFill>
          <a:blip r:embed="rId2"/>
          <a:stretch>
            <a:fillRect/>
          </a:stretch>
        </p:blipFill>
        <p:spPr>
          <a:xfrm>
            <a:off x="313818" y="2179782"/>
            <a:ext cx="6650400" cy="3778250"/>
          </a:xfrm>
          <a:prstGeom prst="rect">
            <a:avLst/>
          </a:prstGeom>
        </p:spPr>
      </p:pic>
      <p:pic>
        <p:nvPicPr>
          <p:cNvPr id="8" name="圖片 7"/>
          <p:cNvPicPr>
            <a:picLocks noChangeAspect="1"/>
          </p:cNvPicPr>
          <p:nvPr/>
        </p:nvPicPr>
        <p:blipFill>
          <a:blip r:embed="rId3"/>
          <a:stretch>
            <a:fillRect/>
          </a:stretch>
        </p:blipFill>
        <p:spPr>
          <a:xfrm>
            <a:off x="7283306" y="2179782"/>
            <a:ext cx="4557712" cy="4000190"/>
          </a:xfrm>
          <a:prstGeom prst="rect">
            <a:avLst/>
          </a:prstGeom>
        </p:spPr>
      </p:pic>
    </p:spTree>
    <p:extLst>
      <p:ext uri="{BB962C8B-B14F-4D97-AF65-F5344CB8AC3E}">
        <p14:creationId xmlns:p14="http://schemas.microsoft.com/office/powerpoint/2010/main" val="3845401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解壓縮檔案</a:t>
            </a:r>
            <a:r>
              <a:rPr lang="en-US" altLang="zh-TW" b="1" dirty="0">
                <a:solidFill>
                  <a:schemeClr val="tx1"/>
                </a:solidFill>
              </a:rPr>
              <a:t>SSIS</a:t>
            </a:r>
            <a:r>
              <a:rPr lang="zh-TW" altLang="en-US" b="1" dirty="0" smtClean="0">
                <a:solidFill>
                  <a:schemeClr val="tx1"/>
                </a:solidFill>
              </a:rPr>
              <a:t>開發模組</a:t>
            </a:r>
            <a:endParaRPr lang="zh-TW" altLang="en-US" b="1" dirty="0">
              <a:solidFill>
                <a:schemeClr val="tx1"/>
              </a:solidFill>
            </a:endParaRPr>
          </a:p>
        </p:txBody>
      </p:sp>
      <p:pic>
        <p:nvPicPr>
          <p:cNvPr id="7" name="內容版面配置區 6"/>
          <p:cNvPicPr>
            <a:picLocks noGrp="1" noChangeAspect="1"/>
          </p:cNvPicPr>
          <p:nvPr>
            <p:ph idx="1"/>
          </p:nvPr>
        </p:nvPicPr>
        <p:blipFill>
          <a:blip r:embed="rId2"/>
          <a:stretch>
            <a:fillRect/>
          </a:stretch>
        </p:blipFill>
        <p:spPr>
          <a:xfrm>
            <a:off x="217005" y="2586182"/>
            <a:ext cx="5731213" cy="3422930"/>
          </a:xfrm>
          <a:prstGeom prst="rect">
            <a:avLst/>
          </a:prstGeom>
        </p:spPr>
      </p:pic>
      <p:pic>
        <p:nvPicPr>
          <p:cNvPr id="8" name="圖片 7"/>
          <p:cNvPicPr>
            <a:picLocks noChangeAspect="1"/>
          </p:cNvPicPr>
          <p:nvPr/>
        </p:nvPicPr>
        <p:blipFill>
          <a:blip r:embed="rId3"/>
          <a:stretch>
            <a:fillRect/>
          </a:stretch>
        </p:blipFill>
        <p:spPr>
          <a:xfrm>
            <a:off x="6040584" y="2586182"/>
            <a:ext cx="6106032" cy="3389745"/>
          </a:xfrm>
          <a:prstGeom prst="rect">
            <a:avLst/>
          </a:prstGeom>
        </p:spPr>
      </p:pic>
    </p:spTree>
    <p:extLst>
      <p:ext uri="{BB962C8B-B14F-4D97-AF65-F5344CB8AC3E}">
        <p14:creationId xmlns:p14="http://schemas.microsoft.com/office/powerpoint/2010/main" val="214580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(1/6)</a:t>
            </a:r>
            <a:endParaRPr lang="zh-TW" altLang="en-US" b="1" dirty="0">
              <a:solidFill>
                <a:schemeClr val="tx1"/>
              </a:solidFill>
            </a:endParaRPr>
          </a:p>
        </p:txBody>
      </p:sp>
      <p:pic>
        <p:nvPicPr>
          <p:cNvPr id="6" name="圖片 5"/>
          <p:cNvPicPr>
            <a:picLocks noChangeAspect="1"/>
          </p:cNvPicPr>
          <p:nvPr/>
        </p:nvPicPr>
        <p:blipFill>
          <a:blip r:embed="rId2"/>
          <a:stretch>
            <a:fillRect/>
          </a:stretch>
        </p:blipFill>
        <p:spPr>
          <a:xfrm>
            <a:off x="717690" y="1809206"/>
            <a:ext cx="5032670" cy="4121332"/>
          </a:xfrm>
          <a:prstGeom prst="rect">
            <a:avLst/>
          </a:prstGeom>
        </p:spPr>
      </p:pic>
      <p:pic>
        <p:nvPicPr>
          <p:cNvPr id="7" name="圖片 6"/>
          <p:cNvPicPr>
            <a:picLocks noChangeAspect="1"/>
          </p:cNvPicPr>
          <p:nvPr/>
        </p:nvPicPr>
        <p:blipFill>
          <a:blip r:embed="rId3"/>
          <a:stretch>
            <a:fillRect/>
          </a:stretch>
        </p:blipFill>
        <p:spPr>
          <a:xfrm>
            <a:off x="6437746" y="1809205"/>
            <a:ext cx="5066868" cy="4121334"/>
          </a:xfrm>
          <a:prstGeom prst="rect">
            <a:avLst/>
          </a:prstGeom>
        </p:spPr>
      </p:pic>
      <p:pic>
        <p:nvPicPr>
          <p:cNvPr id="5" name="圖片 4"/>
          <p:cNvPicPr>
            <a:picLocks noChangeAspect="1"/>
          </p:cNvPicPr>
          <p:nvPr/>
        </p:nvPicPr>
        <p:blipFill>
          <a:blip r:embed="rId4"/>
          <a:stretch>
            <a:fillRect/>
          </a:stretch>
        </p:blipFill>
        <p:spPr>
          <a:xfrm>
            <a:off x="642352" y="6010246"/>
            <a:ext cx="11175180" cy="760668"/>
          </a:xfrm>
          <a:prstGeom prst="rect">
            <a:avLst/>
          </a:prstGeom>
        </p:spPr>
      </p:pic>
    </p:spTree>
    <p:extLst>
      <p:ext uri="{BB962C8B-B14F-4D97-AF65-F5344CB8AC3E}">
        <p14:creationId xmlns:p14="http://schemas.microsoft.com/office/powerpoint/2010/main" val="2066911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(2/6)</a:t>
            </a:r>
            <a:endParaRPr lang="zh-TW" altLang="en-US" b="1" dirty="0">
              <a:solidFill>
                <a:schemeClr val="tx1"/>
              </a:solidFill>
            </a:endParaRPr>
          </a:p>
        </p:txBody>
      </p:sp>
      <p:pic>
        <p:nvPicPr>
          <p:cNvPr id="5" name="圖片 4"/>
          <p:cNvPicPr>
            <a:picLocks noChangeAspect="1"/>
          </p:cNvPicPr>
          <p:nvPr/>
        </p:nvPicPr>
        <p:blipFill>
          <a:blip r:embed="rId2"/>
          <a:stretch>
            <a:fillRect/>
          </a:stretch>
        </p:blipFill>
        <p:spPr>
          <a:xfrm>
            <a:off x="1431638" y="1764144"/>
            <a:ext cx="9134762" cy="4755861"/>
          </a:xfrm>
          <a:prstGeom prst="rect">
            <a:avLst/>
          </a:prstGeom>
        </p:spPr>
      </p:pic>
    </p:spTree>
    <p:extLst>
      <p:ext uri="{BB962C8B-B14F-4D97-AF65-F5344CB8AC3E}">
        <p14:creationId xmlns:p14="http://schemas.microsoft.com/office/powerpoint/2010/main" val="107313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68218" y="624110"/>
            <a:ext cx="11323782" cy="1280890"/>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檔案欄位對應資料表設定</a:t>
            </a:r>
            <a:r>
              <a:rPr lang="zh-TW" altLang="en-US" b="1" dirty="0" smtClean="0"/>
              <a:t>檔</a:t>
            </a:r>
            <a:r>
              <a:rPr lang="en-US" altLang="zh-TW" b="1" dirty="0" smtClean="0">
                <a:solidFill>
                  <a:schemeClr val="tx1"/>
                </a:solidFill>
              </a:rPr>
              <a:t>(3/6)</a:t>
            </a:r>
            <a:endParaRPr lang="zh-TW" altLang="en-US" b="1" dirty="0">
              <a:solidFill>
                <a:schemeClr val="tx1"/>
              </a:solidFill>
            </a:endParaRPr>
          </a:p>
        </p:txBody>
      </p:sp>
      <p:pic>
        <p:nvPicPr>
          <p:cNvPr id="5" name="圖片 4"/>
          <p:cNvPicPr>
            <a:picLocks noChangeAspect="1"/>
          </p:cNvPicPr>
          <p:nvPr/>
        </p:nvPicPr>
        <p:blipFill>
          <a:blip r:embed="rId2"/>
          <a:stretch>
            <a:fillRect/>
          </a:stretch>
        </p:blipFill>
        <p:spPr>
          <a:xfrm>
            <a:off x="428913" y="1809460"/>
            <a:ext cx="11375160" cy="4857664"/>
          </a:xfrm>
          <a:prstGeom prst="rect">
            <a:avLst/>
          </a:prstGeom>
        </p:spPr>
      </p:pic>
    </p:spTree>
    <p:extLst>
      <p:ext uri="{BB962C8B-B14F-4D97-AF65-F5344CB8AC3E}">
        <p14:creationId xmlns:p14="http://schemas.microsoft.com/office/powerpoint/2010/main" val="968228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68218" y="624110"/>
            <a:ext cx="11323782" cy="1280890"/>
          </a:xfrm>
        </p:spPr>
        <p:txBody>
          <a:bodyPr>
            <a:normAutofit/>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smtClean="0"/>
              <a:t>代碼檢核設定檔</a:t>
            </a:r>
            <a:r>
              <a:rPr lang="en-US" altLang="zh-TW" b="1" dirty="0" smtClean="0">
                <a:solidFill>
                  <a:schemeClr val="tx1"/>
                </a:solidFill>
              </a:rPr>
              <a:t>(4/6)</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456767" y="2025072"/>
            <a:ext cx="4512397" cy="3886200"/>
          </a:xfrm>
          <a:prstGeom prst="rect">
            <a:avLst/>
          </a:prstGeom>
        </p:spPr>
      </p:pic>
      <p:pic>
        <p:nvPicPr>
          <p:cNvPr id="4" name="圖片 3"/>
          <p:cNvPicPr>
            <a:picLocks noChangeAspect="1"/>
          </p:cNvPicPr>
          <p:nvPr/>
        </p:nvPicPr>
        <p:blipFill>
          <a:blip r:embed="rId3"/>
          <a:stretch>
            <a:fillRect/>
          </a:stretch>
        </p:blipFill>
        <p:spPr>
          <a:xfrm>
            <a:off x="5473698" y="4535055"/>
            <a:ext cx="6077529" cy="1690254"/>
          </a:xfrm>
          <a:prstGeom prst="rect">
            <a:avLst/>
          </a:prstGeom>
        </p:spPr>
      </p:pic>
      <p:pic>
        <p:nvPicPr>
          <p:cNvPr id="6" name="圖片 5"/>
          <p:cNvPicPr>
            <a:picLocks noChangeAspect="1"/>
          </p:cNvPicPr>
          <p:nvPr/>
        </p:nvPicPr>
        <p:blipFill>
          <a:blip r:embed="rId4"/>
          <a:stretch>
            <a:fillRect/>
          </a:stretch>
        </p:blipFill>
        <p:spPr>
          <a:xfrm>
            <a:off x="5578763" y="2025072"/>
            <a:ext cx="5867400" cy="2295525"/>
          </a:xfrm>
          <a:prstGeom prst="rect">
            <a:avLst/>
          </a:prstGeom>
        </p:spPr>
      </p:pic>
    </p:spTree>
    <p:extLst>
      <p:ext uri="{BB962C8B-B14F-4D97-AF65-F5344CB8AC3E}">
        <p14:creationId xmlns:p14="http://schemas.microsoft.com/office/powerpoint/2010/main" val="3172704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8836" y="624110"/>
            <a:ext cx="10885777" cy="1280890"/>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檔案匯入</a:t>
            </a:r>
            <a:r>
              <a:rPr lang="zh-TW" altLang="en-US" b="1" dirty="0" smtClean="0"/>
              <a:t>前執行</a:t>
            </a:r>
            <a:r>
              <a:rPr lang="en-US" altLang="zh-TW" b="1" dirty="0"/>
              <a:t>SQL</a:t>
            </a:r>
            <a:r>
              <a:rPr lang="zh-TW" altLang="en-US" b="1" dirty="0"/>
              <a:t>清單設定</a:t>
            </a:r>
            <a:r>
              <a:rPr lang="zh-TW" altLang="en-US" b="1" dirty="0" smtClean="0"/>
              <a:t>檔</a:t>
            </a:r>
            <a:r>
              <a:rPr lang="en-US" altLang="zh-TW" b="1" dirty="0" smtClean="0">
                <a:solidFill>
                  <a:schemeClr val="tx1"/>
                </a:solidFill>
              </a:rPr>
              <a:t>(5/6)</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7221248" y="2034306"/>
            <a:ext cx="4859915" cy="4349585"/>
          </a:xfrm>
          <a:prstGeom prst="rect">
            <a:avLst/>
          </a:prstGeom>
        </p:spPr>
      </p:pic>
      <p:pic>
        <p:nvPicPr>
          <p:cNvPr id="5" name="圖片 4"/>
          <p:cNvPicPr>
            <a:picLocks noChangeAspect="1"/>
          </p:cNvPicPr>
          <p:nvPr/>
        </p:nvPicPr>
        <p:blipFill>
          <a:blip r:embed="rId3"/>
          <a:stretch>
            <a:fillRect/>
          </a:stretch>
        </p:blipFill>
        <p:spPr>
          <a:xfrm>
            <a:off x="281565" y="2088116"/>
            <a:ext cx="6830436" cy="4295775"/>
          </a:xfrm>
          <a:prstGeom prst="rect">
            <a:avLst/>
          </a:prstGeom>
        </p:spPr>
      </p:pic>
    </p:spTree>
    <p:extLst>
      <p:ext uri="{BB962C8B-B14F-4D97-AF65-F5344CB8AC3E}">
        <p14:creationId xmlns:p14="http://schemas.microsoft.com/office/powerpoint/2010/main" val="1864565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8836" y="624110"/>
            <a:ext cx="10885777" cy="1280890"/>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檔案匯入設定模組</a:t>
            </a:r>
            <a:r>
              <a:rPr lang="en-US" altLang="zh-TW" b="1" dirty="0" smtClean="0">
                <a:solidFill>
                  <a:schemeClr val="tx1"/>
                </a:solidFill>
              </a:rPr>
              <a:t>-</a:t>
            </a:r>
            <a:r>
              <a:rPr lang="zh-TW" altLang="en-US" b="1" dirty="0"/>
              <a:t>檔案</a:t>
            </a:r>
            <a:r>
              <a:rPr lang="zh-TW" altLang="en-US" b="1" dirty="0" smtClean="0"/>
              <a:t>匯入後執行</a:t>
            </a:r>
            <a:r>
              <a:rPr lang="en-US" altLang="zh-TW" b="1" dirty="0"/>
              <a:t>SQL</a:t>
            </a:r>
            <a:r>
              <a:rPr lang="zh-TW" altLang="en-US" b="1" dirty="0"/>
              <a:t>清單設定</a:t>
            </a:r>
            <a:r>
              <a:rPr lang="zh-TW" altLang="en-US" b="1" dirty="0" smtClean="0"/>
              <a:t>檔</a:t>
            </a:r>
            <a:r>
              <a:rPr lang="en-US" altLang="zh-TW" b="1" dirty="0" smtClean="0">
                <a:solidFill>
                  <a:schemeClr val="tx1"/>
                </a:solidFill>
              </a:rPr>
              <a:t>(6/6)</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618836" y="2382982"/>
            <a:ext cx="6214015" cy="3778250"/>
          </a:xfrm>
          <a:prstGeom prst="rect">
            <a:avLst/>
          </a:prstGeom>
        </p:spPr>
      </p:pic>
      <p:pic>
        <p:nvPicPr>
          <p:cNvPr id="6" name="圖片 5"/>
          <p:cNvPicPr>
            <a:picLocks noChangeAspect="1"/>
          </p:cNvPicPr>
          <p:nvPr/>
        </p:nvPicPr>
        <p:blipFill>
          <a:blip r:embed="rId3"/>
          <a:stretch>
            <a:fillRect/>
          </a:stretch>
        </p:blipFill>
        <p:spPr>
          <a:xfrm>
            <a:off x="7004627" y="2382982"/>
            <a:ext cx="4596245" cy="4111252"/>
          </a:xfrm>
          <a:prstGeom prst="rect">
            <a:avLst/>
          </a:prstGeom>
        </p:spPr>
      </p:pic>
    </p:spTree>
    <p:extLst>
      <p:ext uri="{BB962C8B-B14F-4D97-AF65-F5344CB8AC3E}">
        <p14:creationId xmlns:p14="http://schemas.microsoft.com/office/powerpoint/2010/main" val="358857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928" y="245419"/>
            <a:ext cx="10072976" cy="1121563"/>
          </a:xfrm>
        </p:spPr>
        <p:txBody>
          <a:bodyPr>
            <a:normAutofit fontScale="90000"/>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a:solidFill>
                  <a:schemeClr val="tx1"/>
                </a:solidFill>
              </a:rPr>
              <a:t>SSIS</a:t>
            </a:r>
            <a:r>
              <a:rPr lang="zh-TW" altLang="en-US" b="1" dirty="0" smtClean="0">
                <a:solidFill>
                  <a:schemeClr val="tx1"/>
                </a:solidFill>
              </a:rPr>
              <a:t>開發模組</a:t>
            </a:r>
            <a:r>
              <a:rPr lang="en-US" altLang="zh-TW" b="1" dirty="0" smtClean="0">
                <a:solidFill>
                  <a:schemeClr val="tx1"/>
                </a:solidFill>
              </a:rPr>
              <a:t>(1/3)</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858018" y="1256145"/>
            <a:ext cx="10361287" cy="5491018"/>
          </a:xfrm>
          <a:prstGeom prst="rect">
            <a:avLst/>
          </a:prstGeom>
        </p:spPr>
      </p:pic>
    </p:spTree>
    <p:extLst>
      <p:ext uri="{BB962C8B-B14F-4D97-AF65-F5344CB8AC3E}">
        <p14:creationId xmlns:p14="http://schemas.microsoft.com/office/powerpoint/2010/main" val="321291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(2/3)</a:t>
            </a:r>
            <a:endParaRPr lang="zh-TW" altLang="en-US" b="1" dirty="0">
              <a:solidFill>
                <a:schemeClr val="tx1"/>
              </a:solidFill>
            </a:endParaRPr>
          </a:p>
        </p:txBody>
      </p:sp>
      <p:pic>
        <p:nvPicPr>
          <p:cNvPr id="4" name="內容版面配置區 3"/>
          <p:cNvPicPr>
            <a:picLocks noGrp="1" noChangeAspect="1"/>
          </p:cNvPicPr>
          <p:nvPr>
            <p:ph idx="1"/>
          </p:nvPr>
        </p:nvPicPr>
        <p:blipFill>
          <a:blip r:embed="rId2"/>
          <a:stretch>
            <a:fillRect/>
          </a:stretch>
        </p:blipFill>
        <p:spPr>
          <a:xfrm>
            <a:off x="300317" y="1905000"/>
            <a:ext cx="11669420" cy="4828309"/>
          </a:xfrm>
          <a:prstGeom prst="rect">
            <a:avLst/>
          </a:prstGeom>
        </p:spPr>
      </p:pic>
    </p:spTree>
    <p:extLst>
      <p:ext uri="{BB962C8B-B14F-4D97-AF65-F5344CB8AC3E}">
        <p14:creationId xmlns:p14="http://schemas.microsoft.com/office/powerpoint/2010/main" val="1523986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9395" y="624110"/>
            <a:ext cx="9275218" cy="1280890"/>
          </a:xfrm>
        </p:spPr>
        <p:txBody>
          <a:bodyPr/>
          <a:lstStyle/>
          <a:p>
            <a:r>
              <a:rPr lang="zh-TW" altLang="en-US" b="1" dirty="0"/>
              <a:t>目前</a:t>
            </a:r>
            <a:r>
              <a:rPr lang="en-US" altLang="zh-TW" b="1" dirty="0" smtClean="0"/>
              <a:t>Microsoft</a:t>
            </a:r>
            <a:r>
              <a:rPr lang="zh-TW" altLang="en-US" b="1" dirty="0" smtClean="0"/>
              <a:t>地端提供</a:t>
            </a:r>
            <a:r>
              <a:rPr lang="zh-TW" altLang="en-US" b="1" dirty="0"/>
              <a:t>的批次解決方案為何</a:t>
            </a:r>
            <a:endParaRPr lang="zh-TW" altLang="en-US" dirty="0"/>
          </a:p>
        </p:txBody>
      </p:sp>
      <p:sp>
        <p:nvSpPr>
          <p:cNvPr id="3" name="內容版面配置區 2"/>
          <p:cNvSpPr>
            <a:spLocks noGrp="1"/>
          </p:cNvSpPr>
          <p:nvPr>
            <p:ph idx="1"/>
          </p:nvPr>
        </p:nvSpPr>
        <p:spPr/>
        <p:txBody>
          <a:bodyPr/>
          <a:lstStyle/>
          <a:p>
            <a:r>
              <a:rPr lang="en-US" altLang="zh-TW" dirty="0"/>
              <a:t>SSIS(</a:t>
            </a:r>
            <a:r>
              <a:rPr lang="en-US" altLang="zh-TW" dirty="0" err="1"/>
              <a:t>sql</a:t>
            </a:r>
            <a:r>
              <a:rPr lang="en-US" altLang="zh-TW" dirty="0"/>
              <a:t> server integration </a:t>
            </a:r>
            <a:r>
              <a:rPr lang="en-US" altLang="zh-TW" dirty="0" smtClean="0"/>
              <a:t>services) </a:t>
            </a:r>
            <a:r>
              <a:rPr lang="en-US" altLang="zh-TW" dirty="0"/>
              <a:t>:</a:t>
            </a:r>
            <a:r>
              <a:rPr lang="zh-TW" altLang="en-US" dirty="0" smtClean="0"/>
              <a:t>批次開發工具</a:t>
            </a:r>
            <a:endParaRPr lang="en-US" altLang="zh-TW" dirty="0" smtClean="0"/>
          </a:p>
          <a:p>
            <a:r>
              <a:rPr lang="en-US" altLang="zh-TW" dirty="0" smtClean="0"/>
              <a:t>SQL</a:t>
            </a:r>
            <a:r>
              <a:rPr lang="zh-TW" altLang="en-US" dirty="0" smtClean="0"/>
              <a:t> </a:t>
            </a:r>
            <a:r>
              <a:rPr lang="en-US" altLang="zh-TW" dirty="0" smtClean="0"/>
              <a:t>Agent:</a:t>
            </a:r>
            <a:r>
              <a:rPr lang="zh-TW" altLang="en-US" dirty="0" smtClean="0"/>
              <a:t>定期排程與作業</a:t>
            </a:r>
            <a:endParaRPr lang="en-US" altLang="zh-TW" dirty="0" smtClean="0"/>
          </a:p>
          <a:p>
            <a:r>
              <a:rPr lang="en-US" altLang="zh-TW" dirty="0" smtClean="0"/>
              <a:t>Database</a:t>
            </a:r>
            <a:r>
              <a:rPr lang="zh-TW" altLang="en-US" dirty="0" smtClean="0"/>
              <a:t> </a:t>
            </a:r>
            <a:r>
              <a:rPr lang="en-US" altLang="zh-TW" dirty="0" smtClean="0"/>
              <a:t>Mail:</a:t>
            </a:r>
            <a:r>
              <a:rPr lang="zh-TW" altLang="en-US" dirty="0" smtClean="0"/>
              <a:t>寄發</a:t>
            </a:r>
            <a:r>
              <a:rPr lang="en-US" altLang="zh-TW" dirty="0" smtClean="0"/>
              <a:t>Email</a:t>
            </a:r>
            <a:r>
              <a:rPr lang="zh-TW" altLang="en-US" dirty="0" smtClean="0"/>
              <a:t>通知</a:t>
            </a:r>
            <a:endParaRPr lang="en-US" altLang="zh-TW" dirty="0" smtClean="0"/>
          </a:p>
          <a:p>
            <a:r>
              <a:rPr lang="zh-TW" altLang="en-US" dirty="0" smtClean="0"/>
              <a:t>匯入與匯出資料精靈：檔案匯入與匯出工具</a:t>
            </a:r>
            <a:endParaRPr lang="en-US" altLang="zh-TW" dirty="0" smtClean="0"/>
          </a:p>
          <a:p>
            <a:r>
              <a:rPr lang="en-US" altLang="zh-TW" dirty="0" smtClean="0"/>
              <a:t>SQL</a:t>
            </a:r>
            <a:r>
              <a:rPr lang="zh-TW" altLang="en-US" dirty="0" smtClean="0"/>
              <a:t> </a:t>
            </a:r>
            <a:r>
              <a:rPr lang="en-US" altLang="zh-TW" dirty="0" smtClean="0"/>
              <a:t>Server Engine</a:t>
            </a:r>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671350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檔案匯入</a:t>
            </a:r>
            <a:r>
              <a:rPr lang="en-US" altLang="zh-TW" b="1" dirty="0">
                <a:solidFill>
                  <a:schemeClr val="tx1"/>
                </a:solidFill>
              </a:rPr>
              <a:t>SSIS</a:t>
            </a:r>
            <a:r>
              <a:rPr lang="zh-TW" altLang="en-US" b="1" dirty="0" smtClean="0">
                <a:solidFill>
                  <a:schemeClr val="tx1"/>
                </a:solidFill>
              </a:rPr>
              <a:t>開發模組</a:t>
            </a:r>
            <a:r>
              <a:rPr lang="en-US" altLang="zh-TW" b="1" dirty="0" smtClean="0">
                <a:solidFill>
                  <a:schemeClr val="tx1"/>
                </a:solidFill>
              </a:rPr>
              <a:t>-</a:t>
            </a:r>
            <a:r>
              <a:rPr lang="zh-TW" altLang="en-US" b="1" dirty="0" smtClean="0">
                <a:solidFill>
                  <a:schemeClr val="tx1"/>
                </a:solidFill>
              </a:rPr>
              <a:t>資料流程</a:t>
            </a:r>
            <a:r>
              <a:rPr lang="en-US" altLang="zh-TW" b="1" dirty="0" smtClean="0">
                <a:solidFill>
                  <a:schemeClr val="tx1"/>
                </a:solidFill>
              </a:rPr>
              <a:t>(3/3)</a:t>
            </a:r>
            <a:endParaRPr lang="zh-TW" altLang="en-US" b="1" dirty="0">
              <a:solidFill>
                <a:schemeClr val="tx1"/>
              </a:solidFill>
            </a:endParaRPr>
          </a:p>
        </p:txBody>
      </p:sp>
      <p:sp>
        <p:nvSpPr>
          <p:cNvPr id="3" name="內容版面配置區 2"/>
          <p:cNvSpPr>
            <a:spLocks noGrp="1"/>
          </p:cNvSpPr>
          <p:nvPr>
            <p:ph idx="1"/>
          </p:nvPr>
        </p:nvSpPr>
        <p:spPr>
          <a:xfrm>
            <a:off x="455612" y="2336800"/>
            <a:ext cx="5381769" cy="3995906"/>
          </a:xfrm>
        </p:spPr>
        <p:txBody>
          <a:bodyPr>
            <a:normAutofit/>
          </a:bodyPr>
          <a:lstStyle/>
          <a:p>
            <a:r>
              <a:rPr lang="zh-TW" altLang="en-US" dirty="0" smtClean="0"/>
              <a:t>使用一個欄位存取檔案內容</a:t>
            </a:r>
            <a:endParaRPr lang="en-US" altLang="zh-TW" dirty="0" smtClean="0"/>
          </a:p>
          <a:p>
            <a:r>
              <a:rPr lang="zh-TW" altLang="en-US" dirty="0" smtClean="0"/>
              <a:t>讀取資料表欄位設定檔進行欄位檢核</a:t>
            </a:r>
            <a:endParaRPr lang="en-US" altLang="zh-TW" dirty="0" smtClean="0"/>
          </a:p>
          <a:p>
            <a:r>
              <a:rPr lang="zh-TW" altLang="en-US" dirty="0" smtClean="0"/>
              <a:t>若檢核欄位有異常寫入到異常紀錄檔內</a:t>
            </a:r>
            <a:endParaRPr lang="en-US" altLang="zh-TW" dirty="0" smtClean="0"/>
          </a:p>
          <a:p>
            <a:r>
              <a:rPr lang="zh-TW" altLang="en-US" dirty="0" smtClean="0"/>
              <a:t>無異常時，有兩種方法</a:t>
            </a:r>
            <a:endParaRPr lang="en-US" altLang="zh-TW" dirty="0" smtClean="0"/>
          </a:p>
          <a:p>
            <a:pPr lvl="1"/>
            <a:r>
              <a:rPr lang="zh-TW" altLang="en-US" dirty="0" smtClean="0"/>
              <a:t>匯入前先建立暫存目的資料表</a:t>
            </a:r>
            <a:r>
              <a:rPr lang="en-US" altLang="zh-TW" dirty="0" smtClean="0"/>
              <a:t>(#</a:t>
            </a:r>
            <a:r>
              <a:rPr lang="zh-TW" altLang="en-US" dirty="0" smtClean="0"/>
              <a:t>目的資料表</a:t>
            </a:r>
            <a:r>
              <a:rPr lang="en-US" altLang="zh-TW" dirty="0" smtClean="0"/>
              <a:t>)</a:t>
            </a:r>
          </a:p>
          <a:p>
            <a:pPr lvl="1"/>
            <a:r>
              <a:rPr lang="zh-TW" altLang="en-US" dirty="0" smtClean="0"/>
              <a:t>方法</a:t>
            </a:r>
            <a:r>
              <a:rPr lang="en-US" altLang="zh-TW" dirty="0" smtClean="0"/>
              <a:t>1</a:t>
            </a:r>
            <a:r>
              <a:rPr lang="zh-TW" altLang="en-US" dirty="0" smtClean="0"/>
              <a:t>：將資料產生文字檔後，再透過</a:t>
            </a:r>
            <a:r>
              <a:rPr lang="en-US" altLang="zh-TW" dirty="0" smtClean="0"/>
              <a:t>SQL</a:t>
            </a:r>
            <a:r>
              <a:rPr lang="zh-TW" altLang="en-US" dirty="0" smtClean="0"/>
              <a:t> 語法</a:t>
            </a:r>
            <a:r>
              <a:rPr lang="zh-TW" altLang="en-US" dirty="0"/>
              <a:t>的</a:t>
            </a:r>
            <a:r>
              <a:rPr lang="en-US" altLang="zh-TW" dirty="0" err="1" smtClean="0"/>
              <a:t>BulkInsert</a:t>
            </a:r>
            <a:r>
              <a:rPr lang="zh-TW" altLang="en-US" dirty="0" smtClean="0"/>
              <a:t>寫入到</a:t>
            </a:r>
            <a:r>
              <a:rPr lang="zh-TW" altLang="en-US" dirty="0"/>
              <a:t>暫存</a:t>
            </a:r>
            <a:r>
              <a:rPr lang="zh-TW" altLang="en-US" dirty="0" smtClean="0"/>
              <a:t>目的資料表</a:t>
            </a:r>
            <a:endParaRPr lang="en-US" altLang="zh-TW" dirty="0" smtClean="0"/>
          </a:p>
          <a:p>
            <a:pPr lvl="1"/>
            <a:r>
              <a:rPr lang="zh-TW" altLang="en-US" dirty="0" smtClean="0"/>
              <a:t>方法</a:t>
            </a:r>
            <a:r>
              <a:rPr lang="en-US" altLang="zh-TW" dirty="0" smtClean="0"/>
              <a:t>2</a:t>
            </a:r>
            <a:r>
              <a:rPr lang="zh-TW" altLang="en-US" dirty="0" smtClean="0"/>
              <a:t>：將資料寫入到</a:t>
            </a:r>
            <a:r>
              <a:rPr lang="en-US" altLang="zh-TW" dirty="0" err="1" smtClean="0"/>
              <a:t>DataTable</a:t>
            </a:r>
            <a:r>
              <a:rPr lang="zh-TW" altLang="en-US" dirty="0" smtClean="0"/>
              <a:t>，再透過</a:t>
            </a:r>
            <a:r>
              <a:rPr lang="en-US" altLang="zh-TW" dirty="0" err="1" smtClean="0"/>
              <a:t>c#</a:t>
            </a:r>
            <a:r>
              <a:rPr lang="zh-TW" altLang="en-US" dirty="0" smtClean="0"/>
              <a:t>的</a:t>
            </a:r>
            <a:r>
              <a:rPr lang="en-US" altLang="zh-TW" dirty="0" err="1" smtClean="0"/>
              <a:t>SqlBlukCopy</a:t>
            </a:r>
            <a:r>
              <a:rPr lang="zh-TW" altLang="en-US" dirty="0" smtClean="0"/>
              <a:t>大量寫入</a:t>
            </a:r>
            <a:r>
              <a:rPr lang="zh-TW" altLang="en-US" dirty="0"/>
              <a:t>到暫存目的</a:t>
            </a:r>
            <a:r>
              <a:rPr lang="zh-TW" altLang="en-US" dirty="0" smtClean="0"/>
              <a:t>資料表</a:t>
            </a:r>
            <a:endParaRPr lang="en-US" altLang="zh-TW" dirty="0" smtClean="0"/>
          </a:p>
          <a:p>
            <a:pPr lvl="1"/>
            <a:r>
              <a:rPr lang="zh-TW" altLang="en-US" dirty="0" smtClean="0"/>
              <a:t>依照匯入模式系統產生</a:t>
            </a:r>
            <a:r>
              <a:rPr lang="en-US" altLang="zh-TW" dirty="0" err="1" smtClean="0"/>
              <a:t>sql</a:t>
            </a:r>
            <a:r>
              <a:rPr lang="zh-TW" altLang="en-US" dirty="0" smtClean="0"/>
              <a:t>語法將</a:t>
            </a:r>
            <a:r>
              <a:rPr lang="zh-TW" altLang="en-US" dirty="0"/>
              <a:t>暫</a:t>
            </a:r>
            <a:r>
              <a:rPr lang="zh-TW" altLang="en-US" dirty="0" smtClean="0"/>
              <a:t>存資料表寫入到目的資料表</a:t>
            </a:r>
            <a:endParaRPr lang="en-US" altLang="zh-TW" dirty="0" smtClean="0"/>
          </a:p>
          <a:p>
            <a:endParaRPr lang="en-US" altLang="zh-TW" dirty="0" smtClean="0"/>
          </a:p>
          <a:p>
            <a:endParaRPr lang="zh-TW" altLang="en-US" dirty="0"/>
          </a:p>
        </p:txBody>
      </p:sp>
      <p:pic>
        <p:nvPicPr>
          <p:cNvPr id="7" name="圖片 6"/>
          <p:cNvPicPr>
            <a:picLocks noChangeAspect="1"/>
          </p:cNvPicPr>
          <p:nvPr/>
        </p:nvPicPr>
        <p:blipFill>
          <a:blip r:embed="rId2"/>
          <a:stretch>
            <a:fillRect/>
          </a:stretch>
        </p:blipFill>
        <p:spPr>
          <a:xfrm>
            <a:off x="6174284" y="1790384"/>
            <a:ext cx="5182049" cy="4625741"/>
          </a:xfrm>
          <a:prstGeom prst="rect">
            <a:avLst/>
          </a:prstGeom>
        </p:spPr>
      </p:pic>
    </p:spTree>
    <p:extLst>
      <p:ext uri="{BB962C8B-B14F-4D97-AF65-F5344CB8AC3E}">
        <p14:creationId xmlns:p14="http://schemas.microsoft.com/office/powerpoint/2010/main" val="1581782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a:t>
            </a:r>
            <a:r>
              <a:rPr lang="zh-TW" altLang="en-US" b="1" dirty="0">
                <a:solidFill>
                  <a:schemeClr val="tx1"/>
                </a:solidFill>
              </a:rPr>
              <a:t>出</a:t>
            </a:r>
            <a:r>
              <a:rPr lang="zh-TW" altLang="en-US" b="1" dirty="0" smtClean="0">
                <a:solidFill>
                  <a:schemeClr val="tx1"/>
                </a:solidFill>
              </a:rPr>
              <a:t>設定模組</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81673" y="1904999"/>
            <a:ext cx="6835556" cy="4651512"/>
          </a:xfrm>
          <a:prstGeom prst="rect">
            <a:avLst/>
          </a:prstGeom>
        </p:spPr>
      </p:pic>
      <p:pic>
        <p:nvPicPr>
          <p:cNvPr id="5" name="圖片 4"/>
          <p:cNvPicPr>
            <a:picLocks noChangeAspect="1"/>
          </p:cNvPicPr>
          <p:nvPr/>
        </p:nvPicPr>
        <p:blipFill>
          <a:blip r:embed="rId3"/>
          <a:stretch>
            <a:fillRect/>
          </a:stretch>
        </p:blipFill>
        <p:spPr>
          <a:xfrm>
            <a:off x="7250978" y="5372447"/>
            <a:ext cx="4862644" cy="1184064"/>
          </a:xfrm>
          <a:prstGeom prst="rect">
            <a:avLst/>
          </a:prstGeom>
        </p:spPr>
      </p:pic>
      <p:pic>
        <p:nvPicPr>
          <p:cNvPr id="8" name="圖片 7"/>
          <p:cNvPicPr>
            <a:picLocks noChangeAspect="1"/>
          </p:cNvPicPr>
          <p:nvPr/>
        </p:nvPicPr>
        <p:blipFill>
          <a:blip r:embed="rId4"/>
          <a:stretch>
            <a:fillRect/>
          </a:stretch>
        </p:blipFill>
        <p:spPr>
          <a:xfrm>
            <a:off x="7250978" y="1904999"/>
            <a:ext cx="4862644" cy="3267365"/>
          </a:xfrm>
          <a:prstGeom prst="rect">
            <a:avLst/>
          </a:prstGeom>
        </p:spPr>
      </p:pic>
    </p:spTree>
    <p:extLst>
      <p:ext uri="{BB962C8B-B14F-4D97-AF65-F5344CB8AC3E}">
        <p14:creationId xmlns:p14="http://schemas.microsoft.com/office/powerpoint/2010/main" val="1251531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(1/3)</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432320" y="1905000"/>
            <a:ext cx="5314518" cy="4762433"/>
          </a:xfrm>
          <a:prstGeom prst="rect">
            <a:avLst/>
          </a:prstGeom>
        </p:spPr>
      </p:pic>
    </p:spTree>
    <p:extLst>
      <p:ext uri="{BB962C8B-B14F-4D97-AF65-F5344CB8AC3E}">
        <p14:creationId xmlns:p14="http://schemas.microsoft.com/office/powerpoint/2010/main" val="3426746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(2/3)</a:t>
            </a:r>
            <a:endParaRPr lang="zh-TW" altLang="en-US" b="1" dirty="0">
              <a:solidFill>
                <a:schemeClr val="tx1"/>
              </a:solidFill>
            </a:endParaRPr>
          </a:p>
        </p:txBody>
      </p:sp>
      <p:pic>
        <p:nvPicPr>
          <p:cNvPr id="3" name="圖片 2"/>
          <p:cNvPicPr>
            <a:picLocks noChangeAspect="1"/>
          </p:cNvPicPr>
          <p:nvPr/>
        </p:nvPicPr>
        <p:blipFill>
          <a:blip r:embed="rId2"/>
          <a:stretch>
            <a:fillRect/>
          </a:stretch>
        </p:blipFill>
        <p:spPr>
          <a:xfrm>
            <a:off x="2688214" y="1775690"/>
            <a:ext cx="6988877" cy="5017655"/>
          </a:xfrm>
          <a:prstGeom prst="rect">
            <a:avLst/>
          </a:prstGeom>
        </p:spPr>
      </p:pic>
    </p:spTree>
    <p:extLst>
      <p:ext uri="{BB962C8B-B14F-4D97-AF65-F5344CB8AC3E}">
        <p14:creationId xmlns:p14="http://schemas.microsoft.com/office/powerpoint/2010/main" val="3910064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smtClean="0">
                <a:solidFill>
                  <a:schemeClr val="tx1"/>
                </a:solidFill>
              </a:rPr>
              <a:t>檔案匯出</a:t>
            </a:r>
            <a:r>
              <a:rPr lang="en-US" altLang="zh-TW" b="1" dirty="0" smtClean="0">
                <a:solidFill>
                  <a:schemeClr val="tx1"/>
                </a:solidFill>
              </a:rPr>
              <a:t>SSIS</a:t>
            </a:r>
            <a:r>
              <a:rPr lang="zh-TW" altLang="en-US" b="1" dirty="0" smtClean="0">
                <a:solidFill>
                  <a:schemeClr val="tx1"/>
                </a:solidFill>
              </a:rPr>
              <a:t>開發模組</a:t>
            </a:r>
            <a:r>
              <a:rPr lang="en-US" altLang="zh-TW" b="1" dirty="0" smtClean="0">
                <a:solidFill>
                  <a:schemeClr val="tx1"/>
                </a:solidFill>
              </a:rPr>
              <a:t>-</a:t>
            </a:r>
            <a:r>
              <a:rPr lang="zh-TW" altLang="en-US" b="1" dirty="0" smtClean="0">
                <a:solidFill>
                  <a:schemeClr val="tx1"/>
                </a:solidFill>
              </a:rPr>
              <a:t>資料流程</a:t>
            </a:r>
            <a:r>
              <a:rPr lang="en-US" altLang="zh-TW" b="1" dirty="0" smtClean="0">
                <a:solidFill>
                  <a:schemeClr val="tx1"/>
                </a:solidFill>
              </a:rPr>
              <a:t>(3/3)</a:t>
            </a:r>
            <a:endParaRPr lang="zh-TW" altLang="en-US" b="1" dirty="0">
              <a:solidFill>
                <a:schemeClr val="tx1"/>
              </a:solidFill>
            </a:endParaRPr>
          </a:p>
        </p:txBody>
      </p:sp>
      <p:pic>
        <p:nvPicPr>
          <p:cNvPr id="4" name="圖片 3"/>
          <p:cNvPicPr>
            <a:picLocks noChangeAspect="1"/>
          </p:cNvPicPr>
          <p:nvPr/>
        </p:nvPicPr>
        <p:blipFill>
          <a:blip r:embed="rId2"/>
          <a:stretch>
            <a:fillRect/>
          </a:stretch>
        </p:blipFill>
        <p:spPr>
          <a:xfrm>
            <a:off x="3427701" y="1905000"/>
            <a:ext cx="5114925" cy="4838700"/>
          </a:xfrm>
          <a:prstGeom prst="rect">
            <a:avLst/>
          </a:prstGeom>
        </p:spPr>
      </p:pic>
    </p:spTree>
    <p:extLst>
      <p:ext uri="{BB962C8B-B14F-4D97-AF65-F5344CB8AC3E}">
        <p14:creationId xmlns:p14="http://schemas.microsoft.com/office/powerpoint/2010/main" val="15709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作業設定檔</a:t>
            </a:r>
            <a:r>
              <a:rPr lang="en-US" altLang="zh-TW" b="1" dirty="0" smtClean="0">
                <a:solidFill>
                  <a:schemeClr val="tx1"/>
                </a:solidFill>
              </a:rPr>
              <a:t>(1/3)</a:t>
            </a:r>
            <a:endParaRPr lang="zh-TW" altLang="en-US" b="1" dirty="0">
              <a:solidFill>
                <a:schemeClr val="tx1"/>
              </a:solidFill>
            </a:endParaRPr>
          </a:p>
        </p:txBody>
      </p:sp>
      <p:pic>
        <p:nvPicPr>
          <p:cNvPr id="6" name="圖片 5"/>
          <p:cNvPicPr>
            <a:picLocks noChangeAspect="1"/>
          </p:cNvPicPr>
          <p:nvPr/>
        </p:nvPicPr>
        <p:blipFill>
          <a:blip r:embed="rId2"/>
          <a:stretch>
            <a:fillRect/>
          </a:stretch>
        </p:blipFill>
        <p:spPr>
          <a:xfrm>
            <a:off x="461817" y="1762250"/>
            <a:ext cx="5449455" cy="4897433"/>
          </a:xfrm>
          <a:prstGeom prst="rect">
            <a:avLst/>
          </a:prstGeom>
        </p:spPr>
      </p:pic>
      <p:pic>
        <p:nvPicPr>
          <p:cNvPr id="8" name="圖片 7"/>
          <p:cNvPicPr>
            <a:picLocks noChangeAspect="1"/>
          </p:cNvPicPr>
          <p:nvPr/>
        </p:nvPicPr>
        <p:blipFill>
          <a:blip r:embed="rId3"/>
          <a:stretch>
            <a:fillRect/>
          </a:stretch>
        </p:blipFill>
        <p:spPr>
          <a:xfrm>
            <a:off x="6280973" y="1762250"/>
            <a:ext cx="5323052" cy="4814041"/>
          </a:xfrm>
          <a:prstGeom prst="rect">
            <a:avLst/>
          </a:prstGeom>
        </p:spPr>
      </p:pic>
    </p:spTree>
    <p:extLst>
      <p:ext uri="{BB962C8B-B14F-4D97-AF65-F5344CB8AC3E}">
        <p14:creationId xmlns:p14="http://schemas.microsoft.com/office/powerpoint/2010/main" val="3794246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作業步驟設定檔</a:t>
            </a:r>
            <a:r>
              <a:rPr lang="en-US" altLang="zh-TW" b="1" dirty="0" smtClean="0">
                <a:solidFill>
                  <a:schemeClr val="tx1"/>
                </a:solidFill>
              </a:rPr>
              <a:t>(2/3)</a:t>
            </a:r>
            <a:endParaRPr lang="zh-TW" altLang="en-US" b="1" dirty="0">
              <a:solidFill>
                <a:schemeClr val="tx1"/>
              </a:solidFill>
            </a:endParaRPr>
          </a:p>
        </p:txBody>
      </p:sp>
      <p:pic>
        <p:nvPicPr>
          <p:cNvPr id="5" name="內容版面配置區 4"/>
          <p:cNvPicPr>
            <a:picLocks noGrp="1" noChangeAspect="1"/>
          </p:cNvPicPr>
          <p:nvPr>
            <p:ph idx="1"/>
          </p:nvPr>
        </p:nvPicPr>
        <p:blipFill>
          <a:blip r:embed="rId2"/>
          <a:stretch>
            <a:fillRect/>
          </a:stretch>
        </p:blipFill>
        <p:spPr>
          <a:xfrm>
            <a:off x="460143" y="1905000"/>
            <a:ext cx="5404947" cy="4824597"/>
          </a:xfrm>
          <a:prstGeom prst="rect">
            <a:avLst/>
          </a:prstGeom>
        </p:spPr>
      </p:pic>
      <p:pic>
        <p:nvPicPr>
          <p:cNvPr id="7" name="圖片 6"/>
          <p:cNvPicPr>
            <a:picLocks noChangeAspect="1"/>
          </p:cNvPicPr>
          <p:nvPr/>
        </p:nvPicPr>
        <p:blipFill>
          <a:blip r:embed="rId3"/>
          <a:stretch>
            <a:fillRect/>
          </a:stretch>
        </p:blipFill>
        <p:spPr>
          <a:xfrm>
            <a:off x="6123709" y="1905000"/>
            <a:ext cx="5380903" cy="4806244"/>
          </a:xfrm>
          <a:prstGeom prst="rect">
            <a:avLst/>
          </a:prstGeom>
        </p:spPr>
      </p:pic>
    </p:spTree>
    <p:extLst>
      <p:ext uri="{BB962C8B-B14F-4D97-AF65-F5344CB8AC3E}">
        <p14:creationId xmlns:p14="http://schemas.microsoft.com/office/powerpoint/2010/main" val="2232181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637" y="624110"/>
            <a:ext cx="10072976" cy="1280890"/>
          </a:xfrm>
        </p:spPr>
        <p:txBody>
          <a:bodyPr/>
          <a:lstStyle/>
          <a:p>
            <a:pPr algn="ctr"/>
            <a:r>
              <a:rPr lang="zh-TW" altLang="en-US" dirty="0" smtClean="0">
                <a:solidFill>
                  <a:schemeClr val="tx1"/>
                </a:solidFill>
              </a:rPr>
              <a:t>模組化</a:t>
            </a:r>
            <a:r>
              <a:rPr lang="zh-TW" altLang="en-US" dirty="0">
                <a:solidFill>
                  <a:schemeClr val="tx1"/>
                </a:solidFill>
              </a:rPr>
              <a:t>批次</a:t>
            </a:r>
            <a:r>
              <a:rPr lang="zh-TW" altLang="en-US" dirty="0" smtClean="0">
                <a:solidFill>
                  <a:schemeClr val="tx1"/>
                </a:solidFill>
              </a:rPr>
              <a:t>程式</a:t>
            </a:r>
            <a:r>
              <a:rPr lang="en-US" altLang="zh-TW" dirty="0" smtClean="0">
                <a:solidFill>
                  <a:schemeClr val="tx1"/>
                </a:solidFill>
              </a:rPr>
              <a:t/>
            </a:r>
            <a:br>
              <a:rPr lang="en-US" altLang="zh-TW" dirty="0" smtClean="0">
                <a:solidFill>
                  <a:schemeClr val="tx1"/>
                </a:solidFill>
              </a:rPr>
            </a:br>
            <a:r>
              <a:rPr lang="zh-TW" altLang="en-US" b="1" dirty="0">
                <a:solidFill>
                  <a:schemeClr val="tx1"/>
                </a:solidFill>
              </a:rPr>
              <a:t>作業</a:t>
            </a:r>
            <a:r>
              <a:rPr lang="zh-TW" altLang="en-US" b="1" dirty="0" smtClean="0">
                <a:solidFill>
                  <a:schemeClr val="tx1"/>
                </a:solidFill>
              </a:rPr>
              <a:t>設定模組</a:t>
            </a:r>
            <a:r>
              <a:rPr lang="en-US" altLang="zh-TW" b="1" dirty="0" smtClean="0">
                <a:solidFill>
                  <a:schemeClr val="tx1"/>
                </a:solidFill>
              </a:rPr>
              <a:t>-</a:t>
            </a:r>
            <a:r>
              <a:rPr lang="zh-TW" altLang="en-US" b="1" dirty="0" smtClean="0">
                <a:solidFill>
                  <a:schemeClr val="tx1"/>
                </a:solidFill>
              </a:rPr>
              <a:t>作業迴圈設定檔</a:t>
            </a:r>
            <a:r>
              <a:rPr lang="en-US" altLang="zh-TW" b="1" dirty="0" smtClean="0">
                <a:solidFill>
                  <a:schemeClr val="tx1"/>
                </a:solidFill>
              </a:rPr>
              <a:t>(3/3)</a:t>
            </a:r>
            <a:endParaRPr lang="zh-TW" altLang="en-US" b="1" dirty="0">
              <a:solidFill>
                <a:schemeClr val="tx1"/>
              </a:solidFill>
            </a:endParaRPr>
          </a:p>
        </p:txBody>
      </p:sp>
      <p:pic>
        <p:nvPicPr>
          <p:cNvPr id="14" name="內容版面配置區 13"/>
          <p:cNvPicPr>
            <a:picLocks noGrp="1" noChangeAspect="1"/>
          </p:cNvPicPr>
          <p:nvPr>
            <p:ph idx="1"/>
          </p:nvPr>
        </p:nvPicPr>
        <p:blipFill>
          <a:blip r:embed="rId2"/>
          <a:stretch>
            <a:fillRect/>
          </a:stretch>
        </p:blipFill>
        <p:spPr>
          <a:xfrm>
            <a:off x="472459" y="2138907"/>
            <a:ext cx="5272559" cy="4754840"/>
          </a:xfrm>
          <a:prstGeom prst="rect">
            <a:avLst/>
          </a:prstGeom>
        </p:spPr>
      </p:pic>
      <p:pic>
        <p:nvPicPr>
          <p:cNvPr id="15" name="圖片 14"/>
          <p:cNvPicPr>
            <a:picLocks noChangeAspect="1"/>
          </p:cNvPicPr>
          <p:nvPr/>
        </p:nvPicPr>
        <p:blipFill>
          <a:blip r:embed="rId3"/>
          <a:stretch>
            <a:fillRect/>
          </a:stretch>
        </p:blipFill>
        <p:spPr>
          <a:xfrm>
            <a:off x="6382328" y="2138907"/>
            <a:ext cx="5122285" cy="4651365"/>
          </a:xfrm>
          <a:prstGeom prst="rect">
            <a:avLst/>
          </a:prstGeom>
        </p:spPr>
      </p:pic>
    </p:spTree>
    <p:extLst>
      <p:ext uri="{BB962C8B-B14F-4D97-AF65-F5344CB8AC3E}">
        <p14:creationId xmlns:p14="http://schemas.microsoft.com/office/powerpoint/2010/main" val="2563048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solidFill>
                  <a:schemeClr val="tx1"/>
                </a:solidFill>
              </a:rPr>
              <a:t>模組化批次程式</a:t>
            </a:r>
            <a:r>
              <a:rPr lang="en-US" altLang="zh-TW" dirty="0">
                <a:solidFill>
                  <a:schemeClr val="tx1"/>
                </a:solidFill>
              </a:rPr>
              <a:t/>
            </a:r>
            <a:br>
              <a:rPr lang="en-US" altLang="zh-TW" dirty="0">
                <a:solidFill>
                  <a:schemeClr val="tx1"/>
                </a:solidFill>
              </a:rPr>
            </a:br>
            <a:r>
              <a:rPr lang="zh-TW" altLang="en-US" b="1" dirty="0" smtClean="0">
                <a:solidFill>
                  <a:schemeClr val="tx1"/>
                </a:solidFill>
              </a:rPr>
              <a:t>作業</a:t>
            </a:r>
            <a:r>
              <a:rPr lang="en-US" altLang="zh-TW" b="1" dirty="0">
                <a:solidFill>
                  <a:schemeClr val="tx1"/>
                </a:solidFill>
              </a:rPr>
              <a:t>SSIS</a:t>
            </a:r>
            <a:r>
              <a:rPr lang="zh-TW" altLang="en-US" b="1" dirty="0" smtClean="0">
                <a:solidFill>
                  <a:schemeClr val="tx1"/>
                </a:solidFill>
              </a:rPr>
              <a:t>開發模組</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2592925" y="1760370"/>
            <a:ext cx="7583621" cy="5003274"/>
          </a:xfrm>
          <a:prstGeom prst="rect">
            <a:avLst/>
          </a:prstGeom>
        </p:spPr>
      </p:pic>
    </p:spTree>
    <p:extLst>
      <p:ext uri="{BB962C8B-B14F-4D97-AF65-F5344CB8AC3E}">
        <p14:creationId xmlns:p14="http://schemas.microsoft.com/office/powerpoint/2010/main" val="2648759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50508"/>
          </a:xfrm>
        </p:spPr>
        <p:txBody>
          <a:bodyPr/>
          <a:lstStyle/>
          <a:p>
            <a:r>
              <a:rPr lang="zh-TW" altLang="en-US" b="1" dirty="0" smtClean="0"/>
              <a:t>結論</a:t>
            </a:r>
            <a:endParaRPr lang="zh-TW" altLang="en-US" dirty="0"/>
          </a:p>
        </p:txBody>
      </p:sp>
      <p:sp>
        <p:nvSpPr>
          <p:cNvPr id="3" name="內容版面配置區 2"/>
          <p:cNvSpPr>
            <a:spLocks noGrp="1"/>
          </p:cNvSpPr>
          <p:nvPr>
            <p:ph idx="1"/>
          </p:nvPr>
        </p:nvSpPr>
        <p:spPr>
          <a:xfrm>
            <a:off x="3491344" y="1681018"/>
            <a:ext cx="8386620" cy="3777622"/>
          </a:xfrm>
        </p:spPr>
        <p:txBody>
          <a:bodyPr/>
          <a:lstStyle/>
          <a:p>
            <a:r>
              <a:rPr lang="zh-TW" altLang="en-US" dirty="0" smtClean="0"/>
              <a:t>將使用者需求透過設定內容存放在資料庫內</a:t>
            </a:r>
            <a:endParaRPr lang="en-US" altLang="zh-TW" dirty="0" smtClean="0"/>
          </a:p>
          <a:p>
            <a:r>
              <a:rPr lang="zh-TW" altLang="en-US" dirty="0" smtClean="0"/>
              <a:t>透過</a:t>
            </a:r>
            <a:r>
              <a:rPr lang="en-US" altLang="zh-TW" dirty="0" smtClean="0"/>
              <a:t>SSIS</a:t>
            </a:r>
            <a:r>
              <a:rPr lang="zh-TW" altLang="en-US" dirty="0" smtClean="0"/>
              <a:t>程式包裝成應用模組，每一個應用模組從資料庫讀取設定執行</a:t>
            </a:r>
            <a:endParaRPr lang="en-US" altLang="zh-TW" dirty="0" smtClean="0"/>
          </a:p>
          <a:p>
            <a:r>
              <a:rPr lang="zh-TW" altLang="en-US" dirty="0" smtClean="0"/>
              <a:t>新的檔案匯入需求只要透過新增檔案匯入設定即可</a:t>
            </a:r>
            <a:endParaRPr lang="en-US" altLang="zh-TW" dirty="0" smtClean="0"/>
          </a:p>
          <a:p>
            <a:r>
              <a:rPr lang="zh-TW" altLang="en-US" dirty="0" smtClean="0"/>
              <a:t>新增作業並將要執行的應用模組加入到作業步驟內，再透過</a:t>
            </a:r>
            <a:r>
              <a:rPr lang="en-US" altLang="zh-TW" dirty="0" smtClean="0"/>
              <a:t>SQL</a:t>
            </a:r>
            <a:r>
              <a:rPr lang="zh-TW" altLang="en-US" dirty="0" smtClean="0"/>
              <a:t> </a:t>
            </a:r>
            <a:r>
              <a:rPr lang="en-US" altLang="zh-TW" dirty="0" smtClean="0"/>
              <a:t>agent</a:t>
            </a:r>
            <a:r>
              <a:rPr lang="zh-TW" altLang="en-US" dirty="0" smtClean="0"/>
              <a:t>執行</a:t>
            </a:r>
            <a:endParaRPr lang="en-US" altLang="zh-TW" dirty="0" smtClean="0"/>
          </a:p>
          <a:p>
            <a:r>
              <a:rPr lang="zh-TW" altLang="en-US" dirty="0" smtClean="0"/>
              <a:t>聯絡資訊：</a:t>
            </a:r>
            <a:r>
              <a:rPr lang="en-US" altLang="zh-TW" dirty="0" smtClean="0">
                <a:hlinkClick r:id="rId2"/>
              </a:rPr>
              <a:t>jonesyeh@msn.com</a:t>
            </a:r>
            <a:r>
              <a:rPr lang="en-US" altLang="zh-TW" dirty="0" smtClean="0"/>
              <a:t>(</a:t>
            </a:r>
            <a:r>
              <a:rPr lang="zh-TW" altLang="en-US" dirty="0" smtClean="0"/>
              <a:t>葉俊志</a:t>
            </a:r>
            <a:r>
              <a:rPr lang="en-US" altLang="zh-TW" dirty="0" smtClean="0"/>
              <a:t>)</a:t>
            </a:r>
          </a:p>
          <a:p>
            <a:r>
              <a:rPr lang="zh-TW" altLang="en-US" dirty="0" smtClean="0"/>
              <a:t>若想要進行試用可從</a:t>
            </a:r>
            <a:r>
              <a:rPr lang="en-US" altLang="zh-TW" dirty="0" smtClean="0"/>
              <a:t>FB</a:t>
            </a:r>
            <a:r>
              <a:rPr lang="zh-TW" altLang="en-US" dirty="0" smtClean="0"/>
              <a:t>輸入</a:t>
            </a:r>
            <a:r>
              <a:rPr lang="en-US" altLang="zh-TW" dirty="0" smtClean="0"/>
              <a:t>Simple Batch Platform</a:t>
            </a:r>
          </a:p>
          <a:p>
            <a:r>
              <a:rPr lang="zh-TW" altLang="en-US" dirty="0"/>
              <a:t>加入</a:t>
            </a:r>
            <a:r>
              <a:rPr lang="en-US" altLang="zh-TW" dirty="0" smtClean="0"/>
              <a:t>Line</a:t>
            </a:r>
            <a:r>
              <a:rPr lang="zh-TW" altLang="en-US" dirty="0" smtClean="0"/>
              <a:t>機器人下載安裝程式與文件</a:t>
            </a:r>
            <a:endParaRPr lang="en-US" altLang="zh-TW" dirty="0" smtClean="0"/>
          </a:p>
          <a:p>
            <a:endParaRPr lang="en-US" altLang="zh-TW" dirty="0" smtClean="0"/>
          </a:p>
          <a:p>
            <a:endParaRPr lang="en-US" altLang="zh-TW" dirty="0" smtClean="0"/>
          </a:p>
        </p:txBody>
      </p:sp>
      <p:pic>
        <p:nvPicPr>
          <p:cNvPr id="5" name="圖片 4"/>
          <p:cNvPicPr>
            <a:picLocks noChangeAspect="1"/>
          </p:cNvPicPr>
          <p:nvPr/>
        </p:nvPicPr>
        <p:blipFill>
          <a:blip r:embed="rId3"/>
          <a:stretch>
            <a:fillRect/>
          </a:stretch>
        </p:blipFill>
        <p:spPr>
          <a:xfrm>
            <a:off x="462396" y="1560946"/>
            <a:ext cx="2400300" cy="5109480"/>
          </a:xfrm>
          <a:prstGeom prst="rect">
            <a:avLst/>
          </a:prstGeom>
        </p:spPr>
      </p:pic>
      <p:pic>
        <p:nvPicPr>
          <p:cNvPr id="4" name="圖片 3"/>
          <p:cNvPicPr>
            <a:picLocks noChangeAspect="1"/>
          </p:cNvPicPr>
          <p:nvPr/>
        </p:nvPicPr>
        <p:blipFill>
          <a:blip r:embed="rId4"/>
          <a:stretch>
            <a:fillRect/>
          </a:stretch>
        </p:blipFill>
        <p:spPr>
          <a:xfrm>
            <a:off x="8371056" y="4115686"/>
            <a:ext cx="2426429" cy="1918096"/>
          </a:xfrm>
          <a:prstGeom prst="rect">
            <a:avLst/>
          </a:prstGeom>
        </p:spPr>
      </p:pic>
    </p:spTree>
    <p:extLst>
      <p:ext uri="{BB962C8B-B14F-4D97-AF65-F5344CB8AC3E}">
        <p14:creationId xmlns:p14="http://schemas.microsoft.com/office/powerpoint/2010/main" val="23668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567381"/>
          </a:xfrm>
        </p:spPr>
        <p:txBody>
          <a:bodyPr>
            <a:normAutofit fontScale="90000"/>
          </a:bodyPr>
          <a:lstStyle/>
          <a:p>
            <a:r>
              <a:rPr lang="zh-TW" altLang="en-US" b="1" dirty="0"/>
              <a:t>我們為何選擇</a:t>
            </a:r>
            <a:r>
              <a:rPr lang="en-US" altLang="zh-TW" b="1" dirty="0" smtClean="0"/>
              <a:t>Microsoft</a:t>
            </a:r>
            <a:r>
              <a:rPr lang="zh-TW" altLang="en-US" b="1" dirty="0" smtClean="0"/>
              <a:t> </a:t>
            </a:r>
            <a:r>
              <a:rPr lang="en-US" altLang="zh-TW" b="1" dirty="0"/>
              <a:t>Solution</a:t>
            </a:r>
            <a:r>
              <a:rPr lang="zh-TW" altLang="en-US" b="1" dirty="0"/>
              <a:t> 呢</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330036"/>
            <a:ext cx="8915400" cy="5227782"/>
          </a:xfrm>
        </p:spPr>
        <p:txBody>
          <a:bodyPr>
            <a:normAutofit/>
          </a:bodyPr>
          <a:lstStyle/>
          <a:p>
            <a:r>
              <a:rPr lang="zh-TW" altLang="en-US" b="1" dirty="0" smtClean="0">
                <a:solidFill>
                  <a:srgbClr val="FF0000"/>
                </a:solidFill>
              </a:rPr>
              <a:t>免費</a:t>
            </a:r>
            <a:r>
              <a:rPr lang="en-US" altLang="zh-TW" dirty="0" smtClean="0"/>
              <a:t>-</a:t>
            </a:r>
            <a:r>
              <a:rPr lang="zh-TW" altLang="en-US" dirty="0" smtClean="0"/>
              <a:t>只要安裝</a:t>
            </a:r>
            <a:r>
              <a:rPr lang="en-US" altLang="zh-TW" dirty="0" smtClean="0"/>
              <a:t>SQL</a:t>
            </a:r>
            <a:r>
              <a:rPr lang="zh-TW" altLang="en-US" dirty="0" smtClean="0"/>
              <a:t> </a:t>
            </a:r>
            <a:r>
              <a:rPr lang="en-US" altLang="zh-TW" dirty="0" smtClean="0"/>
              <a:t>Server</a:t>
            </a:r>
            <a:r>
              <a:rPr lang="zh-TW" altLang="en-US" dirty="0" smtClean="0"/>
              <a:t>就可以免</a:t>
            </a:r>
            <a:r>
              <a:rPr lang="zh-TW" altLang="en-US" dirty="0"/>
              <a:t>費</a:t>
            </a:r>
            <a:r>
              <a:rPr lang="zh-TW" altLang="en-US" dirty="0" smtClean="0"/>
              <a:t>使用批次功能</a:t>
            </a:r>
            <a:endParaRPr lang="en-US" altLang="zh-TW" dirty="0" smtClean="0"/>
          </a:p>
          <a:p>
            <a:r>
              <a:rPr lang="en-US" altLang="zh-TW" dirty="0" smtClean="0"/>
              <a:t>SSIS</a:t>
            </a:r>
          </a:p>
          <a:p>
            <a:pPr lvl="1"/>
            <a:r>
              <a:rPr lang="zh-TW" altLang="en-US" dirty="0"/>
              <a:t>分成</a:t>
            </a:r>
            <a:r>
              <a:rPr lang="zh-TW" altLang="en-US" b="1" dirty="0">
                <a:solidFill>
                  <a:srgbClr val="FF0000"/>
                </a:solidFill>
              </a:rPr>
              <a:t>工作流程與</a:t>
            </a:r>
            <a:r>
              <a:rPr lang="zh-TW" altLang="en-US" b="1" dirty="0" smtClean="0">
                <a:solidFill>
                  <a:srgbClr val="FF0000"/>
                </a:solidFill>
              </a:rPr>
              <a:t>資料流</a:t>
            </a:r>
            <a:r>
              <a:rPr lang="zh-TW" altLang="en-US" dirty="0" smtClean="0"/>
              <a:t>程，且具有</a:t>
            </a:r>
            <a:r>
              <a:rPr lang="zh-TW" altLang="en-US" b="1" dirty="0" smtClean="0">
                <a:solidFill>
                  <a:srgbClr val="FF0000"/>
                </a:solidFill>
              </a:rPr>
              <a:t>圖形化拖拉</a:t>
            </a:r>
            <a:r>
              <a:rPr lang="zh-TW" altLang="en-US" dirty="0" smtClean="0"/>
              <a:t>介面，容易上手</a:t>
            </a:r>
            <a:endParaRPr lang="en-US" altLang="zh-TW" dirty="0" smtClean="0"/>
          </a:p>
          <a:p>
            <a:pPr lvl="1"/>
            <a:r>
              <a:rPr lang="zh-TW" altLang="en-US" dirty="0" smtClean="0"/>
              <a:t>開發環境使用</a:t>
            </a:r>
            <a:r>
              <a:rPr lang="en-US" altLang="zh-TW" b="1" dirty="0" smtClean="0">
                <a:solidFill>
                  <a:srgbClr val="FF0000"/>
                </a:solidFill>
              </a:rPr>
              <a:t>Visual</a:t>
            </a:r>
            <a:r>
              <a:rPr lang="zh-TW" altLang="en-US" b="1" dirty="0">
                <a:solidFill>
                  <a:srgbClr val="FF0000"/>
                </a:solidFill>
              </a:rPr>
              <a:t> </a:t>
            </a:r>
            <a:r>
              <a:rPr lang="en-US" altLang="zh-TW" b="1" dirty="0" smtClean="0">
                <a:solidFill>
                  <a:srgbClr val="FF0000"/>
                </a:solidFill>
              </a:rPr>
              <a:t>Studio</a:t>
            </a:r>
            <a:r>
              <a:rPr lang="zh-TW" altLang="en-US" dirty="0" smtClean="0"/>
              <a:t>很容易使用，不用額外學習開發工具</a:t>
            </a:r>
            <a:endParaRPr lang="en-US" altLang="zh-TW" dirty="0" smtClean="0"/>
          </a:p>
          <a:p>
            <a:pPr lvl="1"/>
            <a:r>
              <a:rPr lang="zh-TW" altLang="en-US" dirty="0" smtClean="0"/>
              <a:t>具有很多</a:t>
            </a:r>
            <a:r>
              <a:rPr lang="zh-TW" altLang="en-US" b="1" dirty="0" smtClean="0">
                <a:solidFill>
                  <a:srgbClr val="FF0000"/>
                </a:solidFill>
              </a:rPr>
              <a:t>開發元件</a:t>
            </a:r>
            <a:r>
              <a:rPr lang="zh-TW" altLang="en-US" dirty="0" smtClean="0"/>
              <a:t>可以使用</a:t>
            </a:r>
            <a:endParaRPr lang="en-US" altLang="zh-TW" dirty="0" smtClean="0"/>
          </a:p>
          <a:p>
            <a:pPr lvl="1"/>
            <a:r>
              <a:rPr lang="zh-TW" altLang="en-US" dirty="0" smtClean="0"/>
              <a:t>若元件無法提供的功能還可以使用</a:t>
            </a:r>
            <a:r>
              <a:rPr lang="en-US" altLang="zh-TW" b="1" dirty="0" err="1" smtClean="0">
                <a:solidFill>
                  <a:srgbClr val="FF0000"/>
                </a:solidFill>
              </a:rPr>
              <a:t>C#,vb.net</a:t>
            </a:r>
            <a:r>
              <a:rPr lang="zh-TW" altLang="en-US" dirty="0" smtClean="0"/>
              <a:t>來完成</a:t>
            </a:r>
            <a:endParaRPr lang="en-US" altLang="zh-TW" dirty="0" smtClean="0"/>
          </a:p>
          <a:p>
            <a:pPr lvl="1"/>
            <a:r>
              <a:rPr lang="zh-TW" altLang="en-US" dirty="0" smtClean="0"/>
              <a:t>執行時使用顏色很清楚執行到哪裡</a:t>
            </a:r>
            <a:endParaRPr lang="en-US" altLang="zh-TW" dirty="0" smtClean="0"/>
          </a:p>
          <a:p>
            <a:pPr lvl="1"/>
            <a:r>
              <a:rPr lang="zh-TW" altLang="en-US" dirty="0" smtClean="0"/>
              <a:t>執行過程中都有執行紀錄可查看原因</a:t>
            </a:r>
            <a:endParaRPr lang="en-US" altLang="zh-TW" dirty="0" smtClean="0"/>
          </a:p>
          <a:p>
            <a:r>
              <a:rPr lang="en-US" altLang="zh-TW" dirty="0" smtClean="0"/>
              <a:t>SQL</a:t>
            </a:r>
            <a:r>
              <a:rPr lang="zh-TW" altLang="en-US" dirty="0" smtClean="0"/>
              <a:t> </a:t>
            </a:r>
            <a:r>
              <a:rPr lang="en-US" altLang="zh-TW" dirty="0" smtClean="0"/>
              <a:t>Agent</a:t>
            </a:r>
          </a:p>
          <a:p>
            <a:pPr lvl="1"/>
            <a:r>
              <a:rPr lang="zh-TW" altLang="en-US" dirty="0" smtClean="0"/>
              <a:t>作業</a:t>
            </a:r>
            <a:r>
              <a:rPr lang="en-US" altLang="zh-TW" dirty="0" smtClean="0"/>
              <a:t>-</a:t>
            </a:r>
            <a:r>
              <a:rPr lang="zh-TW" altLang="en-US" dirty="0" smtClean="0"/>
              <a:t>並可加入各式各樣的程式</a:t>
            </a:r>
            <a:r>
              <a:rPr lang="en-US" altLang="zh-TW" dirty="0" smtClean="0"/>
              <a:t>(TSQL</a:t>
            </a:r>
            <a:r>
              <a:rPr lang="zh-TW" altLang="en-US" dirty="0" smtClean="0"/>
              <a:t>、</a:t>
            </a:r>
            <a:r>
              <a:rPr lang="en-US" altLang="zh-TW" dirty="0" err="1" smtClean="0"/>
              <a:t>Cmd</a:t>
            </a:r>
            <a:r>
              <a:rPr lang="zh-TW" altLang="en-US" dirty="0"/>
              <a:t>、</a:t>
            </a:r>
            <a:r>
              <a:rPr lang="en-US" altLang="zh-TW" dirty="0" smtClean="0"/>
              <a:t>SSIS</a:t>
            </a:r>
            <a:r>
              <a:rPr lang="zh-TW" altLang="en-US" dirty="0" smtClean="0"/>
              <a:t>封裝及其他程式</a:t>
            </a:r>
            <a:r>
              <a:rPr lang="en-US" altLang="zh-TW" dirty="0" smtClean="0"/>
              <a:t>)</a:t>
            </a:r>
          </a:p>
          <a:p>
            <a:pPr lvl="1"/>
            <a:r>
              <a:rPr lang="zh-TW" altLang="en-US" dirty="0" smtClean="0"/>
              <a:t>作業步驟</a:t>
            </a:r>
            <a:r>
              <a:rPr lang="en-US" altLang="zh-TW" dirty="0" smtClean="0"/>
              <a:t>-</a:t>
            </a:r>
            <a:r>
              <a:rPr lang="zh-TW" altLang="en-US" dirty="0" smtClean="0"/>
              <a:t>可以設定程式執行順序</a:t>
            </a:r>
            <a:endParaRPr lang="en-US" altLang="zh-TW" dirty="0" smtClean="0"/>
          </a:p>
          <a:p>
            <a:pPr lvl="1"/>
            <a:r>
              <a:rPr lang="zh-TW" altLang="en-US" dirty="0" smtClean="0"/>
              <a:t>通知</a:t>
            </a:r>
            <a:r>
              <a:rPr lang="en-US" altLang="zh-TW" dirty="0" smtClean="0"/>
              <a:t>-</a:t>
            </a:r>
            <a:r>
              <a:rPr lang="zh-TW" altLang="en-US" dirty="0" smtClean="0"/>
              <a:t>若執行異常，可以定義那些</a:t>
            </a:r>
            <a:r>
              <a:rPr lang="en-US" altLang="zh-TW" dirty="0" smtClean="0"/>
              <a:t>Email</a:t>
            </a:r>
            <a:r>
              <a:rPr lang="zh-TW" altLang="en-US" dirty="0" smtClean="0"/>
              <a:t>接收者</a:t>
            </a:r>
            <a:endParaRPr lang="en-US" altLang="zh-TW" dirty="0" smtClean="0"/>
          </a:p>
          <a:p>
            <a:pPr lvl="1"/>
            <a:r>
              <a:rPr lang="zh-TW" altLang="en-US" dirty="0" smtClean="0"/>
              <a:t>設定時間排程執行作業</a:t>
            </a:r>
            <a:endParaRPr lang="en-US" altLang="zh-TW" dirty="0" smtClean="0"/>
          </a:p>
          <a:p>
            <a:pPr lvl="1"/>
            <a:endParaRPr lang="en-US" altLang="zh-TW" dirty="0" smtClean="0"/>
          </a:p>
          <a:p>
            <a:pPr lvl="1"/>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90900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567381"/>
          </a:xfrm>
        </p:spPr>
        <p:txBody>
          <a:bodyPr>
            <a:normAutofit fontScale="90000"/>
          </a:bodyPr>
          <a:lstStyle/>
          <a:p>
            <a:r>
              <a:rPr lang="zh-TW" altLang="en-US" b="1" dirty="0"/>
              <a:t>我們為何選擇</a:t>
            </a:r>
            <a:r>
              <a:rPr lang="en-US" altLang="zh-TW" b="1" dirty="0" smtClean="0"/>
              <a:t>Microsoft</a:t>
            </a:r>
            <a:r>
              <a:rPr lang="zh-TW" altLang="en-US" b="1" dirty="0" smtClean="0"/>
              <a:t> </a:t>
            </a:r>
            <a:r>
              <a:rPr lang="en-US" altLang="zh-TW" b="1" dirty="0"/>
              <a:t>Solution</a:t>
            </a:r>
            <a:r>
              <a:rPr lang="zh-TW" altLang="en-US" b="1" dirty="0"/>
              <a:t> 呢</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330036"/>
            <a:ext cx="8915400" cy="5227782"/>
          </a:xfrm>
        </p:spPr>
        <p:txBody>
          <a:bodyPr>
            <a:normAutofit/>
          </a:bodyPr>
          <a:lstStyle/>
          <a:p>
            <a:r>
              <a:rPr lang="zh-TW" altLang="en-US" dirty="0" smtClean="0"/>
              <a:t>匯入</a:t>
            </a:r>
            <a:r>
              <a:rPr lang="zh-TW" altLang="en-US" dirty="0"/>
              <a:t>與匯出資料</a:t>
            </a:r>
            <a:r>
              <a:rPr lang="zh-TW" altLang="en-US" dirty="0" smtClean="0"/>
              <a:t>精靈</a:t>
            </a:r>
            <a:endParaRPr lang="en-US" altLang="zh-TW" dirty="0" smtClean="0"/>
          </a:p>
          <a:p>
            <a:pPr lvl="1"/>
            <a:r>
              <a:rPr lang="zh-TW" altLang="en-US" dirty="0" smtClean="0"/>
              <a:t>快速方便手動將資料匯出與匯出</a:t>
            </a:r>
            <a:endParaRPr lang="en-US" altLang="zh-TW" dirty="0" smtClean="0"/>
          </a:p>
          <a:p>
            <a:r>
              <a:rPr lang="zh-TW" altLang="en-US" dirty="0" smtClean="0"/>
              <a:t>部屬</a:t>
            </a:r>
            <a:endParaRPr lang="en-US" altLang="zh-TW" dirty="0" smtClean="0"/>
          </a:p>
          <a:p>
            <a:pPr lvl="1"/>
            <a:r>
              <a:rPr lang="zh-TW" altLang="en-US" dirty="0"/>
              <a:t>在</a:t>
            </a:r>
            <a:r>
              <a:rPr lang="en-US" altLang="zh-TW" dirty="0"/>
              <a:t>Visual</a:t>
            </a:r>
            <a:r>
              <a:rPr lang="zh-TW" altLang="en-US" dirty="0"/>
              <a:t> </a:t>
            </a:r>
            <a:r>
              <a:rPr lang="en-US" altLang="zh-TW" dirty="0"/>
              <a:t>Studio</a:t>
            </a:r>
            <a:r>
              <a:rPr lang="zh-TW" altLang="en-US" dirty="0"/>
              <a:t> 開發工具產生部屬</a:t>
            </a:r>
            <a:r>
              <a:rPr lang="zh-TW" altLang="en-US" dirty="0" smtClean="0"/>
              <a:t>檔案</a:t>
            </a:r>
            <a:endParaRPr lang="en-US" altLang="zh-TW" dirty="0" smtClean="0"/>
          </a:p>
          <a:p>
            <a:pPr lvl="1"/>
            <a:r>
              <a:rPr lang="zh-TW" altLang="en-US" dirty="0" smtClean="0"/>
              <a:t>提供精靈與命令列部屬方式</a:t>
            </a:r>
            <a:endParaRPr lang="en-US" altLang="zh-TW" dirty="0" smtClean="0"/>
          </a:p>
          <a:p>
            <a:pPr lvl="1"/>
            <a:r>
              <a:rPr lang="zh-TW" altLang="en-US" dirty="0" smtClean="0"/>
              <a:t>可選擇存放在</a:t>
            </a:r>
            <a:r>
              <a:rPr lang="en-US" altLang="zh-TW" dirty="0" smtClean="0"/>
              <a:t>File</a:t>
            </a:r>
            <a:r>
              <a:rPr lang="zh-TW" altLang="en-US" dirty="0" smtClean="0"/>
              <a:t> </a:t>
            </a:r>
            <a:r>
              <a:rPr lang="en-US" altLang="zh-TW" dirty="0" smtClean="0"/>
              <a:t>System</a:t>
            </a:r>
            <a:r>
              <a:rPr lang="zh-TW" altLang="en-US" dirty="0" smtClean="0"/>
              <a:t>、</a:t>
            </a:r>
            <a:r>
              <a:rPr lang="en-US" altLang="zh-TW" dirty="0" err="1" smtClean="0"/>
              <a:t>Sql</a:t>
            </a:r>
            <a:r>
              <a:rPr lang="zh-TW" altLang="en-US" dirty="0" smtClean="0"/>
              <a:t> </a:t>
            </a:r>
            <a:r>
              <a:rPr lang="en-US" altLang="zh-TW" dirty="0" smtClean="0"/>
              <a:t>Server</a:t>
            </a:r>
            <a:r>
              <a:rPr lang="zh-TW" altLang="en-US" dirty="0" smtClean="0"/>
              <a:t>、</a:t>
            </a:r>
            <a:r>
              <a:rPr lang="en-US" altLang="zh-TW" dirty="0" smtClean="0"/>
              <a:t>SSIS</a:t>
            </a:r>
            <a:r>
              <a:rPr lang="zh-TW" altLang="en-US" dirty="0" smtClean="0"/>
              <a:t> </a:t>
            </a:r>
            <a:r>
              <a:rPr lang="en-US" altLang="zh-TW" dirty="0" smtClean="0"/>
              <a:t>Integration</a:t>
            </a:r>
            <a:r>
              <a:rPr lang="zh-TW" altLang="en-US" dirty="0" smtClean="0"/>
              <a:t> </a:t>
            </a:r>
            <a:r>
              <a:rPr lang="en-US" altLang="zh-TW" dirty="0" smtClean="0"/>
              <a:t>services</a:t>
            </a:r>
            <a:r>
              <a:rPr lang="zh-TW" altLang="en-US" dirty="0" smtClean="0"/>
              <a:t> 目錄</a:t>
            </a:r>
            <a:endParaRPr lang="en-US" altLang="zh-TW" dirty="0" smtClean="0"/>
          </a:p>
          <a:p>
            <a:pPr lvl="1"/>
            <a:r>
              <a:rPr lang="zh-TW" altLang="en-US" dirty="0" smtClean="0"/>
              <a:t>提供版本控管、隨時可回復舊版本</a:t>
            </a:r>
            <a:endParaRPr lang="en-US" altLang="zh-TW" dirty="0" smtClean="0"/>
          </a:p>
          <a:p>
            <a:pPr lvl="1"/>
            <a:r>
              <a:rPr lang="zh-TW" altLang="en-US" dirty="0" smtClean="0"/>
              <a:t>提共匯出專案</a:t>
            </a:r>
            <a:endParaRPr lang="en-US" altLang="zh-TW" dirty="0" smtClean="0"/>
          </a:p>
          <a:p>
            <a:r>
              <a:rPr lang="zh-TW" altLang="en-US" dirty="0" smtClean="0"/>
              <a:t>執行</a:t>
            </a:r>
            <a:endParaRPr lang="en-US" altLang="zh-TW" dirty="0" smtClean="0"/>
          </a:p>
          <a:p>
            <a:pPr lvl="1"/>
            <a:r>
              <a:rPr lang="zh-TW" altLang="en-US" dirty="0" smtClean="0"/>
              <a:t>可以在檔案總管手動執行</a:t>
            </a:r>
            <a:r>
              <a:rPr lang="en-US" altLang="zh-TW" dirty="0" smtClean="0"/>
              <a:t>SSIS</a:t>
            </a:r>
            <a:r>
              <a:rPr lang="zh-TW" altLang="en-US" dirty="0" smtClean="0"/>
              <a:t>封裝</a:t>
            </a:r>
            <a:endParaRPr lang="en-US" altLang="zh-TW" dirty="0" smtClean="0"/>
          </a:p>
          <a:p>
            <a:pPr lvl="1"/>
            <a:r>
              <a:rPr lang="zh-TW" altLang="en-US" dirty="0" smtClean="0"/>
              <a:t>可以開啟</a:t>
            </a:r>
            <a:r>
              <a:rPr lang="en-US" altLang="zh-TW" dirty="0" smtClean="0"/>
              <a:t>SSMS</a:t>
            </a:r>
            <a:r>
              <a:rPr lang="zh-TW" altLang="en-US" dirty="0"/>
              <a:t>手動執行</a:t>
            </a:r>
            <a:r>
              <a:rPr lang="en-US" altLang="zh-TW" dirty="0"/>
              <a:t>SSIS</a:t>
            </a:r>
            <a:r>
              <a:rPr lang="zh-TW" altLang="en-US" dirty="0" smtClean="0"/>
              <a:t>封裝</a:t>
            </a:r>
            <a:endParaRPr lang="en-US" altLang="zh-TW" dirty="0" smtClean="0"/>
          </a:p>
          <a:p>
            <a:pPr lvl="1"/>
            <a:r>
              <a:rPr lang="zh-TW" altLang="en-US" dirty="0" smtClean="0"/>
              <a:t>提供</a:t>
            </a:r>
            <a:r>
              <a:rPr lang="en-US" altLang="zh-TW" dirty="0" smtClean="0"/>
              <a:t>SSIS</a:t>
            </a:r>
            <a:r>
              <a:rPr lang="zh-TW" altLang="en-US" dirty="0" smtClean="0"/>
              <a:t>報表，方便查詢執行</a:t>
            </a:r>
            <a:r>
              <a:rPr lang="en-US" altLang="zh-TW" dirty="0" smtClean="0"/>
              <a:t>SSIS</a:t>
            </a:r>
            <a:r>
              <a:rPr lang="zh-TW" altLang="en-US" dirty="0" smtClean="0"/>
              <a:t>執行紀錄</a:t>
            </a:r>
            <a:endParaRPr lang="en-US" altLang="zh-TW" dirty="0" smtClean="0"/>
          </a:p>
          <a:p>
            <a:pPr lvl="1"/>
            <a:r>
              <a:rPr lang="zh-TW" altLang="en-US" dirty="0" smtClean="0"/>
              <a:t>經由</a:t>
            </a:r>
            <a:r>
              <a:rPr lang="en-US" altLang="zh-TW" dirty="0" smtClean="0"/>
              <a:t>SQL</a:t>
            </a:r>
            <a:r>
              <a:rPr lang="zh-TW" altLang="en-US" dirty="0" smtClean="0"/>
              <a:t> </a:t>
            </a:r>
            <a:r>
              <a:rPr lang="en-US" altLang="zh-TW" dirty="0" smtClean="0"/>
              <a:t>Agent</a:t>
            </a:r>
            <a:r>
              <a:rPr lang="zh-TW" altLang="en-US" dirty="0" smtClean="0"/>
              <a:t>執行</a:t>
            </a:r>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04296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9863" y="624110"/>
            <a:ext cx="10424750" cy="777970"/>
          </a:xfrm>
        </p:spPr>
        <p:txBody>
          <a:bodyPr>
            <a:normAutofit fontScale="90000"/>
          </a:bodyPr>
          <a:lstStyle/>
          <a:p>
            <a:r>
              <a:rPr lang="en-US" altLang="zh-TW" b="1" dirty="0" smtClean="0"/>
              <a:t>Microsoft</a:t>
            </a:r>
            <a:r>
              <a:rPr lang="zh-TW" altLang="en-US" b="1" dirty="0" smtClean="0"/>
              <a:t> </a:t>
            </a:r>
            <a:r>
              <a:rPr lang="en-US" altLang="zh-TW" b="1" dirty="0" smtClean="0"/>
              <a:t>Solution</a:t>
            </a:r>
            <a:r>
              <a:rPr lang="zh-TW" altLang="en-US" b="1" dirty="0" smtClean="0"/>
              <a:t>那麼強大，</a:t>
            </a:r>
            <a:r>
              <a:rPr lang="zh-TW" altLang="en-US" b="1" dirty="0"/>
              <a:t>有</a:t>
            </a:r>
            <a:r>
              <a:rPr lang="zh-TW" altLang="en-US" b="1" dirty="0" smtClean="0"/>
              <a:t>什麼還可以</a:t>
            </a:r>
            <a:r>
              <a:rPr lang="zh-TW" altLang="en-US" b="1" dirty="0"/>
              <a:t>改進</a:t>
            </a:r>
            <a:r>
              <a:rPr lang="zh-TW" altLang="en-US" b="1" dirty="0" smtClean="0"/>
              <a:t>的</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並非都是免費的</a:t>
            </a:r>
            <a:r>
              <a:rPr lang="en-US" altLang="zh-TW" dirty="0" smtClean="0"/>
              <a:t>-</a:t>
            </a:r>
            <a:r>
              <a:rPr lang="zh-TW" altLang="en-US" dirty="0" smtClean="0"/>
              <a:t>若批次不能在資料庫那一台執行時，就需要額外再購買另一台</a:t>
            </a:r>
            <a:r>
              <a:rPr lang="en-US" altLang="zh-TW" dirty="0" smtClean="0"/>
              <a:t>SQL</a:t>
            </a:r>
            <a:r>
              <a:rPr lang="zh-TW" altLang="en-US" dirty="0" smtClean="0"/>
              <a:t> </a:t>
            </a:r>
            <a:r>
              <a:rPr lang="en-US" altLang="zh-TW" dirty="0" smtClean="0"/>
              <a:t>Server</a:t>
            </a:r>
            <a:r>
              <a:rPr lang="zh-TW" altLang="en-US" dirty="0" smtClean="0"/>
              <a:t>來安裝</a:t>
            </a:r>
            <a:r>
              <a:rPr lang="en-US" altLang="zh-TW" dirty="0" smtClean="0"/>
              <a:t>SSIS</a:t>
            </a:r>
            <a:r>
              <a:rPr lang="zh-TW" altLang="en-US" dirty="0" smtClean="0"/>
              <a:t>模組，所以就需要額外加購</a:t>
            </a:r>
            <a:r>
              <a:rPr lang="en-US" altLang="zh-TW" dirty="0" smtClean="0"/>
              <a:t>SQL</a:t>
            </a:r>
            <a:r>
              <a:rPr lang="zh-TW" altLang="en-US" dirty="0" smtClean="0"/>
              <a:t> </a:t>
            </a:r>
            <a:r>
              <a:rPr lang="en-US" altLang="zh-TW" dirty="0" smtClean="0"/>
              <a:t>Server</a:t>
            </a:r>
            <a:r>
              <a:rPr lang="zh-TW" altLang="en-US" dirty="0" smtClean="0"/>
              <a:t> </a:t>
            </a:r>
            <a:r>
              <a:rPr lang="en-US" altLang="zh-TW" dirty="0" smtClean="0"/>
              <a:t>License</a:t>
            </a:r>
          </a:p>
          <a:p>
            <a:r>
              <a:rPr lang="en-US" altLang="zh-TW" dirty="0" smtClean="0"/>
              <a:t>SSIS</a:t>
            </a:r>
          </a:p>
          <a:p>
            <a:pPr lvl="1"/>
            <a:r>
              <a:rPr lang="zh-TW" altLang="en-US" b="1" dirty="0" smtClean="0">
                <a:solidFill>
                  <a:srgbClr val="0070C0"/>
                </a:solidFill>
              </a:rPr>
              <a:t>安</a:t>
            </a:r>
            <a:r>
              <a:rPr lang="zh-TW" altLang="en-US" b="1" dirty="0">
                <a:solidFill>
                  <a:srgbClr val="0070C0"/>
                </a:solidFill>
              </a:rPr>
              <a:t>裝</a:t>
            </a:r>
            <a:r>
              <a:rPr lang="zh-TW" altLang="en-US" b="1" dirty="0" smtClean="0">
                <a:solidFill>
                  <a:srgbClr val="0070C0"/>
                </a:solidFill>
              </a:rPr>
              <a:t>開發工具</a:t>
            </a:r>
            <a:r>
              <a:rPr lang="en-US" altLang="zh-TW" dirty="0" smtClean="0"/>
              <a:t>-</a:t>
            </a:r>
            <a:r>
              <a:rPr lang="zh-TW" altLang="en-US" dirty="0" smtClean="0"/>
              <a:t>大多數由開發人員開發。必須額外安裝</a:t>
            </a:r>
            <a:r>
              <a:rPr lang="en-US" altLang="zh-TW" dirty="0"/>
              <a:t>Business Intelligence (BI) </a:t>
            </a:r>
            <a:r>
              <a:rPr lang="zh-TW" altLang="en-US" dirty="0"/>
              <a:t>的</a:t>
            </a:r>
            <a:r>
              <a:rPr lang="zh-TW" altLang="en-US" dirty="0" smtClean="0"/>
              <a:t>開發工具才能開發，其他如</a:t>
            </a:r>
            <a:r>
              <a:rPr lang="en-US" altLang="zh-TW" b="1" dirty="0" smtClean="0">
                <a:solidFill>
                  <a:srgbClr val="FF0000"/>
                </a:solidFill>
              </a:rPr>
              <a:t>DBA</a:t>
            </a:r>
            <a:r>
              <a:rPr lang="zh-TW" altLang="en-US" b="1" dirty="0" smtClean="0">
                <a:solidFill>
                  <a:srgbClr val="FF0000"/>
                </a:solidFill>
              </a:rPr>
              <a:t>、</a:t>
            </a:r>
            <a:r>
              <a:rPr lang="en-US" altLang="zh-TW" b="1" dirty="0" smtClean="0">
                <a:solidFill>
                  <a:srgbClr val="FF0000"/>
                </a:solidFill>
              </a:rPr>
              <a:t>SA</a:t>
            </a:r>
            <a:r>
              <a:rPr lang="zh-TW" altLang="en-US" b="1" dirty="0" smtClean="0">
                <a:solidFill>
                  <a:srgbClr val="FF0000"/>
                </a:solidFill>
              </a:rPr>
              <a:t>、系統管理員、資料分析師、一般使用者</a:t>
            </a:r>
            <a:r>
              <a:rPr lang="zh-TW" altLang="en-US" dirty="0" smtClean="0"/>
              <a:t>不會安裝開發工具開發</a:t>
            </a:r>
            <a:endParaRPr lang="en-US" altLang="zh-TW" dirty="0" smtClean="0"/>
          </a:p>
          <a:p>
            <a:pPr lvl="1"/>
            <a:r>
              <a:rPr lang="zh-TW" altLang="en-US" b="1" dirty="0">
                <a:solidFill>
                  <a:srgbClr val="0070C0"/>
                </a:solidFill>
              </a:rPr>
              <a:t>開發</a:t>
            </a:r>
            <a:r>
              <a:rPr lang="zh-TW" altLang="en-US" b="1" dirty="0" smtClean="0">
                <a:solidFill>
                  <a:srgbClr val="0070C0"/>
                </a:solidFill>
              </a:rPr>
              <a:t>元件</a:t>
            </a:r>
            <a:r>
              <a:rPr lang="en-US" altLang="zh-TW" dirty="0" smtClean="0"/>
              <a:t>-</a:t>
            </a:r>
            <a:r>
              <a:rPr lang="zh-TW" altLang="en-US" dirty="0" smtClean="0"/>
              <a:t>雖然提供很多開發元件，但是通常使用者的需求不是單純使用元件就可以完成的，還需要透過指令碼元件使用</a:t>
            </a:r>
            <a:r>
              <a:rPr lang="en-US" altLang="zh-TW" dirty="0" smtClean="0"/>
              <a:t>C#</a:t>
            </a:r>
            <a:r>
              <a:rPr lang="zh-TW" altLang="en-US" dirty="0" smtClean="0"/>
              <a:t>或</a:t>
            </a:r>
            <a:r>
              <a:rPr lang="en-US" altLang="zh-TW" dirty="0" smtClean="0"/>
              <a:t>VB.net</a:t>
            </a:r>
            <a:r>
              <a:rPr lang="zh-TW" altLang="en-US" dirty="0" smtClean="0"/>
              <a:t>開發才能完成。</a:t>
            </a:r>
            <a:endParaRPr lang="en-US" altLang="zh-TW" dirty="0" smtClean="0"/>
          </a:p>
          <a:p>
            <a:pPr lvl="1"/>
            <a:r>
              <a:rPr lang="zh-TW" altLang="en-US" b="1" dirty="0" smtClean="0">
                <a:solidFill>
                  <a:srgbClr val="0070C0"/>
                </a:solidFill>
              </a:rPr>
              <a:t>檔案格式不一樣</a:t>
            </a:r>
            <a:r>
              <a:rPr lang="en-US" altLang="zh-TW" dirty="0" smtClean="0"/>
              <a:t>-</a:t>
            </a:r>
            <a:r>
              <a:rPr lang="zh-TW" altLang="en-US" dirty="0" smtClean="0"/>
              <a:t>若有不同檔案欄位數不同，通常都需要重新拖拉元件開發，無法重複使用。</a:t>
            </a:r>
            <a:endParaRPr lang="en-US" altLang="zh-TW" dirty="0" smtClean="0"/>
          </a:p>
          <a:p>
            <a:pPr lvl="1"/>
            <a:r>
              <a:rPr lang="zh-TW" altLang="en-US" b="1" dirty="0" smtClean="0">
                <a:solidFill>
                  <a:srgbClr val="0070C0"/>
                </a:solidFill>
              </a:rPr>
              <a:t>異常資</a:t>
            </a:r>
            <a:r>
              <a:rPr lang="zh-TW" altLang="en-US" b="1" dirty="0">
                <a:solidFill>
                  <a:srgbClr val="0070C0"/>
                </a:solidFill>
              </a:rPr>
              <a:t>料</a:t>
            </a:r>
            <a:r>
              <a:rPr lang="zh-TW" altLang="en-US" b="1" dirty="0" smtClean="0">
                <a:solidFill>
                  <a:srgbClr val="0070C0"/>
                </a:solidFill>
              </a:rPr>
              <a:t>處理</a:t>
            </a:r>
            <a:r>
              <a:rPr lang="en-US" altLang="zh-TW" dirty="0" smtClean="0"/>
              <a:t>-</a:t>
            </a:r>
            <a:r>
              <a:rPr lang="zh-TW" altLang="en-US" dirty="0" smtClean="0"/>
              <a:t>檔案匯入時，通常若有一筆資料匯入異常時，就停止，除非每一個都有特殊異常處理，若要明確知道哪些資料那個欄位有問題需要額外處理，花費不少時間開發。</a:t>
            </a:r>
            <a:endParaRPr lang="en-US" altLang="zh-TW" dirty="0" smtClean="0"/>
          </a:p>
          <a:p>
            <a:pPr lvl="1"/>
            <a:r>
              <a:rPr lang="zh-TW" altLang="en-US" b="1" dirty="0">
                <a:solidFill>
                  <a:srgbClr val="0070C0"/>
                </a:solidFill>
              </a:rPr>
              <a:t>檔案</a:t>
            </a:r>
            <a:r>
              <a:rPr lang="zh-TW" altLang="en-US" b="1" dirty="0" smtClean="0">
                <a:solidFill>
                  <a:srgbClr val="0070C0"/>
                </a:solidFill>
              </a:rPr>
              <a:t>執行紀錄</a:t>
            </a:r>
            <a:r>
              <a:rPr lang="en-US" altLang="zh-TW" dirty="0" smtClean="0"/>
              <a:t>-</a:t>
            </a:r>
            <a:r>
              <a:rPr lang="zh-TW" altLang="en-US" dirty="0" smtClean="0"/>
              <a:t>無檔案執行紀錄，開發人員需要自行處理</a:t>
            </a:r>
            <a:endParaRPr lang="en-US" altLang="zh-TW" dirty="0" smtClean="0"/>
          </a:p>
          <a:p>
            <a:pPr lvl="1"/>
            <a:r>
              <a:rPr lang="zh-TW" altLang="en-US" b="1" dirty="0" smtClean="0">
                <a:solidFill>
                  <a:srgbClr val="0070C0"/>
                </a:solidFill>
              </a:rPr>
              <a:t>部屬</a:t>
            </a:r>
            <a:r>
              <a:rPr lang="en-US" altLang="zh-TW" b="1" dirty="0" smtClean="0">
                <a:solidFill>
                  <a:srgbClr val="0070C0"/>
                </a:solidFill>
              </a:rPr>
              <a:t>SSIS</a:t>
            </a:r>
            <a:r>
              <a:rPr lang="zh-TW" altLang="en-US" b="1" dirty="0" smtClean="0">
                <a:solidFill>
                  <a:srgbClr val="0070C0"/>
                </a:solidFill>
              </a:rPr>
              <a:t>封裝</a:t>
            </a:r>
            <a:r>
              <a:rPr lang="en-US" altLang="zh-TW" dirty="0" smtClean="0"/>
              <a:t>-</a:t>
            </a:r>
            <a:r>
              <a:rPr lang="zh-TW" altLang="en-US" dirty="0"/>
              <a:t>必需要使用</a:t>
            </a:r>
            <a:r>
              <a:rPr lang="en-US" altLang="zh-TW" dirty="0"/>
              <a:t>windows</a:t>
            </a:r>
            <a:r>
              <a:rPr lang="zh-TW" altLang="en-US" dirty="0" smtClean="0"/>
              <a:t>帳號才能部屬</a:t>
            </a:r>
            <a:endParaRPr lang="en-US" altLang="zh-TW" dirty="0" smtClean="0"/>
          </a:p>
          <a:p>
            <a:pPr lvl="1"/>
            <a:endParaRPr lang="en-US" altLang="zh-TW" dirty="0" smtClean="0"/>
          </a:p>
          <a:p>
            <a:pPr lvl="1"/>
            <a:endParaRPr lang="en-US" altLang="zh-TW" dirty="0" smtClean="0"/>
          </a:p>
          <a:p>
            <a:pPr lvl="1"/>
            <a:endParaRPr lang="en-US" altLang="zh-TW" dirty="0" smtClean="0"/>
          </a:p>
          <a:p>
            <a:pPr marL="0" indent="0">
              <a:buNone/>
            </a:pPr>
            <a:endParaRPr lang="zh-TW" altLang="en-US" dirty="0"/>
          </a:p>
        </p:txBody>
      </p:sp>
    </p:spTree>
    <p:extLst>
      <p:ext uri="{BB962C8B-B14F-4D97-AF65-F5344CB8AC3E}">
        <p14:creationId xmlns:p14="http://schemas.microsoft.com/office/powerpoint/2010/main" val="42896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Microsoft</a:t>
            </a:r>
            <a:r>
              <a:rPr lang="zh-TW" altLang="en-US" b="1" dirty="0"/>
              <a:t> </a:t>
            </a:r>
            <a:r>
              <a:rPr lang="en-US" altLang="zh-TW" b="1" dirty="0"/>
              <a:t>Solution</a:t>
            </a:r>
            <a:r>
              <a:rPr lang="zh-TW" altLang="en-US" b="1" dirty="0"/>
              <a:t>那麼強大，有什麼還可以改進的</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2133600"/>
            <a:ext cx="8915400" cy="4516582"/>
          </a:xfrm>
        </p:spPr>
        <p:txBody>
          <a:bodyPr>
            <a:normAutofit/>
          </a:bodyPr>
          <a:lstStyle/>
          <a:p>
            <a:r>
              <a:rPr lang="en-US" altLang="zh-TW" dirty="0" smtClean="0"/>
              <a:t>SQL</a:t>
            </a:r>
            <a:r>
              <a:rPr lang="zh-TW" altLang="en-US" dirty="0" smtClean="0"/>
              <a:t> </a:t>
            </a:r>
            <a:r>
              <a:rPr lang="en-US" altLang="zh-TW" dirty="0" smtClean="0"/>
              <a:t>Agent</a:t>
            </a:r>
          </a:p>
          <a:p>
            <a:pPr lvl="1"/>
            <a:r>
              <a:rPr lang="zh-TW" altLang="en-US" b="1" dirty="0" smtClean="0">
                <a:solidFill>
                  <a:srgbClr val="0070C0"/>
                </a:solidFill>
              </a:rPr>
              <a:t>作業參數</a:t>
            </a:r>
            <a:r>
              <a:rPr lang="en-US" altLang="zh-TW" dirty="0" smtClean="0"/>
              <a:t>-</a:t>
            </a:r>
            <a:r>
              <a:rPr lang="zh-TW" altLang="en-US" dirty="0" smtClean="0"/>
              <a:t>目前不支援作業參數傳遞，所有的程式邏輯皆在</a:t>
            </a:r>
            <a:r>
              <a:rPr lang="en-US" altLang="zh-TW" dirty="0" smtClean="0"/>
              <a:t>SSIS</a:t>
            </a:r>
          </a:p>
          <a:p>
            <a:pPr lvl="1"/>
            <a:r>
              <a:rPr lang="zh-TW" altLang="en-US" b="1" dirty="0" smtClean="0">
                <a:solidFill>
                  <a:srgbClr val="0070C0"/>
                </a:solidFill>
              </a:rPr>
              <a:t>作業與</a:t>
            </a:r>
            <a:r>
              <a:rPr lang="en-US" altLang="zh-TW" b="1" dirty="0" smtClean="0">
                <a:solidFill>
                  <a:srgbClr val="0070C0"/>
                </a:solidFill>
              </a:rPr>
              <a:t>SSIS</a:t>
            </a:r>
            <a:r>
              <a:rPr lang="zh-TW" altLang="en-US" b="1" dirty="0" smtClean="0">
                <a:solidFill>
                  <a:srgbClr val="0070C0"/>
                </a:solidFill>
              </a:rPr>
              <a:t>整合度</a:t>
            </a:r>
            <a:r>
              <a:rPr lang="en-US" altLang="zh-TW" dirty="0" smtClean="0"/>
              <a:t>-</a:t>
            </a:r>
            <a:r>
              <a:rPr lang="zh-TW" altLang="en-US" dirty="0" smtClean="0"/>
              <a:t>作業與</a:t>
            </a:r>
            <a:r>
              <a:rPr lang="en-US" altLang="zh-TW" dirty="0" smtClean="0"/>
              <a:t>SSIS</a:t>
            </a:r>
            <a:r>
              <a:rPr lang="zh-TW" altLang="en-US" dirty="0" smtClean="0"/>
              <a:t>封裝沒有整合，從作業無法明確知道</a:t>
            </a:r>
            <a:r>
              <a:rPr lang="en-US" altLang="zh-TW" dirty="0" smtClean="0"/>
              <a:t>SSIS</a:t>
            </a:r>
            <a:r>
              <a:rPr lang="zh-TW" altLang="en-US" dirty="0" smtClean="0"/>
              <a:t>程式執行狀況。</a:t>
            </a:r>
            <a:endParaRPr lang="en-US" altLang="zh-TW" dirty="0" smtClean="0"/>
          </a:p>
          <a:p>
            <a:pPr lvl="1"/>
            <a:r>
              <a:rPr lang="zh-TW" altLang="en-US" b="1" dirty="0" smtClean="0">
                <a:solidFill>
                  <a:srgbClr val="0070C0"/>
                </a:solidFill>
              </a:rPr>
              <a:t>手動執行</a:t>
            </a:r>
            <a:r>
              <a:rPr lang="en-US" altLang="zh-TW" dirty="0" smtClean="0"/>
              <a:t>-</a:t>
            </a:r>
            <a:r>
              <a:rPr lang="zh-TW" altLang="en-US" dirty="0" smtClean="0"/>
              <a:t>需安裝資料庫管理工具</a:t>
            </a:r>
            <a:r>
              <a:rPr lang="en-US" altLang="zh-TW" dirty="0" smtClean="0"/>
              <a:t>(</a:t>
            </a:r>
            <a:r>
              <a:rPr lang="en-US" altLang="zh-TW" dirty="0" err="1" smtClean="0"/>
              <a:t>ssms</a:t>
            </a:r>
            <a:r>
              <a:rPr lang="en-US" altLang="zh-TW" dirty="0" smtClean="0"/>
              <a:t>)</a:t>
            </a:r>
            <a:r>
              <a:rPr lang="zh-TW" altLang="en-US" dirty="0" smtClean="0"/>
              <a:t>及必須有</a:t>
            </a:r>
            <a:r>
              <a:rPr lang="en-US" altLang="zh-TW" dirty="0" err="1" smtClean="0"/>
              <a:t>msdb</a:t>
            </a:r>
            <a:r>
              <a:rPr lang="zh-TW" altLang="en-US" dirty="0" smtClean="0"/>
              <a:t>權限才可手動執行</a:t>
            </a:r>
            <a:endParaRPr lang="en-US" altLang="zh-TW" dirty="0" smtClean="0"/>
          </a:p>
          <a:p>
            <a:pPr lvl="1"/>
            <a:r>
              <a:rPr lang="zh-TW" altLang="en-US" b="1" dirty="0">
                <a:solidFill>
                  <a:srgbClr val="0070C0"/>
                </a:solidFill>
              </a:rPr>
              <a:t>檢視作業執行紀錄</a:t>
            </a:r>
            <a:r>
              <a:rPr lang="en-US" altLang="zh-TW" dirty="0"/>
              <a:t>-</a:t>
            </a:r>
            <a:r>
              <a:rPr lang="zh-TW" altLang="en-US" dirty="0"/>
              <a:t>通常只開放給</a:t>
            </a:r>
            <a:r>
              <a:rPr lang="en-US" altLang="zh-TW" dirty="0"/>
              <a:t>DBA</a:t>
            </a:r>
            <a:r>
              <a:rPr lang="zh-TW" altLang="en-US" dirty="0"/>
              <a:t>進行執行紀錄權限</a:t>
            </a:r>
            <a:endParaRPr lang="en-US" altLang="zh-TW" dirty="0"/>
          </a:p>
          <a:p>
            <a:pPr lvl="1"/>
            <a:r>
              <a:rPr lang="zh-TW" altLang="en-US" b="1" dirty="0" smtClean="0">
                <a:solidFill>
                  <a:srgbClr val="0070C0"/>
                </a:solidFill>
              </a:rPr>
              <a:t>作業相依功能</a:t>
            </a:r>
            <a:r>
              <a:rPr lang="en-US" altLang="zh-TW" dirty="0" smtClean="0"/>
              <a:t>-</a:t>
            </a:r>
            <a:r>
              <a:rPr lang="zh-TW" altLang="en-US" dirty="0" smtClean="0"/>
              <a:t>作業呼叫作業。預設無此功能，但可透過</a:t>
            </a:r>
            <a:r>
              <a:rPr lang="en-US" altLang="zh-TW" dirty="0" smtClean="0"/>
              <a:t>TSQL</a:t>
            </a:r>
            <a:r>
              <a:rPr lang="zh-TW" altLang="en-US" dirty="0" smtClean="0"/>
              <a:t>執行作業達到此功能</a:t>
            </a:r>
            <a:endParaRPr lang="en-US" altLang="zh-TW" dirty="0" smtClean="0"/>
          </a:p>
          <a:p>
            <a:pPr lvl="1"/>
            <a:r>
              <a:rPr lang="zh-TW" altLang="en-US" b="1" dirty="0" smtClean="0">
                <a:solidFill>
                  <a:srgbClr val="0070C0"/>
                </a:solidFill>
              </a:rPr>
              <a:t>加入</a:t>
            </a:r>
            <a:r>
              <a:rPr lang="en-US" altLang="zh-TW" b="1" dirty="0" smtClean="0">
                <a:solidFill>
                  <a:srgbClr val="0070C0"/>
                </a:solidFill>
              </a:rPr>
              <a:t>SSIS</a:t>
            </a:r>
            <a:r>
              <a:rPr lang="zh-TW" altLang="en-US" b="1" dirty="0" smtClean="0">
                <a:solidFill>
                  <a:srgbClr val="0070C0"/>
                </a:solidFill>
              </a:rPr>
              <a:t>封裝到作業步驟</a:t>
            </a:r>
            <a:r>
              <a:rPr lang="en-US" altLang="zh-TW" dirty="0" smtClean="0"/>
              <a:t>-</a:t>
            </a:r>
            <a:r>
              <a:rPr lang="zh-TW" altLang="en-US" dirty="0" smtClean="0"/>
              <a:t>必需要使用</a:t>
            </a:r>
            <a:r>
              <a:rPr lang="en-US" altLang="zh-TW" dirty="0" smtClean="0"/>
              <a:t>windows</a:t>
            </a:r>
            <a:r>
              <a:rPr lang="zh-TW" altLang="en-US" dirty="0" smtClean="0"/>
              <a:t>帳號登入</a:t>
            </a:r>
            <a:r>
              <a:rPr lang="en-US" altLang="zh-TW" dirty="0" err="1" smtClean="0"/>
              <a:t>ssms</a:t>
            </a:r>
            <a:r>
              <a:rPr lang="zh-TW" altLang="en-US" dirty="0" smtClean="0"/>
              <a:t>，且需要有檢視</a:t>
            </a:r>
            <a:r>
              <a:rPr lang="en-US" altLang="zh-TW" dirty="0" smtClean="0"/>
              <a:t>SSIS</a:t>
            </a:r>
            <a:r>
              <a:rPr lang="zh-TW" altLang="en-US" dirty="0" smtClean="0"/>
              <a:t>封裝權限才能加入</a:t>
            </a:r>
            <a:r>
              <a:rPr lang="en-US" altLang="zh-TW" dirty="0" smtClean="0"/>
              <a:t>SSIS</a:t>
            </a:r>
            <a:r>
              <a:rPr lang="zh-TW" altLang="en-US" dirty="0" smtClean="0"/>
              <a:t>封裝到步驟內</a:t>
            </a:r>
            <a:endParaRPr lang="en-US" altLang="zh-TW" dirty="0" smtClean="0"/>
          </a:p>
          <a:p>
            <a:pPr lvl="1"/>
            <a:r>
              <a:rPr lang="zh-TW" altLang="en-US" b="1" dirty="0" smtClean="0">
                <a:solidFill>
                  <a:srgbClr val="0070C0"/>
                </a:solidFill>
              </a:rPr>
              <a:t>新增</a:t>
            </a:r>
            <a:r>
              <a:rPr lang="en-US" altLang="zh-TW" b="1" dirty="0" smtClean="0">
                <a:solidFill>
                  <a:srgbClr val="0070C0"/>
                </a:solidFill>
              </a:rPr>
              <a:t>SQL</a:t>
            </a:r>
            <a:r>
              <a:rPr lang="zh-TW" altLang="en-US" b="1" dirty="0" smtClean="0">
                <a:solidFill>
                  <a:srgbClr val="0070C0"/>
                </a:solidFill>
              </a:rPr>
              <a:t> </a:t>
            </a:r>
            <a:r>
              <a:rPr lang="en-US" altLang="zh-TW" b="1" dirty="0" smtClean="0">
                <a:solidFill>
                  <a:srgbClr val="0070C0"/>
                </a:solidFill>
              </a:rPr>
              <a:t>Agent</a:t>
            </a:r>
            <a:r>
              <a:rPr lang="zh-TW" altLang="en-US" b="1" dirty="0" smtClean="0">
                <a:solidFill>
                  <a:srgbClr val="0070C0"/>
                </a:solidFill>
              </a:rPr>
              <a:t> </a:t>
            </a:r>
            <a:r>
              <a:rPr lang="en-US" altLang="zh-TW" b="1" dirty="0" smtClean="0">
                <a:solidFill>
                  <a:srgbClr val="0070C0"/>
                </a:solidFill>
              </a:rPr>
              <a:t>Proxy-</a:t>
            </a:r>
            <a:r>
              <a:rPr lang="zh-TW" altLang="en-US" dirty="0" smtClean="0"/>
              <a:t>常常執行失敗原因是</a:t>
            </a:r>
            <a:r>
              <a:rPr lang="en-US" altLang="zh-TW" dirty="0" err="1" smtClean="0"/>
              <a:t>sql</a:t>
            </a:r>
            <a:r>
              <a:rPr lang="zh-TW" altLang="en-US" dirty="0" smtClean="0"/>
              <a:t> </a:t>
            </a:r>
            <a:r>
              <a:rPr lang="en-US" altLang="zh-TW" dirty="0" smtClean="0"/>
              <a:t>agent</a:t>
            </a:r>
            <a:r>
              <a:rPr lang="zh-TW" altLang="en-US" dirty="0" smtClean="0"/>
              <a:t> 服務帳號沒有權限，所以需要額外建立</a:t>
            </a:r>
            <a:r>
              <a:rPr lang="en-US" altLang="zh-TW" dirty="0" smtClean="0"/>
              <a:t>Proxy</a:t>
            </a:r>
          </a:p>
          <a:p>
            <a:pPr lvl="1"/>
            <a:r>
              <a:rPr lang="zh-TW" altLang="en-US" b="1" dirty="0" smtClean="0">
                <a:solidFill>
                  <a:srgbClr val="0070C0"/>
                </a:solidFill>
              </a:rPr>
              <a:t>排程</a:t>
            </a:r>
            <a:r>
              <a:rPr lang="en-US" altLang="zh-TW" b="1" dirty="0" smtClean="0">
                <a:solidFill>
                  <a:srgbClr val="0070C0"/>
                </a:solidFill>
              </a:rPr>
              <a:t>-</a:t>
            </a:r>
            <a:r>
              <a:rPr lang="zh-TW" altLang="en-US" dirty="0" smtClean="0"/>
              <a:t>只支援時間排程，沒有支援外部驅動執行作業</a:t>
            </a:r>
            <a:endParaRPr lang="en-US" altLang="zh-TW" dirty="0" smtClean="0"/>
          </a:p>
          <a:p>
            <a:pPr lvl="1"/>
            <a:r>
              <a:rPr lang="zh-TW" altLang="en-US" b="1" dirty="0" smtClean="0">
                <a:solidFill>
                  <a:srgbClr val="0070C0"/>
                </a:solidFill>
              </a:rPr>
              <a:t>異常通知</a:t>
            </a:r>
            <a:r>
              <a:rPr lang="en-US" altLang="zh-TW" b="1" dirty="0" smtClean="0">
                <a:solidFill>
                  <a:srgbClr val="0070C0"/>
                </a:solidFill>
              </a:rPr>
              <a:t>-</a:t>
            </a:r>
            <a:r>
              <a:rPr lang="zh-TW" altLang="en-US" dirty="0"/>
              <a:t>無</a:t>
            </a:r>
            <a:r>
              <a:rPr lang="zh-TW" altLang="en-US" dirty="0" smtClean="0"/>
              <a:t>支援</a:t>
            </a:r>
            <a:r>
              <a:rPr lang="en-US" altLang="zh-TW" dirty="0" smtClean="0"/>
              <a:t>Line</a:t>
            </a:r>
            <a:r>
              <a:rPr lang="zh-TW" altLang="en-US" dirty="0" smtClean="0"/>
              <a:t>訊息通知功能</a:t>
            </a:r>
            <a:endParaRPr lang="en-US" altLang="zh-TW" dirty="0"/>
          </a:p>
          <a:p>
            <a:pPr lvl="1"/>
            <a:endParaRPr lang="en-US" altLang="zh-TW" dirty="0" smtClean="0"/>
          </a:p>
          <a:p>
            <a:pPr marL="0" indent="0">
              <a:buNone/>
            </a:pPr>
            <a:endParaRPr lang="zh-TW" altLang="en-US" dirty="0"/>
          </a:p>
        </p:txBody>
      </p:sp>
    </p:spTree>
    <p:extLst>
      <p:ext uri="{BB962C8B-B14F-4D97-AF65-F5344CB8AC3E}">
        <p14:creationId xmlns:p14="http://schemas.microsoft.com/office/powerpoint/2010/main" val="160393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530435"/>
          </a:xfrm>
        </p:spPr>
        <p:txBody>
          <a:bodyPr>
            <a:normAutofit fontScale="90000"/>
          </a:bodyPr>
          <a:lstStyle/>
          <a:p>
            <a:r>
              <a:rPr lang="zh-TW" altLang="en-US" b="1" dirty="0" smtClean="0"/>
              <a:t>批次</a:t>
            </a:r>
            <a:r>
              <a:rPr lang="zh-TW" altLang="en-US" b="1" dirty="0"/>
              <a:t>的</a:t>
            </a:r>
            <a:r>
              <a:rPr lang="zh-TW" altLang="en-US" b="1" dirty="0" smtClean="0"/>
              <a:t>需求 </a:t>
            </a:r>
            <a:r>
              <a:rPr lang="en-US" altLang="zh-TW" b="1" dirty="0" smtClean="0"/>
              <a:t>(1/2)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600364" y="1265382"/>
            <a:ext cx="10387011" cy="5237017"/>
          </a:xfrm>
        </p:spPr>
        <p:txBody>
          <a:bodyPr>
            <a:normAutofit lnSpcReduction="10000"/>
          </a:bodyPr>
          <a:lstStyle/>
          <a:p>
            <a:r>
              <a:rPr lang="en-US" altLang="zh-TW" dirty="0" smtClean="0"/>
              <a:t>FTP</a:t>
            </a:r>
            <a:r>
              <a:rPr lang="zh-TW" altLang="en-US" dirty="0" smtClean="0"/>
              <a:t>檔案下載</a:t>
            </a:r>
            <a:endParaRPr lang="en-US" altLang="zh-TW" dirty="0" smtClean="0"/>
          </a:p>
          <a:p>
            <a:pPr lvl="1"/>
            <a:r>
              <a:rPr lang="zh-TW" altLang="en-US" dirty="0" smtClean="0"/>
              <a:t>依據不同保險公司資料夾不一樣</a:t>
            </a:r>
            <a:endParaRPr lang="en-US" altLang="zh-TW" dirty="0" smtClean="0"/>
          </a:p>
          <a:p>
            <a:pPr lvl="1"/>
            <a:r>
              <a:rPr lang="zh-TW" altLang="en-US" dirty="0" smtClean="0"/>
              <a:t>檔案名稱皆包含保險公司代碼</a:t>
            </a:r>
            <a:endParaRPr lang="en-US" altLang="zh-TW" dirty="0" smtClean="0"/>
          </a:p>
          <a:p>
            <a:pPr lvl="1"/>
            <a:r>
              <a:rPr lang="zh-TW" altLang="en-US" dirty="0" smtClean="0"/>
              <a:t>採用</a:t>
            </a:r>
            <a:r>
              <a:rPr lang="en-US" altLang="zh-TW" dirty="0" smtClean="0"/>
              <a:t>SFTP</a:t>
            </a:r>
            <a:r>
              <a:rPr lang="zh-TW" altLang="en-US" dirty="0" smtClean="0"/>
              <a:t>傳輸</a:t>
            </a:r>
            <a:endParaRPr lang="en-US" altLang="zh-TW" dirty="0" smtClean="0"/>
          </a:p>
          <a:p>
            <a:r>
              <a:rPr lang="zh-TW" altLang="en-US" dirty="0" smtClean="0"/>
              <a:t>解壓縮需求</a:t>
            </a:r>
            <a:endParaRPr lang="en-US" altLang="zh-TW" dirty="0" smtClean="0"/>
          </a:p>
          <a:p>
            <a:pPr lvl="1"/>
            <a:r>
              <a:rPr lang="zh-TW" altLang="en-US" dirty="0" smtClean="0"/>
              <a:t>不同保險公司壓縮密碼不一樣</a:t>
            </a:r>
            <a:endParaRPr lang="en-US" altLang="zh-TW" dirty="0" smtClean="0"/>
          </a:p>
          <a:p>
            <a:pPr lvl="1"/>
            <a:r>
              <a:rPr lang="zh-TW" altLang="en-US" dirty="0" smtClean="0"/>
              <a:t>進行解壓縮檔案動作</a:t>
            </a:r>
            <a:endParaRPr lang="en-US" altLang="zh-TW" dirty="0" smtClean="0"/>
          </a:p>
          <a:p>
            <a:r>
              <a:rPr lang="zh-TW" altLang="en-US" dirty="0" smtClean="0"/>
              <a:t>多個檔案</a:t>
            </a:r>
            <a:r>
              <a:rPr lang="zh-TW" altLang="en-US" dirty="0"/>
              <a:t>匯入</a:t>
            </a:r>
            <a:r>
              <a:rPr lang="zh-TW" altLang="en-US" dirty="0" smtClean="0"/>
              <a:t>需求</a:t>
            </a:r>
            <a:endParaRPr lang="en-US" altLang="zh-TW" dirty="0" smtClean="0"/>
          </a:p>
          <a:p>
            <a:pPr lvl="1"/>
            <a:r>
              <a:rPr lang="zh-TW" altLang="en-US" dirty="0" smtClean="0"/>
              <a:t>有多種不同格式檔案匯入到資料表</a:t>
            </a:r>
            <a:r>
              <a:rPr lang="en-US" altLang="zh-TW" dirty="0" smtClean="0"/>
              <a:t>(10</a:t>
            </a:r>
            <a:r>
              <a:rPr lang="zh-TW" altLang="en-US" dirty="0" smtClean="0"/>
              <a:t>幾個不同類型檔案匯入到不同資料表</a:t>
            </a:r>
            <a:r>
              <a:rPr lang="en-US" altLang="zh-TW" dirty="0" smtClean="0"/>
              <a:t>)</a:t>
            </a:r>
          </a:p>
          <a:p>
            <a:pPr lvl="1"/>
            <a:r>
              <a:rPr lang="zh-TW" altLang="en-US" dirty="0"/>
              <a:t>依據不同保險公司資料夾不一樣</a:t>
            </a:r>
            <a:endParaRPr lang="en-US" altLang="zh-TW" dirty="0" smtClean="0"/>
          </a:p>
          <a:p>
            <a:pPr lvl="1"/>
            <a:r>
              <a:rPr lang="zh-TW" altLang="en-US" dirty="0" smtClean="0"/>
              <a:t>需檢核條件</a:t>
            </a:r>
            <a:r>
              <a:rPr lang="en-US" altLang="zh-TW" dirty="0" smtClean="0"/>
              <a:t>(PK</a:t>
            </a:r>
            <a:r>
              <a:rPr lang="zh-TW" altLang="en-US" dirty="0" smtClean="0"/>
              <a:t>重複、空值、長度、資料格式、</a:t>
            </a:r>
            <a:r>
              <a:rPr lang="zh-TW" altLang="en-US" b="1" dirty="0" smtClean="0">
                <a:solidFill>
                  <a:srgbClr val="FF0000"/>
                </a:solidFill>
              </a:rPr>
              <a:t>代碼</a:t>
            </a:r>
            <a:r>
              <a:rPr lang="zh-TW" altLang="en-US" dirty="0" smtClean="0"/>
              <a:t>、</a:t>
            </a:r>
            <a:r>
              <a:rPr lang="zh-TW" altLang="en-US" b="1" dirty="0" smtClean="0">
                <a:solidFill>
                  <a:srgbClr val="FF0000"/>
                </a:solidFill>
              </a:rPr>
              <a:t>條件</a:t>
            </a:r>
            <a:r>
              <a:rPr lang="zh-TW" altLang="en-US" dirty="0" smtClean="0"/>
              <a:t>、</a:t>
            </a:r>
            <a:r>
              <a:rPr lang="zh-TW" altLang="en-US" b="1" dirty="0" smtClean="0">
                <a:solidFill>
                  <a:srgbClr val="FF0000"/>
                </a:solidFill>
              </a:rPr>
              <a:t>關聯</a:t>
            </a:r>
            <a:r>
              <a:rPr lang="zh-TW" altLang="en-US" dirty="0" smtClean="0"/>
              <a:t>相關等檢核</a:t>
            </a:r>
            <a:r>
              <a:rPr lang="en-US" altLang="zh-TW" dirty="0" smtClean="0"/>
              <a:t>)</a:t>
            </a:r>
            <a:r>
              <a:rPr lang="zh-TW" altLang="en-US" dirty="0" smtClean="0"/>
              <a:t>，不應資料有問題就停止</a:t>
            </a:r>
            <a:endParaRPr lang="en-US" altLang="zh-TW" dirty="0" smtClean="0"/>
          </a:p>
          <a:p>
            <a:pPr lvl="1"/>
            <a:r>
              <a:rPr lang="zh-TW" altLang="en-US" dirty="0" smtClean="0"/>
              <a:t>必須知道每個檔名及總、成功、失敗筆數、每一筆資料及欄位不正確原因</a:t>
            </a:r>
            <a:endParaRPr lang="en-US" altLang="zh-TW" dirty="0" smtClean="0"/>
          </a:p>
          <a:p>
            <a:pPr lvl="1"/>
            <a:r>
              <a:rPr lang="zh-TW" altLang="en-US" b="1" dirty="0" smtClean="0">
                <a:solidFill>
                  <a:srgbClr val="FF0000"/>
                </a:solidFill>
              </a:rPr>
              <a:t>若有</a:t>
            </a:r>
            <a:r>
              <a:rPr lang="zh-TW" altLang="en-US" b="1" dirty="0">
                <a:solidFill>
                  <a:srgbClr val="FF0000"/>
                </a:solidFill>
              </a:rPr>
              <a:t>新</a:t>
            </a:r>
            <a:r>
              <a:rPr lang="zh-TW" altLang="en-US" b="1" dirty="0" smtClean="0">
                <a:solidFill>
                  <a:srgbClr val="FF0000"/>
                </a:solidFill>
              </a:rPr>
              <a:t>的檔案匯入或擴欄位時，</a:t>
            </a:r>
            <a:r>
              <a:rPr lang="en-US" altLang="zh-TW" b="1" dirty="0" smtClean="0">
                <a:solidFill>
                  <a:srgbClr val="FF0000"/>
                </a:solidFill>
              </a:rPr>
              <a:t>SSIS</a:t>
            </a:r>
            <a:r>
              <a:rPr lang="zh-TW" altLang="en-US" b="1" dirty="0" smtClean="0">
                <a:solidFill>
                  <a:srgbClr val="FF0000"/>
                </a:solidFill>
              </a:rPr>
              <a:t>程式不需修改</a:t>
            </a:r>
            <a:endParaRPr lang="en-US" altLang="zh-TW" b="1" dirty="0" smtClean="0">
              <a:solidFill>
                <a:srgbClr val="FF0000"/>
              </a:solidFill>
            </a:endParaRPr>
          </a:p>
          <a:p>
            <a:pPr lvl="1"/>
            <a:r>
              <a:rPr lang="zh-TW" altLang="en-US" dirty="0" smtClean="0"/>
              <a:t>檔名中都有日期及當日流水號及不同保險公司代碼，需判別若有匯入過的檔案就不能再匯入</a:t>
            </a:r>
            <a:endParaRPr lang="en-US" altLang="zh-TW" dirty="0" smtClean="0"/>
          </a:p>
        </p:txBody>
      </p:sp>
    </p:spTree>
    <p:extLst>
      <p:ext uri="{BB962C8B-B14F-4D97-AF65-F5344CB8AC3E}">
        <p14:creationId xmlns:p14="http://schemas.microsoft.com/office/powerpoint/2010/main" val="732445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2691" y="624110"/>
            <a:ext cx="9601921" cy="779817"/>
          </a:xfrm>
        </p:spPr>
        <p:txBody>
          <a:bodyPr>
            <a:normAutofit fontScale="90000"/>
          </a:bodyPr>
          <a:lstStyle/>
          <a:p>
            <a:r>
              <a:rPr lang="zh-TW" altLang="en-US" b="1" dirty="0" smtClean="0"/>
              <a:t>批次</a:t>
            </a:r>
            <a:r>
              <a:rPr lang="zh-TW" altLang="en-US" b="1" dirty="0"/>
              <a:t>的</a:t>
            </a:r>
            <a:r>
              <a:rPr lang="zh-TW" altLang="en-US" b="1" dirty="0" smtClean="0"/>
              <a:t>需求 </a:t>
            </a:r>
            <a:r>
              <a:rPr lang="en-US" altLang="zh-TW" b="1" dirty="0" smtClean="0"/>
              <a:t>(2/2)</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062739" y="1819564"/>
            <a:ext cx="8915400" cy="3777622"/>
          </a:xfrm>
        </p:spPr>
        <p:txBody>
          <a:bodyPr>
            <a:normAutofit fontScale="92500" lnSpcReduction="20000"/>
          </a:bodyPr>
          <a:lstStyle/>
          <a:p>
            <a:r>
              <a:rPr lang="zh-TW" altLang="en-US" dirty="0" smtClean="0"/>
              <a:t>回饋檔案匯出需求</a:t>
            </a:r>
            <a:endParaRPr lang="en-US" altLang="zh-TW" dirty="0" smtClean="0"/>
          </a:p>
          <a:p>
            <a:pPr lvl="1"/>
            <a:r>
              <a:rPr lang="zh-TW" altLang="en-US" dirty="0" smtClean="0"/>
              <a:t>從同一個資料表中取出針對不同保險公司代碼取出匯出</a:t>
            </a:r>
            <a:endParaRPr lang="en-US" altLang="zh-TW" dirty="0" smtClean="0"/>
          </a:p>
          <a:p>
            <a:pPr lvl="1"/>
            <a:r>
              <a:rPr lang="zh-TW" altLang="en-US" dirty="0" smtClean="0"/>
              <a:t>不同資料表產生</a:t>
            </a:r>
            <a:r>
              <a:rPr lang="en-US" altLang="zh-TW" dirty="0" smtClean="0"/>
              <a:t>File</a:t>
            </a:r>
            <a:r>
              <a:rPr lang="zh-TW" altLang="en-US" dirty="0" smtClean="0"/>
              <a:t> </a:t>
            </a:r>
            <a:r>
              <a:rPr lang="en-US" altLang="zh-TW" dirty="0" smtClean="0"/>
              <a:t>Layout</a:t>
            </a:r>
            <a:r>
              <a:rPr lang="zh-TW" altLang="en-US" dirty="0" smtClean="0"/>
              <a:t>皆不相同</a:t>
            </a:r>
            <a:endParaRPr lang="en-US" altLang="zh-TW" dirty="0" smtClean="0"/>
          </a:p>
          <a:p>
            <a:pPr lvl="1"/>
            <a:r>
              <a:rPr lang="zh-TW" altLang="en-US" dirty="0" smtClean="0"/>
              <a:t>檔名</a:t>
            </a:r>
            <a:r>
              <a:rPr lang="zh-TW" altLang="en-US" dirty="0"/>
              <a:t>中都有日期及當日流水號及不同保險公司</a:t>
            </a:r>
            <a:r>
              <a:rPr lang="zh-TW" altLang="en-US" dirty="0" smtClean="0"/>
              <a:t>代碼</a:t>
            </a:r>
            <a:endParaRPr lang="en-US" altLang="zh-TW" dirty="0" smtClean="0"/>
          </a:p>
          <a:p>
            <a:pPr lvl="1"/>
            <a:r>
              <a:rPr lang="zh-TW" altLang="en-US" dirty="0" smtClean="0"/>
              <a:t>依不同保險公司產生的路徑不一樣</a:t>
            </a:r>
            <a:endParaRPr lang="en-US" altLang="zh-TW" dirty="0" smtClean="0"/>
          </a:p>
          <a:p>
            <a:pPr lvl="1"/>
            <a:r>
              <a:rPr lang="zh-TW" altLang="en-US" dirty="0" smtClean="0"/>
              <a:t>產生到</a:t>
            </a:r>
            <a:r>
              <a:rPr lang="en-US" altLang="zh-TW" dirty="0" smtClean="0"/>
              <a:t>Excel</a:t>
            </a:r>
          </a:p>
          <a:p>
            <a:r>
              <a:rPr lang="zh-TW" altLang="en-US" dirty="0" smtClean="0"/>
              <a:t>壓縮檔</a:t>
            </a:r>
            <a:r>
              <a:rPr lang="zh-TW" altLang="en-US" dirty="0"/>
              <a:t>案</a:t>
            </a:r>
            <a:endParaRPr lang="en-US" altLang="zh-TW" dirty="0"/>
          </a:p>
          <a:p>
            <a:pPr lvl="1"/>
            <a:r>
              <a:rPr lang="zh-TW" altLang="en-US" dirty="0"/>
              <a:t>不同保險公司壓縮密碼</a:t>
            </a:r>
            <a:r>
              <a:rPr lang="zh-TW" altLang="en-US" dirty="0" smtClean="0"/>
              <a:t>不一樣</a:t>
            </a:r>
            <a:endParaRPr lang="en-US" altLang="zh-TW" dirty="0" smtClean="0"/>
          </a:p>
          <a:p>
            <a:r>
              <a:rPr lang="en-US" altLang="zh-TW" dirty="0"/>
              <a:t>FTP</a:t>
            </a:r>
            <a:r>
              <a:rPr lang="zh-TW" altLang="en-US" dirty="0" smtClean="0"/>
              <a:t>檔案上傳</a:t>
            </a:r>
            <a:endParaRPr lang="en-US" altLang="zh-TW" dirty="0"/>
          </a:p>
          <a:p>
            <a:pPr lvl="1"/>
            <a:r>
              <a:rPr lang="zh-TW" altLang="en-US" dirty="0"/>
              <a:t>依據不同保險公司資料夾不一樣</a:t>
            </a:r>
            <a:endParaRPr lang="en-US" altLang="zh-TW" dirty="0"/>
          </a:p>
          <a:p>
            <a:pPr lvl="1"/>
            <a:r>
              <a:rPr lang="zh-TW" altLang="en-US" dirty="0"/>
              <a:t>檔案名稱皆包含保險公司代碼</a:t>
            </a:r>
            <a:endParaRPr lang="en-US" altLang="zh-TW" dirty="0"/>
          </a:p>
          <a:p>
            <a:pPr lvl="1"/>
            <a:r>
              <a:rPr lang="zh-TW" altLang="en-US" dirty="0"/>
              <a:t>採用</a:t>
            </a:r>
            <a:r>
              <a:rPr lang="en-US" altLang="zh-TW" dirty="0"/>
              <a:t>SFTP</a:t>
            </a:r>
            <a:r>
              <a:rPr lang="zh-TW" altLang="en-US" dirty="0"/>
              <a:t>傳輸</a:t>
            </a:r>
          </a:p>
        </p:txBody>
      </p:sp>
    </p:spTree>
    <p:extLst>
      <p:ext uri="{BB962C8B-B14F-4D97-AF65-F5344CB8AC3E}">
        <p14:creationId xmlns:p14="http://schemas.microsoft.com/office/powerpoint/2010/main" val="391201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D964E7A4E25A08488656A6EEEDDF7869" ma:contentTypeVersion="2" ma:contentTypeDescription="新建文档。" ma:contentTypeScope="" ma:versionID="ace0dbc2cc61c97c5fa341079b6423f8">
  <xsd:schema xmlns:xsd="http://www.w3.org/2001/XMLSchema" xmlns:xs="http://www.w3.org/2001/XMLSchema" xmlns:p="http://schemas.microsoft.com/office/2006/metadata/properties" xmlns:ns2="dc738bfa-ab61-413a-bc6b-25fa2f06df66" targetNamespace="http://schemas.microsoft.com/office/2006/metadata/properties" ma:root="true" ma:fieldsID="bbe8bc5938ddde51795bab9fc4296284" ns2:_="">
    <xsd:import namespace="dc738bfa-ab61-413a-bc6b-25fa2f06df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38bfa-ab61-413a-bc6b-25fa2f06df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761a6736-8b3b-4f55-b15e-48818de58055" Revision="1" Stencil="85a07843-b809-41ee-b566-325b1850150a" StencilVersion="1.0"/>
</Control>
</file>

<file path=customXml/item11.xml><?xml version="1.0" encoding="utf-8"?>
<Control xmlns="http://schemas.microsoft.com/VisualStudio/2011/storyboarding/control">
  <Id Name="System.Storyboarding.WindowsAppIcons.Web" Revision="1" Stencil="System.Storyboarding.WindowsAppIcons" StencilVersion="0.1"/>
</Control>
</file>

<file path=customXml/item12.xml><?xml version="1.0" encoding="utf-8"?>
<Control xmlns="http://schemas.microsoft.com/VisualStudio/2011/storyboarding/control">
  <Id Name="System.Storyboarding.WindowsAppIcons.Alarm" Revision="1" Stencil="System.Storyboarding.WindowsAppIcons" StencilVersion="0.1"/>
</Control>
</file>

<file path=customXml/item13.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14.xml><?xml version="1.0" encoding="utf-8"?>
<Control xmlns="http://schemas.microsoft.com/VisualStudio/2011/storyboarding/control">
  <Id Name="System.Storyboarding.WindowsAppIcons.Web" Revision="1" Stencil="System.Storyboarding.WindowsAppIcons" StencilVersion="0.1"/>
</Control>
</file>

<file path=customXml/item15.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761a6736-8b3b-4f55-b15e-48818de58055" Revision="1" Stencil="85a07843-b809-41ee-b566-325b1850150a" StencilVersion="1.0"/>
</Control>
</file>

<file path=customXml/item5.xml><?xml version="1.0" encoding="utf-8"?>
<Control xmlns="http://schemas.microsoft.com/VisualStudio/2011/storyboarding/control">
  <Id Name="57ce005f-4166-4f04-b3e1-8a8b05ea1f06" RevisionId="141682c8-8c74-41ed-b47d-1c2b47fa8f1c" Stencil="172d6d98-e5c9-42e9-a209-79f7a94bbd38" StencilRevisionId="00000000-0000-0000-0000-000000000000" StencilVersion="0.0"/>
</Control>
</file>

<file path=customXml/item6.xml><?xml version="1.0" encoding="utf-8"?>
<Control xmlns="http://schemas.microsoft.com/VisualStudio/2011/storyboarding/control">
  <Id Name="761a6736-8b3b-4f55-b15e-48818de58055" Revision="1" Stencil="85a07843-b809-41ee-b566-325b1850150a" StencilVersion="1.0"/>
</Control>
</file>

<file path=customXml/item7.xml><?xml version="1.0" encoding="utf-8"?>
<Control xmlns="http://schemas.microsoft.com/VisualStudio/2011/storyboarding/control">
  <Id Name="System.Storyboarding.WindowsAppIcons.Alarm" Revision="1" Stencil="System.Storyboarding.WindowsAppIcons" StencilVersion="0.1"/>
</Control>
</file>

<file path=customXml/item8.xml><?xml version="1.0" encoding="utf-8"?>
<Control xmlns="http://schemas.microsoft.com/VisualStudio/2011/storyboarding/control">
  <Id Name="761a6736-8b3b-4f55-b15e-48818de58055" Revision="1" Stencil="85a07843-b809-41ee-b566-325b1850150a" StencilVersion="1.0"/>
</Control>
</file>

<file path=customXml/item9.xml><?xml version="1.0" encoding="utf-8"?>
<Control xmlns="http://schemas.microsoft.com/VisualStudio/2011/storyboarding/control">
  <Id Name="System.Storyboarding.WindowsAppIcons.Web" Revision="1" Stencil="System.Storyboarding.WindowsAppIcons" StencilVersion="0.1"/>
</Control>
</file>

<file path=customXml/itemProps1.xml><?xml version="1.0" encoding="utf-8"?>
<ds:datastoreItem xmlns:ds="http://schemas.openxmlformats.org/officeDocument/2006/customXml" ds:itemID="{D31D41D7-D620-47ED-9083-E82B404CBF31}">
  <ds:schemaRefs>
    <ds:schemaRef ds:uri="http://schemas.microsoft.com/office/2006/metadata/contentType"/>
    <ds:schemaRef ds:uri="http://schemas.microsoft.com/office/2006/metadata/properties/metaAttributes"/>
    <ds:schemaRef ds:uri="http://www.w3.org/2000/xmlns/"/>
    <ds:schemaRef ds:uri="http://www.w3.org/2001/XMLSchema"/>
    <ds:schemaRef ds:uri="dc738bfa-ab61-413a-bc6b-25fa2f06df6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F9DC5C6D-040B-474B-9795-9E6C1316AC36}">
  <ds:schemaRefs>
    <ds:schemaRef ds:uri="http://schemas.microsoft.com/VisualStudio/2011/storyboarding/control"/>
  </ds:schemaRefs>
</ds:datastoreItem>
</file>

<file path=customXml/itemProps11.xml><?xml version="1.0" encoding="utf-8"?>
<ds:datastoreItem xmlns:ds="http://schemas.openxmlformats.org/officeDocument/2006/customXml" ds:itemID="{4C7491CC-510F-49D4-915C-8CCAF5D4483C}">
  <ds:schemaRefs>
    <ds:schemaRef ds:uri="http://schemas.microsoft.com/VisualStudio/2011/storyboarding/control"/>
  </ds:schemaRefs>
</ds:datastoreItem>
</file>

<file path=customXml/itemProps12.xml><?xml version="1.0" encoding="utf-8"?>
<ds:datastoreItem xmlns:ds="http://schemas.openxmlformats.org/officeDocument/2006/customXml" ds:itemID="{2C459442-A4AE-4DAE-A598-599F353F7CF6}">
  <ds:schemaRefs>
    <ds:schemaRef ds:uri="http://schemas.microsoft.com/VisualStudio/2011/storyboarding/control"/>
  </ds:schemaRefs>
</ds:datastoreItem>
</file>

<file path=customXml/itemProps13.xml><?xml version="1.0" encoding="utf-8"?>
<ds:datastoreItem xmlns:ds="http://schemas.openxmlformats.org/officeDocument/2006/customXml" ds:itemID="{0DB5EC77-CC21-48E1-8047-65E9B3DA9EDD}">
  <ds:schemaRefs>
    <ds:schemaRef ds:uri="http://schemas.microsoft.com/VisualStudio/2011/storyboarding/control"/>
  </ds:schemaRefs>
</ds:datastoreItem>
</file>

<file path=customXml/itemProps14.xml><?xml version="1.0" encoding="utf-8"?>
<ds:datastoreItem xmlns:ds="http://schemas.openxmlformats.org/officeDocument/2006/customXml" ds:itemID="{103CA2B7-ABDE-43B6-A462-01596ED14202}">
  <ds:schemaRefs>
    <ds:schemaRef ds:uri="http://schemas.microsoft.com/VisualStudio/2011/storyboarding/control"/>
  </ds:schemaRefs>
</ds:datastoreItem>
</file>

<file path=customXml/itemProps15.xml><?xml version="1.0" encoding="utf-8"?>
<ds:datastoreItem xmlns:ds="http://schemas.openxmlformats.org/officeDocument/2006/customXml" ds:itemID="{A063F351-1AD4-4F6C-873B-DDA5EE4BBDBB}">
  <ds:schemaRefs>
    <ds:schemaRef ds:uri="http://schemas.microsoft.com/VisualStudio/2011/storyboarding/control"/>
  </ds:schemaRefs>
</ds:datastoreItem>
</file>

<file path=customXml/itemProps2.xml><?xml version="1.0" encoding="utf-8"?>
<ds:datastoreItem xmlns:ds="http://schemas.openxmlformats.org/officeDocument/2006/customXml" ds:itemID="{540B6D94-1075-46DD-A7F9-E0378052183A}">
  <ds:schemaRefs>
    <ds:schemaRef ds:uri="http://purl.org/dc/terms/"/>
    <ds:schemaRef ds:uri="http://schemas.openxmlformats.org/package/2006/metadata/core-properties"/>
    <ds:schemaRef ds:uri="http://purl.org/dc/dcmitype/"/>
    <ds:schemaRef ds:uri="http://schemas.microsoft.com/office/infopath/2007/PartnerControls"/>
    <ds:schemaRef ds:uri="dc738bfa-ab61-413a-bc6b-25fa2f06df66"/>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FB4CD9D-3BC1-42A3-A468-E8D0B0337B7C}">
  <ds:schemaRefs>
    <ds:schemaRef ds:uri="http://schemas.microsoft.com/sharepoint/v3/contenttype/forms"/>
  </ds:schemaRefs>
</ds:datastoreItem>
</file>

<file path=customXml/itemProps4.xml><?xml version="1.0" encoding="utf-8"?>
<ds:datastoreItem xmlns:ds="http://schemas.openxmlformats.org/officeDocument/2006/customXml" ds:itemID="{2AE1D2FA-63DA-4743-AC4F-C7550E2CCBAA}">
  <ds:schemaRefs>
    <ds:schemaRef ds:uri="http://schemas.microsoft.com/VisualStudio/2011/storyboarding/control"/>
  </ds:schemaRefs>
</ds:datastoreItem>
</file>

<file path=customXml/itemProps5.xml><?xml version="1.0" encoding="utf-8"?>
<ds:datastoreItem xmlns:ds="http://schemas.openxmlformats.org/officeDocument/2006/customXml" ds:itemID="{613F22D7-C317-4A83-8BF5-C59F9D8797BD}">
  <ds:schemaRefs>
    <ds:schemaRef ds:uri="http://schemas.microsoft.com/VisualStudio/2011/storyboarding/control"/>
  </ds:schemaRefs>
</ds:datastoreItem>
</file>

<file path=customXml/itemProps6.xml><?xml version="1.0" encoding="utf-8"?>
<ds:datastoreItem xmlns:ds="http://schemas.openxmlformats.org/officeDocument/2006/customXml" ds:itemID="{6E8EF057-E7D2-43B4-8A2C-0E8645542A79}">
  <ds:schemaRefs>
    <ds:schemaRef ds:uri="http://schemas.microsoft.com/VisualStudio/2011/storyboarding/control"/>
  </ds:schemaRefs>
</ds:datastoreItem>
</file>

<file path=customXml/itemProps7.xml><?xml version="1.0" encoding="utf-8"?>
<ds:datastoreItem xmlns:ds="http://schemas.openxmlformats.org/officeDocument/2006/customXml" ds:itemID="{2DED90C4-D9F1-4A4D-878F-220D729374B8}">
  <ds:schemaRefs>
    <ds:schemaRef ds:uri="http://schemas.microsoft.com/VisualStudio/2011/storyboarding/control"/>
  </ds:schemaRefs>
</ds:datastoreItem>
</file>

<file path=customXml/itemProps8.xml><?xml version="1.0" encoding="utf-8"?>
<ds:datastoreItem xmlns:ds="http://schemas.openxmlformats.org/officeDocument/2006/customXml" ds:itemID="{D27EF766-9342-41A8-A4C9-BDCD3C4EF5F8}">
  <ds:schemaRefs>
    <ds:schemaRef ds:uri="http://schemas.microsoft.com/VisualStudio/2011/storyboarding/control"/>
  </ds:schemaRefs>
</ds:datastoreItem>
</file>

<file path=customXml/itemProps9.xml><?xml version="1.0" encoding="utf-8"?>
<ds:datastoreItem xmlns:ds="http://schemas.openxmlformats.org/officeDocument/2006/customXml" ds:itemID="{386CD390-B1E3-4B96-9964-C36C13BBA2C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Wisp</Template>
  <TotalTime>2525</TotalTime>
  <Words>2041</Words>
  <Application>Microsoft Office PowerPoint</Application>
  <PresentationFormat>寬螢幕</PresentationFormat>
  <Paragraphs>258</Paragraphs>
  <Slides>39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39</vt:i4>
      </vt:variant>
    </vt:vector>
  </HeadingPairs>
  <TitlesOfParts>
    <vt:vector size="44" baseType="lpstr">
      <vt:lpstr>微軟正黑體</vt:lpstr>
      <vt:lpstr>Arial</vt:lpstr>
      <vt:lpstr>Century Gothic</vt:lpstr>
      <vt:lpstr>Wingdings 3</vt:lpstr>
      <vt:lpstr>絲縷</vt:lpstr>
      <vt:lpstr>如何讓SSIS開發批次變得更簡單</vt:lpstr>
      <vt:lpstr>議題</vt:lpstr>
      <vt:lpstr>目前Microsoft地端提供的批次解決方案為何</vt:lpstr>
      <vt:lpstr>我們為何選擇Microsoft Solution 呢?(1/2) </vt:lpstr>
      <vt:lpstr>我們為何選擇Microsoft Solution 呢?(2/2) </vt:lpstr>
      <vt:lpstr>Microsoft Solution那麼強大，有什麼還可以改進的?(1/2) </vt:lpstr>
      <vt:lpstr>Microsoft Solution那麼強大，有什麼還可以改進的?(2/2) </vt:lpstr>
      <vt:lpstr>批次的需求 (1/2) </vt:lpstr>
      <vt:lpstr>批次的需求 (2/2) </vt:lpstr>
      <vt:lpstr>一般SSIS做法與問題是什麼呢?(1/2) </vt:lpstr>
      <vt:lpstr>一般SSIS做法與問題是什麼呢?(2/2) </vt:lpstr>
      <vt:lpstr>有什麼比較好的解決方案呢(SBP)? </vt:lpstr>
      <vt:lpstr>SBP架構</vt:lpstr>
      <vt:lpstr>模組化批次程式清單</vt:lpstr>
      <vt:lpstr>模組化批次程式 Foreach File 模組樣本</vt:lpstr>
      <vt:lpstr>模組化批次程式 Single File 模組樣本</vt:lpstr>
      <vt:lpstr>模組化批次程式 Ftp下載設定模組</vt:lpstr>
      <vt:lpstr>模組化批次程式 Ftp下載SSIS開發模組</vt:lpstr>
      <vt:lpstr>模組化批次程式 解壓縮檔案設定模組(1/2)</vt:lpstr>
      <vt:lpstr>模組化批次程式 解壓縮檔案設定模組-回圈密碼(2/2)</vt:lpstr>
      <vt:lpstr>模組化批次程式 解壓縮檔案SSIS開發模組</vt:lpstr>
      <vt:lpstr>模組化批次程式 檔案匯入設定模組(1/6)</vt:lpstr>
      <vt:lpstr>模組化批次程式 檔案匯入設定模組(2/6)</vt:lpstr>
      <vt:lpstr>模組化批次程式 檔案匯入設定模組-檔案欄位對應資料表設定檔(3/6)</vt:lpstr>
      <vt:lpstr>模組化批次程式 檔案匯入設定模組-代碼檢核設定檔(4/6)</vt:lpstr>
      <vt:lpstr>模組化批次程式 檔案匯入設定模組-檔案匯入前執行SQL清單設定檔(5/6)</vt:lpstr>
      <vt:lpstr>模組化批次程式 檔案匯入設定模組-檔案匯入後執行SQL清單設定檔(6/6)</vt:lpstr>
      <vt:lpstr>模組化批次程式 檔案匯入SSIS開發模組(1/3)</vt:lpstr>
      <vt:lpstr>模組化批次程式 檔案匯入SSIS開發模組(2/3)</vt:lpstr>
      <vt:lpstr>模組化批次程式 檔案匯入SSIS開發模組-資料流程(3/3)</vt:lpstr>
      <vt:lpstr>模組化批次程式 檔案匯出設定模組</vt:lpstr>
      <vt:lpstr>模組化批次程式 檔案匯出SSIS開發模組(1/3)</vt:lpstr>
      <vt:lpstr>模組化批次程式 檔案匯出SSIS開發模組(2/3)</vt:lpstr>
      <vt:lpstr>模組化批次程式 檔案匯出SSIS開發模組-資料流程(3/3)</vt:lpstr>
      <vt:lpstr>模組化批次程式 作業設定模組-作業設定檔(1/3)</vt:lpstr>
      <vt:lpstr>模組化批次程式 作業設定模組-作業步驟設定檔(2/3)</vt:lpstr>
      <vt:lpstr>模組化批次程式 作業設定模組-作業迴圈設定檔(3/3)</vt:lpstr>
      <vt:lpstr>模組化批次程式 作業SSIS開發模組</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SBP平台</dc:title>
  <dc:creator>葉俊志</dc:creator>
  <cp:lastModifiedBy>俊志 葉</cp:lastModifiedBy>
  <cp:revision>428</cp:revision>
  <dcterms:created xsi:type="dcterms:W3CDTF">2016-08-04T07:30:26Z</dcterms:created>
  <dcterms:modified xsi:type="dcterms:W3CDTF">2019-06-05T06:15:00Z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0x010100D964E7A4E25A08488656A6EEEDDF7869</vt:lpwstr>
  </property>
</Properties>
</file>