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sldIdLst>
    <p:sldId id="256" r:id="rId8"/>
    <p:sldId id="343" r:id="rId9"/>
    <p:sldId id="379" r:id="rId10"/>
    <p:sldId id="380" r:id="rId11"/>
    <p:sldId id="382" r:id="rId12"/>
    <p:sldId id="381" r:id="rId13"/>
    <p:sldId id="383" r:id="rId14"/>
    <p:sldId id="384" r:id="rId15"/>
    <p:sldId id="385" r:id="rId16"/>
    <p:sldId id="386" r:id="rId17"/>
    <p:sldId id="387" r:id="rId18"/>
    <p:sldId id="388" r:id="rId19"/>
    <p:sldId id="391" r:id="rId20"/>
    <p:sldId id="389" r:id="rId21"/>
    <p:sldId id="390" r:id="rId22"/>
    <p:sldId id="257" r:id="rId23"/>
    <p:sldId id="344" r:id="rId24"/>
    <p:sldId id="345" r:id="rId25"/>
    <p:sldId id="346" r:id="rId26"/>
    <p:sldId id="347" r:id="rId27"/>
    <p:sldId id="351" r:id="rId28"/>
    <p:sldId id="349" r:id="rId29"/>
    <p:sldId id="350" r:id="rId30"/>
    <p:sldId id="352" r:id="rId31"/>
    <p:sldId id="354" r:id="rId32"/>
    <p:sldId id="355" r:id="rId33"/>
    <p:sldId id="356" r:id="rId34"/>
    <p:sldId id="357" r:id="rId35"/>
    <p:sldId id="358" r:id="rId36"/>
    <p:sldId id="360" r:id="rId37"/>
    <p:sldId id="362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65" r:id="rId46"/>
    <p:sldId id="375" r:id="rId47"/>
    <p:sldId id="378" r:id="rId48"/>
    <p:sldId id="285" r:id="rId49"/>
    <p:sldId id="293" r:id="rId50"/>
    <p:sldId id="366" r:id="rId51"/>
    <p:sldId id="39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nesyeh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customXml" Target="../../customXml/item3.xml"/><Relationship Id="rId7" Type="http://schemas.openxmlformats.org/officeDocument/2006/relationships/image" Target="../media/image55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jonesyeh@msn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64509" y="2514600"/>
            <a:ext cx="9140103" cy="2262781"/>
          </a:xfrm>
        </p:spPr>
        <p:txBody>
          <a:bodyPr/>
          <a:lstStyle/>
          <a:p>
            <a:r>
              <a:rPr lang="zh-TW" altLang="en-US" b="1" dirty="0" smtClean="0"/>
              <a:t>原來批次開發</a:t>
            </a:r>
            <a:r>
              <a:rPr lang="zh-TW" altLang="en-US" b="1" dirty="0" smtClean="0"/>
              <a:t>可以很</a:t>
            </a:r>
            <a:r>
              <a:rPr lang="zh-TW" altLang="en-US" b="1" dirty="0" smtClean="0"/>
              <a:t>快又</a:t>
            </a:r>
            <a:r>
              <a:rPr lang="zh-TW" altLang="en-US" b="1" dirty="0" smtClean="0"/>
              <a:t>簡單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409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簡報者</a:t>
            </a:r>
            <a:r>
              <a:rPr lang="zh-TW" altLang="en-US" dirty="0" smtClean="0"/>
              <a:t>：葉俊志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en-US" altLang="zh-TW" dirty="0" smtClean="0"/>
              <a:t>blog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https://jonesyeh.wordpress.com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Email:jonesyeh@msn.com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我的解決方法是什麼呢</a:t>
            </a:r>
            <a:r>
              <a:rPr lang="en-US" altLang="zh-TW" b="1" dirty="0" smtClean="0"/>
              <a:t>?(1/3)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3927"/>
            <a:ext cx="8915400" cy="450729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在資料庫新增設定檔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提共路徑設定檔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檔案與</a:t>
            </a:r>
            <a:r>
              <a:rPr lang="zh-TW" altLang="en-US" dirty="0"/>
              <a:t>資料表執行順序設定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檔案欄位與資料表欄位對應表暨檢核設定表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欄位與代碼檔對應檢核表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關聯異常檢核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語法設定檔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警訊檢核</a:t>
            </a:r>
            <a:r>
              <a:rPr lang="en-US" altLang="zh-TW" dirty="0" err="1"/>
              <a:t>sql</a:t>
            </a:r>
            <a:r>
              <a:rPr lang="zh-TW" altLang="en-US" dirty="0"/>
              <a:t>語法設定檔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我的解決方法是什麼呢</a:t>
            </a:r>
            <a:r>
              <a:rPr lang="en-US" altLang="zh-TW" b="1" dirty="0" smtClean="0"/>
              <a:t>?(2/3)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03927"/>
            <a:ext cx="8915400" cy="520930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檔案匯入程式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開發兩個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取出檔案匯入清單及單一檔案匯入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取出</a:t>
            </a:r>
            <a:r>
              <a:rPr lang="zh-TW" altLang="en-US" dirty="0" smtClean="0"/>
              <a:t>檔案匯入清單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封裝程式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讀取</a:t>
            </a:r>
            <a:r>
              <a:rPr lang="zh-TW" altLang="en-US" dirty="0"/>
              <a:t>提共</a:t>
            </a:r>
            <a:r>
              <a:rPr lang="zh-TW" altLang="en-US" dirty="0" smtClean="0"/>
              <a:t>路徑及檔案設定檔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從資料夾下讀取檔案清</a:t>
            </a:r>
            <a:r>
              <a:rPr lang="zh-TW" altLang="en-US" dirty="0"/>
              <a:t>單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呼叫單一檔案匯入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</a:t>
            </a:r>
            <a:endParaRPr lang="en-US" altLang="zh-TW" dirty="0" smtClean="0"/>
          </a:p>
          <a:p>
            <a:pPr lvl="1"/>
            <a:r>
              <a:rPr lang="zh-TW" altLang="en-US" dirty="0"/>
              <a:t>單一檔案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封裝程式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匯入檔案執行紀錄</a:t>
            </a:r>
            <a:endParaRPr lang="en-US" altLang="zh-TW" dirty="0" smtClean="0"/>
          </a:p>
          <a:p>
            <a:pPr lvl="2"/>
            <a:r>
              <a:rPr lang="zh-TW" altLang="en-US" dirty="0"/>
              <a:t>使用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取出檔案欄位及代碼檢核設定檔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使用資料流程作業</a:t>
            </a:r>
            <a:endParaRPr lang="en-US" altLang="zh-TW" dirty="0"/>
          </a:p>
          <a:p>
            <a:pPr lvl="3"/>
            <a:r>
              <a:rPr lang="zh-TW" altLang="en-US" dirty="0" smtClean="0"/>
              <a:t>檔案來源</a:t>
            </a:r>
            <a:r>
              <a:rPr lang="en-US" altLang="zh-TW" dirty="0" smtClean="0"/>
              <a:t>-</a:t>
            </a:r>
            <a:r>
              <a:rPr lang="zh-TW" altLang="en-US" dirty="0" smtClean="0"/>
              <a:t>將讀取檔案內容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指令碼轉換元件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依照欄位設定檔，針對每一個欄位進行基本欄位檢核，有異常寫入到異常資料紀錄檔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OLEDB</a:t>
            </a:r>
            <a:r>
              <a:rPr lang="zh-TW" altLang="en-US" dirty="0" smtClean="0"/>
              <a:t>目的地</a:t>
            </a:r>
            <a:r>
              <a:rPr lang="en-US" altLang="zh-TW" dirty="0" smtClean="0"/>
              <a:t>-</a:t>
            </a:r>
            <a:r>
              <a:rPr lang="zh-TW" altLang="en-US" dirty="0" smtClean="0"/>
              <a:t>無異常資料寫入到暫存資料表</a:t>
            </a:r>
            <a:endParaRPr lang="en-US" altLang="zh-TW" dirty="0" smtClean="0"/>
          </a:p>
          <a:p>
            <a:pPr lvl="2"/>
            <a:r>
              <a:rPr lang="zh-TW" altLang="en-US" dirty="0"/>
              <a:t>使用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執行關聯檢核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2"/>
            <a:r>
              <a:rPr lang="zh-TW" altLang="en-US" dirty="0"/>
              <a:t>使用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Task</a:t>
            </a:r>
            <a:r>
              <a:rPr lang="zh-TW" altLang="en-US" dirty="0" smtClean="0"/>
              <a:t>執行將暫存檔匯入到實體資料表程式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更新檔案</a:t>
            </a:r>
            <a:r>
              <a:rPr lang="zh-TW" altLang="en-US" dirty="0"/>
              <a:t>執行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失敗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marL="1371600" lvl="3" indent="0">
              <a:buNone/>
            </a:pP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4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8363"/>
          </a:xfrm>
        </p:spPr>
        <p:txBody>
          <a:bodyPr/>
          <a:lstStyle/>
          <a:p>
            <a:r>
              <a:rPr lang="zh-TW" altLang="en-US" b="1" dirty="0"/>
              <a:t>我的解決方法是什麼呢</a:t>
            </a:r>
            <a:r>
              <a:rPr lang="en-US" altLang="zh-TW" b="1" dirty="0" smtClean="0"/>
              <a:t>?(3/3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31" y="1542473"/>
            <a:ext cx="1513145" cy="50061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7" y="1542473"/>
            <a:ext cx="9396845" cy="50061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67" y="1542473"/>
            <a:ext cx="9676389" cy="51158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767" y="1542473"/>
            <a:ext cx="9676389" cy="52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要如何讓批次開發可以又快又簡單呢</a:t>
            </a:r>
            <a:r>
              <a:rPr lang="en-US" altLang="zh-TW" b="1" dirty="0"/>
              <a:t>?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ETL</a:t>
            </a:r>
            <a:r>
              <a:rPr lang="zh-TW" altLang="en-US" b="1" dirty="0" smtClean="0"/>
              <a:t>工具比較</a:t>
            </a:r>
            <a:endParaRPr lang="en-US" altLang="zh-TW" b="1" dirty="0" smtClean="0"/>
          </a:p>
          <a:p>
            <a:r>
              <a:rPr lang="en-US" altLang="zh-TW" b="1" dirty="0" smtClean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endParaRPr lang="en-US" altLang="zh-TW" b="1" dirty="0"/>
          </a:p>
          <a:p>
            <a:r>
              <a:rPr lang="en-US" altLang="zh-TW" b="1" dirty="0"/>
              <a:t>SBP</a:t>
            </a:r>
            <a:r>
              <a:rPr lang="zh-TW" altLang="en-US" b="1" dirty="0"/>
              <a:t>硬體模組架構圖</a:t>
            </a:r>
            <a:endParaRPr lang="en-US" altLang="zh-TW" b="1" dirty="0"/>
          </a:p>
          <a:p>
            <a:r>
              <a:rPr lang="en-US" altLang="zh-TW" b="1" dirty="0"/>
              <a:t>SBP</a:t>
            </a:r>
            <a:r>
              <a:rPr lang="zh-TW" altLang="en-US" b="1" dirty="0" smtClean="0"/>
              <a:t>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7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(1/2)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7927" y="1246807"/>
          <a:ext cx="11314547" cy="52959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9193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4545053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787546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42755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5416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354168">
                <a:tc>
                  <a:txBody>
                    <a:bodyPr/>
                    <a:lstStyle/>
                    <a:p>
                      <a:r>
                        <a:rPr lang="zh-TW" altLang="en-US"/>
                        <a:t>使用主要對象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開發或管理人員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非</a:t>
                      </a:r>
                      <a:r>
                        <a:rPr lang="en-US" altLang="zh-TW" dirty="0"/>
                        <a:t>IT</a:t>
                      </a:r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3028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/>
                        <a:t>主要功能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以開發，</a:t>
                      </a:r>
                      <a:r>
                        <a:rPr lang="zh-TW" altLang="en-US" dirty="0" smtClean="0"/>
                        <a:t>元件，執行，排程管理為主。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其他管理，部屬，維護，監控大多透過應用程式自行開發，無統一界面。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具有開發，管理，部屬</a:t>
                      </a:r>
                      <a:r>
                        <a:rPr lang="zh-TW" altLang="en-US" dirty="0" smtClean="0"/>
                        <a:t>，執行</a:t>
                      </a:r>
                      <a:r>
                        <a:rPr lang="zh-TW" altLang="en-US" dirty="0"/>
                        <a:t>，維護，監控，且統一使用界</a:t>
                      </a:r>
                      <a:r>
                        <a:rPr lang="zh-TW" altLang="en-US" dirty="0" smtClean="0"/>
                        <a:t>面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SBPWeb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APP)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67281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開發模組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以程式元件</a:t>
                      </a:r>
                      <a:r>
                        <a:rPr lang="zh-TW" altLang="en-US" dirty="0" smtClean="0"/>
                        <a:t>為主。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經由</a:t>
                      </a:r>
                      <a:r>
                        <a:rPr lang="zh-TW" altLang="en-US" dirty="0"/>
                        <a:t>開發</a:t>
                      </a:r>
                      <a:r>
                        <a:rPr lang="zh-TW" altLang="en-US" dirty="0" smtClean="0"/>
                        <a:t>人員開發</a:t>
                      </a:r>
                      <a:r>
                        <a:rPr lang="zh-TW" altLang="en-US" dirty="0"/>
                        <a:t>成應用模組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以應用模組開發為主</a:t>
                      </a:r>
                      <a:r>
                        <a:rPr lang="zh-TW" altLang="en-US" dirty="0" smtClean="0"/>
                        <a:t>，透過</a:t>
                      </a:r>
                      <a:r>
                        <a:rPr lang="zh-TW" altLang="en-US" dirty="0"/>
                        <a:t>參數化設定</a:t>
                      </a:r>
                      <a:r>
                        <a:rPr lang="zh-TW" altLang="en-US" dirty="0" smtClean="0"/>
                        <a:t>即可。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2229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執行作業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大多只能透過時間排程或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</a:t>
                      </a:r>
                      <a:r>
                        <a:rPr lang="zh-TW" altLang="en-US" dirty="0" smtClean="0"/>
                        <a:t>執行。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除非</a:t>
                      </a:r>
                      <a:r>
                        <a:rPr lang="zh-TW" altLang="en-US" dirty="0"/>
                        <a:t>額外開發應用程式才能執行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手動</a:t>
                      </a:r>
                      <a:r>
                        <a:rPr lang="zh-TW" altLang="en-US" dirty="0"/>
                        <a:t>或排程或外部事件</a:t>
                      </a:r>
                      <a:r>
                        <a:rPr lang="zh-TW" altLang="en-US" dirty="0" smtClean="0"/>
                        <a:t>觸發或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命令或呼叫</a:t>
                      </a:r>
                      <a:r>
                        <a:rPr lang="en-US" altLang="zh-TW" dirty="0" smtClean="0"/>
                        <a:t>WEBAPI</a:t>
                      </a:r>
                      <a:r>
                        <a:rPr lang="zh-TW" altLang="en-US" dirty="0" smtClean="0"/>
                        <a:t>皆</a:t>
                      </a:r>
                      <a:r>
                        <a:rPr lang="zh-TW" altLang="en-US" dirty="0"/>
                        <a:t>可執行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22977"/>
                  </a:ext>
                </a:extLst>
              </a:tr>
              <a:tr h="619794">
                <a:tc>
                  <a:txBody>
                    <a:bodyPr/>
                    <a:lstStyle/>
                    <a:p>
                      <a:r>
                        <a:rPr lang="zh-TW" altLang="en-US" dirty="0"/>
                        <a:t>檢視作業或檔案執行記錄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無，開發</a:t>
                      </a:r>
                      <a:r>
                        <a:rPr lang="zh-TW" altLang="en-US" dirty="0"/>
                        <a:t>人員需特別</a:t>
                      </a:r>
                      <a:r>
                        <a:rPr lang="zh-TW" altLang="en-US" dirty="0" smtClean="0"/>
                        <a:t>開發。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有，開發</a:t>
                      </a:r>
                      <a:r>
                        <a:rPr lang="zh-TW" altLang="en-US" dirty="0"/>
                        <a:t>人員無需特別</a:t>
                      </a:r>
                      <a:r>
                        <a:rPr lang="zh-TW" altLang="en-US" dirty="0" smtClean="0"/>
                        <a:t>開發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5713"/>
                  </a:ext>
                </a:extLst>
              </a:tr>
              <a:tr h="88542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檔案匯入資料異常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無，大多數資料若有問題系統會停止，除非透過程式特別處理產生紀錄，再透過應用程式查詢檢視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方便檢視檔案總筆數、成功筆數、失敗筆數、那些欄位異常及異常原因，原始異常資料內容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53053"/>
                  </a:ext>
                </a:extLst>
              </a:tr>
              <a:tr h="81543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r>
                        <a:rPr lang="zh-TW" altLang="en-US" dirty="0"/>
                        <a:t>程式執行流程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有，但大多</a:t>
                      </a:r>
                      <a:r>
                        <a:rPr lang="zh-TW" altLang="en-US" dirty="0"/>
                        <a:t>透過</a:t>
                      </a:r>
                      <a:r>
                        <a:rPr lang="en-US" altLang="zh-TW" dirty="0"/>
                        <a:t>ETL</a:t>
                      </a:r>
                      <a:r>
                        <a:rPr lang="zh-TW" altLang="en-US" dirty="0"/>
                        <a:t>開發工具才能知道執行流程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有，所有人皆可檢視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03FC-18CF-BB40-9570-206C9F8B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77" y="606362"/>
            <a:ext cx="8911687" cy="1280890"/>
          </a:xfrm>
        </p:spPr>
        <p:txBody>
          <a:bodyPr/>
          <a:lstStyle/>
          <a:p>
            <a:pPr algn="ctr"/>
            <a:r>
              <a:rPr lang="en-US" altLang="zh-TW" b="1" dirty="0" smtClean="0"/>
              <a:t>SBP</a:t>
            </a:r>
            <a:r>
              <a:rPr lang="zh-TW" altLang="en-US" b="1" dirty="0" smtClean="0"/>
              <a:t>與</a:t>
            </a:r>
            <a:r>
              <a:rPr lang="en-US" altLang="zh-TW" b="1" dirty="0"/>
              <a:t>ETL</a:t>
            </a:r>
            <a:r>
              <a:rPr lang="zh-TW" altLang="en-US" b="1" dirty="0"/>
              <a:t>工具</a:t>
            </a:r>
            <a:r>
              <a:rPr lang="zh-TW" altLang="en-US" b="1" dirty="0" smtClean="0"/>
              <a:t>比較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538642-A822-A44C-82CD-06DE871EFA3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8506" y="1246807"/>
          <a:ext cx="10208976" cy="5457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9494">
                  <a:extLst>
                    <a:ext uri="{9D8B030D-6E8A-4147-A177-3AD203B41FA5}">
                      <a16:colId xmlns:a16="http://schemas.microsoft.com/office/drawing/2014/main" val="1900113868"/>
                    </a:ext>
                  </a:extLst>
                </a:gridCol>
                <a:gridCol w="3482109">
                  <a:extLst>
                    <a:ext uri="{9D8B030D-6E8A-4147-A177-3AD203B41FA5}">
                      <a16:colId xmlns:a16="http://schemas.microsoft.com/office/drawing/2014/main" val="4001221872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335174292"/>
                    </a:ext>
                  </a:extLst>
                </a:gridCol>
                <a:gridCol w="754209">
                  <a:extLst>
                    <a:ext uri="{9D8B030D-6E8A-4147-A177-3AD203B41FA5}">
                      <a16:colId xmlns:a16="http://schemas.microsoft.com/office/drawing/2014/main" val="3990363164"/>
                    </a:ext>
                  </a:extLst>
                </a:gridCol>
              </a:tblGrid>
              <a:tr h="386458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傳統</a:t>
                      </a:r>
                      <a:r>
                        <a:rPr lang="en-US" altLang="zh-TW"/>
                        <a:t>ETL</a:t>
                      </a:r>
                      <a:r>
                        <a:rPr lang="zh-TW" altLang="en-US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SBP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優勢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19544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產生程式</a:t>
                      </a:r>
                      <a:r>
                        <a:rPr lang="zh-TW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設定內容皆儲存在資料庫內，透過</a:t>
                      </a:r>
                      <a:r>
                        <a:rPr lang="en-US" altLang="zh-TW" dirty="0" smtClean="0"/>
                        <a:t>Excel</a:t>
                      </a:r>
                      <a:r>
                        <a:rPr lang="zh-TW" altLang="en-US" dirty="0" smtClean="0"/>
                        <a:t>及</a:t>
                      </a:r>
                      <a:r>
                        <a:rPr lang="en-US" altLang="zh-TW" dirty="0" smtClean="0"/>
                        <a:t>Reporting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Service</a:t>
                      </a:r>
                      <a:r>
                        <a:rPr lang="zh-TW" altLang="en-US" dirty="0" smtClean="0"/>
                        <a:t>產生設定報表文件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53769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OLEDB</a:t>
                      </a:r>
                      <a:r>
                        <a:rPr lang="zh-TW" altLang="en-US" dirty="0" smtClean="0"/>
                        <a:t>方式連結異質性資料庫、檔案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78637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資料目的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支援多種不同資料庫及協定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僅支援</a:t>
                      </a:r>
                      <a:r>
                        <a:rPr lang="en-US" altLang="zh-TW" dirty="0" smtClean="0"/>
                        <a:t>MSSQL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、檔案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48470"/>
                  </a:ext>
                </a:extLst>
              </a:tr>
              <a:tr h="51961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擴充性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支援特定語言開發擴充功能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語法及執行外部</a:t>
                      </a:r>
                      <a:r>
                        <a:rPr lang="en-US" altLang="zh-TW" dirty="0" smtClean="0"/>
                        <a:t>SSIS</a:t>
                      </a:r>
                      <a:r>
                        <a:rPr lang="zh-TW" altLang="en-US" dirty="0" smtClean="0"/>
                        <a:t>及執行檔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09224"/>
                  </a:ext>
                </a:extLst>
              </a:tr>
              <a:tr h="3864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提共多種不同通知功能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只支援</a:t>
                      </a:r>
                      <a:r>
                        <a:rPr lang="en-US" altLang="zh-TW" dirty="0" smtClean="0"/>
                        <a:t>Email</a:t>
                      </a:r>
                      <a:r>
                        <a:rPr lang="zh-TW" altLang="en-US" dirty="0" smtClean="0"/>
                        <a:t>通知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ETL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73612"/>
                  </a:ext>
                </a:extLst>
              </a:tr>
              <a:tr h="9649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檔案存取方式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大多數可支援</a:t>
                      </a:r>
                      <a:r>
                        <a:rPr lang="en-US" altLang="zh-TW" dirty="0" err="1" smtClean="0"/>
                        <a:t>file,ftp</a:t>
                      </a:r>
                      <a:r>
                        <a:rPr lang="zh-TW" altLang="en-US" dirty="0" smtClean="0"/>
                        <a:t>協定存取檔案，其他必須自訂開發程式存取檔案，且通常無法直接檢視資料夾內容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可支援</a:t>
                      </a:r>
                      <a:r>
                        <a:rPr lang="en-US" altLang="zh-TW" dirty="0" smtClean="0"/>
                        <a:t>file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http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sftp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ftps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unc</a:t>
                      </a:r>
                      <a:r>
                        <a:rPr lang="zh-TW" altLang="en-US" dirty="0" smtClean="0"/>
                        <a:t>方式存取檔案，也可管理資料夾及檔案內容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2935"/>
                  </a:ext>
                </a:extLst>
              </a:tr>
              <a:tr h="7423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無，透過其他工具管理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支援建立資料表、資料字典、檢視與修改</a:t>
                      </a:r>
                      <a:r>
                        <a:rPr lang="en-US" altLang="zh-TW" dirty="0" smtClean="0"/>
                        <a:t>SQL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SERVER</a:t>
                      </a:r>
                      <a:r>
                        <a:rPr lang="zh-TW" altLang="en-US" dirty="0" smtClean="0"/>
                        <a:t>程式物件</a:t>
                      </a:r>
                      <a:r>
                        <a:rPr lang="en-US" altLang="zh-TW" dirty="0" smtClean="0"/>
                        <a:t>(VIEW,SP,FUNCTION,TRIGGER</a:t>
                      </a:r>
                      <a:r>
                        <a:rPr lang="zh-TW" altLang="en-US" dirty="0" smtClean="0"/>
                        <a:t>內容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SBP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5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50747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 err="1"/>
              <a:t>SBP:Simple</a:t>
            </a:r>
            <a:r>
              <a:rPr lang="zh-TW" altLang="en-US" b="1" dirty="0"/>
              <a:t> </a:t>
            </a:r>
            <a:r>
              <a:rPr lang="en-US" altLang="zh-TW" b="1" dirty="0"/>
              <a:t>Batch</a:t>
            </a:r>
            <a:r>
              <a:rPr lang="zh-TW" altLang="en-US" b="1" dirty="0"/>
              <a:t> </a:t>
            </a:r>
            <a:r>
              <a:rPr lang="en-US" altLang="zh-TW" b="1" dirty="0"/>
              <a:t>Platform(</a:t>
            </a:r>
            <a:r>
              <a:rPr lang="zh-TW" altLang="en-US" b="1" dirty="0"/>
              <a:t>簡單易學的批次平台</a:t>
            </a:r>
            <a:r>
              <a:rPr lang="en-US" altLang="zh-TW" b="1" dirty="0"/>
              <a:t>)</a:t>
            </a:r>
            <a:endParaRPr lang="en-US" altLang="zh-TW" dirty="0"/>
          </a:p>
          <a:p>
            <a:r>
              <a:rPr lang="zh-TW" altLang="en-US" dirty="0"/>
              <a:t>具有開發、部屬、執行、管理、維護、監控與通知批次程式平台</a:t>
            </a:r>
            <a:endParaRPr lang="en-US" altLang="zh-TW" dirty="0"/>
          </a:p>
          <a:p>
            <a:r>
              <a:rPr lang="zh-TW" altLang="en-US" dirty="0"/>
              <a:t>開發</a:t>
            </a:r>
            <a:endParaRPr lang="en-US" altLang="zh-TW" dirty="0"/>
          </a:p>
          <a:p>
            <a:pPr lvl="1"/>
            <a:r>
              <a:rPr lang="en-US" altLang="zh-TW" dirty="0"/>
              <a:t>ETL</a:t>
            </a:r>
            <a:r>
              <a:rPr lang="zh-TW" altLang="en-US" dirty="0"/>
              <a:t>開發工具</a:t>
            </a:r>
            <a:r>
              <a:rPr lang="en-US" altLang="zh-TW" dirty="0"/>
              <a:t>-</a:t>
            </a: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 </a:t>
            </a:r>
            <a:endParaRPr lang="en-US" altLang="zh-TW" dirty="0"/>
          </a:p>
          <a:p>
            <a:pPr lvl="1"/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只需要透過</a:t>
            </a:r>
            <a:r>
              <a:rPr lang="en-US" altLang="zh-TW" dirty="0"/>
              <a:t>Web</a:t>
            </a:r>
            <a:r>
              <a:rPr lang="zh-TW" altLang="en-US" dirty="0"/>
              <a:t>或</a:t>
            </a:r>
            <a:r>
              <a:rPr lang="en-US" altLang="zh-TW" dirty="0"/>
              <a:t>APP</a:t>
            </a:r>
            <a:r>
              <a:rPr lang="zh-TW" altLang="en-US" dirty="0"/>
              <a:t>進行批次參數化設定搭配</a:t>
            </a:r>
            <a:r>
              <a:rPr lang="en-US" altLang="zh-TW" dirty="0"/>
              <a:t>SQL</a:t>
            </a:r>
            <a:r>
              <a:rPr lang="zh-TW" altLang="en-US" dirty="0"/>
              <a:t>語法就可開發的批次平台 </a:t>
            </a:r>
          </a:p>
          <a:p>
            <a:pPr lvl="1"/>
            <a:r>
              <a:rPr lang="zh-TW" altLang="en-US" dirty="0"/>
              <a:t>多人不同裝置協同開發</a:t>
            </a:r>
            <a:r>
              <a:rPr lang="en-US" altLang="zh-TW" dirty="0"/>
              <a:t>-</a:t>
            </a:r>
            <a:r>
              <a:rPr lang="zh-TW" altLang="en-US" dirty="0"/>
              <a:t>可以提共多人使用不同裝置一起開發的開發平台 </a:t>
            </a:r>
            <a:endParaRPr lang="en-US" altLang="zh-TW" dirty="0"/>
          </a:p>
          <a:p>
            <a:pPr lvl="1"/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</a:t>
            </a:r>
            <a:endParaRPr lang="en-US" altLang="zh-TW" dirty="0"/>
          </a:p>
          <a:p>
            <a:pPr lvl="1"/>
            <a:r>
              <a:rPr lang="zh-TW" altLang="en-US" dirty="0"/>
              <a:t>學習門檻很低</a:t>
            </a:r>
            <a:endParaRPr lang="en-US" altLang="zh-TW" dirty="0"/>
          </a:p>
          <a:p>
            <a:r>
              <a:rPr lang="zh-TW" altLang="en-US" dirty="0"/>
              <a:t>部屬</a:t>
            </a:r>
            <a:endParaRPr lang="en-US" altLang="zh-TW" dirty="0"/>
          </a:p>
          <a:p>
            <a:pPr lvl="1"/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部屬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設定內容皆可產生</a:t>
            </a:r>
            <a:r>
              <a:rPr lang="en-US" altLang="zh-TW" dirty="0">
                <a:ea typeface="微軟正黑體"/>
              </a:rPr>
              <a:t>Insert</a:t>
            </a:r>
            <a:r>
              <a:rPr lang="zh-TW" altLang="en-US" dirty="0">
                <a:ea typeface="微軟正黑體"/>
              </a:rPr>
              <a:t>或</a:t>
            </a:r>
            <a:r>
              <a:rPr lang="en-US" altLang="zh-TW" dirty="0">
                <a:ea typeface="微軟正黑體"/>
              </a:rPr>
              <a:t>update</a:t>
            </a:r>
            <a:r>
              <a:rPr lang="zh-TW" altLang="en-US" dirty="0">
                <a:ea typeface="微軟正黑體"/>
              </a:rPr>
              <a:t> </a:t>
            </a:r>
            <a:r>
              <a:rPr lang="en-US" altLang="zh-TW" dirty="0">
                <a:ea typeface="微軟正黑體"/>
              </a:rPr>
              <a:t>SQL</a:t>
            </a:r>
            <a:r>
              <a:rPr lang="zh-TW" altLang="en-US" dirty="0">
                <a:ea typeface="微軟正黑體"/>
              </a:rPr>
              <a:t>語法，進行在其他環境執行部屬</a:t>
            </a: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手動與定期執行作業</a:t>
            </a:r>
            <a:r>
              <a:rPr lang="en-US" altLang="zh-TW" dirty="0"/>
              <a:t>-</a:t>
            </a:r>
            <a:r>
              <a:rPr lang="zh-TW" altLang="en-US" dirty="0"/>
              <a:t>可以設定執行時間，定期或手動執行批次作業</a:t>
            </a:r>
          </a:p>
          <a:p>
            <a:pPr lvl="1"/>
            <a:r>
              <a:rPr lang="zh-TW" altLang="en-US" dirty="0">
                <a:ea typeface="微軟正黑體"/>
              </a:rPr>
              <a:t>外部事件觸發執行作業-監控外部事件觸發來執行作業</a:t>
            </a:r>
          </a:p>
          <a:p>
            <a:pPr lvl="1"/>
            <a:r>
              <a:rPr lang="zh-TW" altLang="en-US" dirty="0">
                <a:ea typeface="微軟正黑體"/>
              </a:rPr>
              <a:t>停止與異常重複執行作業</a:t>
            </a:r>
          </a:p>
        </p:txBody>
      </p:sp>
    </p:spTree>
    <p:extLst>
      <p:ext uri="{BB962C8B-B14F-4D97-AF65-F5344CB8AC3E}">
        <p14:creationId xmlns:p14="http://schemas.microsoft.com/office/powerpoint/2010/main" val="3903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4380" y="171528"/>
            <a:ext cx="8911687" cy="53967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SBP</a:t>
            </a:r>
            <a:r>
              <a:rPr lang="zh-TW" altLang="zh-TW" b="1" dirty="0"/>
              <a:t>平台</a:t>
            </a:r>
            <a:r>
              <a:rPr lang="zh-TW" altLang="en-US" b="1" dirty="0"/>
              <a:t>功能解說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5601" y="711200"/>
            <a:ext cx="10161420" cy="604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管理</a:t>
            </a:r>
            <a:endParaRPr lang="en-US" altLang="zh-TW" dirty="0"/>
          </a:p>
          <a:p>
            <a:pPr lvl="1"/>
            <a:r>
              <a:rPr lang="zh-TW" altLang="en-US" dirty="0">
                <a:ea typeface="微軟正黑體"/>
              </a:rPr>
              <a:t>資料庫物件管理</a:t>
            </a:r>
            <a:r>
              <a:rPr lang="en-US" altLang="zh-TW" dirty="0">
                <a:ea typeface="微軟正黑體"/>
              </a:rPr>
              <a:t>-</a:t>
            </a:r>
            <a:r>
              <a:rPr lang="zh-TW" altLang="en-US" dirty="0">
                <a:ea typeface="微軟正黑體"/>
              </a:rPr>
              <a:t>可建立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修改</a:t>
            </a:r>
            <a:r>
              <a:rPr lang="en-US" altLang="zh-TW" dirty="0">
                <a:ea typeface="微軟正黑體"/>
              </a:rPr>
              <a:t>/</a:t>
            </a:r>
            <a:r>
              <a:rPr lang="zh-TW" altLang="en-US" dirty="0">
                <a:ea typeface="微軟正黑體"/>
              </a:rPr>
              <a:t>檢視</a:t>
            </a:r>
            <a:r>
              <a:rPr lang="en-US" altLang="zh-TW" dirty="0">
                <a:ea typeface="微軟正黑體"/>
              </a:rPr>
              <a:t>(</a:t>
            </a:r>
            <a:r>
              <a:rPr lang="en-US" altLang="zh-TW" dirty="0" err="1">
                <a:ea typeface="微軟正黑體"/>
              </a:rPr>
              <a:t>Table,View,Funciton,SP</a:t>
            </a:r>
            <a:r>
              <a:rPr lang="en-US" altLang="zh-TW" dirty="0">
                <a:ea typeface="微軟正黑體"/>
              </a:rPr>
              <a:t>)</a:t>
            </a:r>
            <a:r>
              <a:rPr lang="zh-TW" altLang="en-US" dirty="0">
                <a:ea typeface="微軟正黑體"/>
              </a:rPr>
              <a:t>內容</a:t>
            </a:r>
            <a:endParaRPr lang="en-US" altLang="zh-TW" dirty="0">
              <a:ea typeface="微軟正黑體"/>
            </a:endParaRPr>
          </a:p>
          <a:p>
            <a:pPr lvl="1"/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</a:t>
            </a:r>
            <a:endParaRPr lang="en-US" altLang="zh-TW" dirty="0"/>
          </a:p>
          <a:p>
            <a:pPr lvl="1"/>
            <a:r>
              <a:rPr lang="zh-TW" altLang="en-US" dirty="0"/>
              <a:t>安全性管理</a:t>
            </a:r>
            <a:r>
              <a:rPr lang="en-US" altLang="zh-TW" dirty="0"/>
              <a:t>-</a:t>
            </a:r>
            <a:r>
              <a:rPr lang="zh-TW" altLang="en-US" dirty="0"/>
              <a:t>具有功能與權限與角色指派功能，讓不同使用者具有不同安全性控管</a:t>
            </a:r>
            <a:endParaRPr lang="en-US" altLang="zh-TW" dirty="0"/>
          </a:p>
          <a:p>
            <a:pPr lvl="1"/>
            <a:r>
              <a:rPr lang="zh-TW" altLang="zh-TW" dirty="0"/>
              <a:t>License管理-依照</a:t>
            </a:r>
            <a:r>
              <a:rPr lang="zh-TW" altLang="zh-TW" dirty="0" smtClean="0"/>
              <a:t>模組</a:t>
            </a:r>
            <a:r>
              <a:rPr lang="zh-TW" altLang="en-US" dirty="0"/>
              <a:t>輸入</a:t>
            </a:r>
            <a:r>
              <a:rPr lang="zh-TW" altLang="zh-TW" dirty="0" smtClean="0"/>
              <a:t>l</a:t>
            </a:r>
            <a:r>
              <a:rPr lang="zh-TW" altLang="zh-TW" dirty="0"/>
              <a:t>icens</a:t>
            </a:r>
            <a:r>
              <a:rPr lang="zh-TW" altLang="zh-TW" dirty="0" smtClean="0"/>
              <a:t>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zh-TW" dirty="0" smtClean="0"/>
              <a:t>開啟</a:t>
            </a:r>
            <a:r>
              <a:rPr lang="zh-TW" altLang="zh-TW" dirty="0"/>
              <a:t>相關功能</a:t>
            </a:r>
            <a:endParaRPr lang="en-US" altLang="zh-TW" dirty="0"/>
          </a:p>
          <a:p>
            <a:r>
              <a:rPr lang="zh-TW" altLang="en-US" dirty="0"/>
              <a:t>維護</a:t>
            </a:r>
            <a:endParaRPr lang="en-US" altLang="zh-TW" dirty="0"/>
          </a:p>
          <a:p>
            <a:pPr lvl="1"/>
            <a:r>
              <a:rPr lang="zh-TW" altLang="en-US" dirty="0"/>
              <a:t>維護人員可檢視所有設定內容，無須詢問開發人員</a:t>
            </a:r>
            <a:endParaRPr lang="en-US" altLang="zh-TW" dirty="0"/>
          </a:p>
          <a:p>
            <a:r>
              <a:rPr lang="zh-TW" altLang="en-US" dirty="0"/>
              <a:t>監控與通知</a:t>
            </a:r>
            <a:endParaRPr lang="en-US" altLang="zh-TW" dirty="0"/>
          </a:p>
          <a:p>
            <a:pPr lvl="1"/>
            <a:r>
              <a:rPr lang="zh-TW" altLang="en-US" dirty="0"/>
              <a:t>自動產生執行紀錄檔</a:t>
            </a:r>
            <a:r>
              <a:rPr lang="en-US" altLang="zh-TW" dirty="0"/>
              <a:t>-</a:t>
            </a:r>
            <a:r>
              <a:rPr lang="zh-TW" altLang="en-US" dirty="0"/>
              <a:t>可檢視系統異常，資料異常</a:t>
            </a:r>
            <a:r>
              <a:rPr lang="en-US" altLang="zh-TW" dirty="0"/>
              <a:t>(</a:t>
            </a:r>
            <a:r>
              <a:rPr lang="zh-TW" altLang="en-US" dirty="0"/>
              <a:t>異常原因</a:t>
            </a:r>
            <a:r>
              <a:rPr lang="en-US" altLang="zh-TW" dirty="0"/>
              <a:t>)</a:t>
            </a:r>
            <a:r>
              <a:rPr lang="zh-TW" altLang="en-US" dirty="0"/>
              <a:t>、檔案</a:t>
            </a:r>
            <a:r>
              <a:rPr lang="en-US" altLang="zh-TW" dirty="0"/>
              <a:t>(</a:t>
            </a:r>
            <a:r>
              <a:rPr lang="zh-TW" altLang="en-US" dirty="0"/>
              <a:t>總、成功、失敗筆數</a:t>
            </a:r>
            <a:r>
              <a:rPr lang="en-US" altLang="zh-TW" dirty="0"/>
              <a:t>)</a:t>
            </a:r>
            <a:r>
              <a:rPr lang="zh-TW" altLang="en-US" dirty="0"/>
              <a:t>、作業及排程執行紀錄功能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</a:t>
            </a:r>
            <a:r>
              <a:rPr lang="zh-TW" altLang="en-US" dirty="0" smtClean="0"/>
              <a:t>人員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使用者操作稽核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登入、登出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SQL</a:t>
            </a:r>
            <a:r>
              <a:rPr lang="zh-TW" altLang="en-US" dirty="0" smtClean="0"/>
              <a:t> 語法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</a:p>
          <a:p>
            <a:pPr lvl="2"/>
            <a:r>
              <a:rPr lang="zh-TW" altLang="en-US" dirty="0" smtClean="0"/>
              <a:t>資料表</a:t>
            </a:r>
            <a:r>
              <a:rPr lang="zh-TW" altLang="en-US" dirty="0"/>
              <a:t>欄位</a:t>
            </a:r>
            <a:r>
              <a:rPr lang="zh-TW" altLang="en-US" dirty="0" smtClean="0"/>
              <a:t>異動紀錄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08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70345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具有檔案</a:t>
            </a:r>
            <a:r>
              <a:rPr lang="en-US" altLang="zh-TW" dirty="0"/>
              <a:t>(</a:t>
            </a:r>
            <a:r>
              <a:rPr lang="zh-TW" altLang="en-US" dirty="0"/>
              <a:t>管理、匯入、匯出、解</a:t>
            </a:r>
            <a:r>
              <a:rPr lang="en-US" altLang="zh-TW" dirty="0"/>
              <a:t>(</a:t>
            </a:r>
            <a:r>
              <a:rPr lang="zh-TW" altLang="en-US" dirty="0"/>
              <a:t>壓</a:t>
            </a:r>
            <a:r>
              <a:rPr lang="en-US" altLang="zh-TW" dirty="0"/>
              <a:t>)</a:t>
            </a:r>
            <a:r>
              <a:rPr lang="zh-TW" altLang="en-US" dirty="0"/>
              <a:t>縮、</a:t>
            </a:r>
            <a:r>
              <a:rPr lang="en-US" altLang="zh-TW" dirty="0"/>
              <a:t>FTP</a:t>
            </a:r>
            <a:r>
              <a:rPr lang="zh-TW" altLang="en-US" dirty="0"/>
              <a:t>傳輸、</a:t>
            </a:r>
            <a:r>
              <a:rPr lang="en-US" altLang="zh-TW" dirty="0"/>
              <a:t>http</a:t>
            </a:r>
            <a:r>
              <a:rPr lang="zh-TW" altLang="en-US" dirty="0"/>
              <a:t>傳輸</a:t>
            </a:r>
            <a:r>
              <a:rPr lang="en-US" altLang="zh-TW" dirty="0"/>
              <a:t>)</a:t>
            </a:r>
            <a:r>
              <a:rPr lang="zh-TW" altLang="en-US" dirty="0"/>
              <a:t>、執行</a:t>
            </a:r>
            <a:r>
              <a:rPr lang="en-US" altLang="zh-TW" dirty="0"/>
              <a:t>(</a:t>
            </a:r>
            <a:r>
              <a:rPr lang="zh-TW" altLang="en-US" dirty="0"/>
              <a:t>作業、</a:t>
            </a:r>
            <a:r>
              <a:rPr lang="en-US" altLang="zh-TW" dirty="0"/>
              <a:t>SQL</a:t>
            </a:r>
            <a:r>
              <a:rPr lang="zh-TW" altLang="en-US" dirty="0"/>
              <a:t>、外部執行檔、</a:t>
            </a:r>
            <a:r>
              <a:rPr lang="en-US" altLang="zh-TW" dirty="0"/>
              <a:t>SSIS</a:t>
            </a:r>
            <a:r>
              <a:rPr lang="zh-TW" altLang="en-US" dirty="0"/>
              <a:t>封裝、</a:t>
            </a:r>
            <a:r>
              <a:rPr lang="en-US" altLang="zh-TW" dirty="0"/>
              <a:t>Email</a:t>
            </a:r>
            <a:r>
              <a:rPr lang="zh-TW" altLang="en-US" dirty="0"/>
              <a:t>發送</a:t>
            </a:r>
            <a:r>
              <a:rPr lang="en-US" altLang="zh-TW" dirty="0"/>
              <a:t>)</a:t>
            </a:r>
            <a:r>
              <a:rPr lang="zh-TW" altLang="en-US" dirty="0"/>
              <a:t>等功能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96" y="2637284"/>
            <a:ext cx="2255715" cy="280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309" y="2637284"/>
            <a:ext cx="2324301" cy="37448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97" y="2637284"/>
            <a:ext cx="205757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1" y="1902692"/>
            <a:ext cx="5906012" cy="43725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30" y="1902692"/>
            <a:ext cx="5371587" cy="43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目前</a:t>
            </a:r>
            <a:r>
              <a:rPr lang="en-US" altLang="zh-TW" b="1" dirty="0" smtClean="0"/>
              <a:t>Microsoft</a:t>
            </a:r>
            <a:r>
              <a:rPr lang="zh-TW" altLang="en-US" b="1" dirty="0" smtClean="0"/>
              <a:t>提供的批次解決方案為何</a:t>
            </a:r>
            <a:r>
              <a:rPr lang="en-US" altLang="zh-TW" b="1" dirty="0" smtClean="0"/>
              <a:t>?</a:t>
            </a:r>
          </a:p>
          <a:p>
            <a:r>
              <a:rPr lang="zh-TW" altLang="en-US" b="1" dirty="0" smtClean="0"/>
              <a:t>我們為何選擇</a:t>
            </a:r>
            <a:r>
              <a:rPr lang="en-US" altLang="zh-TW" b="1" dirty="0" smtClean="0"/>
              <a:t>Microsoft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Solution</a:t>
            </a:r>
            <a:r>
              <a:rPr lang="zh-TW" altLang="en-US" b="1" dirty="0" smtClean="0"/>
              <a:t> 呢</a:t>
            </a:r>
            <a:r>
              <a:rPr lang="en-US" altLang="zh-TW" b="1" dirty="0" smtClean="0"/>
              <a:t>?</a:t>
            </a:r>
          </a:p>
          <a:p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那麼強大，有什麼缺點嗎</a:t>
            </a:r>
            <a:r>
              <a:rPr lang="en-US" altLang="zh-TW" b="1" dirty="0"/>
              <a:t>?</a:t>
            </a:r>
            <a:endParaRPr lang="en-US" altLang="zh-TW" b="1" dirty="0" smtClean="0"/>
          </a:p>
          <a:p>
            <a:r>
              <a:rPr lang="zh-TW" altLang="en-US" b="1" dirty="0"/>
              <a:t>我之前</a:t>
            </a:r>
            <a:r>
              <a:rPr lang="zh-TW" altLang="en-US" b="1" dirty="0" smtClean="0"/>
              <a:t>採用</a:t>
            </a:r>
            <a:r>
              <a:rPr lang="en-US" altLang="zh-TW" b="1" dirty="0"/>
              <a:t>Microsoft</a:t>
            </a:r>
            <a:r>
              <a:rPr lang="zh-TW" altLang="en-US" b="1" dirty="0" smtClean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遇到什麼問題呢</a:t>
            </a:r>
            <a:r>
              <a:rPr lang="en-US" altLang="zh-TW" b="1" dirty="0" smtClean="0"/>
              <a:t>?</a:t>
            </a:r>
          </a:p>
          <a:p>
            <a:r>
              <a:rPr lang="zh-TW" altLang="en-US" b="1" dirty="0" smtClean="0"/>
              <a:t>我的解決方法是什麼呢</a:t>
            </a:r>
            <a:r>
              <a:rPr lang="en-US" altLang="zh-TW" b="1" dirty="0" smtClean="0"/>
              <a:t>?</a:t>
            </a:r>
          </a:p>
          <a:p>
            <a:r>
              <a:rPr lang="zh-TW" altLang="en-US" b="1" dirty="0" smtClean="0"/>
              <a:t>要如何讓</a:t>
            </a:r>
            <a:r>
              <a:rPr lang="zh-TW" altLang="en-US" b="1" dirty="0" smtClean="0"/>
              <a:t>批次開發可以又快又簡單</a:t>
            </a:r>
            <a:r>
              <a:rPr lang="zh-TW" altLang="en-US" b="1" dirty="0" smtClean="0"/>
              <a:t>呢</a:t>
            </a:r>
            <a:r>
              <a:rPr lang="en-US" altLang="zh-TW" b="1" dirty="0" smtClean="0"/>
              <a:t>?</a:t>
            </a:r>
          </a:p>
          <a:p>
            <a:r>
              <a:rPr lang="zh-TW" altLang="en-US" b="1" dirty="0"/>
              <a:t>結論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模組參數化設定</a:t>
            </a:r>
            <a:r>
              <a:rPr lang="en-US" altLang="zh-TW" dirty="0"/>
              <a:t>-</a:t>
            </a:r>
            <a:r>
              <a:rPr lang="zh-TW" altLang="en-US" dirty="0"/>
              <a:t>例如檔案匯入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902692"/>
            <a:ext cx="10112616" cy="46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765" y="230909"/>
            <a:ext cx="9772071" cy="104370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多人不同裝置協同開發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27" y="1843454"/>
            <a:ext cx="3867827" cy="47331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09" y="1461778"/>
            <a:ext cx="6680216" cy="50465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83" y="1461778"/>
            <a:ext cx="6680642" cy="50345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83" y="1410841"/>
            <a:ext cx="6680642" cy="51236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3" y="1461778"/>
            <a:ext cx="8152074" cy="51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10"/>
            <a:ext cx="11314545" cy="127858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開發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語法產生器</a:t>
            </a:r>
            <a:r>
              <a:rPr lang="en-US" altLang="zh-TW" dirty="0"/>
              <a:t>-</a:t>
            </a:r>
            <a:r>
              <a:rPr lang="zh-TW" altLang="en-US" dirty="0"/>
              <a:t>系統會產生</a:t>
            </a:r>
            <a:r>
              <a:rPr lang="en-US" altLang="zh-TW" dirty="0"/>
              <a:t>SQL</a:t>
            </a:r>
            <a:r>
              <a:rPr lang="zh-TW" altLang="en-US" dirty="0"/>
              <a:t>語法，減少</a:t>
            </a:r>
            <a:r>
              <a:rPr lang="en-US" altLang="zh-TW" dirty="0"/>
              <a:t>SQL</a:t>
            </a:r>
            <a:r>
              <a:rPr lang="zh-TW" altLang="en-US" dirty="0"/>
              <a:t>開發時間​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46" y="1736437"/>
            <a:ext cx="10079153" cy="44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49101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部屬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SQL</a:t>
            </a:r>
            <a:r>
              <a:rPr lang="zh-TW" altLang="en-US" dirty="0"/>
              <a:t>部屬</a:t>
            </a:r>
            <a:r>
              <a:rPr lang="en-US" altLang="zh-TW" dirty="0"/>
              <a:t>-</a:t>
            </a:r>
            <a:r>
              <a:rPr lang="zh-TW" altLang="en-US" dirty="0"/>
              <a:t>設定內容皆可產生</a:t>
            </a:r>
            <a:r>
              <a:rPr lang="en-US" altLang="zh-TW" dirty="0"/>
              <a:t>Insert</a:t>
            </a:r>
            <a:r>
              <a:rPr lang="zh-TW" altLang="en-US" dirty="0"/>
              <a:t>或</a:t>
            </a:r>
            <a:r>
              <a:rPr lang="en-US" altLang="zh-TW" dirty="0"/>
              <a:t>update</a:t>
            </a:r>
            <a:r>
              <a:rPr lang="zh-TW" altLang="en-US" dirty="0"/>
              <a:t> 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72" y="2213815"/>
            <a:ext cx="1006689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64127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執行</a:t>
            </a:r>
            <a:r>
              <a:rPr lang="en-US" altLang="zh-TW" b="1" dirty="0" smtClean="0"/>
              <a:t>-</a:t>
            </a:r>
            <a:r>
              <a:rPr lang="zh-TW" altLang="zh-TW" dirty="0" smtClean="0"/>
              <a:t>手動</a:t>
            </a:r>
            <a:r>
              <a:rPr lang="zh-TW" altLang="zh-TW" dirty="0"/>
              <a:t>與定期執行作業</a:t>
            </a:r>
            <a:r>
              <a:rPr lang="zh-TW" altLang="en-US" dirty="0"/>
              <a:t>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1330625"/>
            <a:ext cx="4711956" cy="27795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3" y="4175423"/>
            <a:ext cx="4711956" cy="202430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699" y="1265382"/>
            <a:ext cx="6233246" cy="291004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698" y="4175423"/>
            <a:ext cx="6233247" cy="24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執行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外部事件觸發執行</a:t>
            </a:r>
            <a:r>
              <a:rPr lang="zh-TW" altLang="en-US" dirty="0"/>
              <a:t>或停止作業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74" y="1921589"/>
            <a:ext cx="8085521" cy="49364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" y="2355151"/>
            <a:ext cx="2560542" cy="2415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7087" y="2013528"/>
            <a:ext cx="25677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觸發事件類型</a:t>
            </a:r>
          </a:p>
        </p:txBody>
      </p:sp>
    </p:spTree>
    <p:extLst>
      <p:ext uri="{BB962C8B-B14F-4D97-AF65-F5344CB8AC3E}">
        <p14:creationId xmlns:p14="http://schemas.microsoft.com/office/powerpoint/2010/main" val="33385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8" y="1810327"/>
            <a:ext cx="6019800" cy="48548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1810327"/>
            <a:ext cx="5510014" cy="48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資料庫物件管理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771857"/>
            <a:ext cx="5240876" cy="49018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93" y="1772856"/>
            <a:ext cx="5970943" cy="48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檔案總管</a:t>
            </a:r>
            <a:r>
              <a:rPr lang="en-US" altLang="zh-TW" dirty="0"/>
              <a:t>-</a:t>
            </a:r>
            <a:r>
              <a:rPr lang="zh-TW" altLang="en-US" dirty="0"/>
              <a:t>方便檢視與管理執行前後實體檔案​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6" y="2032000"/>
            <a:ext cx="2400508" cy="36133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17" y="2031999"/>
            <a:ext cx="4446057" cy="3613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27" y="2031999"/>
            <a:ext cx="4515283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安全性管理</a:t>
            </a:r>
            <a:r>
              <a:rPr lang="en-US" altLang="zh-TW" dirty="0"/>
              <a:t>-</a:t>
            </a:r>
            <a:r>
              <a:rPr lang="zh-TW" altLang="zh-TW" dirty="0"/>
              <a:t>具有功能與權限與角色指派功能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1" y="2064686"/>
            <a:ext cx="2293819" cy="23776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200" y="2064686"/>
            <a:ext cx="5198473" cy="35893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73" y="2064685"/>
            <a:ext cx="4128654" cy="40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目前</a:t>
            </a:r>
            <a:r>
              <a:rPr lang="en-US" altLang="zh-TW" b="1" dirty="0"/>
              <a:t>Microsoft</a:t>
            </a:r>
            <a:r>
              <a:rPr lang="zh-TW" altLang="en-US" b="1" dirty="0"/>
              <a:t>提供的批次解決方案為何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SSIS(</a:t>
            </a:r>
            <a:r>
              <a:rPr lang="en-US" altLang="zh-TW" dirty="0" err="1"/>
              <a:t>sql</a:t>
            </a:r>
            <a:r>
              <a:rPr lang="en-US" altLang="zh-TW" dirty="0"/>
              <a:t> server integration </a:t>
            </a:r>
            <a:r>
              <a:rPr lang="en-US" altLang="zh-TW" dirty="0" smtClean="0"/>
              <a:t>services) </a:t>
            </a:r>
            <a:r>
              <a:rPr lang="en-US" altLang="zh-TW" dirty="0"/>
              <a:t>:</a:t>
            </a:r>
            <a:r>
              <a:rPr lang="zh-TW" altLang="en-US" dirty="0" smtClean="0"/>
              <a:t>批次開發工具</a:t>
            </a:r>
            <a:endParaRPr lang="en-US" altLang="zh-TW" dirty="0" smtClean="0"/>
          </a:p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Agent:</a:t>
            </a:r>
            <a:r>
              <a:rPr lang="zh-TW" altLang="en-US" dirty="0" smtClean="0"/>
              <a:t>定期排程與作業</a:t>
            </a:r>
            <a:endParaRPr lang="en-US" altLang="zh-TW" dirty="0" smtClean="0"/>
          </a:p>
          <a:p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Mail:</a:t>
            </a:r>
            <a:r>
              <a:rPr lang="zh-TW" altLang="en-US" dirty="0" smtClean="0"/>
              <a:t>寄發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r>
              <a:rPr lang="zh-TW" altLang="en-US" dirty="0" smtClean="0"/>
              <a:t>匯入與匯出資料精靈：檔案匯入與匯出工具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3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依照不同權限登入，具有不同功能使用</a:t>
            </a:r>
          </a:p>
        </p:txBody>
      </p:sp>
      <p:pic>
        <p:nvPicPr>
          <p:cNvPr id="6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16B9088-B7E7-49E9-A3DF-05FD416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02" y="1906387"/>
            <a:ext cx="5152464" cy="3751939"/>
          </a:xfrm>
          <a:prstGeom prst="rect">
            <a:avLst/>
          </a:prstGeom>
        </p:spPr>
      </p:pic>
      <p:pic>
        <p:nvPicPr>
          <p:cNvPr id="7" name="圖片 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5E9F3A95-561E-4266-BB6B-FED21F70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982" y="1921164"/>
            <a:ext cx="4462743" cy="37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管理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依照</a:t>
            </a:r>
            <a:r>
              <a:rPr lang="zh-TW" altLang="en-US" dirty="0" smtClean="0"/>
              <a:t>模組輸入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開啟</a:t>
            </a:r>
            <a:r>
              <a:rPr lang="zh-TW" altLang="en-US" dirty="0"/>
              <a:t>相關功能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25" y="1828800"/>
            <a:ext cx="6029325" cy="1152525"/>
          </a:xfrm>
          <a:prstGeom prst="rect">
            <a:avLst/>
          </a:prstGeom>
        </p:spPr>
      </p:pic>
      <p:pic>
        <p:nvPicPr>
          <p:cNvPr id="9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3454B5E-7E6D-4937-8269-487B7AB2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20" y="3357020"/>
            <a:ext cx="4939552" cy="3001145"/>
          </a:xfrm>
          <a:prstGeom prst="rect">
            <a:avLst/>
          </a:prstGeom>
        </p:spPr>
      </p:pic>
      <p:pic>
        <p:nvPicPr>
          <p:cNvPr id="10" name="圖片 8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48C6415-8DA5-4D1A-A5DF-5AF05913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799" y="3357020"/>
            <a:ext cx="5354170" cy="29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8597" y="624110"/>
            <a:ext cx="8911687" cy="127165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</a:t>
            </a:r>
            <a:r>
              <a:rPr lang="zh-TW" altLang="en-US" b="1" dirty="0" smtClean="0"/>
              <a:t>​</a:t>
            </a:r>
            <a:r>
              <a:rPr lang="en-US" altLang="zh-TW" b="1" dirty="0" smtClean="0"/>
              <a:t>-</a:t>
            </a:r>
            <a:r>
              <a:rPr lang="zh-TW" altLang="zh-TW" dirty="0" smtClean="0"/>
              <a:t>自動</a:t>
            </a:r>
            <a:r>
              <a:rPr lang="zh-TW" altLang="zh-TW" dirty="0"/>
              <a:t>產生執行紀錄檔</a:t>
            </a:r>
            <a:r>
              <a:rPr lang="zh-TW" altLang="en-US" dirty="0" smtClean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57" y="1895763"/>
            <a:ext cx="10030691" cy="4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4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709" y="624109"/>
            <a:ext cx="9444903" cy="1306291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b="1" dirty="0"/>
              <a:t>-</a:t>
            </a:r>
            <a:r>
              <a:rPr lang="zh-TW" altLang="zh-TW" dirty="0"/>
              <a:t>自動產生執行紀錄檔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作業步驟做</a:t>
            </a:r>
            <a:r>
              <a:rPr lang="zh-TW" altLang="en-US" dirty="0"/>
              <a:t>了哪些</a:t>
            </a:r>
            <a:r>
              <a:rPr lang="zh-TW" altLang="en-US" dirty="0" smtClean="0"/>
              <a:t>事情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26" y="1930400"/>
            <a:ext cx="10575637" cy="38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b="1" dirty="0"/>
              <a:t>-</a:t>
            </a:r>
            <a:r>
              <a:rPr lang="zh-TW" altLang="zh-TW" dirty="0"/>
              <a:t>自動產生執行紀錄檔</a:t>
            </a:r>
            <a:r>
              <a:rPr lang="zh-TW" altLang="en-US" dirty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作業歷史執行</a:t>
            </a:r>
            <a:r>
              <a:rPr lang="zh-TW" altLang="en-US" dirty="0"/>
              <a:t>紀錄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019" y="1985818"/>
            <a:ext cx="9365671" cy="44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24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b="1" dirty="0"/>
              <a:t>-</a:t>
            </a:r>
            <a:r>
              <a:rPr lang="zh-TW" altLang="zh-TW" dirty="0"/>
              <a:t>自動產生執行紀錄檔</a:t>
            </a:r>
            <a:r>
              <a:rPr lang="zh-TW" altLang="en-US" dirty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檔案執行紀錄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8" y="1905000"/>
            <a:ext cx="10654867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2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b="1" dirty="0"/>
              <a:t>-</a:t>
            </a:r>
            <a:r>
              <a:rPr lang="zh-TW" altLang="zh-TW" dirty="0"/>
              <a:t>自動產生執行紀錄檔</a:t>
            </a:r>
            <a:r>
              <a:rPr lang="zh-TW" altLang="en-US" dirty="0"/>
              <a:t>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</a:t>
            </a:r>
            <a:r>
              <a:rPr lang="zh-TW" altLang="en-US" dirty="0"/>
              <a:t>匯入資料異常失敗原因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9" y="2012806"/>
            <a:ext cx="1008524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檢視異常來源資料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14" y="1720994"/>
            <a:ext cx="5981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3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檢視異常發生錯誤訊息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7" y="1511096"/>
            <a:ext cx="592125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92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18" y="624109"/>
            <a:ext cx="11314545" cy="12970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監控與通知​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透過</a:t>
            </a:r>
            <a:r>
              <a:rPr lang="en-US" altLang="zh-TW" dirty="0"/>
              <a:t>Email</a:t>
            </a:r>
            <a:r>
              <a:rPr lang="zh-TW" altLang="en-US" dirty="0"/>
              <a:t>通知</a:t>
            </a:r>
            <a:r>
              <a:rPr lang="en-US" altLang="zh-TW" dirty="0"/>
              <a:t>-</a:t>
            </a:r>
            <a:r>
              <a:rPr lang="zh-TW" altLang="en-US" dirty="0"/>
              <a:t>設定執行結果</a:t>
            </a:r>
            <a:r>
              <a:rPr lang="en-US" altLang="zh-TW" dirty="0"/>
              <a:t>Email</a:t>
            </a:r>
            <a:r>
              <a:rPr lang="zh-TW" altLang="en-US" dirty="0"/>
              <a:t>通知相關人員​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4" y="1752927"/>
            <a:ext cx="8355681" cy="45462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74" y="1822508"/>
            <a:ext cx="8212244" cy="44801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74" y="1752927"/>
            <a:ext cx="8355681" cy="479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173" y="1759778"/>
            <a:ext cx="8355681" cy="4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7381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我們為何選擇</a:t>
            </a:r>
            <a:r>
              <a:rPr lang="en-US" altLang="zh-TW" b="1" dirty="0" smtClean="0"/>
              <a:t>Microsoft</a:t>
            </a:r>
            <a:r>
              <a:rPr lang="zh-TW" altLang="en-US" b="1" dirty="0" smtClean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 呢</a:t>
            </a:r>
            <a:r>
              <a:rPr lang="en-US" altLang="zh-TW" b="1" dirty="0" smtClean="0"/>
              <a:t>?(1/2)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277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免費</a:t>
            </a:r>
            <a:r>
              <a:rPr lang="en-US" altLang="zh-TW" dirty="0" smtClean="0"/>
              <a:t>-</a:t>
            </a:r>
            <a:r>
              <a:rPr lang="zh-TW" altLang="en-US" dirty="0" smtClean="0"/>
              <a:t>只要安裝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就可以免</a:t>
            </a:r>
            <a:r>
              <a:rPr lang="zh-TW" altLang="en-US" dirty="0"/>
              <a:t>費</a:t>
            </a:r>
            <a:r>
              <a:rPr lang="zh-TW" altLang="en-US" dirty="0" smtClean="0"/>
              <a:t>使用批次功能</a:t>
            </a:r>
            <a:endParaRPr lang="en-US" altLang="zh-TW" dirty="0" smtClean="0"/>
          </a:p>
          <a:p>
            <a:r>
              <a:rPr lang="en-US" altLang="zh-TW" dirty="0" smtClean="0"/>
              <a:t>SSIS</a:t>
            </a:r>
          </a:p>
          <a:p>
            <a:pPr lvl="1"/>
            <a:r>
              <a:rPr lang="zh-TW" altLang="en-US" dirty="0"/>
              <a:t>分成工作流程與</a:t>
            </a:r>
            <a:r>
              <a:rPr lang="zh-TW" altLang="en-US" dirty="0" smtClean="0"/>
              <a:t>資料流程，且具有圖形化拖拉介面，容易上手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開發環境使用</a:t>
            </a:r>
            <a:r>
              <a:rPr lang="en-US" altLang="zh-TW" dirty="0" smtClean="0"/>
              <a:t>Visual</a:t>
            </a:r>
            <a:r>
              <a:rPr lang="zh-TW" altLang="en-US" dirty="0"/>
              <a:t> </a:t>
            </a:r>
            <a:r>
              <a:rPr lang="en-US" altLang="zh-TW" dirty="0" smtClean="0"/>
              <a:t>Studio</a:t>
            </a:r>
            <a:r>
              <a:rPr lang="zh-TW" altLang="en-US" dirty="0" smtClean="0"/>
              <a:t>很容易使用，不用額外學習開發工具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具有很多開發元件可以使用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若元件無法提供的功能還可以使用</a:t>
            </a:r>
            <a:r>
              <a:rPr lang="en-US" altLang="zh-TW" dirty="0" smtClean="0"/>
              <a:t>C#</a:t>
            </a:r>
            <a:r>
              <a:rPr lang="zh-TW" altLang="en-US" dirty="0" smtClean="0"/>
              <a:t>來完成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執行時使用顏色很清楚執行到哪裡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執行過程中都有執行紀錄可查看原因</a:t>
            </a:r>
            <a:endParaRPr lang="en-US" altLang="zh-TW" dirty="0" smtClean="0"/>
          </a:p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</a:p>
          <a:p>
            <a:pPr lvl="1"/>
            <a:r>
              <a:rPr lang="zh-TW" altLang="en-US" dirty="0" smtClean="0"/>
              <a:t>作業</a:t>
            </a:r>
            <a:r>
              <a:rPr lang="en-US" altLang="zh-TW" dirty="0" smtClean="0"/>
              <a:t>-</a:t>
            </a:r>
            <a:r>
              <a:rPr lang="zh-TW" altLang="en-US" dirty="0" smtClean="0"/>
              <a:t>並可加入各式各樣的程式</a:t>
            </a:r>
            <a:r>
              <a:rPr lang="en-US" altLang="zh-TW" dirty="0" smtClean="0"/>
              <a:t>(TSQL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Cmd</a:t>
            </a:r>
            <a:r>
              <a:rPr lang="zh-TW" altLang="en-US" dirty="0"/>
              <a:t>、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封裝及其他程式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作業步驟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可以設定程式執行順序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通知</a:t>
            </a:r>
            <a:r>
              <a:rPr lang="en-US" altLang="zh-TW" dirty="0" smtClean="0"/>
              <a:t>-</a:t>
            </a:r>
            <a:r>
              <a:rPr lang="zh-TW" altLang="en-US" dirty="0" smtClean="0"/>
              <a:t>若執行異常，可以定義那些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接收者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設定時間排程執行作業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008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3" y="2373501"/>
            <a:ext cx="5247816" cy="3778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0" y="179398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8" y="2373501"/>
            <a:ext cx="60690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稽核</a:t>
            </a:r>
            <a:r>
              <a:rPr lang="en-US" altLang="zh-TW" dirty="0" smtClean="0"/>
              <a:t>(2/2)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57999" y="1793980"/>
            <a:ext cx="197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資料表欄位異動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41764" y="1793980"/>
            <a:ext cx="15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8" y="2373501"/>
            <a:ext cx="5328804" cy="4167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42" y="2373501"/>
            <a:ext cx="4531039" cy="42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243191" y="1264555"/>
            <a:ext cx="1396409" cy="434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651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SBP</a:t>
            </a:r>
            <a:r>
              <a:rPr lang="zh-TW" altLang="en-US" b="1" dirty="0">
                <a:solidFill>
                  <a:srgbClr val="FF0000"/>
                </a:solidFill>
              </a:rPr>
              <a:t>硬體模組架構圖</a:t>
            </a:r>
            <a:endParaRPr lang="zh-TW" altLang="en-US" dirty="0"/>
          </a:p>
        </p:txBody>
      </p:sp>
      <p:pic>
        <p:nvPicPr>
          <p:cNvPr id="20" name="內容版面配置區 19" descr="Category:Telephone icons - Wikimedia Commons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7" y="3102288"/>
            <a:ext cx="828882" cy="571056"/>
          </a:xfrm>
        </p:spPr>
      </p:pic>
      <p:sp>
        <p:nvSpPr>
          <p:cNvPr id="4" name="矩形 3"/>
          <p:cNvSpPr/>
          <p:nvPr/>
        </p:nvSpPr>
        <p:spPr>
          <a:xfrm>
            <a:off x="1857376" y="1283856"/>
            <a:ext cx="9429460" cy="45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 5"/>
          <p:cNvSpPr/>
          <p:nvPr/>
        </p:nvSpPr>
        <p:spPr>
          <a:xfrm>
            <a:off x="9877824" y="2194522"/>
            <a:ext cx="1338746" cy="33593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SBP</a:t>
            </a:r>
          </a:p>
          <a:p>
            <a:pPr algn="ctr"/>
            <a:r>
              <a:rPr lang="en-US" altLang="zh-TW"/>
              <a:t>Repository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9749" y="3676933"/>
            <a:ext cx="2353197" cy="58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SBPClient.exe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2145" y="4610955"/>
            <a:ext cx="2364377" cy="48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SBPLib.dll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558127" y="4657958"/>
            <a:ext cx="43579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4199765" y="4277319"/>
            <a:ext cx="154569" cy="300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487623" y="4277319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參考</a:t>
            </a:r>
          </a:p>
        </p:txBody>
      </p:sp>
      <p:sp>
        <p:nvSpPr>
          <p:cNvPr id="15" name="矩形 14"/>
          <p:cNvSpPr/>
          <p:nvPr/>
        </p:nvSpPr>
        <p:spPr>
          <a:xfrm>
            <a:off x="3063999" y="1849072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4199765" y="3166492"/>
            <a:ext cx="101936" cy="4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22344" y="3247723"/>
            <a:ext cx="94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cxnSp>
        <p:nvCxnSpPr>
          <p:cNvPr id="40" name="直線單箭頭接點 39"/>
          <p:cNvCxnSpPr>
            <a:endCxn id="15" idx="1"/>
          </p:cNvCxnSpPr>
          <p:nvPr/>
        </p:nvCxnSpPr>
        <p:spPr>
          <a:xfrm>
            <a:off x="1674364" y="1986748"/>
            <a:ext cx="1389635" cy="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683028" y="1675265"/>
            <a:ext cx="10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</a:t>
            </a:r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>
            <a:off x="5460425" y="2700947"/>
            <a:ext cx="43331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呼叫</a:t>
            </a:r>
          </a:p>
        </p:txBody>
      </p:sp>
      <p:sp>
        <p:nvSpPr>
          <p:cNvPr id="52" name="矩形 51"/>
          <p:cNvSpPr/>
          <p:nvPr/>
        </p:nvSpPr>
        <p:spPr>
          <a:xfrm>
            <a:off x="6584790" y="3653329"/>
            <a:ext cx="2411811" cy="623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SBPScheduleService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向右箭號 55"/>
          <p:cNvSpPr/>
          <p:nvPr/>
        </p:nvSpPr>
        <p:spPr>
          <a:xfrm flipH="1">
            <a:off x="5585174" y="3695869"/>
            <a:ext cx="972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執行</a:t>
            </a:r>
          </a:p>
        </p:txBody>
      </p:sp>
      <p:sp>
        <p:nvSpPr>
          <p:cNvPr id="58" name="Freeform 10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8047915" y="3166492"/>
            <a:ext cx="476651" cy="443669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064353" y="4180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87906" y="3252424"/>
            <a:ext cx="21660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>
                <a:ea typeface="微軟正黑體"/>
              </a:rPr>
              <a:t>時間/外部事件驅動</a:t>
            </a:r>
          </a:p>
        </p:txBody>
      </p:sp>
      <p:sp>
        <p:nvSpPr>
          <p:cNvPr id="72" name="向右箭號 71"/>
          <p:cNvSpPr/>
          <p:nvPr/>
        </p:nvSpPr>
        <p:spPr>
          <a:xfrm>
            <a:off x="8963831" y="3721549"/>
            <a:ext cx="981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讀取</a:t>
            </a:r>
          </a:p>
        </p:txBody>
      </p:sp>
      <p:sp>
        <p:nvSpPr>
          <p:cNvPr id="73" name="流程圖: 多重文件 72"/>
          <p:cNvSpPr/>
          <p:nvPr/>
        </p:nvSpPr>
        <p:spPr>
          <a:xfrm>
            <a:off x="3824344" y="5455583"/>
            <a:ext cx="1273999" cy="30025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4246188" y="5126689"/>
            <a:ext cx="185431" cy="32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4487623" y="5047957"/>
            <a:ext cx="12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讀取</a:t>
            </a:r>
            <a:r>
              <a:rPr lang="en-US" altLang="zh-TW"/>
              <a:t>/</a:t>
            </a:r>
            <a:r>
              <a:rPr lang="zh-TW" altLang="en-US"/>
              <a:t>寫入</a:t>
            </a:r>
          </a:p>
        </p:txBody>
      </p:sp>
      <p:sp>
        <p:nvSpPr>
          <p:cNvPr id="89" name="矩形 88"/>
          <p:cNvSpPr/>
          <p:nvPr/>
        </p:nvSpPr>
        <p:spPr>
          <a:xfrm>
            <a:off x="2089051" y="4274651"/>
            <a:ext cx="966171" cy="3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</a:rPr>
              <a:t>命令列</a:t>
            </a:r>
          </a:p>
        </p:txBody>
      </p:sp>
      <p:cxnSp>
        <p:nvCxnSpPr>
          <p:cNvPr id="93" name="肘形接點 92"/>
          <p:cNvCxnSpPr>
            <a:stCxn id="89" idx="0"/>
            <a:endCxn id="8" idx="1"/>
          </p:cNvCxnSpPr>
          <p:nvPr/>
        </p:nvCxnSpPr>
        <p:spPr>
          <a:xfrm rot="5400000" flipH="1" flipV="1">
            <a:off x="2748589" y="3793491"/>
            <a:ext cx="304709" cy="65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553532" y="3636307"/>
            <a:ext cx="67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執行</a:t>
            </a:r>
          </a:p>
        </p:txBody>
      </p:sp>
      <p:sp>
        <p:nvSpPr>
          <p:cNvPr id="44" name="矩形 43"/>
          <p:cNvSpPr/>
          <p:nvPr/>
        </p:nvSpPr>
        <p:spPr>
          <a:xfrm>
            <a:off x="3063999" y="2798766"/>
            <a:ext cx="2364377" cy="37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rgbClr val="FF0000"/>
                </a:solidFill>
              </a:rPr>
              <a:t>SBPWebAPI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 flipH="1">
            <a:off x="4221041" y="2236441"/>
            <a:ext cx="45719" cy="54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813949" y="2730752"/>
            <a:ext cx="126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SBP</a:t>
            </a:r>
            <a:r>
              <a:rPr lang="zh-TW" altLang="en-US"/>
              <a:t> </a:t>
            </a:r>
            <a:r>
              <a:rPr lang="en-US" altLang="zh-TW"/>
              <a:t>App</a:t>
            </a:r>
            <a:endParaRPr lang="zh-TW" altLang="en-US"/>
          </a:p>
        </p:txBody>
      </p:sp>
      <p:pic>
        <p:nvPicPr>
          <p:cNvPr id="47" name="圖片 46" descr="Computer &lt;strong&gt;PC&lt;/strong&gt; PNG Transparent Images | PNG A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1" y="1440827"/>
            <a:ext cx="709147" cy="733636"/>
          </a:xfrm>
          <a:prstGeom prst="rect">
            <a:avLst/>
          </a:prstGeom>
        </p:spPr>
      </p:pic>
      <p:cxnSp>
        <p:nvCxnSpPr>
          <p:cNvPr id="69" name="直線單箭頭接點 68"/>
          <p:cNvCxnSpPr/>
          <p:nvPr/>
        </p:nvCxnSpPr>
        <p:spPr>
          <a:xfrm flipV="1">
            <a:off x="1639600" y="3039660"/>
            <a:ext cx="1440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圖片 58" descr="User:Guoyunhebrave - 维基教科书，自由的教学读本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" y="2350735"/>
            <a:ext cx="428625" cy="428625"/>
          </a:xfrm>
          <a:prstGeom prst="rect">
            <a:avLst/>
          </a:prstGeom>
        </p:spPr>
      </p:pic>
      <p:pic>
        <p:nvPicPr>
          <p:cNvPr id="7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000925" y="1450525"/>
            <a:ext cx="336551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736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集中式管理多台後端伺服器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96" y="1318846"/>
            <a:ext cx="9537202" cy="49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7565" y="624110"/>
            <a:ext cx="9177048" cy="798290"/>
          </a:xfrm>
        </p:spPr>
        <p:txBody>
          <a:bodyPr/>
          <a:lstStyle/>
          <a:p>
            <a:r>
              <a:rPr lang="en-US" altLang="zh-TW" b="1" dirty="0"/>
              <a:t>SBP</a:t>
            </a:r>
            <a:r>
              <a:rPr lang="zh-TW" altLang="en-US" b="1" dirty="0" smtClean="0"/>
              <a:t>應用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9684" y="1653309"/>
            <a:ext cx="8915400" cy="520469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跨伺服器資料庫</a:t>
            </a:r>
            <a:r>
              <a:rPr lang="zh-TW" altLang="en-US" b="1" dirty="0"/>
              <a:t>備份</a:t>
            </a:r>
            <a:endParaRPr lang="en-US" altLang="zh-TW" b="1" dirty="0"/>
          </a:p>
          <a:p>
            <a:pPr lvl="1"/>
            <a:r>
              <a:rPr lang="zh-TW" altLang="en-US" b="1" dirty="0"/>
              <a:t>執行</a:t>
            </a:r>
            <a:r>
              <a:rPr lang="en-US" altLang="zh-TW" b="1" dirty="0"/>
              <a:t>SQL</a:t>
            </a:r>
            <a:r>
              <a:rPr lang="zh-TW" altLang="en-US" b="1" dirty="0"/>
              <a:t>檔案</a:t>
            </a:r>
            <a:r>
              <a:rPr lang="en-US" altLang="zh-TW" b="1" dirty="0"/>
              <a:t>(</a:t>
            </a:r>
            <a:r>
              <a:rPr lang="zh-TW" altLang="en-US" b="1" dirty="0"/>
              <a:t>將分布在不同台</a:t>
            </a:r>
            <a:r>
              <a:rPr lang="en-US" altLang="zh-TW" b="1" dirty="0" err="1"/>
              <a:t>Sql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  <a:r>
              <a:rPr lang="zh-TW" altLang="en-US" b="1" dirty="0"/>
              <a:t>定期完整與差異與交易紀錄備份到</a:t>
            </a:r>
            <a:r>
              <a:rPr lang="en-US" altLang="zh-TW" b="1" dirty="0"/>
              <a:t>NAS</a:t>
            </a:r>
            <a:r>
              <a:rPr lang="zh-TW" altLang="en-US" b="1" dirty="0"/>
              <a:t> </a:t>
            </a:r>
            <a:r>
              <a:rPr lang="en-US" altLang="zh-TW" b="1" dirty="0"/>
              <a:t>Server)</a:t>
            </a:r>
          </a:p>
          <a:p>
            <a:r>
              <a:rPr lang="zh-TW" altLang="en-US" b="1" dirty="0"/>
              <a:t>各保險公司保單資訊</a:t>
            </a:r>
            <a:r>
              <a:rPr lang="en-US" altLang="zh-TW" b="1" dirty="0"/>
              <a:t>(</a:t>
            </a:r>
            <a:r>
              <a:rPr lang="zh-TW" altLang="en-US" b="1" dirty="0"/>
              <a:t>多種不同類型</a:t>
            </a:r>
            <a:r>
              <a:rPr lang="en-US" altLang="zh-TW" b="1" dirty="0"/>
              <a:t>)</a:t>
            </a:r>
            <a:r>
              <a:rPr lang="zh-TW" altLang="en-US" b="1" dirty="0"/>
              <a:t>檔案匯入</a:t>
            </a:r>
            <a:endParaRPr lang="en-US" altLang="zh-TW" b="1" dirty="0"/>
          </a:p>
          <a:p>
            <a:pPr lvl="1"/>
            <a:r>
              <a:rPr lang="en-US" altLang="zh-TW" b="1" dirty="0"/>
              <a:t>FTP</a:t>
            </a:r>
            <a:r>
              <a:rPr lang="zh-TW" altLang="en-US" b="1" dirty="0"/>
              <a:t>下載</a:t>
            </a:r>
            <a:r>
              <a:rPr lang="en-US" altLang="zh-TW" b="1" dirty="0"/>
              <a:t>-&gt;</a:t>
            </a:r>
            <a:r>
              <a:rPr lang="zh-TW" altLang="en-US" b="1" dirty="0"/>
              <a:t>解壓縮</a:t>
            </a:r>
            <a:r>
              <a:rPr lang="en-US" altLang="zh-TW" b="1" dirty="0"/>
              <a:t>-&gt;</a:t>
            </a:r>
            <a:r>
              <a:rPr lang="zh-TW" altLang="en-US" b="1" dirty="0"/>
              <a:t>檔案匯入</a:t>
            </a:r>
            <a:r>
              <a:rPr lang="en-US" altLang="zh-TW" b="1" dirty="0"/>
              <a:t>-&gt;</a:t>
            </a:r>
            <a:r>
              <a:rPr lang="zh-TW" altLang="en-US" b="1" dirty="0"/>
              <a:t>傳輸回饋檔產出</a:t>
            </a:r>
            <a:r>
              <a:rPr lang="en-US" altLang="zh-TW" b="1" dirty="0"/>
              <a:t>-&gt;</a:t>
            </a:r>
            <a:r>
              <a:rPr lang="zh-TW" altLang="en-US" b="1" dirty="0"/>
              <a:t>回饋檔壓縮</a:t>
            </a:r>
            <a:r>
              <a:rPr lang="en-US" altLang="zh-TW" b="1" dirty="0"/>
              <a:t>-&gt;</a:t>
            </a:r>
            <a:r>
              <a:rPr lang="zh-TW" altLang="en-US" b="1" dirty="0"/>
              <a:t>回饋檔</a:t>
            </a:r>
            <a:r>
              <a:rPr lang="en-US" altLang="zh-TW" b="1" dirty="0"/>
              <a:t>FTP</a:t>
            </a:r>
            <a:r>
              <a:rPr lang="zh-TW" altLang="en-US" b="1" dirty="0"/>
              <a:t>上</a:t>
            </a:r>
            <a:r>
              <a:rPr lang="zh-TW" altLang="en-US" b="1" dirty="0" smtClean="0"/>
              <a:t>傳</a:t>
            </a:r>
            <a:endParaRPr lang="en-US" altLang="zh-TW" b="1" dirty="0" smtClean="0"/>
          </a:p>
          <a:p>
            <a:r>
              <a:rPr lang="zh-TW" altLang="en-US" b="1" dirty="0" smtClean="0"/>
              <a:t>刪除</a:t>
            </a:r>
            <a:r>
              <a:rPr lang="zh-TW" altLang="en-US" b="1" dirty="0"/>
              <a:t>批次紀錄</a:t>
            </a:r>
            <a:endParaRPr lang="en-US" altLang="zh-TW" b="1" dirty="0"/>
          </a:p>
          <a:p>
            <a:pPr lvl="1"/>
            <a:r>
              <a:rPr lang="zh-TW" altLang="en-US" b="1" dirty="0"/>
              <a:t>刪除資料表</a:t>
            </a:r>
            <a:r>
              <a:rPr lang="en-US" altLang="zh-TW" b="1" dirty="0"/>
              <a:t>(</a:t>
            </a:r>
            <a:r>
              <a:rPr lang="zh-TW" altLang="en-US" b="1" dirty="0"/>
              <a:t>只保留一個月批次紀錄檔</a:t>
            </a:r>
            <a:r>
              <a:rPr lang="en-US" altLang="zh-TW" b="1" dirty="0"/>
              <a:t>)</a:t>
            </a:r>
          </a:p>
          <a:p>
            <a:r>
              <a:rPr lang="zh-TW" altLang="en-US" b="1" dirty="0" smtClean="0"/>
              <a:t>定期備份不同</a:t>
            </a:r>
            <a:r>
              <a:rPr lang="en-US" altLang="zh-TW" b="1" dirty="0" smtClean="0"/>
              <a:t>Server</a:t>
            </a:r>
            <a:r>
              <a:rPr lang="zh-TW" altLang="en-US" b="1" dirty="0" smtClean="0"/>
              <a:t>的網頁程式</a:t>
            </a:r>
            <a:endParaRPr lang="en-US" altLang="zh-TW" b="1" dirty="0"/>
          </a:p>
          <a:p>
            <a:pPr lvl="1"/>
            <a:r>
              <a:rPr lang="zh-TW" altLang="en-US" b="1" dirty="0"/>
              <a:t>檔案管理</a:t>
            </a:r>
            <a:r>
              <a:rPr lang="en-US" altLang="zh-TW" b="1" dirty="0"/>
              <a:t>(</a:t>
            </a:r>
            <a:r>
              <a:rPr lang="zh-TW" altLang="en-US" b="1" dirty="0"/>
              <a:t>資料夾下所有檔案壓縮備份到</a:t>
            </a:r>
            <a:r>
              <a:rPr lang="en-US" altLang="zh-TW" b="1" dirty="0"/>
              <a:t>NAS)</a:t>
            </a:r>
          </a:p>
          <a:p>
            <a:r>
              <a:rPr lang="zh-TW" altLang="en-US" b="1" dirty="0"/>
              <a:t>每隔</a:t>
            </a:r>
            <a:r>
              <a:rPr lang="en-US" altLang="zh-TW" b="1" dirty="0"/>
              <a:t>20</a:t>
            </a:r>
            <a:r>
              <a:rPr lang="zh-TW" altLang="en-US" b="1" dirty="0"/>
              <a:t>分鐘定期連線到</a:t>
            </a:r>
            <a:r>
              <a:rPr lang="en-US" altLang="zh-TW" b="1" dirty="0"/>
              <a:t>HTTP</a:t>
            </a:r>
            <a:r>
              <a:rPr lang="zh-TW" altLang="en-US" b="1" dirty="0"/>
              <a:t> </a:t>
            </a:r>
            <a:r>
              <a:rPr lang="en-US" altLang="zh-TW" b="1" dirty="0"/>
              <a:t>Web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</a:p>
          <a:p>
            <a:pPr lvl="1"/>
            <a:r>
              <a:rPr lang="en-US" altLang="zh-TW" b="1" dirty="0" err="1"/>
              <a:t>Url</a:t>
            </a:r>
            <a:r>
              <a:rPr lang="zh-TW" altLang="en-US" b="1" dirty="0"/>
              <a:t>管理</a:t>
            </a:r>
            <a:r>
              <a:rPr lang="en-US" altLang="zh-TW" b="1" dirty="0"/>
              <a:t>(HTTP</a:t>
            </a:r>
            <a:r>
              <a:rPr lang="zh-TW" altLang="en-US" b="1" dirty="0"/>
              <a:t> </a:t>
            </a:r>
            <a:r>
              <a:rPr lang="en-US" altLang="zh-TW" b="1" dirty="0"/>
              <a:t>Get)</a:t>
            </a:r>
          </a:p>
          <a:p>
            <a:pPr lvl="1"/>
            <a:r>
              <a:rPr lang="en-US" altLang="zh-TW" b="1" dirty="0"/>
              <a:t>Web</a:t>
            </a:r>
            <a:r>
              <a:rPr lang="zh-TW" altLang="en-US" b="1" dirty="0"/>
              <a:t> </a:t>
            </a:r>
            <a:r>
              <a:rPr lang="en-US" altLang="zh-TW" b="1" dirty="0"/>
              <a:t>Server</a:t>
            </a:r>
            <a:r>
              <a:rPr lang="zh-TW" altLang="en-US" b="1" dirty="0"/>
              <a:t> </a:t>
            </a:r>
            <a:r>
              <a:rPr lang="en-US" altLang="zh-TW" b="1" dirty="0" err="1"/>
              <a:t>Url</a:t>
            </a:r>
            <a:r>
              <a:rPr lang="zh-TW" altLang="en-US" b="1" dirty="0"/>
              <a:t>參數化</a:t>
            </a:r>
            <a:endParaRPr lang="en-US" altLang="zh-TW" b="1" dirty="0"/>
          </a:p>
          <a:p>
            <a:r>
              <a:rPr lang="zh-TW" altLang="en-US" b="1" dirty="0"/>
              <a:t>警訊地區清單下載</a:t>
            </a:r>
            <a:endParaRPr lang="en-US" altLang="zh-TW" b="1" dirty="0"/>
          </a:p>
          <a:p>
            <a:pPr lvl="1"/>
            <a:r>
              <a:rPr lang="en-US" altLang="zh-TW" b="1" dirty="0" err="1"/>
              <a:t>Url</a:t>
            </a:r>
            <a:r>
              <a:rPr lang="zh-TW" altLang="en-US" b="1" dirty="0"/>
              <a:t>管理</a:t>
            </a:r>
            <a:r>
              <a:rPr lang="en-US" altLang="zh-TW" b="1" dirty="0"/>
              <a:t>(Html</a:t>
            </a:r>
            <a:r>
              <a:rPr lang="zh-TW" altLang="en-US" b="1" dirty="0"/>
              <a:t>內文表格下載，寫入到資料表內</a:t>
            </a:r>
            <a:r>
              <a:rPr lang="en-US" altLang="zh-TW" b="1" dirty="0"/>
              <a:t>)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b="1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6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2230" y="1681018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縮短開發時間</a:t>
            </a:r>
            <a:r>
              <a:rPr lang="en-US" altLang="zh-TW" dirty="0" smtClean="0"/>
              <a:t>-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SBP</a:t>
            </a:r>
          </a:p>
          <a:p>
            <a:r>
              <a:rPr lang="zh-TW" altLang="en-US" dirty="0" smtClean="0"/>
              <a:t>簡單易學</a:t>
            </a:r>
            <a:r>
              <a:rPr lang="en-US" altLang="zh-TW" dirty="0" smtClean="0"/>
              <a:t>-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SBP</a:t>
            </a:r>
          </a:p>
          <a:p>
            <a:r>
              <a:rPr lang="zh-TW" altLang="en-US" dirty="0" smtClean="0"/>
              <a:t>只會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SBP</a:t>
            </a:r>
          </a:p>
          <a:p>
            <a:r>
              <a:rPr lang="zh-TW" altLang="en-US" dirty="0" smtClean="0"/>
              <a:t>若目的資料庫採用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以上就很適合</a:t>
            </a:r>
            <a:r>
              <a:rPr lang="en-US" altLang="zh-TW" dirty="0" smtClean="0"/>
              <a:t>SBP</a:t>
            </a:r>
          </a:p>
          <a:p>
            <a:r>
              <a:rPr lang="en-US" altLang="zh-TW" dirty="0" smtClean="0"/>
              <a:t>80%</a:t>
            </a:r>
            <a:r>
              <a:rPr lang="zh-TW" altLang="en-US" dirty="0" smtClean="0"/>
              <a:t>以上需求都可以透過</a:t>
            </a:r>
            <a:r>
              <a:rPr lang="en-US" altLang="zh-TW" dirty="0" smtClean="0"/>
              <a:t>SBP</a:t>
            </a:r>
            <a:r>
              <a:rPr lang="zh-TW" altLang="en-US" dirty="0" smtClean="0"/>
              <a:t>完成，其他可以</a:t>
            </a:r>
            <a:r>
              <a:rPr lang="zh-TW" altLang="en-US" dirty="0"/>
              <a:t>再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c#</a:t>
            </a:r>
            <a:r>
              <a:rPr lang="zh-TW" altLang="en-US" dirty="0" smtClean="0"/>
              <a:t>開發或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r>
              <a:rPr lang="en-US" altLang="zh-TW" dirty="0" smtClean="0"/>
              <a:t>SBP</a:t>
            </a:r>
            <a:r>
              <a:rPr lang="zh-TW" altLang="en-US" dirty="0" smtClean="0"/>
              <a:t>不是來取代</a:t>
            </a:r>
            <a:r>
              <a:rPr lang="en-US" altLang="zh-TW" dirty="0" smtClean="0"/>
              <a:t>SSMS</a:t>
            </a:r>
            <a:r>
              <a:rPr lang="zh-TW" altLang="en-US" dirty="0" smtClean="0"/>
              <a:t>，兩者必須相輔相成</a:t>
            </a:r>
            <a:endParaRPr lang="en-US" altLang="zh-TW" dirty="0" smtClean="0"/>
          </a:p>
          <a:p>
            <a:r>
              <a:rPr lang="zh-TW" altLang="en-US" dirty="0"/>
              <a:t>有權限功能，並不是所有功能所有人皆可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聯絡資訊：</a:t>
            </a:r>
            <a:r>
              <a:rPr lang="en-US" altLang="zh-TW" dirty="0" smtClean="0">
                <a:hlinkClick r:id="rId2"/>
              </a:rPr>
              <a:t>jonesyeh@msn.com</a:t>
            </a:r>
            <a:r>
              <a:rPr lang="en-US" altLang="zh-TW" dirty="0" smtClean="0"/>
              <a:t>(</a:t>
            </a:r>
            <a:r>
              <a:rPr lang="zh-TW" altLang="en-US" dirty="0" smtClean="0"/>
              <a:t>葉俊志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7381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我們為何選擇</a:t>
            </a:r>
            <a:r>
              <a:rPr lang="en-US" altLang="zh-TW" b="1" dirty="0" smtClean="0"/>
              <a:t>Microsoft</a:t>
            </a:r>
            <a:r>
              <a:rPr lang="zh-TW" altLang="en-US" b="1" dirty="0" smtClean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 呢</a:t>
            </a:r>
            <a:r>
              <a:rPr lang="en-US" altLang="zh-TW" b="1" dirty="0" smtClean="0"/>
              <a:t>?(2/2)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277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匯入</a:t>
            </a:r>
            <a:r>
              <a:rPr lang="zh-TW" altLang="en-US" dirty="0"/>
              <a:t>與匯出資料</a:t>
            </a:r>
            <a:r>
              <a:rPr lang="zh-TW" altLang="en-US" dirty="0" smtClean="0"/>
              <a:t>精靈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快速方便手動將資料匯出與匯出</a:t>
            </a:r>
            <a:endParaRPr lang="en-US" altLang="zh-TW" dirty="0" smtClean="0"/>
          </a:p>
          <a:p>
            <a:r>
              <a:rPr lang="zh-TW" altLang="en-US" dirty="0" smtClean="0"/>
              <a:t>部屬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開發工具產生部屬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提供精靈與命令列部屬方式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可選擇存放在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Integration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services</a:t>
            </a:r>
            <a:r>
              <a:rPr lang="zh-TW" altLang="en-US" dirty="0" smtClean="0"/>
              <a:t> 目錄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提供版本控管、隨時可回復舊版本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提共匯出專案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可以在檔案總管手動執行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可以開啟</a:t>
            </a:r>
            <a:r>
              <a:rPr lang="en-US" altLang="zh-TW" dirty="0" smtClean="0"/>
              <a:t>SSMS</a:t>
            </a:r>
            <a:r>
              <a:rPr lang="zh-TW" altLang="en-US" dirty="0"/>
              <a:t>手動執行</a:t>
            </a:r>
            <a:r>
              <a:rPr lang="en-US" altLang="zh-TW" dirty="0"/>
              <a:t>SSIS</a:t>
            </a:r>
            <a:r>
              <a:rPr lang="zh-TW" altLang="en-US" dirty="0" smtClean="0"/>
              <a:t>封裝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報表，方便查詢執行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執行紀錄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96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 smtClean="0"/>
              <a:t>Solution</a:t>
            </a:r>
            <a:r>
              <a:rPr lang="zh-TW" altLang="en-US" b="1" dirty="0" smtClean="0"/>
              <a:t>那麼強大，</a:t>
            </a:r>
            <a:r>
              <a:rPr lang="zh-TW" altLang="en-US" b="1" dirty="0"/>
              <a:t>有</a:t>
            </a:r>
            <a:r>
              <a:rPr lang="zh-TW" altLang="en-US" b="1" dirty="0" smtClean="0"/>
              <a:t>什麼缺點</a:t>
            </a:r>
            <a:r>
              <a:rPr lang="zh-TW" altLang="en-US" b="1" dirty="0"/>
              <a:t>嗎</a:t>
            </a:r>
            <a:r>
              <a:rPr lang="en-US" altLang="zh-TW" b="1" dirty="0" smtClean="0"/>
              <a:t>?(1/2)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並非都是免費的</a:t>
            </a:r>
            <a:r>
              <a:rPr lang="en-US" altLang="zh-TW" dirty="0" smtClean="0"/>
              <a:t>-</a:t>
            </a:r>
            <a:r>
              <a:rPr lang="zh-TW" altLang="en-US" dirty="0" smtClean="0"/>
              <a:t>若批次不能在資料庫那一台執行時，就需要額外再購買另一台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來安裝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模組，所以就需要額外加購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License</a:t>
            </a:r>
          </a:p>
          <a:p>
            <a:r>
              <a:rPr lang="en-US" altLang="zh-TW" dirty="0" smtClean="0"/>
              <a:t>SSIS</a:t>
            </a:r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安</a:t>
            </a:r>
            <a:r>
              <a:rPr lang="zh-TW" altLang="en-US" b="1" dirty="0">
                <a:solidFill>
                  <a:srgbClr val="0070C0"/>
                </a:solidFill>
              </a:rPr>
              <a:t>裝</a:t>
            </a:r>
            <a:r>
              <a:rPr lang="zh-TW" altLang="en-US" b="1" dirty="0" smtClean="0">
                <a:solidFill>
                  <a:srgbClr val="0070C0"/>
                </a:solidFill>
              </a:rPr>
              <a:t>開發工具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大多數由開發人員開發。必須額外安裝</a:t>
            </a:r>
            <a:r>
              <a:rPr lang="en-US" altLang="zh-TW" dirty="0"/>
              <a:t>Business Intelligence (BI) </a:t>
            </a:r>
            <a:r>
              <a:rPr lang="zh-TW" altLang="en-US" dirty="0"/>
              <a:t>的</a:t>
            </a:r>
            <a:r>
              <a:rPr lang="zh-TW" altLang="en-US" dirty="0" smtClean="0"/>
              <a:t>開發工具才能開發，其他如</a:t>
            </a:r>
            <a:r>
              <a:rPr lang="en-US" altLang="zh-TW" dirty="0" smtClean="0"/>
              <a:t>DBA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</a:t>
            </a:r>
            <a:r>
              <a:rPr lang="zh-TW" altLang="en-US" dirty="0" smtClean="0"/>
              <a:t>、系統管理員、資料分析師不會安裝開發工具開發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0070C0"/>
                </a:solidFill>
              </a:rPr>
              <a:t>開發</a:t>
            </a:r>
            <a:r>
              <a:rPr lang="zh-TW" altLang="en-US" b="1" dirty="0" smtClean="0">
                <a:solidFill>
                  <a:srgbClr val="0070C0"/>
                </a:solidFill>
              </a:rPr>
              <a:t>元件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雖然提供很多開發元件，但是通常使用者的需求不是單純使用元件就可以完成的，還需要透過指令碼元件使用</a:t>
            </a:r>
            <a:r>
              <a:rPr lang="en-US" altLang="zh-TW" dirty="0" smtClean="0"/>
              <a:t>C#</a:t>
            </a:r>
            <a:r>
              <a:rPr lang="zh-TW" altLang="en-US" dirty="0" smtClean="0"/>
              <a:t>開發才能完成。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檔案格式不一樣</a:t>
            </a:r>
            <a:r>
              <a:rPr lang="en-US" altLang="zh-TW" dirty="0" smtClean="0"/>
              <a:t>-</a:t>
            </a:r>
            <a:r>
              <a:rPr lang="zh-TW" altLang="en-US" dirty="0" smtClean="0"/>
              <a:t>若有不同檔案欄位數不同，通常都需要重新拖拉元件開發，無法重複使用。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異常資</a:t>
            </a:r>
            <a:r>
              <a:rPr lang="zh-TW" altLang="en-US" b="1" dirty="0">
                <a:solidFill>
                  <a:srgbClr val="0070C0"/>
                </a:solidFill>
              </a:rPr>
              <a:t>料</a:t>
            </a:r>
            <a:r>
              <a:rPr lang="zh-TW" altLang="en-US" b="1" dirty="0" smtClean="0">
                <a:solidFill>
                  <a:srgbClr val="0070C0"/>
                </a:solidFill>
              </a:rPr>
              <a:t>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檔案匯入時，通常若有一筆資料匯入異常時，就停止，除非每一個都有特殊異常處理，若要明確知道哪些資料那個欄位有問題需要額外處理，花費不少時間開發。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0070C0"/>
                </a:solidFill>
              </a:rPr>
              <a:t>檔案</a:t>
            </a:r>
            <a:r>
              <a:rPr lang="zh-TW" altLang="en-US" b="1" dirty="0" smtClean="0">
                <a:solidFill>
                  <a:srgbClr val="0070C0"/>
                </a:solidFill>
              </a:rPr>
              <a:t>執行紀錄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無檔案執行紀錄，開發人員需要自行處理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部屬</a:t>
            </a:r>
            <a:r>
              <a:rPr lang="en-US" altLang="zh-TW" b="1" dirty="0" smtClean="0">
                <a:solidFill>
                  <a:srgbClr val="0070C0"/>
                </a:solidFill>
              </a:rPr>
              <a:t>SSIS</a:t>
            </a:r>
            <a:r>
              <a:rPr lang="zh-TW" altLang="en-US" b="1" dirty="0" smtClean="0">
                <a:solidFill>
                  <a:srgbClr val="0070C0"/>
                </a:solidFill>
              </a:rPr>
              <a:t>封裝</a:t>
            </a:r>
            <a:r>
              <a:rPr lang="en-US" altLang="zh-TW" dirty="0" smtClean="0"/>
              <a:t>-</a:t>
            </a:r>
            <a:r>
              <a:rPr lang="zh-TW" altLang="en-US" dirty="0"/>
              <a:t>必需要使用</a:t>
            </a:r>
            <a:r>
              <a:rPr lang="en-US" altLang="zh-TW" dirty="0"/>
              <a:t>windows</a:t>
            </a:r>
            <a:r>
              <a:rPr lang="zh-TW" altLang="en-US" dirty="0" smtClean="0"/>
              <a:t>帳號才能部屬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61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 smtClean="0"/>
              <a:t>Solution</a:t>
            </a:r>
            <a:r>
              <a:rPr lang="zh-TW" altLang="en-US" b="1" dirty="0" smtClean="0"/>
              <a:t>那麼強大，</a:t>
            </a:r>
            <a:r>
              <a:rPr lang="zh-TW" altLang="en-US" b="1" dirty="0"/>
              <a:t>有</a:t>
            </a:r>
            <a:r>
              <a:rPr lang="zh-TW" altLang="en-US" b="1" dirty="0" smtClean="0"/>
              <a:t>什麼缺點</a:t>
            </a:r>
            <a:r>
              <a:rPr lang="zh-TW" altLang="en-US" b="1" dirty="0"/>
              <a:t>嗎</a:t>
            </a:r>
            <a:r>
              <a:rPr lang="en-US" altLang="zh-TW" b="1" dirty="0" smtClean="0"/>
              <a:t>?(2/2)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作業參數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目前不支援作業參數傳遞，所有的程式邏輯皆在</a:t>
            </a:r>
            <a:r>
              <a:rPr lang="en-US" altLang="zh-TW" dirty="0" smtClean="0"/>
              <a:t>SSIS</a:t>
            </a:r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作業與</a:t>
            </a:r>
            <a:r>
              <a:rPr lang="en-US" altLang="zh-TW" b="1" dirty="0" smtClean="0">
                <a:solidFill>
                  <a:srgbClr val="0070C0"/>
                </a:solidFill>
              </a:rPr>
              <a:t>SSIS</a:t>
            </a:r>
            <a:r>
              <a:rPr lang="zh-TW" altLang="en-US" b="1" dirty="0" smtClean="0">
                <a:solidFill>
                  <a:srgbClr val="0070C0"/>
                </a:solidFill>
              </a:rPr>
              <a:t>整合度</a:t>
            </a:r>
            <a:r>
              <a:rPr lang="en-US" altLang="zh-TW" dirty="0" smtClean="0"/>
              <a:t>-</a:t>
            </a:r>
            <a:r>
              <a:rPr lang="zh-TW" altLang="en-US" dirty="0" smtClean="0"/>
              <a:t>作業與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封裝沒有整合，從作業無法明確知道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程式執行狀況。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手動執行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需安裝資料庫管理工具及必須有</a:t>
            </a:r>
            <a:r>
              <a:rPr lang="en-US" altLang="zh-TW" dirty="0" err="1" smtClean="0"/>
              <a:t>msdb</a:t>
            </a:r>
            <a:r>
              <a:rPr lang="zh-TW" altLang="en-US" dirty="0" smtClean="0"/>
              <a:t>權限才可手動執行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0070C0"/>
                </a:solidFill>
              </a:rPr>
              <a:t>檢視作業執行紀錄</a:t>
            </a:r>
            <a:r>
              <a:rPr lang="en-US" altLang="zh-TW" dirty="0"/>
              <a:t>-</a:t>
            </a:r>
            <a:r>
              <a:rPr lang="zh-TW" altLang="en-US" dirty="0"/>
              <a:t>通常只開放給</a:t>
            </a:r>
            <a:r>
              <a:rPr lang="en-US" altLang="zh-TW" dirty="0"/>
              <a:t>DBA</a:t>
            </a:r>
            <a:r>
              <a:rPr lang="zh-TW" altLang="en-US" dirty="0"/>
              <a:t>進行執行紀錄權限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作業相依功能</a:t>
            </a:r>
            <a:r>
              <a:rPr lang="en-US" altLang="zh-TW" dirty="0" smtClean="0"/>
              <a:t>-</a:t>
            </a:r>
            <a:r>
              <a:rPr lang="zh-TW" altLang="en-US" dirty="0" smtClean="0"/>
              <a:t>預設無此功能，但可透過</a:t>
            </a:r>
            <a:r>
              <a:rPr lang="en-US" altLang="zh-TW" dirty="0" smtClean="0"/>
              <a:t>TSQL</a:t>
            </a:r>
            <a:r>
              <a:rPr lang="zh-TW" altLang="en-US" dirty="0" smtClean="0"/>
              <a:t>執行作業達到此功能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加入</a:t>
            </a:r>
            <a:r>
              <a:rPr lang="en-US" altLang="zh-TW" b="1" dirty="0" smtClean="0">
                <a:solidFill>
                  <a:srgbClr val="0070C0"/>
                </a:solidFill>
              </a:rPr>
              <a:t>SSIS</a:t>
            </a:r>
            <a:r>
              <a:rPr lang="zh-TW" altLang="en-US" b="1" dirty="0" smtClean="0">
                <a:solidFill>
                  <a:srgbClr val="0070C0"/>
                </a:solidFill>
              </a:rPr>
              <a:t>封裝到作業步驟</a:t>
            </a:r>
            <a:r>
              <a:rPr lang="en-US" altLang="zh-TW" dirty="0" smtClean="0"/>
              <a:t>-</a:t>
            </a:r>
            <a:r>
              <a:rPr lang="zh-TW" altLang="en-US" dirty="0" smtClean="0"/>
              <a:t>必需要使用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帳號登入</a:t>
            </a:r>
            <a:r>
              <a:rPr lang="en-US" altLang="zh-TW" dirty="0" err="1" smtClean="0"/>
              <a:t>ssms</a:t>
            </a:r>
            <a:r>
              <a:rPr lang="zh-TW" altLang="en-US" dirty="0" smtClean="0"/>
              <a:t>，且需要有檢視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封裝權限才能加入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封裝到步驟內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新增</a:t>
            </a:r>
            <a:r>
              <a:rPr lang="en-US" altLang="zh-TW" b="1" dirty="0" smtClean="0">
                <a:solidFill>
                  <a:srgbClr val="0070C0"/>
                </a:solidFill>
              </a:rPr>
              <a:t>SQL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Agent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Proxy-</a:t>
            </a:r>
            <a:r>
              <a:rPr lang="zh-TW" altLang="en-US" dirty="0" smtClean="0"/>
              <a:t>常常執行失敗原因是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 服務帳號沒有權限，所以需要額外建立</a:t>
            </a:r>
            <a:r>
              <a:rPr lang="en-US" altLang="zh-TW" dirty="0" smtClean="0"/>
              <a:t>Proxy</a:t>
            </a:r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排程</a:t>
            </a:r>
            <a:r>
              <a:rPr lang="en-US" altLang="zh-TW" b="1" dirty="0" smtClean="0">
                <a:solidFill>
                  <a:srgbClr val="0070C0"/>
                </a:solidFill>
              </a:rPr>
              <a:t>-</a:t>
            </a:r>
            <a:r>
              <a:rPr lang="zh-TW" altLang="en-US" dirty="0" smtClean="0"/>
              <a:t>只支援時間排程，沒有支援外部驅動執行作業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93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2691" y="624110"/>
            <a:ext cx="9601921" cy="128089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我之前採用</a:t>
            </a:r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遇到什麼問題呢</a:t>
            </a:r>
            <a:r>
              <a:rPr lang="en-US" altLang="zh-TW" b="1" dirty="0" smtClean="0"/>
              <a:t>?(1/2)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7745" y="1579419"/>
            <a:ext cx="9629630" cy="37776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匯入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有多種不同格式檔案匯入，須提共每個檔案對應匯入到資料表的欄位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檔案路徑需可設定在資料庫內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可以設定欄位檢核條件</a:t>
            </a:r>
            <a:r>
              <a:rPr lang="en-US" altLang="zh-TW" dirty="0" smtClean="0"/>
              <a:t>(PK</a:t>
            </a:r>
            <a:r>
              <a:rPr lang="zh-TW" altLang="en-US" dirty="0" smtClean="0"/>
              <a:t>重複、空值、長度、資料格式、代碼、條件、關聯相關等檢核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必須知道總、成功、失敗筆數、那些欄位失敗及原因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若有</a:t>
            </a:r>
            <a:r>
              <a:rPr lang="zh-TW" altLang="en-US" dirty="0"/>
              <a:t>新</a:t>
            </a:r>
            <a:r>
              <a:rPr lang="zh-TW" altLang="en-US" dirty="0" smtClean="0"/>
              <a:t>的檔案匯入或擴欄位時，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程式不需修改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必須設計可允許多家保險公司檔案匯入，若有新的保險公司也不需要修改</a:t>
            </a:r>
            <a:r>
              <a:rPr lang="en-US" altLang="zh-TW" dirty="0" smtClean="0"/>
              <a:t>SSIS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檔名中都有日期及當日流水號及不同保險公司代碼，需判別若有匯入過的檔案就不能再匯入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可以設定檔案執行順序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檢核區分異常與警訊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24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2691" y="624110"/>
            <a:ext cx="9601921" cy="779817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我之前採用</a:t>
            </a:r>
            <a:r>
              <a:rPr lang="en-US" altLang="zh-TW" b="1" dirty="0"/>
              <a:t>Microsoft</a:t>
            </a:r>
            <a:r>
              <a:rPr lang="zh-TW" altLang="en-US" b="1" dirty="0"/>
              <a:t> </a:t>
            </a:r>
            <a:r>
              <a:rPr lang="en-US" altLang="zh-TW" b="1" dirty="0"/>
              <a:t>Solution</a:t>
            </a:r>
            <a:r>
              <a:rPr lang="zh-TW" altLang="en-US" b="1" dirty="0"/>
              <a:t>遇到什麼問題呢</a:t>
            </a:r>
            <a:r>
              <a:rPr lang="en-US" altLang="zh-TW" b="1" dirty="0" smtClean="0"/>
              <a:t>?(2/2)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2739" y="1819564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檔案匯出需求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從同一個資料表中取出針對不同保險公司代碼取出匯出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有多個不同資料表匯出</a:t>
            </a:r>
            <a:r>
              <a:rPr lang="zh-TW" altLang="en-US" dirty="0"/>
              <a:t>到</a:t>
            </a:r>
            <a:r>
              <a:rPr lang="zh-TW" altLang="en-US" dirty="0" smtClean="0"/>
              <a:t>有多個不同格式檔案</a:t>
            </a:r>
            <a:endParaRPr lang="en-US" altLang="zh-TW" dirty="0" smtClean="0"/>
          </a:p>
          <a:p>
            <a:pPr lvl="1"/>
            <a:r>
              <a:rPr lang="zh-TW" altLang="en-US" dirty="0"/>
              <a:t>檔名中都有日期及當日流水號及不同保險公司</a:t>
            </a:r>
            <a:r>
              <a:rPr lang="zh-TW" altLang="en-US" dirty="0" smtClean="0"/>
              <a:t>代碼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dc738bfa-ab61-413a-bc6b-25fa2f06df6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A3437F-FECB-45DF-90FF-DD804982CC4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6BC2F24-0066-4BE5-824C-AA4012B1F64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C58CDE-8F96-4095-BDED-8A47ABD727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1439</TotalTime>
  <Words>2369</Words>
  <Application>Microsoft Office PowerPoint</Application>
  <PresentationFormat>寬螢幕</PresentationFormat>
  <Paragraphs>298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微軟正黑體</vt:lpstr>
      <vt:lpstr>Arial</vt:lpstr>
      <vt:lpstr>Century Gothic</vt:lpstr>
      <vt:lpstr>Wingdings 3</vt:lpstr>
      <vt:lpstr>絲縷</vt:lpstr>
      <vt:lpstr>原來批次開發可以很快又簡單</vt:lpstr>
      <vt:lpstr>議題</vt:lpstr>
      <vt:lpstr>目前Microsoft提供的批次解決方案為何</vt:lpstr>
      <vt:lpstr>我們為何選擇Microsoft Solution 呢?(1/2) </vt:lpstr>
      <vt:lpstr>我們為何選擇Microsoft Solution 呢?(2/2) </vt:lpstr>
      <vt:lpstr>Microsoft Solution那麼強大，有什麼缺點嗎?(1/2) </vt:lpstr>
      <vt:lpstr>Microsoft Solution那麼強大，有什麼缺點嗎?(2/2) </vt:lpstr>
      <vt:lpstr>我之前採用Microsoft Solution遇到什麼問題呢?(1/2) </vt:lpstr>
      <vt:lpstr>我之前採用Microsoft Solution遇到什麼問題呢?(2/2) </vt:lpstr>
      <vt:lpstr>我的解決方法是什麼呢?(1/3) </vt:lpstr>
      <vt:lpstr>我的解決方法是什麼呢?(2/3) </vt:lpstr>
      <vt:lpstr>我的解決方法是什麼呢?(3/3)</vt:lpstr>
      <vt:lpstr>要如何讓批次開發可以又快又簡單呢? </vt:lpstr>
      <vt:lpstr>SBP與ETL工具比較(1/2)</vt:lpstr>
      <vt:lpstr>SBP與ETL工具比較(2/2)</vt:lpstr>
      <vt:lpstr>SBP平台功能解說 </vt:lpstr>
      <vt:lpstr>SBP平台功能解說 </vt:lpstr>
      <vt:lpstr>開發 具有檔案(管理、匯入、匯出、解(壓)縮、FTP傳輸、http傳輸)、執行(作業、SQL、外部執行檔、SSIS封裝、Email發送)等功能</vt:lpstr>
      <vt:lpstr>開發 模組參數化設定-例如檔案匯入(1/2)</vt:lpstr>
      <vt:lpstr>開發 模組參數化設定-例如檔案匯入(2/2)</vt:lpstr>
      <vt:lpstr>開發 多人不同裝置協同開發</vt:lpstr>
      <vt:lpstr>開發 SQL語法產生器-系統會產生SQL語法，減少SQL開發時間​</vt:lpstr>
      <vt:lpstr>部屬 SQL部屬-設定內容皆可產生Insert或update SQL語法</vt:lpstr>
      <vt:lpstr>執行-手動與定期執行作業​</vt:lpstr>
      <vt:lpstr>執行 外部事件觸發執行或停止作業</vt:lpstr>
      <vt:lpstr>管理 資料庫物件管理(1/2)</vt:lpstr>
      <vt:lpstr>管理 資料庫物件管理(2/2)</vt:lpstr>
      <vt:lpstr>管理 檔案總管-方便檢視與管理執行前後實體檔案​</vt:lpstr>
      <vt:lpstr>管理 安全性管理-具有功能與權限與角色指派功能</vt:lpstr>
      <vt:lpstr>管理 依照不同權限登入，具有不同功能使用</vt:lpstr>
      <vt:lpstr>管理 依照模組輸入license Key開啟相關功能</vt:lpstr>
      <vt:lpstr>監控與通知​-自動產生執行紀錄檔作業 作業</vt:lpstr>
      <vt:lpstr>監控與通知​-自動產生執行紀錄檔作業 作業步驟做了哪些事情</vt:lpstr>
      <vt:lpstr>監控與通知​-自動產生執行紀錄檔作業 作業歷史執行紀錄</vt:lpstr>
      <vt:lpstr>監控與通知​-自動產生執行紀錄檔作業 檔案執行紀錄</vt:lpstr>
      <vt:lpstr>監控與通知​-自動產生執行紀錄檔作業 檔案匯入資料異常失敗原因 </vt:lpstr>
      <vt:lpstr>檢視異常來源資料 </vt:lpstr>
      <vt:lpstr>檢視異常發生錯誤訊息 </vt:lpstr>
      <vt:lpstr>監控與通知​ 透過Email通知-設定執行結果Email通知相關人員​</vt:lpstr>
      <vt:lpstr>稽核(1/2) </vt:lpstr>
      <vt:lpstr>稽核(2/2) </vt:lpstr>
      <vt:lpstr>SBP硬體模組架構圖</vt:lpstr>
      <vt:lpstr>集中式管理多台後端伺服器 </vt:lpstr>
      <vt:lpstr>SBP應用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355</cp:revision>
  <dcterms:created xsi:type="dcterms:W3CDTF">2016-08-04T07:30:26Z</dcterms:created>
  <dcterms:modified xsi:type="dcterms:W3CDTF">2019-03-03T03:43:56Z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