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7"/>
  </p:sldMasterIdLst>
  <p:sldIdLst>
    <p:sldId id="256" r:id="rId8"/>
    <p:sldId id="343" r:id="rId9"/>
    <p:sldId id="257" r:id="rId10"/>
    <p:sldId id="344" r:id="rId11"/>
    <p:sldId id="345" r:id="rId12"/>
    <p:sldId id="346" r:id="rId13"/>
    <p:sldId id="347" r:id="rId14"/>
    <p:sldId id="351" r:id="rId15"/>
    <p:sldId id="349" r:id="rId16"/>
    <p:sldId id="350" r:id="rId17"/>
    <p:sldId id="352" r:id="rId18"/>
    <p:sldId id="354" r:id="rId19"/>
    <p:sldId id="355" r:id="rId20"/>
    <p:sldId id="356" r:id="rId21"/>
    <p:sldId id="357" r:id="rId22"/>
    <p:sldId id="358" r:id="rId23"/>
    <p:sldId id="360" r:id="rId24"/>
    <p:sldId id="362" r:id="rId25"/>
    <p:sldId id="364" r:id="rId26"/>
    <p:sldId id="365" r:id="rId27"/>
    <p:sldId id="375" r:id="rId28"/>
    <p:sldId id="378" r:id="rId29"/>
    <p:sldId id="285" r:id="rId30"/>
    <p:sldId id="293" r:id="rId31"/>
    <p:sldId id="366" r:id="rId32"/>
    <p:sldId id="367" r:id="rId33"/>
    <p:sldId id="370" r:id="rId34"/>
    <p:sldId id="369" r:id="rId35"/>
    <p:sldId id="371" r:id="rId36"/>
    <p:sldId id="372" r:id="rId37"/>
    <p:sldId id="374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76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俊志 葉" userId="df30c7a0d4e0c557" providerId="LiveId" clId="{0EFF6020-A10C-C545-BF28-F3268CF6BE5A}"/>
    <pc:docChg chg="undo custSel addSld delSld modSld">
      <pc:chgData name="俊志 葉" userId="df30c7a0d4e0c557" providerId="LiveId" clId="{0EFF6020-A10C-C545-BF28-F3268CF6BE5A}" dt="2019-02-23T00:08:39.139" v="439" actId="20577"/>
      <pc:docMkLst>
        <pc:docMk/>
      </pc:docMkLst>
      <pc:sldChg chg="modSp">
        <pc:chgData name="俊志 葉" userId="df30c7a0d4e0c557" providerId="LiveId" clId="{0EFF6020-A10C-C545-BF28-F3268CF6BE5A}" dt="2019-02-22T23:05:22.892" v="13" actId="20577"/>
        <pc:sldMkLst>
          <pc:docMk/>
          <pc:sldMk cId="2386749057" sldId="370"/>
        </pc:sldMkLst>
        <pc:spChg chg="mod">
          <ac:chgData name="俊志 葉" userId="df30c7a0d4e0c557" providerId="LiveId" clId="{0EFF6020-A10C-C545-BF28-F3268CF6BE5A}" dt="2019-02-22T23:05:22.892" v="13" actId="20577"/>
          <ac:spMkLst>
            <pc:docMk/>
            <pc:sldMk cId="2386749057" sldId="370"/>
            <ac:spMk id="3" creationId="{00000000-0000-0000-0000-000000000000}"/>
          </ac:spMkLst>
        </pc:spChg>
      </pc:sldChg>
      <pc:sldChg chg="addSp delSp modSp new">
        <pc:chgData name="俊志 葉" userId="df30c7a0d4e0c557" providerId="LiveId" clId="{0EFF6020-A10C-C545-BF28-F3268CF6BE5A}" dt="2019-02-22T23:59:35.598" v="416" actId="14100"/>
        <pc:sldMkLst>
          <pc:docMk/>
          <pc:sldMk cId="480065957" sldId="372"/>
        </pc:sldMkLst>
        <pc:spChg chg="mod">
          <ac:chgData name="俊志 葉" userId="df30c7a0d4e0c557" providerId="LiveId" clId="{0EFF6020-A10C-C545-BF28-F3268CF6BE5A}" dt="2019-02-22T23:07:21.135" v="19" actId="122"/>
          <ac:spMkLst>
            <pc:docMk/>
            <pc:sldMk cId="480065957" sldId="372"/>
            <ac:spMk id="2" creationId="{63E103FC-18CF-BB40-9570-206C9F8B979D}"/>
          </ac:spMkLst>
        </pc:spChg>
        <pc:spChg chg="del">
          <ac:chgData name="俊志 葉" userId="df30c7a0d4e0c557" providerId="LiveId" clId="{0EFF6020-A10C-C545-BF28-F3268CF6BE5A}" dt="2019-02-22T23:07:47.169" v="20" actId="3680"/>
          <ac:spMkLst>
            <pc:docMk/>
            <pc:sldMk cId="480065957" sldId="372"/>
            <ac:spMk id="3" creationId="{5D39B7D4-0A51-814A-8599-6AA31AA870A3}"/>
          </ac:spMkLst>
        </pc:spChg>
        <pc:graphicFrameChg chg="add mod ord modGraphic">
          <ac:chgData name="俊志 葉" userId="df30c7a0d4e0c557" providerId="LiveId" clId="{0EFF6020-A10C-C545-BF28-F3268CF6BE5A}" dt="2019-02-22T23:59:35.598" v="416" actId="14100"/>
          <ac:graphicFrameMkLst>
            <pc:docMk/>
            <pc:sldMk cId="480065957" sldId="372"/>
            <ac:graphicFrameMk id="4" creationId="{FC538642-A822-A44C-82CD-06DE871EFA32}"/>
          </ac:graphicFrameMkLst>
        </pc:graphicFrameChg>
      </pc:sldChg>
      <pc:sldChg chg="new del">
        <pc:chgData name="俊志 葉" userId="df30c7a0d4e0c557" providerId="LiveId" clId="{0EFF6020-A10C-C545-BF28-F3268CF6BE5A}" dt="2019-02-22T23:58:16.419" v="408" actId="2696"/>
        <pc:sldMkLst>
          <pc:docMk/>
          <pc:sldMk cId="881585949" sldId="373"/>
        </pc:sldMkLst>
      </pc:sldChg>
      <pc:sldChg chg="modSp add">
        <pc:chgData name="俊志 葉" userId="df30c7a0d4e0c557" providerId="LiveId" clId="{0EFF6020-A10C-C545-BF28-F3268CF6BE5A}" dt="2019-02-23T00:08:39.139" v="439" actId="20577"/>
        <pc:sldMkLst>
          <pc:docMk/>
          <pc:sldMk cId="3628461198" sldId="374"/>
        </pc:sldMkLst>
        <pc:graphicFrameChg chg="mod modGraphic">
          <ac:chgData name="俊志 葉" userId="df30c7a0d4e0c557" providerId="LiveId" clId="{0EFF6020-A10C-C545-BF28-F3268CF6BE5A}" dt="2019-02-23T00:08:39.139" v="439" actId="20577"/>
          <ac:graphicFrameMkLst>
            <pc:docMk/>
            <pc:sldMk cId="3628461198" sldId="374"/>
            <ac:graphicFrameMk id="4" creationId="{FC538642-A822-A44C-82CD-06DE871EFA32}"/>
          </ac:graphicFrameMkLst>
        </pc:graphicFrameChg>
      </pc:sldChg>
    </pc:docChg>
  </pc:docChgLst>
  <pc:docChgLst>
    <pc:chgData name="俊志 葉" userId="df30c7a0d4e0c557" providerId="Windows Live" clId="Web-{8432EF7D-3464-4478-A8F9-937D4781443B}"/>
    <pc:docChg chg="modSld">
      <pc:chgData name="俊志 葉" userId="df30c7a0d4e0c557" providerId="Windows Live" clId="Web-{8432EF7D-3464-4478-A8F9-937D4781443B}" dt="2019-02-21T02:58:52.437" v="881" actId="20577"/>
      <pc:docMkLst>
        <pc:docMk/>
      </pc:docMkLst>
    </pc:docChg>
  </pc:docChgLst>
  <pc:docChgLst>
    <pc:chgData name="俊志 葉" userId="df30c7a0d4e0c557" providerId="Windows Live" clId="Web-{BE4813D2-9081-4C79-820D-17C63D633836}"/>
    <pc:docChg chg="addSld modSld">
      <pc:chgData name="俊志 葉" userId="df30c7a0d4e0c557" providerId="Windows Live" clId="Web-{BE4813D2-9081-4C79-820D-17C63D633836}" dt="2019-02-21T01:28:19.838" v="247" actId="20577"/>
      <pc:docMkLst>
        <pc:docMk/>
      </pc:docMkLst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customXml" Target="../../customXml/item6.xml"/><Relationship Id="rId7" Type="http://schemas.openxmlformats.org/officeDocument/2006/relationships/image" Target="../media/image46.png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4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/>
              <a:t>批次平台簡介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簡報者：</a:t>
            </a:r>
            <a:r>
              <a:rPr lang="en-US" altLang="zh-TW" dirty="0"/>
              <a:t>F25B</a:t>
            </a:r>
            <a:r>
              <a:rPr lang="zh-TW" altLang="en-US" dirty="0"/>
              <a:t> 葉俊志</a:t>
            </a:r>
            <a:r>
              <a:rPr lang="en-US" altLang="zh-TW" dirty="0"/>
              <a:t>(JONES)</a:t>
            </a:r>
          </a:p>
          <a:p>
            <a:r>
              <a:rPr lang="zh-TW" altLang="en-US" dirty="0"/>
              <a:t>專長：批次平台暨應用開發</a:t>
            </a:r>
          </a:p>
        </p:txBody>
      </p:sp>
    </p:spTree>
    <p:extLst>
      <p:ext uri="{BB962C8B-B14F-4D97-AF65-F5344CB8AC3E}">
        <p14:creationId xmlns:p14="http://schemas.microsoft.com/office/powerpoint/2010/main" val="1084568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6618" y="624109"/>
            <a:ext cx="11314545" cy="1491017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/>
              <a:t>部屬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SQL</a:t>
            </a:r>
            <a:r>
              <a:rPr lang="zh-TW" altLang="en-US" dirty="0"/>
              <a:t>部屬</a:t>
            </a:r>
            <a:r>
              <a:rPr lang="en-US" altLang="zh-TW" dirty="0"/>
              <a:t>-</a:t>
            </a:r>
            <a:r>
              <a:rPr lang="zh-TW" altLang="en-US" dirty="0"/>
              <a:t>設定內容皆可產生</a:t>
            </a:r>
            <a:r>
              <a:rPr lang="en-US" altLang="zh-TW" dirty="0"/>
              <a:t>Insert</a:t>
            </a:r>
            <a:r>
              <a:rPr lang="zh-TW" altLang="en-US" dirty="0"/>
              <a:t>或</a:t>
            </a:r>
            <a:r>
              <a:rPr lang="en-US" altLang="zh-TW" dirty="0"/>
              <a:t>update</a:t>
            </a:r>
            <a:r>
              <a:rPr lang="zh-TW" altLang="en-US" dirty="0"/>
              <a:t> </a:t>
            </a:r>
            <a:r>
              <a:rPr lang="en-US" altLang="zh-TW" dirty="0"/>
              <a:t>SQL</a:t>
            </a:r>
            <a:r>
              <a:rPr lang="zh-TW" altLang="en-US" dirty="0"/>
              <a:t>語法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372" y="2213815"/>
            <a:ext cx="10066892" cy="32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3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6618" y="624109"/>
            <a:ext cx="11314545" cy="1491017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/>
              <a:t>執行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zh-TW" dirty="0"/>
              <a:t>手動與定期執行作業</a:t>
            </a:r>
            <a:r>
              <a:rPr lang="zh-TW" altLang="en-US" dirty="0"/>
              <a:t>​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280" y="1847861"/>
            <a:ext cx="3254022" cy="242337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281" y="4734273"/>
            <a:ext cx="9184178" cy="201751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0981" y="1847861"/>
            <a:ext cx="5654477" cy="27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6618" y="624109"/>
            <a:ext cx="11314545" cy="1297055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/>
              <a:t>執行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zh-TW" dirty="0"/>
              <a:t>外部事件觸發執行</a:t>
            </a:r>
            <a:r>
              <a:rPr lang="zh-TW" altLang="en-US" dirty="0"/>
              <a:t>或停止作業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074" y="1921589"/>
            <a:ext cx="8085521" cy="493641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54" y="2355151"/>
            <a:ext cx="2560542" cy="241574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67087" y="2013528"/>
            <a:ext cx="2567709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觸發事件類型</a:t>
            </a:r>
          </a:p>
        </p:txBody>
      </p:sp>
    </p:spTree>
    <p:extLst>
      <p:ext uri="{BB962C8B-B14F-4D97-AF65-F5344CB8AC3E}">
        <p14:creationId xmlns:p14="http://schemas.microsoft.com/office/powerpoint/2010/main" val="333851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6618" y="624109"/>
            <a:ext cx="11314545" cy="1297055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/>
              <a:t>管理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zh-TW" dirty="0"/>
              <a:t>資料庫物件管理</a:t>
            </a:r>
            <a:r>
              <a:rPr lang="en-US" altLang="zh-TW" dirty="0"/>
              <a:t>(1/2)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625" y="1736436"/>
            <a:ext cx="5943538" cy="481642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89" y="1736436"/>
            <a:ext cx="5962836" cy="475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89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6618" y="624109"/>
            <a:ext cx="11314545" cy="1297055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/>
              <a:t>管理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zh-TW" dirty="0"/>
              <a:t>資料庫物件管理</a:t>
            </a:r>
            <a:r>
              <a:rPr lang="en-US" altLang="zh-TW" dirty="0"/>
              <a:t>(2/2)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18" y="1771857"/>
            <a:ext cx="5240876" cy="490189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493" y="1772856"/>
            <a:ext cx="5970943" cy="482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9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6618" y="624109"/>
            <a:ext cx="11314545" cy="1297055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/>
              <a:t>管理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檔案總管</a:t>
            </a:r>
            <a:r>
              <a:rPr lang="en-US" altLang="zh-TW" dirty="0"/>
              <a:t>-</a:t>
            </a:r>
            <a:r>
              <a:rPr lang="zh-TW" altLang="en-US" dirty="0"/>
              <a:t>方便檢視與管理執行前後實體檔案​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56" y="2032000"/>
            <a:ext cx="2400508" cy="282726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52" y="1921164"/>
            <a:ext cx="4366739" cy="354676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479" y="1921164"/>
            <a:ext cx="4433408" cy="360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4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6618" y="624109"/>
            <a:ext cx="11314545" cy="1297055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/>
              <a:t>管理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zh-TW" dirty="0"/>
              <a:t>安全性管理</a:t>
            </a:r>
            <a:r>
              <a:rPr lang="en-US" altLang="zh-TW" dirty="0"/>
              <a:t>-</a:t>
            </a:r>
            <a:r>
              <a:rPr lang="zh-TW" altLang="zh-TW" dirty="0"/>
              <a:t>具有功能與權限與角色指派功能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81" y="2064686"/>
            <a:ext cx="2293819" cy="237764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200" y="2064686"/>
            <a:ext cx="5198473" cy="358933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1673" y="2064685"/>
            <a:ext cx="4128654" cy="408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13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6618" y="624109"/>
            <a:ext cx="11314545" cy="1297055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/>
              <a:t>管理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依照不同權限登入，具有不同功能使用</a:t>
            </a:r>
          </a:p>
        </p:txBody>
      </p:sp>
      <p:pic>
        <p:nvPicPr>
          <p:cNvPr id="6" name="圖片 3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B16B9088-B7E7-49E9-A3DF-05FD41687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302" y="1906387"/>
            <a:ext cx="5152464" cy="3751939"/>
          </a:xfrm>
          <a:prstGeom prst="rect">
            <a:avLst/>
          </a:prstGeom>
        </p:spPr>
      </p:pic>
      <p:pic>
        <p:nvPicPr>
          <p:cNvPr id="7" name="圖片 9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5E9F3A95-561E-4266-BB6B-FED21F708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8982" y="1921164"/>
            <a:ext cx="4462743" cy="373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2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6618" y="624109"/>
            <a:ext cx="11314545" cy="1297055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/>
              <a:t>管理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依照模組購買</a:t>
            </a:r>
            <a:r>
              <a:rPr lang="en-US" altLang="zh-TW" dirty="0"/>
              <a:t>license</a:t>
            </a:r>
            <a:r>
              <a:rPr lang="zh-TW" altLang="en-US" dirty="0"/>
              <a:t>開啟相關功能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525" y="1828800"/>
            <a:ext cx="6029325" cy="1152525"/>
          </a:xfrm>
          <a:prstGeom prst="rect">
            <a:avLst/>
          </a:prstGeom>
        </p:spPr>
      </p:pic>
      <p:pic>
        <p:nvPicPr>
          <p:cNvPr id="9" name="圖片 3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63454B5E-7E6D-4937-8269-487B7AB2C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720" y="3357020"/>
            <a:ext cx="4939552" cy="3001145"/>
          </a:xfrm>
          <a:prstGeom prst="rect">
            <a:avLst/>
          </a:prstGeom>
        </p:spPr>
      </p:pic>
      <p:pic>
        <p:nvPicPr>
          <p:cNvPr id="10" name="圖片 8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248C6415-8DA5-4D1A-A5DF-5AF05913B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7799" y="3357020"/>
            <a:ext cx="5354170" cy="293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9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6618" y="624109"/>
            <a:ext cx="11314545" cy="1297055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/>
              <a:t>監控與通知​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zh-TW" dirty="0"/>
              <a:t>自動產生執行紀錄檔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174" y="1752927"/>
            <a:ext cx="8355681" cy="454627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291" y="1752926"/>
            <a:ext cx="8358150" cy="454627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9588" y="1752925"/>
            <a:ext cx="8378383" cy="45462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3221" y="1752924"/>
            <a:ext cx="8305634" cy="464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3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議題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SBP</a:t>
            </a:r>
            <a:r>
              <a:rPr lang="zh-TW" altLang="zh-TW" b="1" dirty="0"/>
              <a:t>平台</a:t>
            </a:r>
            <a:r>
              <a:rPr lang="zh-TW" altLang="en-US" b="1" dirty="0"/>
              <a:t>功能解說</a:t>
            </a:r>
            <a:endParaRPr lang="en-US" altLang="zh-TW" b="1" dirty="0"/>
          </a:p>
          <a:p>
            <a:r>
              <a:rPr lang="en-US" altLang="zh-TW" b="1" dirty="0"/>
              <a:t>SBP</a:t>
            </a:r>
            <a:r>
              <a:rPr lang="zh-TW" altLang="en-US" b="1" dirty="0"/>
              <a:t>硬體模組架構圖</a:t>
            </a:r>
            <a:endParaRPr lang="en-US" altLang="zh-TW" b="1" dirty="0"/>
          </a:p>
          <a:p>
            <a:r>
              <a:rPr lang="en-US" altLang="zh-TW" b="1" dirty="0"/>
              <a:t>SBP</a:t>
            </a:r>
            <a:r>
              <a:rPr lang="zh-TW" altLang="en-US" b="1" dirty="0"/>
              <a:t>應用</a:t>
            </a:r>
            <a:endParaRPr lang="en-US" altLang="zh-TW" b="1" dirty="0"/>
          </a:p>
          <a:p>
            <a:r>
              <a:rPr lang="zh-TW" altLang="en-US" b="1" dirty="0"/>
              <a:t>為什麼要用</a:t>
            </a:r>
            <a:r>
              <a:rPr lang="en-US" altLang="zh-TW" b="1" dirty="0"/>
              <a:t>SBP</a:t>
            </a:r>
          </a:p>
          <a:p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102057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6618" y="624109"/>
            <a:ext cx="11314545" cy="1297055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/>
              <a:t>監控與通知​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透過</a:t>
            </a:r>
            <a:r>
              <a:rPr lang="en-US" altLang="zh-TW" dirty="0"/>
              <a:t>Email</a:t>
            </a:r>
            <a:r>
              <a:rPr lang="zh-TW" altLang="en-US" dirty="0"/>
              <a:t>通知</a:t>
            </a:r>
            <a:r>
              <a:rPr lang="en-US" altLang="zh-TW" dirty="0"/>
              <a:t>-</a:t>
            </a:r>
            <a:r>
              <a:rPr lang="zh-TW" altLang="en-US" dirty="0"/>
              <a:t>設定執行結果</a:t>
            </a:r>
            <a:r>
              <a:rPr lang="en-US" altLang="zh-TW" dirty="0"/>
              <a:t>Email</a:t>
            </a:r>
            <a:r>
              <a:rPr lang="zh-TW" altLang="en-US" dirty="0"/>
              <a:t>通知相關人員​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174" y="1752927"/>
            <a:ext cx="8355681" cy="454627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174" y="1822508"/>
            <a:ext cx="8212244" cy="448018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3174" y="1752927"/>
            <a:ext cx="8355681" cy="479246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3173" y="1759778"/>
            <a:ext cx="8355681" cy="478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7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0508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稽核</a:t>
            </a:r>
            <a:r>
              <a:rPr lang="en-US" altLang="zh-TW" dirty="0" smtClean="0"/>
              <a:t>(1/2)</a:t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2473" y="2373501"/>
            <a:ext cx="5247816" cy="37782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858000" y="1793980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SQL</a:t>
            </a:r>
            <a:r>
              <a:rPr lang="zh-TW" altLang="en-US" dirty="0" smtClean="0"/>
              <a:t>語法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641764" y="1793980"/>
            <a:ext cx="154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登入</a:t>
            </a:r>
            <a:r>
              <a:rPr lang="en-US" altLang="zh-TW" dirty="0" smtClean="0"/>
              <a:t>/</a:t>
            </a:r>
            <a:r>
              <a:rPr lang="zh-TW" altLang="en-US" dirty="0" smtClean="0"/>
              <a:t>登出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68" y="2373501"/>
            <a:ext cx="6069037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13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0508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稽核</a:t>
            </a:r>
            <a:r>
              <a:rPr lang="en-US" altLang="zh-TW" dirty="0" smtClean="0"/>
              <a:t>(2/2)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857999" y="1793980"/>
            <a:ext cx="1974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資料表欄位異動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641764" y="1793980"/>
            <a:ext cx="154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JSON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78" y="2373501"/>
            <a:ext cx="5328804" cy="416739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242" y="2373501"/>
            <a:ext cx="4531039" cy="425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78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圓角矩形 62"/>
          <p:cNvSpPr/>
          <p:nvPr/>
        </p:nvSpPr>
        <p:spPr>
          <a:xfrm>
            <a:off x="243191" y="1264555"/>
            <a:ext cx="1396409" cy="4341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4651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SBP</a:t>
            </a:r>
            <a:r>
              <a:rPr lang="zh-TW" altLang="en-US" b="1" dirty="0">
                <a:solidFill>
                  <a:srgbClr val="FF0000"/>
                </a:solidFill>
              </a:rPr>
              <a:t>硬體模組架構圖</a:t>
            </a:r>
            <a:endParaRPr lang="zh-TW" altLang="en-US" dirty="0"/>
          </a:p>
        </p:txBody>
      </p:sp>
      <p:pic>
        <p:nvPicPr>
          <p:cNvPr id="20" name="內容版面配置區 19" descr="Category:Telephone icons - Wikimedia Commons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97" y="3102288"/>
            <a:ext cx="828882" cy="571056"/>
          </a:xfrm>
        </p:spPr>
      </p:pic>
      <p:sp>
        <p:nvSpPr>
          <p:cNvPr id="4" name="矩形 3"/>
          <p:cNvSpPr/>
          <p:nvPr/>
        </p:nvSpPr>
        <p:spPr>
          <a:xfrm>
            <a:off x="1857376" y="1283856"/>
            <a:ext cx="9429460" cy="4510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柱 5"/>
          <p:cNvSpPr/>
          <p:nvPr/>
        </p:nvSpPr>
        <p:spPr>
          <a:xfrm>
            <a:off x="9877824" y="2194522"/>
            <a:ext cx="1338746" cy="335933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SBP</a:t>
            </a:r>
          </a:p>
          <a:p>
            <a:pPr algn="ctr"/>
            <a:r>
              <a:rPr lang="en-US" altLang="zh-TW"/>
              <a:t>Repository</a:t>
            </a:r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229749" y="3676933"/>
            <a:ext cx="2353197" cy="5860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SBPClient.exe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72145" y="4610955"/>
            <a:ext cx="2364377" cy="4829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SBPLib.dll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2" name="向右箭號 11"/>
          <p:cNvSpPr/>
          <p:nvPr/>
        </p:nvSpPr>
        <p:spPr>
          <a:xfrm>
            <a:off x="5558127" y="4657958"/>
            <a:ext cx="435795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呼叫</a:t>
            </a:r>
          </a:p>
        </p:txBody>
      </p:sp>
      <p:sp>
        <p:nvSpPr>
          <p:cNvPr id="13" name="向下箭號 12"/>
          <p:cNvSpPr/>
          <p:nvPr/>
        </p:nvSpPr>
        <p:spPr>
          <a:xfrm>
            <a:off x="4199765" y="4277319"/>
            <a:ext cx="154569" cy="300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4487623" y="4277319"/>
            <a:ext cx="94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參考</a:t>
            </a:r>
          </a:p>
        </p:txBody>
      </p:sp>
      <p:sp>
        <p:nvSpPr>
          <p:cNvPr id="15" name="矩形 14"/>
          <p:cNvSpPr/>
          <p:nvPr/>
        </p:nvSpPr>
        <p:spPr>
          <a:xfrm>
            <a:off x="3063999" y="1849072"/>
            <a:ext cx="2364377" cy="37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err="1">
                <a:solidFill>
                  <a:srgbClr val="FF0000"/>
                </a:solidFill>
              </a:rPr>
              <a:t>SBPWeb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6" name="向下箭號 15"/>
          <p:cNvSpPr/>
          <p:nvPr/>
        </p:nvSpPr>
        <p:spPr>
          <a:xfrm>
            <a:off x="4199765" y="3166492"/>
            <a:ext cx="101936" cy="485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4322344" y="3247723"/>
            <a:ext cx="94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執行</a:t>
            </a:r>
          </a:p>
        </p:txBody>
      </p:sp>
      <p:cxnSp>
        <p:nvCxnSpPr>
          <p:cNvPr id="40" name="直線單箭頭接點 39"/>
          <p:cNvCxnSpPr>
            <a:endCxn id="15" idx="1"/>
          </p:cNvCxnSpPr>
          <p:nvPr/>
        </p:nvCxnSpPr>
        <p:spPr>
          <a:xfrm>
            <a:off x="1674364" y="1986748"/>
            <a:ext cx="1389635" cy="48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1683028" y="1675265"/>
            <a:ext cx="105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http://</a:t>
            </a:r>
            <a:endParaRPr lang="zh-TW" altLang="en-US"/>
          </a:p>
        </p:txBody>
      </p:sp>
      <p:sp>
        <p:nvSpPr>
          <p:cNvPr id="51" name="向右箭號 50"/>
          <p:cNvSpPr/>
          <p:nvPr/>
        </p:nvSpPr>
        <p:spPr>
          <a:xfrm>
            <a:off x="5460425" y="2700947"/>
            <a:ext cx="433319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呼叫</a:t>
            </a:r>
          </a:p>
        </p:txBody>
      </p:sp>
      <p:sp>
        <p:nvSpPr>
          <p:cNvPr id="52" name="矩形 51"/>
          <p:cNvSpPr/>
          <p:nvPr/>
        </p:nvSpPr>
        <p:spPr>
          <a:xfrm>
            <a:off x="6584790" y="3653329"/>
            <a:ext cx="2411811" cy="6239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err="1">
                <a:solidFill>
                  <a:srgbClr val="FF0000"/>
                </a:solidFill>
              </a:rPr>
              <a:t>SBPScheduleService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6" name="向右箭號 55"/>
          <p:cNvSpPr/>
          <p:nvPr/>
        </p:nvSpPr>
        <p:spPr>
          <a:xfrm flipH="1">
            <a:off x="5585174" y="3695869"/>
            <a:ext cx="9726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執行</a:t>
            </a:r>
          </a:p>
        </p:txBody>
      </p:sp>
      <p:sp>
        <p:nvSpPr>
          <p:cNvPr id="58" name="Freeform 108"/>
          <p:cNvSpPr>
            <a:spLocks noEditPoints="1"/>
          </p:cNvSpPr>
          <p:nvPr>
            <p:custDataLst>
              <p:custData r:id="rId1"/>
              <p:custData r:id="rId2"/>
            </p:custDataLst>
          </p:nvPr>
        </p:nvSpPr>
        <p:spPr bwMode="black">
          <a:xfrm>
            <a:off x="8047915" y="3166492"/>
            <a:ext cx="476651" cy="443669"/>
          </a:xfrm>
          <a:custGeom>
            <a:avLst/>
            <a:gdLst>
              <a:gd name="T0" fmla="*/ 29 w 70"/>
              <a:gd name="T1" fmla="*/ 9 h 78"/>
              <a:gd name="T2" fmla="*/ 9 w 70"/>
              <a:gd name="T3" fmla="*/ 6 h 78"/>
              <a:gd name="T4" fmla="*/ 5 w 70"/>
              <a:gd name="T5" fmla="*/ 26 h 78"/>
              <a:gd name="T6" fmla="*/ 29 w 70"/>
              <a:gd name="T7" fmla="*/ 9 h 78"/>
              <a:gd name="T8" fmla="*/ 50 w 70"/>
              <a:gd name="T9" fmla="*/ 49 h 78"/>
              <a:gd name="T10" fmla="*/ 54 w 70"/>
              <a:gd name="T11" fmla="*/ 46 h 78"/>
              <a:gd name="T12" fmla="*/ 50 w 70"/>
              <a:gd name="T13" fmla="*/ 42 h 78"/>
              <a:gd name="T14" fmla="*/ 40 w 70"/>
              <a:gd name="T15" fmla="*/ 42 h 78"/>
              <a:gd name="T16" fmla="*/ 40 w 70"/>
              <a:gd name="T17" fmla="*/ 29 h 78"/>
              <a:gd name="T18" fmla="*/ 36 w 70"/>
              <a:gd name="T19" fmla="*/ 25 h 78"/>
              <a:gd name="T20" fmla="*/ 33 w 70"/>
              <a:gd name="T21" fmla="*/ 29 h 78"/>
              <a:gd name="T22" fmla="*/ 33 w 70"/>
              <a:gd name="T23" fmla="*/ 46 h 78"/>
              <a:gd name="T24" fmla="*/ 36 w 70"/>
              <a:gd name="T25" fmla="*/ 49 h 78"/>
              <a:gd name="T26" fmla="*/ 50 w 70"/>
              <a:gd name="T27" fmla="*/ 49 h 78"/>
              <a:gd name="T28" fmla="*/ 36 w 70"/>
              <a:gd name="T29" fmla="*/ 20 h 78"/>
              <a:gd name="T30" fmla="*/ 62 w 70"/>
              <a:gd name="T31" fmla="*/ 46 h 78"/>
              <a:gd name="T32" fmla="*/ 36 w 70"/>
              <a:gd name="T33" fmla="*/ 71 h 78"/>
              <a:gd name="T34" fmla="*/ 11 w 70"/>
              <a:gd name="T35" fmla="*/ 46 h 78"/>
              <a:gd name="T36" fmla="*/ 36 w 70"/>
              <a:gd name="T37" fmla="*/ 20 h 78"/>
              <a:gd name="T38" fmla="*/ 36 w 70"/>
              <a:gd name="T39" fmla="*/ 78 h 78"/>
              <a:gd name="T40" fmla="*/ 69 w 70"/>
              <a:gd name="T41" fmla="*/ 46 h 78"/>
              <a:gd name="T42" fmla="*/ 36 w 70"/>
              <a:gd name="T43" fmla="*/ 13 h 78"/>
              <a:gd name="T44" fmla="*/ 4 w 70"/>
              <a:gd name="T45" fmla="*/ 46 h 78"/>
              <a:gd name="T46" fmla="*/ 36 w 70"/>
              <a:gd name="T47" fmla="*/ 78 h 78"/>
              <a:gd name="T48" fmla="*/ 42 w 70"/>
              <a:gd name="T49" fmla="*/ 9 h 78"/>
              <a:gd name="T50" fmla="*/ 62 w 70"/>
              <a:gd name="T51" fmla="*/ 6 h 78"/>
              <a:gd name="T52" fmla="*/ 67 w 70"/>
              <a:gd name="T53" fmla="*/ 24 h 78"/>
              <a:gd name="T54" fmla="*/ 42 w 70"/>
              <a:gd name="T55" fmla="*/ 9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78">
                <a:moveTo>
                  <a:pt x="29" y="9"/>
                </a:moveTo>
                <a:cubicBezTo>
                  <a:pt x="24" y="3"/>
                  <a:pt x="17" y="0"/>
                  <a:pt x="9" y="6"/>
                </a:cubicBezTo>
                <a:cubicBezTo>
                  <a:pt x="0" y="11"/>
                  <a:pt x="0" y="19"/>
                  <a:pt x="5" y="26"/>
                </a:cubicBezTo>
                <a:cubicBezTo>
                  <a:pt x="10" y="17"/>
                  <a:pt x="19" y="11"/>
                  <a:pt x="29" y="9"/>
                </a:cubicBezTo>
                <a:moveTo>
                  <a:pt x="50" y="49"/>
                </a:moveTo>
                <a:cubicBezTo>
                  <a:pt x="52" y="49"/>
                  <a:pt x="54" y="48"/>
                  <a:pt x="54" y="46"/>
                </a:cubicBezTo>
                <a:cubicBezTo>
                  <a:pt x="54" y="44"/>
                  <a:pt x="52" y="42"/>
                  <a:pt x="50" y="42"/>
                </a:cubicBezTo>
                <a:cubicBezTo>
                  <a:pt x="40" y="42"/>
                  <a:pt x="40" y="42"/>
                  <a:pt x="40" y="42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27"/>
                  <a:pt x="38" y="25"/>
                  <a:pt x="36" y="25"/>
                </a:cubicBezTo>
                <a:cubicBezTo>
                  <a:pt x="34" y="25"/>
                  <a:pt x="33" y="27"/>
                  <a:pt x="33" y="29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48"/>
                  <a:pt x="34" y="49"/>
                  <a:pt x="36" y="49"/>
                </a:cubicBezTo>
                <a:lnTo>
                  <a:pt x="50" y="49"/>
                </a:lnTo>
                <a:close/>
                <a:moveTo>
                  <a:pt x="36" y="20"/>
                </a:moveTo>
                <a:cubicBezTo>
                  <a:pt x="50" y="20"/>
                  <a:pt x="62" y="32"/>
                  <a:pt x="62" y="46"/>
                </a:cubicBezTo>
                <a:cubicBezTo>
                  <a:pt x="62" y="60"/>
                  <a:pt x="50" y="71"/>
                  <a:pt x="36" y="71"/>
                </a:cubicBezTo>
                <a:cubicBezTo>
                  <a:pt x="22" y="71"/>
                  <a:pt x="11" y="60"/>
                  <a:pt x="11" y="46"/>
                </a:cubicBezTo>
                <a:cubicBezTo>
                  <a:pt x="11" y="32"/>
                  <a:pt x="22" y="20"/>
                  <a:pt x="36" y="20"/>
                </a:cubicBezTo>
                <a:moveTo>
                  <a:pt x="36" y="78"/>
                </a:moveTo>
                <a:cubicBezTo>
                  <a:pt x="54" y="78"/>
                  <a:pt x="69" y="64"/>
                  <a:pt x="69" y="46"/>
                </a:cubicBezTo>
                <a:cubicBezTo>
                  <a:pt x="69" y="28"/>
                  <a:pt x="54" y="13"/>
                  <a:pt x="36" y="13"/>
                </a:cubicBezTo>
                <a:cubicBezTo>
                  <a:pt x="18" y="13"/>
                  <a:pt x="4" y="28"/>
                  <a:pt x="4" y="46"/>
                </a:cubicBezTo>
                <a:cubicBezTo>
                  <a:pt x="4" y="64"/>
                  <a:pt x="18" y="78"/>
                  <a:pt x="36" y="78"/>
                </a:cubicBezTo>
                <a:moveTo>
                  <a:pt x="42" y="9"/>
                </a:moveTo>
                <a:cubicBezTo>
                  <a:pt x="47" y="3"/>
                  <a:pt x="54" y="0"/>
                  <a:pt x="62" y="6"/>
                </a:cubicBezTo>
                <a:cubicBezTo>
                  <a:pt x="70" y="11"/>
                  <a:pt x="70" y="18"/>
                  <a:pt x="67" y="24"/>
                </a:cubicBezTo>
                <a:cubicBezTo>
                  <a:pt x="61" y="16"/>
                  <a:pt x="52" y="10"/>
                  <a:pt x="42" y="9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文字方塊 66"/>
          <p:cNvSpPr txBox="1"/>
          <p:nvPr/>
        </p:nvSpPr>
        <p:spPr>
          <a:xfrm>
            <a:off x="7064353" y="41805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/>
          </a:p>
        </p:txBody>
      </p:sp>
      <p:sp>
        <p:nvSpPr>
          <p:cNvPr id="68" name="文字方塊 67"/>
          <p:cNvSpPr txBox="1"/>
          <p:nvPr/>
        </p:nvSpPr>
        <p:spPr>
          <a:xfrm>
            <a:off x="5987906" y="3252424"/>
            <a:ext cx="216602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TW" altLang="en-US">
                <a:ea typeface="微軟正黑體"/>
              </a:rPr>
              <a:t>時間/外部事件驅動</a:t>
            </a:r>
          </a:p>
        </p:txBody>
      </p:sp>
      <p:sp>
        <p:nvSpPr>
          <p:cNvPr id="72" name="向右箭號 71"/>
          <p:cNvSpPr/>
          <p:nvPr/>
        </p:nvSpPr>
        <p:spPr>
          <a:xfrm>
            <a:off x="8963831" y="3721549"/>
            <a:ext cx="98155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讀取</a:t>
            </a:r>
          </a:p>
        </p:txBody>
      </p:sp>
      <p:sp>
        <p:nvSpPr>
          <p:cNvPr id="73" name="流程圖: 多重文件 72"/>
          <p:cNvSpPr/>
          <p:nvPr/>
        </p:nvSpPr>
        <p:spPr>
          <a:xfrm>
            <a:off x="3824344" y="5455583"/>
            <a:ext cx="1273999" cy="300254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向下箭號 73"/>
          <p:cNvSpPr/>
          <p:nvPr/>
        </p:nvSpPr>
        <p:spPr>
          <a:xfrm>
            <a:off x="4246188" y="5126689"/>
            <a:ext cx="185431" cy="3288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文字方塊 74"/>
          <p:cNvSpPr txBox="1"/>
          <p:nvPr/>
        </p:nvSpPr>
        <p:spPr>
          <a:xfrm>
            <a:off x="4487623" y="5047957"/>
            <a:ext cx="120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讀取</a:t>
            </a:r>
            <a:r>
              <a:rPr lang="en-US" altLang="zh-TW"/>
              <a:t>/</a:t>
            </a:r>
            <a:r>
              <a:rPr lang="zh-TW" altLang="en-US"/>
              <a:t>寫入</a:t>
            </a:r>
          </a:p>
        </p:txBody>
      </p:sp>
      <p:sp>
        <p:nvSpPr>
          <p:cNvPr id="89" name="矩形 88"/>
          <p:cNvSpPr/>
          <p:nvPr/>
        </p:nvSpPr>
        <p:spPr>
          <a:xfrm>
            <a:off x="2089051" y="4274651"/>
            <a:ext cx="966171" cy="37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rgbClr val="FF0000"/>
                </a:solidFill>
              </a:rPr>
              <a:t>命令列</a:t>
            </a:r>
          </a:p>
        </p:txBody>
      </p:sp>
      <p:cxnSp>
        <p:nvCxnSpPr>
          <p:cNvPr id="93" name="肘形接點 92"/>
          <p:cNvCxnSpPr>
            <a:stCxn id="89" idx="0"/>
            <a:endCxn id="8" idx="1"/>
          </p:cNvCxnSpPr>
          <p:nvPr/>
        </p:nvCxnSpPr>
        <p:spPr>
          <a:xfrm rot="5400000" flipH="1" flipV="1">
            <a:off x="2748589" y="3793491"/>
            <a:ext cx="304709" cy="6576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/>
          <p:cNvSpPr txBox="1"/>
          <p:nvPr/>
        </p:nvSpPr>
        <p:spPr>
          <a:xfrm>
            <a:off x="2553532" y="3636307"/>
            <a:ext cx="673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執行</a:t>
            </a:r>
          </a:p>
        </p:txBody>
      </p:sp>
      <p:sp>
        <p:nvSpPr>
          <p:cNvPr id="44" name="矩形 43"/>
          <p:cNvSpPr/>
          <p:nvPr/>
        </p:nvSpPr>
        <p:spPr>
          <a:xfrm>
            <a:off x="3063999" y="2798766"/>
            <a:ext cx="2364377" cy="37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err="1">
                <a:solidFill>
                  <a:srgbClr val="FF0000"/>
                </a:solidFill>
              </a:rPr>
              <a:t>SBPWebAPI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5" name="向下箭號 44"/>
          <p:cNvSpPr/>
          <p:nvPr/>
        </p:nvSpPr>
        <p:spPr>
          <a:xfrm flipH="1">
            <a:off x="4221041" y="2236441"/>
            <a:ext cx="45719" cy="547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1813949" y="2730752"/>
            <a:ext cx="126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SBP</a:t>
            </a:r>
            <a:r>
              <a:rPr lang="zh-TW" altLang="en-US"/>
              <a:t> </a:t>
            </a:r>
            <a:r>
              <a:rPr lang="en-US" altLang="zh-TW"/>
              <a:t>App</a:t>
            </a:r>
            <a:endParaRPr lang="zh-TW" altLang="en-US"/>
          </a:p>
        </p:txBody>
      </p:sp>
      <p:pic>
        <p:nvPicPr>
          <p:cNvPr id="47" name="圖片 46" descr="Computer &lt;strong&gt;PC&lt;/strong&gt; PNG Transparent Images | PNG All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71" y="1440827"/>
            <a:ext cx="709147" cy="733636"/>
          </a:xfrm>
          <a:prstGeom prst="rect">
            <a:avLst/>
          </a:prstGeom>
        </p:spPr>
      </p:pic>
      <p:cxnSp>
        <p:nvCxnSpPr>
          <p:cNvPr id="69" name="直線單箭頭接點 68"/>
          <p:cNvCxnSpPr/>
          <p:nvPr/>
        </p:nvCxnSpPr>
        <p:spPr>
          <a:xfrm flipV="1">
            <a:off x="1639600" y="3039660"/>
            <a:ext cx="14404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圖片 58" descr="User:Guoyunhebrave - 维基教科书，自由的教学读本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56" y="2350735"/>
            <a:ext cx="428625" cy="428625"/>
          </a:xfrm>
          <a:prstGeom prst="rect">
            <a:avLst/>
          </a:prstGeom>
        </p:spPr>
      </p:pic>
      <p:pic>
        <p:nvPicPr>
          <p:cNvPr id="78" name="Picture 1"/>
          <p:cNvPicPr preferRelativeResize="0">
            <a:picLocks/>
          </p:cNvPicPr>
          <p:nvPr>
            <p:custDataLst>
              <p:custData r:id="rId3"/>
            </p:custData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7" t="14587" r="18380" b="17747"/>
          <a:stretch/>
        </p:blipFill>
        <p:spPr>
          <a:xfrm>
            <a:off x="2000925" y="1450525"/>
            <a:ext cx="336551" cy="33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1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4736"/>
          </a:xfrm>
        </p:spPr>
        <p:txBody>
          <a:bodyPr>
            <a:normAutofit fontScale="90000"/>
          </a:bodyPr>
          <a:lstStyle/>
          <a:p>
            <a:r>
              <a:rPr lang="zh-TW" altLang="en-US"/>
              <a:t>集中式管理多台後端伺服器</a:t>
            </a:r>
            <a:r>
              <a:rPr lang="en-US" altLang="zh-TW"/>
              <a:t/>
            </a:r>
            <a:br>
              <a:rPr lang="en-US" altLang="zh-TW"/>
            </a:br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234" y="1439008"/>
            <a:ext cx="5314033" cy="377825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098" y="1256200"/>
            <a:ext cx="4751066" cy="2281837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6827" y="3913806"/>
            <a:ext cx="4900227" cy="287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67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27565" y="624110"/>
            <a:ext cx="9177048" cy="798290"/>
          </a:xfrm>
        </p:spPr>
        <p:txBody>
          <a:bodyPr/>
          <a:lstStyle/>
          <a:p>
            <a:r>
              <a:rPr lang="en-US" altLang="zh-TW" b="1" dirty="0"/>
              <a:t>SBP</a:t>
            </a:r>
            <a:r>
              <a:rPr lang="zh-TW" altLang="en-US" b="1" dirty="0"/>
              <a:t>應用</a:t>
            </a:r>
            <a:r>
              <a:rPr lang="en-US" altLang="zh-TW" b="1" dirty="0"/>
              <a:t>(1/2)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99684" y="1653309"/>
            <a:ext cx="8915400" cy="5204690"/>
          </a:xfrm>
        </p:spPr>
        <p:txBody>
          <a:bodyPr>
            <a:normAutofit/>
          </a:bodyPr>
          <a:lstStyle/>
          <a:p>
            <a:r>
              <a:rPr lang="zh-TW" altLang="en-US" b="1" dirty="0"/>
              <a:t>各保險公司保單資訊</a:t>
            </a:r>
            <a:r>
              <a:rPr lang="en-US" altLang="zh-TW" b="1" dirty="0"/>
              <a:t>(</a:t>
            </a:r>
            <a:r>
              <a:rPr lang="zh-TW" altLang="en-US" b="1" dirty="0"/>
              <a:t>多種不同類型</a:t>
            </a:r>
            <a:r>
              <a:rPr lang="en-US" altLang="zh-TW" b="1" dirty="0"/>
              <a:t>)</a:t>
            </a:r>
            <a:r>
              <a:rPr lang="zh-TW" altLang="en-US" b="1" dirty="0"/>
              <a:t>檔案匯入</a:t>
            </a:r>
            <a:endParaRPr lang="en-US" altLang="zh-TW" b="1" dirty="0"/>
          </a:p>
          <a:p>
            <a:pPr lvl="1"/>
            <a:r>
              <a:rPr lang="en-US" altLang="zh-TW" b="1" dirty="0"/>
              <a:t>FTP</a:t>
            </a:r>
            <a:r>
              <a:rPr lang="zh-TW" altLang="en-US" b="1" dirty="0"/>
              <a:t>下載</a:t>
            </a:r>
            <a:r>
              <a:rPr lang="en-US" altLang="zh-TW" b="1" dirty="0"/>
              <a:t>-&gt;</a:t>
            </a:r>
            <a:r>
              <a:rPr lang="zh-TW" altLang="en-US" b="1" dirty="0"/>
              <a:t>解壓縮</a:t>
            </a:r>
            <a:r>
              <a:rPr lang="en-US" altLang="zh-TW" b="1" dirty="0"/>
              <a:t>-&gt;</a:t>
            </a:r>
            <a:r>
              <a:rPr lang="zh-TW" altLang="en-US" b="1" dirty="0"/>
              <a:t>檔案匯入</a:t>
            </a:r>
            <a:r>
              <a:rPr lang="en-US" altLang="zh-TW" b="1" dirty="0"/>
              <a:t>-&gt;</a:t>
            </a:r>
            <a:r>
              <a:rPr lang="zh-TW" altLang="en-US" b="1" dirty="0"/>
              <a:t>傳輸回饋檔產出</a:t>
            </a:r>
            <a:r>
              <a:rPr lang="en-US" altLang="zh-TW" b="1" dirty="0"/>
              <a:t>-&gt;</a:t>
            </a:r>
            <a:r>
              <a:rPr lang="zh-TW" altLang="en-US" b="1" dirty="0"/>
              <a:t>回饋檔壓縮</a:t>
            </a:r>
            <a:r>
              <a:rPr lang="en-US" altLang="zh-TW" b="1" dirty="0"/>
              <a:t>-&gt;</a:t>
            </a:r>
            <a:r>
              <a:rPr lang="zh-TW" altLang="en-US" b="1" dirty="0"/>
              <a:t>回饋檔</a:t>
            </a:r>
            <a:r>
              <a:rPr lang="en-US" altLang="zh-TW" b="1" dirty="0"/>
              <a:t>FTP</a:t>
            </a:r>
            <a:r>
              <a:rPr lang="zh-TW" altLang="en-US" b="1" dirty="0"/>
              <a:t>上傳</a:t>
            </a:r>
            <a:endParaRPr lang="en-US" altLang="zh-TW" b="1" dirty="0"/>
          </a:p>
          <a:p>
            <a:r>
              <a:rPr lang="zh-TW" altLang="en-US" b="1" dirty="0"/>
              <a:t>保單進件通報給各保險公司</a:t>
            </a:r>
            <a:endParaRPr lang="en-US" altLang="zh-TW" b="1" dirty="0"/>
          </a:p>
          <a:p>
            <a:pPr lvl="1"/>
            <a:r>
              <a:rPr lang="zh-TW" altLang="en-US" b="1" dirty="0"/>
              <a:t>執行</a:t>
            </a:r>
            <a:r>
              <a:rPr lang="en-US" altLang="zh-TW" b="1" dirty="0"/>
              <a:t>SQL</a:t>
            </a:r>
            <a:r>
              <a:rPr lang="zh-TW" altLang="en-US" b="1" dirty="0"/>
              <a:t>語法</a:t>
            </a:r>
            <a:r>
              <a:rPr lang="en-US" altLang="zh-TW" b="1" dirty="0"/>
              <a:t>(</a:t>
            </a:r>
            <a:r>
              <a:rPr lang="zh-TW" altLang="en-US" b="1" dirty="0"/>
              <a:t>註記要上傳的保單旗標</a:t>
            </a:r>
            <a:r>
              <a:rPr lang="en-US" altLang="zh-TW" b="1" dirty="0"/>
              <a:t>)-&gt;</a:t>
            </a:r>
            <a:r>
              <a:rPr lang="zh-TW" altLang="en-US" b="1" dirty="0"/>
              <a:t>檔案匯出</a:t>
            </a:r>
            <a:r>
              <a:rPr lang="en-US" altLang="zh-TW" b="1" dirty="0"/>
              <a:t>-&gt;</a:t>
            </a:r>
            <a:r>
              <a:rPr lang="zh-TW" altLang="en-US" b="1" dirty="0"/>
              <a:t>檔案壓縮</a:t>
            </a:r>
            <a:r>
              <a:rPr lang="en-US" altLang="zh-TW" b="1" dirty="0"/>
              <a:t>-&gt;FTP</a:t>
            </a:r>
            <a:r>
              <a:rPr lang="zh-TW" altLang="en-US" b="1" dirty="0"/>
              <a:t> 上傳</a:t>
            </a:r>
            <a:r>
              <a:rPr lang="en-US" altLang="zh-TW" b="1" dirty="0"/>
              <a:t>-&gt;</a:t>
            </a:r>
            <a:r>
              <a:rPr lang="zh-TW" altLang="en-US" b="1" dirty="0"/>
              <a:t>執行</a:t>
            </a:r>
            <a:r>
              <a:rPr lang="en-US" altLang="zh-TW" b="1" dirty="0"/>
              <a:t>SQL</a:t>
            </a:r>
            <a:r>
              <a:rPr lang="zh-TW" altLang="en-US" b="1" dirty="0"/>
              <a:t>語法</a:t>
            </a:r>
            <a:r>
              <a:rPr lang="en-US" altLang="zh-TW" b="1" dirty="0"/>
              <a:t>(</a:t>
            </a:r>
            <a:r>
              <a:rPr lang="zh-TW" altLang="en-US" b="1" dirty="0"/>
              <a:t>更新保單旗標為已上傳</a:t>
            </a:r>
            <a:r>
              <a:rPr lang="en-US" altLang="zh-TW" b="1" dirty="0"/>
              <a:t>)</a:t>
            </a:r>
          </a:p>
          <a:p>
            <a:r>
              <a:rPr lang="zh-TW" altLang="en-US" b="1" dirty="0"/>
              <a:t>刪除歷史檔案</a:t>
            </a:r>
            <a:endParaRPr lang="en-US" altLang="zh-TW" b="1" dirty="0"/>
          </a:p>
          <a:p>
            <a:pPr lvl="1"/>
            <a:r>
              <a:rPr lang="zh-TW" altLang="en-US" b="1" dirty="0"/>
              <a:t>檔案管理</a:t>
            </a:r>
            <a:r>
              <a:rPr lang="en-US" altLang="zh-TW" b="1" dirty="0"/>
              <a:t>(</a:t>
            </a:r>
            <a:r>
              <a:rPr lang="zh-TW" altLang="en-US" b="1" dirty="0"/>
              <a:t>刪除資料夾下所有符合條件檔案</a:t>
            </a:r>
            <a:r>
              <a:rPr lang="en-US" altLang="zh-TW" b="1" dirty="0"/>
              <a:t>)</a:t>
            </a:r>
          </a:p>
          <a:p>
            <a:r>
              <a:rPr lang="zh-TW" altLang="en-US" b="1" dirty="0"/>
              <a:t>刪除批次紀錄</a:t>
            </a:r>
            <a:endParaRPr lang="en-US" altLang="zh-TW" b="1" dirty="0"/>
          </a:p>
          <a:p>
            <a:pPr lvl="1"/>
            <a:r>
              <a:rPr lang="zh-TW" altLang="en-US" b="1" dirty="0"/>
              <a:t>刪除資料表</a:t>
            </a:r>
            <a:r>
              <a:rPr lang="en-US" altLang="zh-TW" b="1" dirty="0"/>
              <a:t>(</a:t>
            </a:r>
            <a:r>
              <a:rPr lang="zh-TW" altLang="en-US" b="1" dirty="0"/>
              <a:t>只保留一個月批次紀錄檔</a:t>
            </a:r>
            <a:r>
              <a:rPr lang="en-US" altLang="zh-TW" b="1" dirty="0"/>
              <a:t>)</a:t>
            </a:r>
          </a:p>
          <a:p>
            <a:r>
              <a:rPr lang="zh-TW" altLang="en-US" b="1" dirty="0"/>
              <a:t>網頁程式定期備份</a:t>
            </a:r>
            <a:endParaRPr lang="en-US" altLang="zh-TW" b="1" dirty="0"/>
          </a:p>
          <a:p>
            <a:pPr lvl="1"/>
            <a:r>
              <a:rPr lang="zh-TW" altLang="en-US" b="1" dirty="0"/>
              <a:t>檔案管理</a:t>
            </a:r>
            <a:r>
              <a:rPr lang="en-US" altLang="zh-TW" b="1" dirty="0"/>
              <a:t>(</a:t>
            </a:r>
            <a:r>
              <a:rPr lang="zh-TW" altLang="en-US" b="1" dirty="0"/>
              <a:t>資料夾下所有檔案壓縮備份到</a:t>
            </a:r>
            <a:r>
              <a:rPr lang="en-US" altLang="zh-TW" b="1" dirty="0"/>
              <a:t>NAS)</a:t>
            </a:r>
          </a:p>
          <a:p>
            <a:r>
              <a:rPr lang="zh-TW" altLang="en-US" b="1" dirty="0"/>
              <a:t>分散式資料庫備份</a:t>
            </a:r>
            <a:endParaRPr lang="en-US" altLang="zh-TW" b="1" dirty="0"/>
          </a:p>
          <a:p>
            <a:pPr lvl="1"/>
            <a:r>
              <a:rPr lang="zh-TW" altLang="en-US" b="1" dirty="0"/>
              <a:t>執行</a:t>
            </a:r>
            <a:r>
              <a:rPr lang="en-US" altLang="zh-TW" b="1" dirty="0"/>
              <a:t>SQL</a:t>
            </a:r>
            <a:r>
              <a:rPr lang="zh-TW" altLang="en-US" b="1" dirty="0"/>
              <a:t>檔案</a:t>
            </a:r>
            <a:r>
              <a:rPr lang="en-US" altLang="zh-TW" b="1" dirty="0"/>
              <a:t>(</a:t>
            </a:r>
            <a:r>
              <a:rPr lang="zh-TW" altLang="en-US" b="1" dirty="0"/>
              <a:t>將分布在不同台</a:t>
            </a:r>
            <a:r>
              <a:rPr lang="en-US" altLang="zh-TW" b="1" dirty="0" err="1"/>
              <a:t>Sql</a:t>
            </a:r>
            <a:r>
              <a:rPr lang="zh-TW" altLang="en-US" b="1" dirty="0"/>
              <a:t> </a:t>
            </a:r>
            <a:r>
              <a:rPr lang="en-US" altLang="zh-TW" b="1" dirty="0"/>
              <a:t>Server</a:t>
            </a:r>
            <a:r>
              <a:rPr lang="zh-TW" altLang="en-US" b="1" dirty="0"/>
              <a:t>定期完整與差異與交易紀錄備份到</a:t>
            </a:r>
            <a:r>
              <a:rPr lang="en-US" altLang="zh-TW" b="1" dirty="0"/>
              <a:t>NAS</a:t>
            </a:r>
            <a:r>
              <a:rPr lang="zh-TW" altLang="en-US" b="1" dirty="0"/>
              <a:t> </a:t>
            </a:r>
            <a:r>
              <a:rPr lang="en-US" altLang="zh-TW" b="1" dirty="0"/>
              <a:t>Server)</a:t>
            </a:r>
          </a:p>
          <a:p>
            <a:endParaRPr lang="en-US" altLang="zh-TW" b="1" dirty="0"/>
          </a:p>
          <a:p>
            <a:endParaRPr lang="en-US" altLang="zh-TW" b="1" dirty="0"/>
          </a:p>
          <a:p>
            <a:pPr lvl="1"/>
            <a:endParaRPr lang="en-US" altLang="zh-TW" b="1" dirty="0"/>
          </a:p>
          <a:p>
            <a:endParaRPr lang="en-US" altLang="zh-TW" b="1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069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SBP</a:t>
            </a:r>
            <a:r>
              <a:rPr lang="zh-TW" altLang="en-US" b="1" dirty="0"/>
              <a:t>應用</a:t>
            </a:r>
            <a:r>
              <a:rPr lang="en-US" altLang="zh-TW" b="1" dirty="0"/>
              <a:t>(2/2)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99684" y="1219200"/>
            <a:ext cx="8915400" cy="5638799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b="1" dirty="0"/>
              <a:t>SQL</a:t>
            </a:r>
            <a:r>
              <a:rPr lang="zh-TW" altLang="en-US" b="1" dirty="0"/>
              <a:t> </a:t>
            </a:r>
            <a:r>
              <a:rPr lang="en-US" altLang="zh-TW" b="1" dirty="0"/>
              <a:t>BLOCK</a:t>
            </a:r>
            <a:r>
              <a:rPr lang="zh-TW" altLang="en-US" b="1" dirty="0"/>
              <a:t> </a:t>
            </a:r>
            <a:r>
              <a:rPr lang="en-US" altLang="zh-TW" b="1" dirty="0"/>
              <a:t>Session</a:t>
            </a:r>
            <a:r>
              <a:rPr lang="zh-TW" altLang="en-US" b="1" dirty="0"/>
              <a:t>監控刪除</a:t>
            </a:r>
            <a:endParaRPr lang="en-US" altLang="zh-TW" b="1" dirty="0"/>
          </a:p>
          <a:p>
            <a:pPr lvl="1"/>
            <a:r>
              <a:rPr lang="zh-TW" altLang="en-US" b="1" dirty="0"/>
              <a:t>執行</a:t>
            </a:r>
            <a:r>
              <a:rPr lang="en-US" altLang="zh-TW" b="1" dirty="0"/>
              <a:t>SQL</a:t>
            </a:r>
            <a:r>
              <a:rPr lang="zh-TW" altLang="en-US" b="1" dirty="0"/>
              <a:t>檔案</a:t>
            </a:r>
            <a:r>
              <a:rPr lang="en-US" altLang="zh-TW" b="1" dirty="0"/>
              <a:t>(</a:t>
            </a:r>
            <a:r>
              <a:rPr lang="zh-TW" altLang="en-US" b="1" dirty="0"/>
              <a:t>將目前超過</a:t>
            </a:r>
            <a:r>
              <a:rPr lang="en-US" altLang="zh-TW" b="1" dirty="0"/>
              <a:t>30</a:t>
            </a:r>
            <a:r>
              <a:rPr lang="zh-TW" altLang="en-US" b="1" dirty="0"/>
              <a:t>個</a:t>
            </a:r>
            <a:r>
              <a:rPr lang="en-US" altLang="zh-TW" b="1" dirty="0"/>
              <a:t>SESSION</a:t>
            </a:r>
            <a:r>
              <a:rPr lang="zh-TW" altLang="en-US" b="1" dirty="0"/>
              <a:t> </a:t>
            </a:r>
            <a:r>
              <a:rPr lang="en-US" altLang="zh-TW" b="1" dirty="0"/>
              <a:t>BLOCK</a:t>
            </a:r>
            <a:r>
              <a:rPr lang="zh-TW" altLang="en-US" b="1" dirty="0"/>
              <a:t>刪除</a:t>
            </a:r>
            <a:r>
              <a:rPr lang="en-US" altLang="zh-TW" b="1" dirty="0"/>
              <a:t>)</a:t>
            </a:r>
          </a:p>
          <a:p>
            <a:pPr lvl="1"/>
            <a:r>
              <a:rPr lang="zh-TW" altLang="en-US" b="1" dirty="0"/>
              <a:t>執行</a:t>
            </a:r>
            <a:r>
              <a:rPr lang="en-US" altLang="zh-TW" b="1" dirty="0"/>
              <a:t>SQL</a:t>
            </a:r>
            <a:r>
              <a:rPr lang="zh-TW" altLang="en-US" b="1" dirty="0"/>
              <a:t>檔案</a:t>
            </a:r>
            <a:r>
              <a:rPr lang="en-US" altLang="zh-TW" b="1" dirty="0"/>
              <a:t>(</a:t>
            </a:r>
            <a:r>
              <a:rPr lang="zh-TW" altLang="en-US" b="1" dirty="0"/>
              <a:t>將</a:t>
            </a:r>
            <a:r>
              <a:rPr lang="en-US" altLang="zh-TW" b="1" dirty="0"/>
              <a:t>SESSION</a:t>
            </a:r>
            <a:r>
              <a:rPr lang="zh-TW" altLang="en-US" b="1" dirty="0"/>
              <a:t> </a:t>
            </a:r>
            <a:r>
              <a:rPr lang="en-US" altLang="zh-TW" b="1" dirty="0"/>
              <a:t>BLOCK</a:t>
            </a:r>
            <a:r>
              <a:rPr lang="zh-TW" altLang="en-US" b="1" dirty="0"/>
              <a:t> 超過</a:t>
            </a:r>
            <a:r>
              <a:rPr lang="en-US" altLang="zh-TW" b="1" dirty="0"/>
              <a:t>15</a:t>
            </a:r>
            <a:r>
              <a:rPr lang="zh-TW" altLang="en-US" b="1" dirty="0"/>
              <a:t>分鐘刪除</a:t>
            </a:r>
            <a:r>
              <a:rPr lang="en-US" altLang="zh-TW" b="1" dirty="0"/>
              <a:t>)</a:t>
            </a:r>
          </a:p>
          <a:p>
            <a:r>
              <a:rPr lang="zh-TW" altLang="en-US" b="1" dirty="0"/>
              <a:t>每隔</a:t>
            </a:r>
            <a:r>
              <a:rPr lang="en-US" altLang="zh-TW" b="1" dirty="0"/>
              <a:t>20</a:t>
            </a:r>
            <a:r>
              <a:rPr lang="zh-TW" altLang="en-US" b="1" dirty="0"/>
              <a:t>分鐘定期連線到</a:t>
            </a:r>
            <a:r>
              <a:rPr lang="en-US" altLang="zh-TW" b="1" dirty="0"/>
              <a:t>HTTP</a:t>
            </a:r>
            <a:r>
              <a:rPr lang="zh-TW" altLang="en-US" b="1" dirty="0"/>
              <a:t> </a:t>
            </a:r>
            <a:r>
              <a:rPr lang="en-US" altLang="zh-TW" b="1" dirty="0"/>
              <a:t>Web</a:t>
            </a:r>
            <a:r>
              <a:rPr lang="zh-TW" altLang="en-US" b="1" dirty="0"/>
              <a:t> </a:t>
            </a:r>
            <a:r>
              <a:rPr lang="en-US" altLang="zh-TW" b="1" dirty="0"/>
              <a:t>Server</a:t>
            </a:r>
          </a:p>
          <a:p>
            <a:pPr lvl="1"/>
            <a:r>
              <a:rPr lang="en-US" altLang="zh-TW" b="1" dirty="0" err="1"/>
              <a:t>Url</a:t>
            </a:r>
            <a:r>
              <a:rPr lang="zh-TW" altLang="en-US" b="1" dirty="0"/>
              <a:t>管理</a:t>
            </a:r>
            <a:r>
              <a:rPr lang="en-US" altLang="zh-TW" b="1" dirty="0"/>
              <a:t>(HTTP</a:t>
            </a:r>
            <a:r>
              <a:rPr lang="zh-TW" altLang="en-US" b="1" dirty="0"/>
              <a:t> </a:t>
            </a:r>
            <a:r>
              <a:rPr lang="en-US" altLang="zh-TW" b="1" dirty="0"/>
              <a:t>Get)</a:t>
            </a:r>
          </a:p>
          <a:p>
            <a:pPr lvl="1"/>
            <a:r>
              <a:rPr lang="en-US" altLang="zh-TW" b="1" dirty="0"/>
              <a:t>Web</a:t>
            </a:r>
            <a:r>
              <a:rPr lang="zh-TW" altLang="en-US" b="1" dirty="0"/>
              <a:t> </a:t>
            </a:r>
            <a:r>
              <a:rPr lang="en-US" altLang="zh-TW" b="1" dirty="0"/>
              <a:t>Server</a:t>
            </a:r>
            <a:r>
              <a:rPr lang="zh-TW" altLang="en-US" b="1" dirty="0"/>
              <a:t> </a:t>
            </a:r>
            <a:r>
              <a:rPr lang="en-US" altLang="zh-TW" b="1" dirty="0" err="1"/>
              <a:t>Url</a:t>
            </a:r>
            <a:r>
              <a:rPr lang="zh-TW" altLang="en-US" b="1" dirty="0"/>
              <a:t>參數化</a:t>
            </a:r>
            <a:endParaRPr lang="en-US" altLang="zh-TW" b="1" dirty="0"/>
          </a:p>
          <a:p>
            <a:r>
              <a:rPr lang="zh-TW" altLang="en-US" b="1" dirty="0"/>
              <a:t>磁碟空間不足通知</a:t>
            </a:r>
            <a:endParaRPr lang="en-US" altLang="zh-TW" b="1" dirty="0"/>
          </a:p>
          <a:p>
            <a:pPr lvl="1"/>
            <a:r>
              <a:rPr lang="zh-TW" altLang="en-US" b="1" dirty="0"/>
              <a:t>執行</a:t>
            </a:r>
            <a:r>
              <a:rPr lang="en-US" altLang="zh-TW" b="1" dirty="0"/>
              <a:t>SQL</a:t>
            </a:r>
            <a:r>
              <a:rPr lang="zh-TW" altLang="en-US" b="1" dirty="0"/>
              <a:t>檔案</a:t>
            </a:r>
            <a:r>
              <a:rPr lang="en-US" altLang="zh-TW" b="1" dirty="0"/>
              <a:t>(</a:t>
            </a:r>
            <a:r>
              <a:rPr lang="zh-TW" altLang="en-US" b="1" dirty="0"/>
              <a:t>依磁碟機低於剩餘空間通知相關人員</a:t>
            </a:r>
            <a:r>
              <a:rPr lang="en-US" altLang="zh-TW" b="1" dirty="0"/>
              <a:t>)</a:t>
            </a:r>
          </a:p>
          <a:p>
            <a:pPr lvl="1"/>
            <a:r>
              <a:rPr lang="zh-TW" altLang="en-US" b="1" dirty="0"/>
              <a:t>磁碟機與剩下空間參數化</a:t>
            </a:r>
            <a:endParaRPr lang="en-US" altLang="zh-TW" b="1" dirty="0"/>
          </a:p>
          <a:p>
            <a:r>
              <a:rPr lang="zh-TW" altLang="en-US" b="1" dirty="0"/>
              <a:t>複製過版程式到不同台伺服器的特定資料夾</a:t>
            </a:r>
            <a:endParaRPr lang="en-US" altLang="zh-TW" b="1" dirty="0"/>
          </a:p>
          <a:p>
            <a:pPr lvl="1"/>
            <a:r>
              <a:rPr lang="zh-TW" altLang="en-US" b="1" dirty="0"/>
              <a:t>檔案管理</a:t>
            </a:r>
            <a:r>
              <a:rPr lang="en-US" altLang="zh-TW" b="1" dirty="0"/>
              <a:t>(</a:t>
            </a:r>
            <a:r>
              <a:rPr lang="zh-TW" altLang="en-US" b="1" dirty="0"/>
              <a:t>將檔案複製到設定的伺服器及資料夾內</a:t>
            </a:r>
            <a:r>
              <a:rPr lang="en-US" altLang="zh-TW" b="1" dirty="0"/>
              <a:t>)</a:t>
            </a:r>
          </a:p>
          <a:p>
            <a:pPr lvl="1"/>
            <a:r>
              <a:rPr lang="zh-TW" altLang="en-US" b="1" dirty="0"/>
              <a:t>伺服器及資料夾參數化設定</a:t>
            </a:r>
            <a:endParaRPr lang="en-US" altLang="zh-TW" b="1" dirty="0"/>
          </a:p>
          <a:p>
            <a:r>
              <a:rPr lang="zh-TW" altLang="en-US" b="1" dirty="0"/>
              <a:t>警訊地區清單下載</a:t>
            </a:r>
            <a:endParaRPr lang="en-US" altLang="zh-TW" b="1" dirty="0"/>
          </a:p>
          <a:p>
            <a:pPr lvl="1"/>
            <a:r>
              <a:rPr lang="en-US" altLang="zh-TW" b="1" dirty="0" err="1"/>
              <a:t>Url</a:t>
            </a:r>
            <a:r>
              <a:rPr lang="zh-TW" altLang="en-US" b="1" dirty="0"/>
              <a:t>管理</a:t>
            </a:r>
            <a:r>
              <a:rPr lang="en-US" altLang="zh-TW" b="1" dirty="0"/>
              <a:t>(Html</a:t>
            </a:r>
            <a:r>
              <a:rPr lang="zh-TW" altLang="en-US" b="1" dirty="0"/>
              <a:t>內文表格下載，寫入到資料表內</a:t>
            </a:r>
            <a:r>
              <a:rPr lang="en-US" altLang="zh-TW" b="1" dirty="0"/>
              <a:t>)</a:t>
            </a:r>
          </a:p>
          <a:p>
            <a:r>
              <a:rPr lang="zh-TW" altLang="en-US" b="1" dirty="0"/>
              <a:t>臉部圖檔辨識歸類</a:t>
            </a:r>
            <a:endParaRPr lang="en-US" altLang="zh-TW" b="1" dirty="0"/>
          </a:p>
          <a:p>
            <a:pPr lvl="1"/>
            <a:r>
              <a:rPr lang="en-US" altLang="zh-TW" b="1" dirty="0" err="1"/>
              <a:t>Url</a:t>
            </a:r>
            <a:r>
              <a:rPr lang="zh-TW" altLang="en-US" b="1" dirty="0"/>
              <a:t>管理</a:t>
            </a:r>
            <a:r>
              <a:rPr lang="en-US" altLang="zh-TW" b="1" dirty="0"/>
              <a:t>(Http</a:t>
            </a:r>
            <a:r>
              <a:rPr lang="zh-TW" altLang="en-US" b="1" dirty="0"/>
              <a:t> </a:t>
            </a:r>
            <a:r>
              <a:rPr lang="en-US" altLang="zh-TW" b="1" dirty="0"/>
              <a:t>Post,</a:t>
            </a:r>
            <a:r>
              <a:rPr lang="zh-TW" altLang="en-US" b="1" dirty="0"/>
              <a:t>連到</a:t>
            </a:r>
            <a:r>
              <a:rPr lang="en-US" altLang="zh-TW" b="1" dirty="0"/>
              <a:t>Microsoft</a:t>
            </a:r>
            <a:r>
              <a:rPr lang="zh-TW" altLang="en-US" b="1" dirty="0"/>
              <a:t> </a:t>
            </a:r>
            <a:r>
              <a:rPr lang="en-US" altLang="zh-TW" b="1" dirty="0"/>
              <a:t>Azure</a:t>
            </a:r>
            <a:r>
              <a:rPr lang="zh-TW" altLang="en-US" b="1" dirty="0"/>
              <a:t> </a:t>
            </a:r>
            <a:r>
              <a:rPr lang="en-US" altLang="zh-TW" b="1" dirty="0"/>
              <a:t>REST</a:t>
            </a:r>
            <a:r>
              <a:rPr lang="zh-TW" altLang="en-US" b="1" dirty="0"/>
              <a:t> </a:t>
            </a:r>
            <a:r>
              <a:rPr lang="en-US" altLang="zh-TW" b="1" dirty="0"/>
              <a:t>API)</a:t>
            </a:r>
            <a:r>
              <a:rPr lang="zh-TW" altLang="en-US" b="1" dirty="0"/>
              <a:t> </a:t>
            </a:r>
            <a:endParaRPr lang="en-US" altLang="zh-TW" b="1" dirty="0"/>
          </a:p>
          <a:p>
            <a:endParaRPr lang="en-US" altLang="zh-TW" b="1" dirty="0"/>
          </a:p>
          <a:p>
            <a:endParaRPr lang="en-US" altLang="zh-TW" b="1" dirty="0"/>
          </a:p>
          <a:p>
            <a:endParaRPr lang="en-US" altLang="zh-TW" b="1" dirty="0"/>
          </a:p>
          <a:p>
            <a:endParaRPr lang="en-US" altLang="zh-TW" b="1" dirty="0"/>
          </a:p>
          <a:p>
            <a:pPr lvl="1"/>
            <a:endParaRPr lang="en-US" altLang="zh-TW" b="1" dirty="0"/>
          </a:p>
          <a:p>
            <a:endParaRPr lang="en-US" altLang="zh-TW" b="1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803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為何要用</a:t>
            </a:r>
            <a:r>
              <a:rPr lang="en-US" altLang="zh-TW" dirty="0"/>
              <a:t>SBP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批次開發現狀之問題</a:t>
            </a:r>
            <a:endParaRPr lang="en-US" altLang="zh-TW" b="1" dirty="0"/>
          </a:p>
          <a:p>
            <a:r>
              <a:rPr lang="zh-TW" altLang="en-US" b="1" dirty="0"/>
              <a:t>功能特色</a:t>
            </a:r>
            <a:endParaRPr lang="en-US" altLang="zh-TW" b="1" dirty="0"/>
          </a:p>
          <a:p>
            <a:r>
              <a:rPr lang="en-US" altLang="zh-TW" b="1" dirty="0" smtClean="0"/>
              <a:t>SBP</a:t>
            </a:r>
            <a:r>
              <a:rPr lang="zh-TW" altLang="en-US" b="1" dirty="0" smtClean="0"/>
              <a:t>與</a:t>
            </a:r>
            <a:r>
              <a:rPr lang="en-US" altLang="zh-TW" b="1" dirty="0"/>
              <a:t>ETL</a:t>
            </a:r>
            <a:r>
              <a:rPr lang="zh-TW" altLang="en-US" b="1" dirty="0"/>
              <a:t>工具比較</a:t>
            </a:r>
          </a:p>
        </p:txBody>
      </p:sp>
    </p:spTree>
    <p:extLst>
      <p:ext uri="{BB962C8B-B14F-4D97-AF65-F5344CB8AC3E}">
        <p14:creationId xmlns:p14="http://schemas.microsoft.com/office/powerpoint/2010/main" val="238674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82434" y="582546"/>
            <a:ext cx="8911687" cy="695535"/>
          </a:xfrm>
        </p:spPr>
        <p:txBody>
          <a:bodyPr/>
          <a:lstStyle/>
          <a:p>
            <a:r>
              <a:rPr lang="zh-TW" altLang="en-US" b="1" dirty="0"/>
              <a:t>批次開發現狀之問題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80393" y="1556237"/>
            <a:ext cx="10304584" cy="4633547"/>
          </a:xfrm>
        </p:spPr>
        <p:txBody>
          <a:bodyPr>
            <a:normAutofit/>
          </a:bodyPr>
          <a:lstStyle/>
          <a:p>
            <a:r>
              <a:rPr lang="zh-TW" altLang="en-US" dirty="0"/>
              <a:t>大多數由</a:t>
            </a:r>
            <a:r>
              <a:rPr lang="en-US" altLang="zh-TW" dirty="0"/>
              <a:t>SA</a:t>
            </a:r>
            <a:r>
              <a:rPr lang="zh-TW" altLang="en-US" dirty="0"/>
              <a:t>人員開規格書，由開發人員進行開發批次作業</a:t>
            </a:r>
            <a:r>
              <a:rPr lang="en-US" altLang="zh-TW" dirty="0"/>
              <a:t>-</a:t>
            </a:r>
            <a:r>
              <a:rPr lang="zh-TW" altLang="en-US" b="1" dirty="0">
                <a:solidFill>
                  <a:srgbClr val="FF0000"/>
                </a:solidFill>
              </a:rPr>
              <a:t>開發批次必須由技術人員開發</a:t>
            </a:r>
          </a:p>
          <a:p>
            <a:r>
              <a:rPr lang="zh-TW" altLang="en-US" dirty="0"/>
              <a:t>使用</a:t>
            </a:r>
            <a:r>
              <a:rPr lang="en-US" altLang="zh-TW" dirty="0"/>
              <a:t>ETL(SSIS</a:t>
            </a:r>
            <a:r>
              <a:rPr lang="zh-TW" altLang="en-US" dirty="0"/>
              <a:t>、</a:t>
            </a:r>
            <a:r>
              <a:rPr lang="en-US" altLang="zh-TW" dirty="0"/>
              <a:t>DTS</a:t>
            </a:r>
            <a:r>
              <a:rPr lang="zh-TW" altLang="en-US" dirty="0"/>
              <a:t>、</a:t>
            </a:r>
            <a:r>
              <a:rPr lang="en-US" altLang="zh-TW" dirty="0" err="1"/>
              <a:t>Informatica,DataStage</a:t>
            </a:r>
            <a:r>
              <a:rPr lang="en-US" altLang="zh-TW" dirty="0"/>
              <a:t>)</a:t>
            </a:r>
            <a:r>
              <a:rPr lang="zh-TW" altLang="en-US" dirty="0"/>
              <a:t>或自行撰寫應用程式進行開發批次作業</a:t>
            </a:r>
            <a:r>
              <a:rPr lang="en-US" altLang="zh-TW" dirty="0"/>
              <a:t>-</a:t>
            </a:r>
            <a:r>
              <a:rPr lang="zh-TW" altLang="en-US" b="1" dirty="0">
                <a:solidFill>
                  <a:srgbClr val="FF0000"/>
                </a:solidFill>
              </a:rPr>
              <a:t>需要高昂貴費用或開發人員沒有一致性開發模式</a:t>
            </a:r>
            <a:r>
              <a:rPr lang="zh-TW" altLang="en-US" dirty="0"/>
              <a:t> </a:t>
            </a:r>
          </a:p>
          <a:p>
            <a:r>
              <a:rPr lang="zh-TW" altLang="en-US" dirty="0"/>
              <a:t>使用</a:t>
            </a:r>
            <a:r>
              <a:rPr lang="en-US" altLang="zh-TW" dirty="0"/>
              <a:t>ER-Model</a:t>
            </a:r>
            <a:r>
              <a:rPr lang="zh-TW" altLang="en-US" dirty="0"/>
              <a:t>工具或資料庫本身工具進行建立資料表及欄位說明</a:t>
            </a:r>
            <a:r>
              <a:rPr lang="en-US" altLang="zh-TW" dirty="0"/>
              <a:t>-</a:t>
            </a:r>
            <a:r>
              <a:rPr lang="zh-TW" altLang="en-US" b="1" dirty="0">
                <a:solidFill>
                  <a:srgbClr val="FF0000"/>
                </a:solidFill>
              </a:rPr>
              <a:t>需要高昂貴費用或文件與程式碼不一致</a:t>
            </a:r>
            <a:endParaRPr lang="zh-TW" altLang="en-US" dirty="0"/>
          </a:p>
          <a:p>
            <a:r>
              <a:rPr lang="zh-TW" altLang="en-US" dirty="0"/>
              <a:t>並透過</a:t>
            </a:r>
            <a:r>
              <a:rPr lang="en-US" altLang="zh-TW" dirty="0"/>
              <a:t>Excel</a:t>
            </a:r>
            <a:r>
              <a:rPr lang="zh-TW" altLang="en-US" dirty="0"/>
              <a:t>或</a:t>
            </a:r>
            <a:r>
              <a:rPr lang="en-US" altLang="zh-TW" dirty="0"/>
              <a:t>Word</a:t>
            </a:r>
            <a:r>
              <a:rPr lang="zh-TW" altLang="en-US" dirty="0"/>
              <a:t>來維護資料表欄位中文描述</a:t>
            </a:r>
            <a:r>
              <a:rPr lang="en-US" altLang="zh-TW" dirty="0"/>
              <a:t>-</a:t>
            </a:r>
            <a:r>
              <a:rPr lang="zh-TW" altLang="en-US" b="1" dirty="0">
                <a:solidFill>
                  <a:srgbClr val="FF0000"/>
                </a:solidFill>
              </a:rPr>
              <a:t>資料庫欄位與文件不同步</a:t>
            </a:r>
            <a:r>
              <a:rPr lang="zh-TW" altLang="en-US" dirty="0"/>
              <a:t> </a:t>
            </a:r>
          </a:p>
          <a:p>
            <a:r>
              <a:rPr lang="zh-TW" altLang="en-US" dirty="0"/>
              <a:t>各</a:t>
            </a:r>
            <a:r>
              <a:rPr lang="en-US" altLang="zh-TW" dirty="0"/>
              <a:t>SA</a:t>
            </a:r>
            <a:r>
              <a:rPr lang="zh-TW" altLang="en-US" dirty="0"/>
              <a:t>設計資料表無法有效管理資料字典</a:t>
            </a:r>
            <a:r>
              <a:rPr lang="en-US" altLang="zh-TW" dirty="0"/>
              <a:t>-</a:t>
            </a:r>
            <a:r>
              <a:rPr lang="zh-TW" altLang="en-US" b="1" dirty="0">
                <a:solidFill>
                  <a:srgbClr val="FF0000"/>
                </a:solidFill>
              </a:rPr>
              <a:t>造成不同資料表欄位相同意思，但名稱不一樣 </a:t>
            </a:r>
          </a:p>
          <a:p>
            <a:r>
              <a:rPr lang="zh-TW" altLang="en-US" dirty="0"/>
              <a:t>不同的檔案格式檔案需要另外開發轉檔程式 </a:t>
            </a:r>
            <a:r>
              <a:rPr lang="en-US" altLang="zh-TW" dirty="0"/>
              <a:t>–</a:t>
            </a:r>
            <a:r>
              <a:rPr lang="zh-TW" altLang="en-US" b="1" dirty="0">
                <a:solidFill>
                  <a:srgbClr val="FF0000"/>
                </a:solidFill>
              </a:rPr>
              <a:t>浪費開發時間</a:t>
            </a:r>
          </a:p>
          <a:p>
            <a:r>
              <a:rPr lang="zh-TW" altLang="en-US" dirty="0"/>
              <a:t>若資料有一筆有問題，常常會出現系統異常訊息，整批檔案無法匯入 </a:t>
            </a:r>
            <a:r>
              <a:rPr lang="en-US" altLang="zh-TW" dirty="0"/>
              <a:t>–</a:t>
            </a:r>
            <a:r>
              <a:rPr lang="zh-TW" altLang="en-US" b="1" dirty="0">
                <a:solidFill>
                  <a:srgbClr val="FF0000"/>
                </a:solidFill>
              </a:rPr>
              <a:t>無明確的資料異常原因</a:t>
            </a:r>
          </a:p>
          <a:p>
            <a:r>
              <a:rPr lang="zh-TW" altLang="en-US" dirty="0"/>
              <a:t>開發人員需要額外開發呼叫寫入紀錄檔</a:t>
            </a:r>
            <a:r>
              <a:rPr lang="en-US" altLang="zh-TW" dirty="0"/>
              <a:t>-</a:t>
            </a:r>
            <a:r>
              <a:rPr lang="zh-TW" altLang="en-US" b="1" dirty="0">
                <a:solidFill>
                  <a:srgbClr val="FF0000"/>
                </a:solidFill>
              </a:rPr>
              <a:t>寫入記錄格式常不一致或大多數無法透過</a:t>
            </a:r>
            <a:r>
              <a:rPr lang="en-US" altLang="zh-TW" b="1" dirty="0">
                <a:solidFill>
                  <a:srgbClr val="FF0000"/>
                </a:solidFill>
              </a:rPr>
              <a:t>UI</a:t>
            </a:r>
            <a:r>
              <a:rPr lang="zh-TW" altLang="en-US" b="1" dirty="0">
                <a:solidFill>
                  <a:srgbClr val="FF0000"/>
                </a:solidFill>
              </a:rPr>
              <a:t>檢視詳細紀錄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442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71644"/>
          </a:xfrm>
        </p:spPr>
        <p:txBody>
          <a:bodyPr>
            <a:normAutofit fontScale="90000"/>
          </a:bodyPr>
          <a:lstStyle/>
          <a:p>
            <a:r>
              <a:rPr lang="zh-TW" altLang="en-US" b="1" dirty="0"/>
              <a:t>功能特色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27988" y="1264555"/>
            <a:ext cx="10761785" cy="5064369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b="1" dirty="0"/>
              <a:t>容易學習上手與維護</a:t>
            </a:r>
            <a:r>
              <a:rPr lang="en-US" altLang="zh-TW" b="1" dirty="0"/>
              <a:t>-</a:t>
            </a:r>
            <a:r>
              <a:rPr lang="zh-TW" altLang="en-US" dirty="0"/>
              <a:t>主要</a:t>
            </a:r>
            <a:r>
              <a:rPr lang="zh-TW" altLang="en-US" dirty="0" smtClean="0"/>
              <a:t>開發並非</a:t>
            </a:r>
            <a:r>
              <a:rPr lang="zh-TW" altLang="en-US" dirty="0"/>
              <a:t>給開發人員開發，而是提供給初學者或不寫程式的</a:t>
            </a:r>
            <a:r>
              <a:rPr lang="en-US" altLang="zh-TW" dirty="0"/>
              <a:t>(SA</a:t>
            </a:r>
            <a:r>
              <a:rPr lang="zh-TW" altLang="en-US" dirty="0"/>
              <a:t>、網管、</a:t>
            </a:r>
            <a:r>
              <a:rPr lang="en-US" altLang="zh-TW" dirty="0"/>
              <a:t>DBA)</a:t>
            </a:r>
            <a:r>
              <a:rPr lang="zh-TW" altLang="en-US" dirty="0"/>
              <a:t>進行參數化設定，完成後，即可執行批次。 </a:t>
            </a:r>
          </a:p>
          <a:p>
            <a:r>
              <a:rPr lang="zh-TW" altLang="en-US" b="1" dirty="0"/>
              <a:t>減少開發時間</a:t>
            </a:r>
            <a:r>
              <a:rPr lang="en-US" altLang="zh-TW" b="1" dirty="0"/>
              <a:t>-</a:t>
            </a:r>
            <a:r>
              <a:rPr lang="zh-TW" altLang="en-US" dirty="0"/>
              <a:t>開發時間大幅縮短時間，可減少傳統開發時間的</a:t>
            </a:r>
            <a:r>
              <a:rPr lang="en-US" altLang="zh-TW" dirty="0"/>
              <a:t>70%</a:t>
            </a:r>
            <a:r>
              <a:rPr lang="zh-TW" altLang="en-US" dirty="0"/>
              <a:t>的時間，也可減少人力開發，壓縮時程。 </a:t>
            </a:r>
          </a:p>
          <a:p>
            <a:r>
              <a:rPr lang="zh-TW" altLang="en-US" b="1" dirty="0"/>
              <a:t>避免文件與程式碼不一致性</a:t>
            </a:r>
            <a:r>
              <a:rPr lang="en-US" altLang="zh-TW" dirty="0"/>
              <a:t>-</a:t>
            </a:r>
            <a:r>
              <a:rPr lang="zh-TW" altLang="en-US" dirty="0"/>
              <a:t>設定內容皆儲存在資料庫內方便查詢，不會有查詢內容與程式內容不一致情形，系統也可產生設定文件。 </a:t>
            </a:r>
          </a:p>
          <a:p>
            <a:r>
              <a:rPr lang="zh-TW" altLang="en-US" b="1" dirty="0"/>
              <a:t>避免發生欄位命名不一致性</a:t>
            </a:r>
            <a:r>
              <a:rPr lang="en-US" altLang="zh-TW" dirty="0"/>
              <a:t>-</a:t>
            </a:r>
            <a:r>
              <a:rPr lang="zh-TW" altLang="en-US" dirty="0"/>
              <a:t>建立資料表欄位時，需透過集中式管理資料字典</a:t>
            </a:r>
            <a:r>
              <a:rPr lang="en-US" altLang="zh-TW" dirty="0"/>
              <a:t>(</a:t>
            </a:r>
            <a:r>
              <a:rPr lang="zh-TW" altLang="en-US" dirty="0"/>
              <a:t>同一欄位英文及中文皆需要唯一</a:t>
            </a:r>
            <a:r>
              <a:rPr lang="en-US" altLang="zh-TW" dirty="0"/>
              <a:t>)</a:t>
            </a:r>
            <a:r>
              <a:rPr lang="zh-TW" altLang="en-US" dirty="0"/>
              <a:t>，選取欄位加入資料表內，解決欄位命名不一致問題 。 </a:t>
            </a:r>
          </a:p>
          <a:p>
            <a:r>
              <a:rPr lang="zh-TW" altLang="en-US" b="1" dirty="0"/>
              <a:t>資料表多用途</a:t>
            </a:r>
            <a:r>
              <a:rPr lang="en-US" altLang="zh-TW" dirty="0"/>
              <a:t>-</a:t>
            </a:r>
            <a:r>
              <a:rPr lang="zh-TW" altLang="en-US" dirty="0"/>
              <a:t>透過任何裝置就可以透過資料表設定進行建立實體資料表，並將中文名稱回寫到資料庫內，該設定資料可同時指定檔案匯入</a:t>
            </a:r>
            <a:r>
              <a:rPr lang="en-US" altLang="zh-TW" dirty="0"/>
              <a:t>(</a:t>
            </a:r>
            <a:r>
              <a:rPr lang="zh-TW" altLang="en-US" dirty="0"/>
              <a:t>出</a:t>
            </a:r>
            <a:r>
              <a:rPr lang="en-US" altLang="zh-TW" dirty="0"/>
              <a:t>)</a:t>
            </a:r>
            <a:r>
              <a:rPr lang="zh-TW" altLang="en-US" dirty="0"/>
              <a:t>對應關係。 </a:t>
            </a:r>
          </a:p>
          <a:p>
            <a:r>
              <a:rPr lang="zh-TW" altLang="en-US" b="1" dirty="0"/>
              <a:t>手動上傳檔案</a:t>
            </a:r>
            <a:r>
              <a:rPr lang="en-US" altLang="zh-TW" dirty="0"/>
              <a:t>-</a:t>
            </a:r>
            <a:r>
              <a:rPr lang="zh-TW" altLang="en-US" dirty="0"/>
              <a:t>透過任何裝置就可以上傳檔案，經由排程或手動執行將檔案內容匯入到資料表 。 </a:t>
            </a:r>
          </a:p>
          <a:p>
            <a:r>
              <a:rPr lang="zh-TW" altLang="en-US" b="1" dirty="0"/>
              <a:t>手動下載檔案</a:t>
            </a:r>
            <a:r>
              <a:rPr lang="en-US" altLang="zh-TW" dirty="0"/>
              <a:t>-</a:t>
            </a:r>
            <a:r>
              <a:rPr lang="zh-TW" altLang="en-US" dirty="0"/>
              <a:t>透過任何裝置就可以下載來源檔案或異常檔案進行確認問題。 </a:t>
            </a:r>
          </a:p>
          <a:p>
            <a:r>
              <a:rPr lang="zh-TW" altLang="en-US" b="1" dirty="0"/>
              <a:t>方便設定及執行批次作業</a:t>
            </a:r>
            <a:r>
              <a:rPr lang="en-US" altLang="zh-TW" b="1" dirty="0"/>
              <a:t>-</a:t>
            </a:r>
            <a:r>
              <a:rPr lang="zh-TW" altLang="en-US" dirty="0"/>
              <a:t>使用任何裝置進行設定及手動或定期執行批次。</a:t>
            </a:r>
            <a:endParaRPr lang="en-US" altLang="zh-TW" dirty="0"/>
          </a:p>
          <a:p>
            <a:r>
              <a:rPr lang="zh-TW" altLang="en-US" b="1" dirty="0"/>
              <a:t>方便檢視批次紀錄檔</a:t>
            </a:r>
            <a:r>
              <a:rPr lang="en-US" altLang="zh-TW" dirty="0" smtClean="0"/>
              <a:t>-</a:t>
            </a:r>
            <a:r>
              <a:rPr lang="zh-TW" altLang="en-US" dirty="0"/>
              <a:t>使用任何裝置查看</a:t>
            </a:r>
            <a:r>
              <a:rPr lang="zh-TW" altLang="en-US" dirty="0"/>
              <a:t>轉檔的執行紀錄</a:t>
            </a:r>
            <a:r>
              <a:rPr lang="en-US" altLang="zh-TW" dirty="0"/>
              <a:t>(</a:t>
            </a:r>
            <a:r>
              <a:rPr lang="zh-TW" altLang="en-US" dirty="0"/>
              <a:t>檔案名稱、總筆數、成功比數、失敗比數</a:t>
            </a:r>
            <a:r>
              <a:rPr lang="en-US" altLang="zh-TW" dirty="0"/>
              <a:t>…</a:t>
            </a:r>
            <a:r>
              <a:rPr lang="zh-TW" altLang="en-US" dirty="0"/>
              <a:t>等</a:t>
            </a:r>
            <a:r>
              <a:rPr lang="en-US" altLang="zh-TW" dirty="0"/>
              <a:t>)</a:t>
            </a:r>
            <a:r>
              <a:rPr lang="zh-TW" altLang="en-US" dirty="0"/>
              <a:t>，開發人員無理自行處理紀錄 </a:t>
            </a:r>
            <a:endParaRPr lang="en-US" altLang="zh-TW" dirty="0"/>
          </a:p>
          <a:p>
            <a:r>
              <a:rPr lang="zh-TW" altLang="en-US" b="1" dirty="0"/>
              <a:t>系統異常通知</a:t>
            </a:r>
            <a:r>
              <a:rPr lang="en-US" altLang="zh-TW" dirty="0"/>
              <a:t>-</a:t>
            </a:r>
            <a:r>
              <a:rPr lang="zh-TW" altLang="en-US" dirty="0"/>
              <a:t>批次異常可設定是否透過</a:t>
            </a:r>
            <a:r>
              <a:rPr lang="en-US" altLang="zh-TW" dirty="0"/>
              <a:t>Email</a:t>
            </a:r>
            <a:r>
              <a:rPr lang="zh-TW" altLang="en-US" dirty="0"/>
              <a:t>通知，方便處理異常。</a:t>
            </a:r>
          </a:p>
        </p:txBody>
      </p:sp>
    </p:spTree>
    <p:extLst>
      <p:ext uri="{BB962C8B-B14F-4D97-AF65-F5344CB8AC3E}">
        <p14:creationId xmlns:p14="http://schemas.microsoft.com/office/powerpoint/2010/main" val="10069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54380" y="150747"/>
            <a:ext cx="8911687" cy="539672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SBP</a:t>
            </a:r>
            <a:r>
              <a:rPr lang="zh-TW" altLang="zh-TW" b="1" dirty="0"/>
              <a:t>平台</a:t>
            </a:r>
            <a:r>
              <a:rPr lang="zh-TW" altLang="en-US" b="1" dirty="0"/>
              <a:t>功能解說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25601" y="711200"/>
            <a:ext cx="10161420" cy="60405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b="1" dirty="0" err="1"/>
              <a:t>SBP:Simple</a:t>
            </a:r>
            <a:r>
              <a:rPr lang="zh-TW" altLang="en-US" b="1" dirty="0"/>
              <a:t> </a:t>
            </a:r>
            <a:r>
              <a:rPr lang="en-US" altLang="zh-TW" b="1" dirty="0"/>
              <a:t>Batch</a:t>
            </a:r>
            <a:r>
              <a:rPr lang="zh-TW" altLang="en-US" b="1" dirty="0"/>
              <a:t> </a:t>
            </a:r>
            <a:r>
              <a:rPr lang="en-US" altLang="zh-TW" b="1" dirty="0"/>
              <a:t>Platform(</a:t>
            </a:r>
            <a:r>
              <a:rPr lang="zh-TW" altLang="en-US" b="1" dirty="0"/>
              <a:t>簡單易學的批次平台</a:t>
            </a:r>
            <a:r>
              <a:rPr lang="en-US" altLang="zh-TW" b="1" dirty="0"/>
              <a:t>)</a:t>
            </a:r>
            <a:endParaRPr lang="en-US" altLang="zh-TW" dirty="0"/>
          </a:p>
          <a:p>
            <a:r>
              <a:rPr lang="zh-TW" altLang="en-US" dirty="0"/>
              <a:t>具有開發、部屬、執行、管理、維護、監控與通知批次程式平台</a:t>
            </a:r>
            <a:endParaRPr lang="en-US" altLang="zh-TW" dirty="0"/>
          </a:p>
          <a:p>
            <a:r>
              <a:rPr lang="zh-TW" altLang="en-US" dirty="0"/>
              <a:t>開發</a:t>
            </a:r>
            <a:endParaRPr lang="en-US" altLang="zh-TW" dirty="0"/>
          </a:p>
          <a:p>
            <a:pPr lvl="1"/>
            <a:r>
              <a:rPr lang="en-US" altLang="zh-TW" dirty="0"/>
              <a:t>ETL</a:t>
            </a:r>
            <a:r>
              <a:rPr lang="zh-TW" altLang="en-US" dirty="0"/>
              <a:t>開發工具</a:t>
            </a:r>
            <a:r>
              <a:rPr lang="en-US" altLang="zh-TW" dirty="0"/>
              <a:t>-</a:t>
            </a:r>
            <a:r>
              <a:rPr lang="zh-TW" altLang="en-US" dirty="0"/>
              <a:t>具有檔案</a:t>
            </a:r>
            <a:r>
              <a:rPr lang="en-US" altLang="zh-TW" dirty="0"/>
              <a:t>(</a:t>
            </a:r>
            <a:r>
              <a:rPr lang="zh-TW" altLang="en-US" dirty="0"/>
              <a:t>管理、匯入、匯出、解</a:t>
            </a:r>
            <a:r>
              <a:rPr lang="en-US" altLang="zh-TW" dirty="0"/>
              <a:t>(</a:t>
            </a:r>
            <a:r>
              <a:rPr lang="zh-TW" altLang="en-US" dirty="0"/>
              <a:t>壓</a:t>
            </a:r>
            <a:r>
              <a:rPr lang="en-US" altLang="zh-TW" dirty="0"/>
              <a:t>)</a:t>
            </a:r>
            <a:r>
              <a:rPr lang="zh-TW" altLang="en-US" dirty="0"/>
              <a:t>縮、</a:t>
            </a:r>
            <a:r>
              <a:rPr lang="en-US" altLang="zh-TW" dirty="0"/>
              <a:t>FTP</a:t>
            </a:r>
            <a:r>
              <a:rPr lang="zh-TW" altLang="en-US" dirty="0"/>
              <a:t>傳輸、</a:t>
            </a:r>
            <a:r>
              <a:rPr lang="en-US" altLang="zh-TW" dirty="0"/>
              <a:t>http</a:t>
            </a:r>
            <a:r>
              <a:rPr lang="zh-TW" altLang="en-US" dirty="0"/>
              <a:t>傳輸</a:t>
            </a:r>
            <a:r>
              <a:rPr lang="en-US" altLang="zh-TW" dirty="0"/>
              <a:t>)</a:t>
            </a:r>
            <a:r>
              <a:rPr lang="zh-TW" altLang="en-US" dirty="0"/>
              <a:t>、執行</a:t>
            </a:r>
            <a:r>
              <a:rPr lang="en-US" altLang="zh-TW" dirty="0"/>
              <a:t>(</a:t>
            </a:r>
            <a:r>
              <a:rPr lang="zh-TW" altLang="en-US" dirty="0"/>
              <a:t>作業、</a:t>
            </a:r>
            <a:r>
              <a:rPr lang="en-US" altLang="zh-TW" dirty="0"/>
              <a:t>SQL</a:t>
            </a:r>
            <a:r>
              <a:rPr lang="zh-TW" altLang="en-US" dirty="0"/>
              <a:t>、外部執行檔、</a:t>
            </a:r>
            <a:r>
              <a:rPr lang="en-US" altLang="zh-TW" dirty="0"/>
              <a:t>SSIS</a:t>
            </a:r>
            <a:r>
              <a:rPr lang="zh-TW" altLang="en-US" dirty="0"/>
              <a:t>封裝、</a:t>
            </a:r>
            <a:r>
              <a:rPr lang="en-US" altLang="zh-TW" dirty="0"/>
              <a:t>Email</a:t>
            </a:r>
            <a:r>
              <a:rPr lang="zh-TW" altLang="en-US" dirty="0"/>
              <a:t>發送</a:t>
            </a:r>
            <a:r>
              <a:rPr lang="en-US" altLang="zh-TW" dirty="0"/>
              <a:t>)</a:t>
            </a:r>
            <a:r>
              <a:rPr lang="zh-TW" altLang="en-US" dirty="0"/>
              <a:t>等功能 </a:t>
            </a:r>
            <a:endParaRPr lang="en-US" altLang="zh-TW" dirty="0"/>
          </a:p>
          <a:p>
            <a:pPr lvl="1"/>
            <a:r>
              <a:rPr lang="zh-TW" altLang="en-US" dirty="0"/>
              <a:t>模組參數化設定</a:t>
            </a:r>
            <a:r>
              <a:rPr lang="en-US" altLang="zh-TW" dirty="0"/>
              <a:t>-</a:t>
            </a:r>
            <a:r>
              <a:rPr lang="zh-TW" altLang="en-US" dirty="0"/>
              <a:t>只需要透過</a:t>
            </a:r>
            <a:r>
              <a:rPr lang="en-US" altLang="zh-TW" dirty="0"/>
              <a:t>Web</a:t>
            </a:r>
            <a:r>
              <a:rPr lang="zh-TW" altLang="en-US" dirty="0"/>
              <a:t>或</a:t>
            </a:r>
            <a:r>
              <a:rPr lang="en-US" altLang="zh-TW" dirty="0"/>
              <a:t>APP</a:t>
            </a:r>
            <a:r>
              <a:rPr lang="zh-TW" altLang="en-US" dirty="0"/>
              <a:t>進行批次參數化設定搭配</a:t>
            </a:r>
            <a:r>
              <a:rPr lang="en-US" altLang="zh-TW" dirty="0"/>
              <a:t>SQL</a:t>
            </a:r>
            <a:r>
              <a:rPr lang="zh-TW" altLang="en-US" dirty="0"/>
              <a:t>語法就可開發的批次平台 </a:t>
            </a:r>
          </a:p>
          <a:p>
            <a:pPr lvl="1"/>
            <a:r>
              <a:rPr lang="zh-TW" altLang="en-US" dirty="0"/>
              <a:t>多人不同裝置協同開發</a:t>
            </a:r>
            <a:r>
              <a:rPr lang="en-US" altLang="zh-TW" dirty="0"/>
              <a:t>-</a:t>
            </a:r>
            <a:r>
              <a:rPr lang="zh-TW" altLang="en-US" dirty="0"/>
              <a:t>可以提共多人使用不同裝置一起開發的開發平台 </a:t>
            </a:r>
            <a:endParaRPr lang="en-US" altLang="zh-TW" dirty="0"/>
          </a:p>
          <a:p>
            <a:pPr lvl="1"/>
            <a:r>
              <a:rPr lang="en-US" altLang="zh-TW" dirty="0"/>
              <a:t>SQL</a:t>
            </a:r>
            <a:r>
              <a:rPr lang="zh-TW" altLang="en-US" dirty="0"/>
              <a:t>語法產生器</a:t>
            </a:r>
            <a:r>
              <a:rPr lang="en-US" altLang="zh-TW" dirty="0"/>
              <a:t>-</a:t>
            </a:r>
            <a:r>
              <a:rPr lang="zh-TW" altLang="en-US" dirty="0"/>
              <a:t>系統會產生</a:t>
            </a:r>
            <a:r>
              <a:rPr lang="en-US" altLang="zh-TW" dirty="0"/>
              <a:t>SQL</a:t>
            </a:r>
            <a:r>
              <a:rPr lang="zh-TW" altLang="en-US" dirty="0"/>
              <a:t>語法，減少</a:t>
            </a:r>
            <a:r>
              <a:rPr lang="en-US" altLang="zh-TW" dirty="0"/>
              <a:t>SQL</a:t>
            </a:r>
            <a:r>
              <a:rPr lang="zh-TW" altLang="en-US" dirty="0"/>
              <a:t>開發時間</a:t>
            </a:r>
            <a:endParaRPr lang="en-US" altLang="zh-TW" dirty="0"/>
          </a:p>
          <a:p>
            <a:pPr lvl="1"/>
            <a:r>
              <a:rPr lang="zh-TW" altLang="en-US" dirty="0"/>
              <a:t>學習門檻很低</a:t>
            </a:r>
            <a:endParaRPr lang="en-US" altLang="zh-TW" dirty="0"/>
          </a:p>
          <a:p>
            <a:r>
              <a:rPr lang="zh-TW" altLang="en-US" dirty="0"/>
              <a:t>部屬</a:t>
            </a:r>
            <a:endParaRPr lang="en-US" altLang="zh-TW" dirty="0"/>
          </a:p>
          <a:p>
            <a:pPr lvl="1"/>
            <a:r>
              <a:rPr lang="en-US" altLang="zh-TW" dirty="0">
                <a:ea typeface="微軟正黑體"/>
              </a:rPr>
              <a:t>SQL</a:t>
            </a:r>
            <a:r>
              <a:rPr lang="zh-TW" altLang="en-US" dirty="0">
                <a:ea typeface="微軟正黑體"/>
              </a:rPr>
              <a:t>部屬</a:t>
            </a:r>
            <a:r>
              <a:rPr lang="en-US" altLang="zh-TW" dirty="0">
                <a:ea typeface="微軟正黑體"/>
              </a:rPr>
              <a:t>-</a:t>
            </a:r>
            <a:r>
              <a:rPr lang="zh-TW" altLang="en-US" dirty="0">
                <a:ea typeface="微軟正黑體"/>
              </a:rPr>
              <a:t>設定內容皆可產生</a:t>
            </a:r>
            <a:r>
              <a:rPr lang="en-US" altLang="zh-TW" dirty="0">
                <a:ea typeface="微軟正黑體"/>
              </a:rPr>
              <a:t>Insert</a:t>
            </a:r>
            <a:r>
              <a:rPr lang="zh-TW" altLang="en-US" dirty="0">
                <a:ea typeface="微軟正黑體"/>
              </a:rPr>
              <a:t>或</a:t>
            </a:r>
            <a:r>
              <a:rPr lang="en-US" altLang="zh-TW" dirty="0">
                <a:ea typeface="微軟正黑體"/>
              </a:rPr>
              <a:t>update</a:t>
            </a:r>
            <a:r>
              <a:rPr lang="zh-TW" altLang="en-US" dirty="0">
                <a:ea typeface="微軟正黑體"/>
              </a:rPr>
              <a:t> </a:t>
            </a:r>
            <a:r>
              <a:rPr lang="en-US" altLang="zh-TW" dirty="0">
                <a:ea typeface="微軟正黑體"/>
              </a:rPr>
              <a:t>SQL</a:t>
            </a:r>
            <a:r>
              <a:rPr lang="zh-TW" altLang="en-US" dirty="0">
                <a:ea typeface="微軟正黑體"/>
              </a:rPr>
              <a:t>語法，進行在其他環境執行部屬</a:t>
            </a:r>
          </a:p>
          <a:p>
            <a:r>
              <a:rPr lang="zh-TW" altLang="en-US" dirty="0"/>
              <a:t>執行</a:t>
            </a:r>
            <a:endParaRPr lang="en-US" altLang="zh-TW" dirty="0"/>
          </a:p>
          <a:p>
            <a:pPr lvl="1"/>
            <a:r>
              <a:rPr lang="zh-TW" altLang="en-US" dirty="0"/>
              <a:t>手動與定期執行作業</a:t>
            </a:r>
            <a:r>
              <a:rPr lang="en-US" altLang="zh-TW" dirty="0"/>
              <a:t>-</a:t>
            </a:r>
            <a:r>
              <a:rPr lang="zh-TW" altLang="en-US" dirty="0"/>
              <a:t>可以設定執行時間，定期或手動執行批次作業</a:t>
            </a:r>
          </a:p>
          <a:p>
            <a:pPr lvl="1"/>
            <a:r>
              <a:rPr lang="zh-TW" altLang="en-US" dirty="0">
                <a:ea typeface="微軟正黑體"/>
              </a:rPr>
              <a:t>外部事件觸發執行作業-監控外部事件觸發來執行作業</a:t>
            </a:r>
          </a:p>
          <a:p>
            <a:pPr lvl="1"/>
            <a:r>
              <a:rPr lang="zh-TW" altLang="en-US" dirty="0">
                <a:ea typeface="微軟正黑體"/>
              </a:rPr>
              <a:t>停止與異常重複執行作業</a:t>
            </a:r>
          </a:p>
        </p:txBody>
      </p:sp>
    </p:spTree>
    <p:extLst>
      <p:ext uri="{BB962C8B-B14F-4D97-AF65-F5344CB8AC3E}">
        <p14:creationId xmlns:p14="http://schemas.microsoft.com/office/powerpoint/2010/main" val="39036446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E103FC-18CF-BB40-9570-206C9F8B9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177" y="606362"/>
            <a:ext cx="8911687" cy="1280890"/>
          </a:xfrm>
        </p:spPr>
        <p:txBody>
          <a:bodyPr/>
          <a:lstStyle/>
          <a:p>
            <a:pPr algn="ctr"/>
            <a:r>
              <a:rPr lang="en-US" altLang="zh-TW" b="1" dirty="0" smtClean="0"/>
              <a:t>SBP</a:t>
            </a:r>
            <a:r>
              <a:rPr lang="zh-TW" altLang="en-US" b="1" dirty="0" smtClean="0"/>
              <a:t>與</a:t>
            </a:r>
            <a:r>
              <a:rPr lang="en-US" altLang="zh-TW" b="1" dirty="0"/>
              <a:t>ETL</a:t>
            </a:r>
            <a:r>
              <a:rPr lang="zh-TW" altLang="en-US" b="1" dirty="0"/>
              <a:t>工具</a:t>
            </a:r>
            <a:r>
              <a:rPr lang="zh-TW" altLang="en-US" b="1" dirty="0" smtClean="0"/>
              <a:t>比較</a:t>
            </a:r>
            <a:r>
              <a:rPr lang="en-US" altLang="zh-TW" b="1" dirty="0" smtClean="0"/>
              <a:t>(1/2)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C538642-A822-A44C-82CD-06DE871EFA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9744944"/>
              </p:ext>
            </p:extLst>
          </p:nvPr>
        </p:nvGraphicFramePr>
        <p:xfrm>
          <a:off x="387927" y="1246807"/>
          <a:ext cx="11314547" cy="529599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39193">
                  <a:extLst>
                    <a:ext uri="{9D8B030D-6E8A-4147-A177-3AD203B41FA5}">
                      <a16:colId xmlns:a16="http://schemas.microsoft.com/office/drawing/2014/main" val="1900113868"/>
                    </a:ext>
                  </a:extLst>
                </a:gridCol>
                <a:gridCol w="4545053">
                  <a:extLst>
                    <a:ext uri="{9D8B030D-6E8A-4147-A177-3AD203B41FA5}">
                      <a16:colId xmlns:a16="http://schemas.microsoft.com/office/drawing/2014/main" val="4001221872"/>
                    </a:ext>
                  </a:extLst>
                </a:gridCol>
                <a:gridCol w="3787546">
                  <a:extLst>
                    <a:ext uri="{9D8B030D-6E8A-4147-A177-3AD203B41FA5}">
                      <a16:colId xmlns:a16="http://schemas.microsoft.com/office/drawing/2014/main" val="335174292"/>
                    </a:ext>
                  </a:extLst>
                </a:gridCol>
                <a:gridCol w="742755">
                  <a:extLst>
                    <a:ext uri="{9D8B030D-6E8A-4147-A177-3AD203B41FA5}">
                      <a16:colId xmlns:a16="http://schemas.microsoft.com/office/drawing/2014/main" val="3990363164"/>
                    </a:ext>
                  </a:extLst>
                </a:gridCol>
              </a:tblGrid>
              <a:tr h="354168">
                <a:tc>
                  <a:txBody>
                    <a:bodyPr/>
                    <a:lstStyle/>
                    <a:p>
                      <a:r>
                        <a:rPr lang="zh-TW" altLang="en-US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傳統</a:t>
                      </a:r>
                      <a:r>
                        <a:rPr lang="en-US" altLang="zh-TW"/>
                        <a:t>ETL</a:t>
                      </a:r>
                      <a:r>
                        <a:rPr lang="zh-TW" altLang="en-US"/>
                        <a:t>工具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SBP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優勢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819544"/>
                  </a:ext>
                </a:extLst>
              </a:tr>
              <a:tr h="354168">
                <a:tc>
                  <a:txBody>
                    <a:bodyPr/>
                    <a:lstStyle/>
                    <a:p>
                      <a:r>
                        <a:rPr lang="zh-TW" altLang="en-US"/>
                        <a:t>使用主要對象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IT</a:t>
                      </a:r>
                      <a:r>
                        <a:rPr lang="zh-TW" altLang="en-US" dirty="0"/>
                        <a:t>開發或管理人員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非</a:t>
                      </a:r>
                      <a:r>
                        <a:rPr lang="en-US" altLang="zh-TW" dirty="0"/>
                        <a:t>IT</a:t>
                      </a:r>
                      <a:r>
                        <a:rPr lang="zh-TW" altLang="en-US" dirty="0"/>
                        <a:t>人員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SBP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693028"/>
                  </a:ext>
                </a:extLst>
              </a:tr>
              <a:tr h="885420">
                <a:tc>
                  <a:txBody>
                    <a:bodyPr/>
                    <a:lstStyle/>
                    <a:p>
                      <a:r>
                        <a:rPr lang="zh-TW" altLang="en-US" dirty="0"/>
                        <a:t>主要功能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以開發，</a:t>
                      </a:r>
                      <a:r>
                        <a:rPr lang="zh-TW" altLang="en-US" dirty="0" smtClean="0"/>
                        <a:t>元件，執行，排程管理為主。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其他管理，部屬，維護，監控大多透過應用程式自行開發，無統一界面。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具有開發，管理，部屬</a:t>
                      </a:r>
                      <a:r>
                        <a:rPr lang="zh-TW" altLang="en-US" dirty="0" smtClean="0"/>
                        <a:t>，執行</a:t>
                      </a:r>
                      <a:r>
                        <a:rPr lang="zh-TW" altLang="en-US" dirty="0"/>
                        <a:t>，維護，監控，且統一使用界</a:t>
                      </a:r>
                      <a:r>
                        <a:rPr lang="zh-TW" altLang="en-US" dirty="0" smtClean="0"/>
                        <a:t>面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en-US" altLang="zh-TW" dirty="0" err="1" smtClean="0"/>
                        <a:t>SBPWeb</a:t>
                      </a:r>
                      <a:r>
                        <a:rPr lang="zh-TW" altLang="en-US" dirty="0" smtClean="0"/>
                        <a:t>或</a:t>
                      </a:r>
                      <a:r>
                        <a:rPr lang="en-US" altLang="zh-TW" dirty="0" smtClean="0"/>
                        <a:t>APP)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SBP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967281"/>
                  </a:ext>
                </a:extLst>
              </a:tr>
              <a:tr h="619794">
                <a:tc>
                  <a:txBody>
                    <a:bodyPr/>
                    <a:lstStyle/>
                    <a:p>
                      <a:r>
                        <a:rPr lang="zh-TW" altLang="en-US" dirty="0"/>
                        <a:t>開發模組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以程式元件</a:t>
                      </a:r>
                      <a:r>
                        <a:rPr lang="zh-TW" altLang="en-US" dirty="0" smtClean="0"/>
                        <a:t>為主。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經由</a:t>
                      </a:r>
                      <a:r>
                        <a:rPr lang="zh-TW" altLang="en-US" dirty="0"/>
                        <a:t>開發</a:t>
                      </a:r>
                      <a:r>
                        <a:rPr lang="zh-TW" altLang="en-US" dirty="0" smtClean="0"/>
                        <a:t>人員開發</a:t>
                      </a:r>
                      <a:r>
                        <a:rPr lang="zh-TW" altLang="en-US" dirty="0"/>
                        <a:t>成應用模組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以應用模組開發為主</a:t>
                      </a:r>
                      <a:r>
                        <a:rPr lang="zh-TW" altLang="en-US" dirty="0" smtClean="0"/>
                        <a:t>，透過</a:t>
                      </a:r>
                      <a:r>
                        <a:rPr lang="zh-TW" altLang="en-US" dirty="0"/>
                        <a:t>參數化設定</a:t>
                      </a:r>
                      <a:r>
                        <a:rPr lang="zh-TW" altLang="en-US" dirty="0" smtClean="0"/>
                        <a:t>即可。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SBP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532229"/>
                  </a:ext>
                </a:extLst>
              </a:tr>
              <a:tr h="619794">
                <a:tc>
                  <a:txBody>
                    <a:bodyPr/>
                    <a:lstStyle/>
                    <a:p>
                      <a:r>
                        <a:rPr lang="zh-TW" altLang="en-US" dirty="0"/>
                        <a:t>執行作業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大多只能透過時間排程或</a:t>
                      </a:r>
                      <a:r>
                        <a:rPr lang="en-US" altLang="zh-TW" dirty="0"/>
                        <a:t>ETL</a:t>
                      </a:r>
                      <a:r>
                        <a:rPr lang="zh-TW" altLang="en-US" dirty="0"/>
                        <a:t>開發工具</a:t>
                      </a:r>
                      <a:r>
                        <a:rPr lang="zh-TW" altLang="en-US" dirty="0" smtClean="0"/>
                        <a:t>執行。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除非</a:t>
                      </a:r>
                      <a:r>
                        <a:rPr lang="zh-TW" altLang="en-US" dirty="0"/>
                        <a:t>額外開發應用程式才能執行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手動</a:t>
                      </a:r>
                      <a:r>
                        <a:rPr lang="zh-TW" altLang="en-US" dirty="0"/>
                        <a:t>或排程或外部事件</a:t>
                      </a:r>
                      <a:r>
                        <a:rPr lang="zh-TW" altLang="en-US" dirty="0" smtClean="0"/>
                        <a:t>觸發或</a:t>
                      </a:r>
                      <a:r>
                        <a:rPr lang="en-US" altLang="zh-TW" dirty="0" smtClean="0"/>
                        <a:t>SQL</a:t>
                      </a:r>
                      <a:r>
                        <a:rPr lang="zh-TW" altLang="en-US" dirty="0" smtClean="0"/>
                        <a:t>命令或呼叫</a:t>
                      </a:r>
                      <a:r>
                        <a:rPr lang="en-US" altLang="zh-TW" dirty="0" smtClean="0"/>
                        <a:t>WEBAPI</a:t>
                      </a:r>
                      <a:r>
                        <a:rPr lang="zh-TW" altLang="en-US" dirty="0" smtClean="0"/>
                        <a:t>皆</a:t>
                      </a:r>
                      <a:r>
                        <a:rPr lang="zh-TW" altLang="en-US" dirty="0"/>
                        <a:t>可執行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SBP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322977"/>
                  </a:ext>
                </a:extLst>
              </a:tr>
              <a:tr h="619794">
                <a:tc>
                  <a:txBody>
                    <a:bodyPr/>
                    <a:lstStyle/>
                    <a:p>
                      <a:r>
                        <a:rPr lang="zh-TW" altLang="en-US" dirty="0"/>
                        <a:t>檢視作業或檔案執行記錄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無，開發</a:t>
                      </a:r>
                      <a:r>
                        <a:rPr lang="zh-TW" altLang="en-US" dirty="0"/>
                        <a:t>人員需特別</a:t>
                      </a:r>
                      <a:r>
                        <a:rPr lang="zh-TW" altLang="en-US" dirty="0" smtClean="0"/>
                        <a:t>開發。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有，開發</a:t>
                      </a:r>
                      <a:r>
                        <a:rPr lang="zh-TW" altLang="en-US" dirty="0"/>
                        <a:t>人員無需特別</a:t>
                      </a:r>
                      <a:r>
                        <a:rPr lang="zh-TW" altLang="en-US" dirty="0" smtClean="0"/>
                        <a:t>開發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SBP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765713"/>
                  </a:ext>
                </a:extLst>
              </a:tr>
              <a:tr h="88542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檔案匯入資料異常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無，大多數資料若有問題系統會停止，除非透過程式特別處理產生紀錄，再透過應用程式查詢檢視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方便檢視檔案總筆數、成功筆數、失敗筆數、那些欄位異常及異常原因，原始異常資料內容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SBP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853053"/>
                  </a:ext>
                </a:extLst>
              </a:tr>
              <a:tr h="815433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檢視</a:t>
                      </a:r>
                      <a:r>
                        <a:rPr lang="zh-TW" altLang="en-US" dirty="0"/>
                        <a:t>程式執行流程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有，但大多</a:t>
                      </a:r>
                      <a:r>
                        <a:rPr lang="zh-TW" altLang="en-US" dirty="0"/>
                        <a:t>透過</a:t>
                      </a:r>
                      <a:r>
                        <a:rPr lang="en-US" altLang="zh-TW" dirty="0"/>
                        <a:t>ETL</a:t>
                      </a:r>
                      <a:r>
                        <a:rPr lang="zh-TW" altLang="en-US" dirty="0"/>
                        <a:t>開發工具才能知道執行流程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有，所有人皆可檢視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SBP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355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06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E103FC-18CF-BB40-9570-206C9F8B9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177" y="606362"/>
            <a:ext cx="8911687" cy="1280890"/>
          </a:xfrm>
        </p:spPr>
        <p:txBody>
          <a:bodyPr/>
          <a:lstStyle/>
          <a:p>
            <a:pPr algn="ctr"/>
            <a:r>
              <a:rPr lang="en-US" altLang="zh-TW" b="1" dirty="0" smtClean="0"/>
              <a:t>SBP</a:t>
            </a:r>
            <a:r>
              <a:rPr lang="zh-TW" altLang="en-US" b="1" dirty="0" smtClean="0"/>
              <a:t>與</a:t>
            </a:r>
            <a:r>
              <a:rPr lang="en-US" altLang="zh-TW" b="1" dirty="0"/>
              <a:t>ETL</a:t>
            </a:r>
            <a:r>
              <a:rPr lang="zh-TW" altLang="en-US" b="1" dirty="0"/>
              <a:t>工具</a:t>
            </a:r>
            <a:r>
              <a:rPr lang="zh-TW" altLang="en-US" b="1" dirty="0" smtClean="0"/>
              <a:t>比較</a:t>
            </a:r>
            <a:r>
              <a:rPr lang="en-US" altLang="zh-TW" b="1" dirty="0" smtClean="0"/>
              <a:t>(2/2)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C538642-A822-A44C-82CD-06DE871EFA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3098893"/>
              </p:ext>
            </p:extLst>
          </p:nvPr>
        </p:nvGraphicFramePr>
        <p:xfrm>
          <a:off x="1028506" y="1246807"/>
          <a:ext cx="10208976" cy="545705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19494">
                  <a:extLst>
                    <a:ext uri="{9D8B030D-6E8A-4147-A177-3AD203B41FA5}">
                      <a16:colId xmlns:a16="http://schemas.microsoft.com/office/drawing/2014/main" val="1900113868"/>
                    </a:ext>
                  </a:extLst>
                </a:gridCol>
                <a:gridCol w="3482109">
                  <a:extLst>
                    <a:ext uri="{9D8B030D-6E8A-4147-A177-3AD203B41FA5}">
                      <a16:colId xmlns:a16="http://schemas.microsoft.com/office/drawing/2014/main" val="4001221872"/>
                    </a:ext>
                  </a:extLst>
                </a:gridCol>
                <a:gridCol w="3953164">
                  <a:extLst>
                    <a:ext uri="{9D8B030D-6E8A-4147-A177-3AD203B41FA5}">
                      <a16:colId xmlns:a16="http://schemas.microsoft.com/office/drawing/2014/main" val="335174292"/>
                    </a:ext>
                  </a:extLst>
                </a:gridCol>
                <a:gridCol w="754209">
                  <a:extLst>
                    <a:ext uri="{9D8B030D-6E8A-4147-A177-3AD203B41FA5}">
                      <a16:colId xmlns:a16="http://schemas.microsoft.com/office/drawing/2014/main" val="3990363164"/>
                    </a:ext>
                  </a:extLst>
                </a:gridCol>
              </a:tblGrid>
              <a:tr h="386458">
                <a:tc>
                  <a:txBody>
                    <a:bodyPr/>
                    <a:lstStyle/>
                    <a:p>
                      <a:r>
                        <a:rPr lang="zh-TW" altLang="en-US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傳統</a:t>
                      </a:r>
                      <a:r>
                        <a:rPr lang="en-US" altLang="zh-TW"/>
                        <a:t>ETL</a:t>
                      </a:r>
                      <a:r>
                        <a:rPr lang="zh-TW" altLang="en-US"/>
                        <a:t>工具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SBP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優勢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819544"/>
                  </a:ext>
                </a:extLst>
              </a:tr>
              <a:tr h="742307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產生程式</a:t>
                      </a:r>
                      <a:r>
                        <a:rPr lang="zh-TW" altLang="en-US" dirty="0"/>
                        <a:t>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無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設定內容皆儲存在資料庫內，透過</a:t>
                      </a:r>
                      <a:r>
                        <a:rPr lang="en-US" altLang="zh-TW" dirty="0" smtClean="0"/>
                        <a:t>Excel</a:t>
                      </a:r>
                      <a:r>
                        <a:rPr lang="zh-TW" altLang="en-US" dirty="0" smtClean="0"/>
                        <a:t>及</a:t>
                      </a:r>
                      <a:r>
                        <a:rPr lang="en-US" altLang="zh-TW" dirty="0" smtClean="0"/>
                        <a:t>Reporting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Service</a:t>
                      </a:r>
                      <a:r>
                        <a:rPr lang="zh-TW" altLang="en-US" dirty="0" smtClean="0"/>
                        <a:t>產生設定報表文件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SBP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553769"/>
                  </a:ext>
                </a:extLst>
              </a:tr>
              <a:tr h="519615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資料來源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支援多種不同資料庫及協定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僅支援</a:t>
                      </a:r>
                      <a:r>
                        <a:rPr lang="en-US" altLang="zh-TW" dirty="0" smtClean="0"/>
                        <a:t>OLEDB</a:t>
                      </a:r>
                      <a:r>
                        <a:rPr lang="zh-TW" altLang="en-US" dirty="0" smtClean="0"/>
                        <a:t>方式連結異質性資料庫、檔案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ETL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478637"/>
                  </a:ext>
                </a:extLst>
              </a:tr>
              <a:tr h="38645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資料目的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支援多種不同資料庫及協定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僅支援</a:t>
                      </a:r>
                      <a:r>
                        <a:rPr lang="en-US" altLang="zh-TW" dirty="0" smtClean="0"/>
                        <a:t>MSSQL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Server</a:t>
                      </a:r>
                      <a:r>
                        <a:rPr lang="zh-TW" altLang="en-US" dirty="0" smtClean="0"/>
                        <a:t>、檔案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ETL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448470"/>
                  </a:ext>
                </a:extLst>
              </a:tr>
              <a:tr h="519615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擴充性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支援特定語言開發擴充功能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只支援</a:t>
                      </a:r>
                      <a:r>
                        <a:rPr lang="en-US" altLang="zh-TW" dirty="0" smtClean="0"/>
                        <a:t>SQL</a:t>
                      </a:r>
                      <a:r>
                        <a:rPr lang="zh-TW" altLang="en-US" dirty="0" smtClean="0"/>
                        <a:t>語法及執行外部</a:t>
                      </a:r>
                      <a:r>
                        <a:rPr lang="en-US" altLang="zh-TW" dirty="0" smtClean="0"/>
                        <a:t>SSIS</a:t>
                      </a:r>
                      <a:r>
                        <a:rPr lang="zh-TW" altLang="en-US" dirty="0" smtClean="0"/>
                        <a:t>及執行檔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ETL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209224"/>
                  </a:ext>
                </a:extLst>
              </a:tr>
              <a:tr h="38645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通知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提共多種不同通知功能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只支援</a:t>
                      </a:r>
                      <a:r>
                        <a:rPr lang="en-US" altLang="zh-TW" dirty="0" smtClean="0"/>
                        <a:t>Email</a:t>
                      </a:r>
                      <a:r>
                        <a:rPr lang="zh-TW" altLang="en-US" dirty="0" smtClean="0"/>
                        <a:t>通知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ETL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73612"/>
                  </a:ext>
                </a:extLst>
              </a:tr>
              <a:tr h="964999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檔案存取方式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大多數可支援</a:t>
                      </a:r>
                      <a:r>
                        <a:rPr lang="en-US" altLang="zh-TW" dirty="0" err="1" smtClean="0"/>
                        <a:t>file,ftp</a:t>
                      </a:r>
                      <a:r>
                        <a:rPr lang="zh-TW" altLang="en-US" dirty="0" smtClean="0"/>
                        <a:t>協定存取檔案，其他必須自訂開發程式存取檔案，且通常無法直接檢視資料夾內容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可支援</a:t>
                      </a:r>
                      <a:r>
                        <a:rPr lang="en-US" altLang="zh-TW" dirty="0" smtClean="0"/>
                        <a:t>file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http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ftp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err="1" smtClean="0"/>
                        <a:t>sftp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err="1" smtClean="0"/>
                        <a:t>ftps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err="1" smtClean="0"/>
                        <a:t>unc</a:t>
                      </a:r>
                      <a:r>
                        <a:rPr lang="zh-TW" altLang="en-US" dirty="0" smtClean="0"/>
                        <a:t>方式存取檔案，也可管理資料夾及檔案內容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SBP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332935"/>
                  </a:ext>
                </a:extLst>
              </a:tr>
              <a:tr h="742307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資料庫管理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無，透過其他工具管理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支援建立資料表、資料字典、檢視與修改</a:t>
                      </a:r>
                      <a:r>
                        <a:rPr lang="en-US" altLang="zh-TW" dirty="0" smtClean="0"/>
                        <a:t>SQL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SERVER</a:t>
                      </a:r>
                      <a:r>
                        <a:rPr lang="zh-TW" altLang="en-US" dirty="0" smtClean="0"/>
                        <a:t>程式物件</a:t>
                      </a:r>
                      <a:r>
                        <a:rPr lang="en-US" altLang="zh-TW" dirty="0" smtClean="0"/>
                        <a:t>(VIEW,SP,FUNCTION,TRIGGER</a:t>
                      </a:r>
                      <a:r>
                        <a:rPr lang="zh-TW" altLang="en-US" dirty="0" smtClean="0"/>
                        <a:t>內容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SBP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556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46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54380" y="171528"/>
            <a:ext cx="8911687" cy="539672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SBP</a:t>
            </a:r>
            <a:r>
              <a:rPr lang="zh-TW" altLang="zh-TW" b="1" dirty="0"/>
              <a:t>平台</a:t>
            </a:r>
            <a:r>
              <a:rPr lang="zh-TW" altLang="en-US" b="1" dirty="0"/>
              <a:t>功能解說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25601" y="711200"/>
            <a:ext cx="10161420" cy="60405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/>
              <a:t>管理</a:t>
            </a:r>
            <a:endParaRPr lang="en-US" altLang="zh-TW" dirty="0"/>
          </a:p>
          <a:p>
            <a:pPr lvl="1"/>
            <a:r>
              <a:rPr lang="zh-TW" altLang="en-US" dirty="0">
                <a:ea typeface="微軟正黑體"/>
              </a:rPr>
              <a:t>資料庫物件管理</a:t>
            </a:r>
            <a:r>
              <a:rPr lang="en-US" altLang="zh-TW" dirty="0">
                <a:ea typeface="微軟正黑體"/>
              </a:rPr>
              <a:t>-</a:t>
            </a:r>
            <a:r>
              <a:rPr lang="zh-TW" altLang="en-US" dirty="0">
                <a:ea typeface="微軟正黑體"/>
              </a:rPr>
              <a:t>可建立</a:t>
            </a:r>
            <a:r>
              <a:rPr lang="en-US" altLang="zh-TW" dirty="0">
                <a:ea typeface="微軟正黑體"/>
              </a:rPr>
              <a:t>/</a:t>
            </a:r>
            <a:r>
              <a:rPr lang="zh-TW" altLang="en-US" dirty="0">
                <a:ea typeface="微軟正黑體"/>
              </a:rPr>
              <a:t>修改</a:t>
            </a:r>
            <a:r>
              <a:rPr lang="en-US" altLang="zh-TW" dirty="0">
                <a:ea typeface="微軟正黑體"/>
              </a:rPr>
              <a:t>/</a:t>
            </a:r>
            <a:r>
              <a:rPr lang="zh-TW" altLang="en-US" dirty="0">
                <a:ea typeface="微軟正黑體"/>
              </a:rPr>
              <a:t>檢視</a:t>
            </a:r>
            <a:r>
              <a:rPr lang="en-US" altLang="zh-TW" dirty="0">
                <a:ea typeface="微軟正黑體"/>
              </a:rPr>
              <a:t>(</a:t>
            </a:r>
            <a:r>
              <a:rPr lang="en-US" altLang="zh-TW" dirty="0" err="1">
                <a:ea typeface="微軟正黑體"/>
              </a:rPr>
              <a:t>Table,View,Funciton,SP</a:t>
            </a:r>
            <a:r>
              <a:rPr lang="en-US" altLang="zh-TW" dirty="0">
                <a:ea typeface="微軟正黑體"/>
              </a:rPr>
              <a:t>)</a:t>
            </a:r>
            <a:r>
              <a:rPr lang="zh-TW" altLang="en-US" dirty="0">
                <a:ea typeface="微軟正黑體"/>
              </a:rPr>
              <a:t>內容</a:t>
            </a:r>
            <a:endParaRPr lang="en-US" altLang="zh-TW" dirty="0">
              <a:ea typeface="微軟正黑體"/>
            </a:endParaRPr>
          </a:p>
          <a:p>
            <a:pPr lvl="1"/>
            <a:r>
              <a:rPr lang="zh-TW" altLang="en-US" dirty="0"/>
              <a:t>檔案總管</a:t>
            </a:r>
            <a:r>
              <a:rPr lang="en-US" altLang="zh-TW" dirty="0"/>
              <a:t>-</a:t>
            </a:r>
            <a:r>
              <a:rPr lang="zh-TW" altLang="en-US" dirty="0"/>
              <a:t>方便檢視與管理執行前後實體檔案</a:t>
            </a:r>
            <a:endParaRPr lang="en-US" altLang="zh-TW" dirty="0"/>
          </a:p>
          <a:p>
            <a:pPr lvl="1"/>
            <a:r>
              <a:rPr lang="zh-TW" altLang="en-US" dirty="0"/>
              <a:t>安全性管理</a:t>
            </a:r>
            <a:r>
              <a:rPr lang="en-US" altLang="zh-TW" dirty="0"/>
              <a:t>-</a:t>
            </a:r>
            <a:r>
              <a:rPr lang="zh-TW" altLang="en-US" dirty="0"/>
              <a:t>具有功能與權限與角色指派功能，讓不同使用者具有不同安全性控管</a:t>
            </a:r>
            <a:endParaRPr lang="en-US" altLang="zh-TW" dirty="0"/>
          </a:p>
          <a:p>
            <a:pPr lvl="1"/>
            <a:r>
              <a:rPr lang="zh-TW" altLang="zh-TW" dirty="0"/>
              <a:t>License管理-依照</a:t>
            </a:r>
            <a:r>
              <a:rPr lang="zh-TW" altLang="zh-TW" dirty="0" smtClean="0"/>
              <a:t>模組</a:t>
            </a:r>
            <a:r>
              <a:rPr lang="zh-TW" altLang="en-US" dirty="0"/>
              <a:t>輸入</a:t>
            </a:r>
            <a:r>
              <a:rPr lang="zh-TW" altLang="zh-TW" dirty="0" smtClean="0"/>
              <a:t>l</a:t>
            </a:r>
            <a:r>
              <a:rPr lang="zh-TW" altLang="zh-TW" dirty="0"/>
              <a:t>icens</a:t>
            </a:r>
            <a:r>
              <a:rPr lang="zh-TW" altLang="zh-TW" dirty="0" smtClean="0"/>
              <a:t>e</a:t>
            </a:r>
            <a:r>
              <a:rPr lang="zh-TW" altLang="en-US" dirty="0" smtClean="0"/>
              <a:t> </a:t>
            </a:r>
            <a:r>
              <a:rPr lang="en-US" altLang="zh-TW" dirty="0" smtClean="0"/>
              <a:t>Key</a:t>
            </a:r>
            <a:r>
              <a:rPr lang="zh-TW" altLang="zh-TW" dirty="0" smtClean="0"/>
              <a:t>開啟</a:t>
            </a:r>
            <a:r>
              <a:rPr lang="zh-TW" altLang="zh-TW" dirty="0"/>
              <a:t>相關功能</a:t>
            </a:r>
            <a:endParaRPr lang="en-US" altLang="zh-TW" dirty="0"/>
          </a:p>
          <a:p>
            <a:r>
              <a:rPr lang="zh-TW" altLang="en-US" dirty="0"/>
              <a:t>維護</a:t>
            </a:r>
            <a:endParaRPr lang="en-US" altLang="zh-TW" dirty="0"/>
          </a:p>
          <a:p>
            <a:pPr lvl="1"/>
            <a:r>
              <a:rPr lang="zh-TW" altLang="en-US" dirty="0"/>
              <a:t>維護人員可檢視所有設定內容，無須詢問開發人員</a:t>
            </a:r>
            <a:endParaRPr lang="en-US" altLang="zh-TW" dirty="0"/>
          </a:p>
          <a:p>
            <a:r>
              <a:rPr lang="zh-TW" altLang="en-US" dirty="0"/>
              <a:t>監控與通知</a:t>
            </a:r>
            <a:endParaRPr lang="en-US" altLang="zh-TW" dirty="0"/>
          </a:p>
          <a:p>
            <a:pPr lvl="1"/>
            <a:r>
              <a:rPr lang="zh-TW" altLang="en-US" dirty="0"/>
              <a:t>自動產生執行紀錄檔</a:t>
            </a:r>
            <a:r>
              <a:rPr lang="en-US" altLang="zh-TW" dirty="0"/>
              <a:t>-</a:t>
            </a:r>
            <a:r>
              <a:rPr lang="zh-TW" altLang="en-US" dirty="0"/>
              <a:t>可檢視系統異常，資料異常</a:t>
            </a:r>
            <a:r>
              <a:rPr lang="en-US" altLang="zh-TW" dirty="0"/>
              <a:t>(</a:t>
            </a:r>
            <a:r>
              <a:rPr lang="zh-TW" altLang="en-US" dirty="0"/>
              <a:t>異常原因</a:t>
            </a:r>
            <a:r>
              <a:rPr lang="en-US" altLang="zh-TW" dirty="0"/>
              <a:t>)</a:t>
            </a:r>
            <a:r>
              <a:rPr lang="zh-TW" altLang="en-US" dirty="0"/>
              <a:t>、檔案</a:t>
            </a:r>
            <a:r>
              <a:rPr lang="en-US" altLang="zh-TW" dirty="0"/>
              <a:t>(</a:t>
            </a:r>
            <a:r>
              <a:rPr lang="zh-TW" altLang="en-US" dirty="0"/>
              <a:t>總、成功、失敗筆數</a:t>
            </a:r>
            <a:r>
              <a:rPr lang="en-US" altLang="zh-TW" dirty="0"/>
              <a:t>)</a:t>
            </a:r>
            <a:r>
              <a:rPr lang="zh-TW" altLang="en-US" dirty="0"/>
              <a:t>、作業及排程執行紀錄功能</a:t>
            </a:r>
            <a:endParaRPr lang="en-US" altLang="zh-TW" dirty="0"/>
          </a:p>
          <a:p>
            <a:pPr lvl="1"/>
            <a:r>
              <a:rPr lang="zh-TW" altLang="en-US" dirty="0"/>
              <a:t>透過</a:t>
            </a:r>
            <a:r>
              <a:rPr lang="en-US" altLang="zh-TW" dirty="0"/>
              <a:t>Email</a:t>
            </a:r>
            <a:r>
              <a:rPr lang="zh-TW" altLang="en-US" dirty="0"/>
              <a:t>通知</a:t>
            </a:r>
            <a:r>
              <a:rPr lang="en-US" altLang="zh-TW" dirty="0"/>
              <a:t>-</a:t>
            </a:r>
            <a:r>
              <a:rPr lang="zh-TW" altLang="en-US" dirty="0"/>
              <a:t>設定執行結果</a:t>
            </a:r>
            <a:r>
              <a:rPr lang="en-US" altLang="zh-TW" dirty="0"/>
              <a:t>Email</a:t>
            </a:r>
            <a:r>
              <a:rPr lang="zh-TW" altLang="en-US" dirty="0"/>
              <a:t>通知相關</a:t>
            </a:r>
            <a:r>
              <a:rPr lang="zh-TW" altLang="en-US" dirty="0" smtClean="0"/>
              <a:t>人員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使用者操作稽核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登入、登出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SQL</a:t>
            </a:r>
            <a:r>
              <a:rPr lang="zh-TW" altLang="en-US" dirty="0" smtClean="0"/>
              <a:t> 語法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Json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 </a:t>
            </a:r>
            <a:r>
              <a:rPr lang="en-US" altLang="zh-TW" dirty="0" smtClean="0"/>
              <a:t>Log</a:t>
            </a:r>
          </a:p>
          <a:p>
            <a:pPr lvl="2"/>
            <a:r>
              <a:rPr lang="zh-TW" altLang="en-US" dirty="0" smtClean="0"/>
              <a:t>資料表</a:t>
            </a:r>
            <a:r>
              <a:rPr lang="zh-TW" altLang="en-US" dirty="0"/>
              <a:t>欄位</a:t>
            </a:r>
            <a:r>
              <a:rPr lang="zh-TW" altLang="en-US" dirty="0" smtClean="0"/>
              <a:t>異動紀錄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508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6618" y="624109"/>
            <a:ext cx="11314545" cy="1703455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b="1" dirty="0"/>
              <a:t>開發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具有檔案</a:t>
            </a:r>
            <a:r>
              <a:rPr lang="en-US" altLang="zh-TW" dirty="0"/>
              <a:t>(</a:t>
            </a:r>
            <a:r>
              <a:rPr lang="zh-TW" altLang="en-US" dirty="0"/>
              <a:t>管理、匯入、匯出、解</a:t>
            </a:r>
            <a:r>
              <a:rPr lang="en-US" altLang="zh-TW" dirty="0"/>
              <a:t>(</a:t>
            </a:r>
            <a:r>
              <a:rPr lang="zh-TW" altLang="en-US" dirty="0"/>
              <a:t>壓</a:t>
            </a:r>
            <a:r>
              <a:rPr lang="en-US" altLang="zh-TW" dirty="0"/>
              <a:t>)</a:t>
            </a:r>
            <a:r>
              <a:rPr lang="zh-TW" altLang="en-US" dirty="0"/>
              <a:t>縮、</a:t>
            </a:r>
            <a:r>
              <a:rPr lang="en-US" altLang="zh-TW" dirty="0"/>
              <a:t>FTP</a:t>
            </a:r>
            <a:r>
              <a:rPr lang="zh-TW" altLang="en-US" dirty="0"/>
              <a:t>傳輸、</a:t>
            </a:r>
            <a:r>
              <a:rPr lang="en-US" altLang="zh-TW" dirty="0"/>
              <a:t>http</a:t>
            </a:r>
            <a:r>
              <a:rPr lang="zh-TW" altLang="en-US" dirty="0"/>
              <a:t>傳輸</a:t>
            </a:r>
            <a:r>
              <a:rPr lang="en-US" altLang="zh-TW" dirty="0"/>
              <a:t>)</a:t>
            </a:r>
            <a:r>
              <a:rPr lang="zh-TW" altLang="en-US" dirty="0"/>
              <a:t>、執行</a:t>
            </a:r>
            <a:r>
              <a:rPr lang="en-US" altLang="zh-TW" dirty="0"/>
              <a:t>(</a:t>
            </a:r>
            <a:r>
              <a:rPr lang="zh-TW" altLang="en-US" dirty="0"/>
              <a:t>作業、</a:t>
            </a:r>
            <a:r>
              <a:rPr lang="en-US" altLang="zh-TW" dirty="0"/>
              <a:t>SQL</a:t>
            </a:r>
            <a:r>
              <a:rPr lang="zh-TW" altLang="en-US" dirty="0"/>
              <a:t>、外部執行檔、</a:t>
            </a:r>
            <a:r>
              <a:rPr lang="en-US" altLang="zh-TW" dirty="0"/>
              <a:t>SSIS</a:t>
            </a:r>
            <a:r>
              <a:rPr lang="zh-TW" altLang="en-US" dirty="0"/>
              <a:t>封裝、</a:t>
            </a:r>
            <a:r>
              <a:rPr lang="en-US" altLang="zh-TW" dirty="0"/>
              <a:t>Email</a:t>
            </a:r>
            <a:r>
              <a:rPr lang="zh-TW" altLang="en-US" dirty="0"/>
              <a:t>發送</a:t>
            </a:r>
            <a:r>
              <a:rPr lang="en-US" altLang="zh-TW" dirty="0"/>
              <a:t>)</a:t>
            </a:r>
            <a:r>
              <a:rPr lang="zh-TW" altLang="en-US" dirty="0"/>
              <a:t>等功能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596" y="2637284"/>
            <a:ext cx="2255715" cy="280440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309" y="2637284"/>
            <a:ext cx="2324301" cy="374488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1297" y="2637284"/>
            <a:ext cx="2057578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6618" y="624110"/>
            <a:ext cx="11314545" cy="1278582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/>
              <a:t>開發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模組參數化設定</a:t>
            </a:r>
            <a:r>
              <a:rPr lang="en-US" altLang="zh-TW" dirty="0"/>
              <a:t>-</a:t>
            </a:r>
            <a:r>
              <a:rPr lang="zh-TW" altLang="en-US" dirty="0"/>
              <a:t>例如檔案匯入</a:t>
            </a:r>
            <a:r>
              <a:rPr lang="en-US" altLang="zh-TW" dirty="0"/>
              <a:t>(1/2)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51" y="1902692"/>
            <a:ext cx="5906012" cy="437258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630" y="1902692"/>
            <a:ext cx="5371587" cy="437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91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6618" y="624110"/>
            <a:ext cx="11314545" cy="1278582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/>
              <a:t>開發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模組參數化設定</a:t>
            </a:r>
            <a:r>
              <a:rPr lang="en-US" altLang="zh-TW" dirty="0"/>
              <a:t>-</a:t>
            </a:r>
            <a:r>
              <a:rPr lang="zh-TW" altLang="en-US" dirty="0"/>
              <a:t>例如檔案匯入</a:t>
            </a:r>
            <a:r>
              <a:rPr lang="en-US" altLang="zh-TW" dirty="0"/>
              <a:t>(2/2)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692" y="1902692"/>
            <a:ext cx="10112616" cy="468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14765" y="230909"/>
            <a:ext cx="9772071" cy="1043709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b="1" dirty="0"/>
              <a:t>開發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多人不同裝置協同開發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827" y="1843454"/>
            <a:ext cx="3867827" cy="473319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409" y="1461778"/>
            <a:ext cx="6680216" cy="504659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983" y="1461778"/>
            <a:ext cx="6680642" cy="503457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0983" y="1410841"/>
            <a:ext cx="6680642" cy="512366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1053" y="1461778"/>
            <a:ext cx="8152074" cy="51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03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6618" y="624110"/>
            <a:ext cx="11314545" cy="1278582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b="1" dirty="0"/>
              <a:t>開發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SQL</a:t>
            </a:r>
            <a:r>
              <a:rPr lang="zh-TW" altLang="en-US" dirty="0"/>
              <a:t>語法產生器</a:t>
            </a:r>
            <a:r>
              <a:rPr lang="en-US" altLang="zh-TW" dirty="0"/>
              <a:t>-</a:t>
            </a:r>
            <a:r>
              <a:rPr lang="zh-TW" altLang="en-US" dirty="0"/>
              <a:t>系統會產生</a:t>
            </a:r>
            <a:r>
              <a:rPr lang="en-US" altLang="zh-TW" dirty="0"/>
              <a:t>SQL</a:t>
            </a:r>
            <a:r>
              <a:rPr lang="zh-TW" altLang="en-US" dirty="0"/>
              <a:t>語法，減少</a:t>
            </a:r>
            <a:r>
              <a:rPr lang="en-US" altLang="zh-TW" dirty="0"/>
              <a:t>SQL</a:t>
            </a:r>
            <a:r>
              <a:rPr lang="zh-TW" altLang="en-US" dirty="0"/>
              <a:t>開發時間​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046" y="1736437"/>
            <a:ext cx="10079153" cy="447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3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D964E7A4E25A08488656A6EEEDDF7869" ma:contentTypeVersion="2" ma:contentTypeDescription="新建文档。" ma:contentTypeScope="" ma:versionID="ace0dbc2cc61c97c5fa341079b6423f8">
  <xsd:schema xmlns:xsd="http://www.w3.org/2001/XMLSchema" xmlns:xs="http://www.w3.org/2001/XMLSchema" xmlns:p="http://schemas.microsoft.com/office/2006/metadata/properties" xmlns:ns2="dc738bfa-ab61-413a-bc6b-25fa2f06df66" targetNamespace="http://schemas.microsoft.com/office/2006/metadata/properties" ma:root="true" ma:fieldsID="bbe8bc5938ddde51795bab9fc4296284" ns2:_="">
    <xsd:import namespace="dc738bfa-ab61-413a-bc6b-25fa2f06df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38bfa-ab61-413a-bc6b-25fa2f06df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5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6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Props1.xml><?xml version="1.0" encoding="utf-8"?>
<ds:datastoreItem xmlns:ds="http://schemas.openxmlformats.org/officeDocument/2006/customXml" ds:itemID="{540B6D94-1075-46DD-A7F9-E0378052183A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31D41D7-D620-47ED-9083-E82B404CBF31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dc738bfa-ab61-413a-bc6b-25fa2f06df66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FB4CD9D-3BC1-42A3-A468-E8D0B0337B7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6CC58CDE-8F96-4095-BDED-8A47ABD727EE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A6BC2F24-0066-4BE5-824C-AA4012B1F64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F3A3437F-FECB-45DF-90FF-DD804982CC4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867</TotalTime>
  <Words>1714</Words>
  <Application>Microsoft Office PowerPoint</Application>
  <PresentationFormat>寬螢幕</PresentationFormat>
  <Paragraphs>214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6" baseType="lpstr">
      <vt:lpstr>微軟正黑體</vt:lpstr>
      <vt:lpstr>Arial</vt:lpstr>
      <vt:lpstr>Century Gothic</vt:lpstr>
      <vt:lpstr>Wingdings 3</vt:lpstr>
      <vt:lpstr>絲縷</vt:lpstr>
      <vt:lpstr>批次平台簡介</vt:lpstr>
      <vt:lpstr>議題</vt:lpstr>
      <vt:lpstr>SBP平台功能解說 </vt:lpstr>
      <vt:lpstr>SBP平台功能解說 </vt:lpstr>
      <vt:lpstr>開發 具有檔案(管理、匯入、匯出、解(壓)縮、FTP傳輸、http傳輸)、執行(作業、SQL、外部執行檔、SSIS封裝、Email發送)等功能</vt:lpstr>
      <vt:lpstr>開發 模組參數化設定-例如檔案匯入(1/2)</vt:lpstr>
      <vt:lpstr>開發 模組參數化設定-例如檔案匯入(2/2)</vt:lpstr>
      <vt:lpstr>開發 多人不同裝置協同開發</vt:lpstr>
      <vt:lpstr>開發 SQL語法產生器-系統會產生SQL語法，減少SQL開發時間​</vt:lpstr>
      <vt:lpstr>部屬 SQL部屬-設定內容皆可產生Insert或update SQL語法</vt:lpstr>
      <vt:lpstr>執行 手動與定期執行作業​</vt:lpstr>
      <vt:lpstr>執行 外部事件觸發執行或停止作業</vt:lpstr>
      <vt:lpstr>管理 資料庫物件管理(1/2)</vt:lpstr>
      <vt:lpstr>管理 資料庫物件管理(2/2)</vt:lpstr>
      <vt:lpstr>管理 檔案總管-方便檢視與管理執行前後實體檔案​</vt:lpstr>
      <vt:lpstr>管理 安全性管理-具有功能與權限與角色指派功能</vt:lpstr>
      <vt:lpstr>管理 依照不同權限登入，具有不同功能使用</vt:lpstr>
      <vt:lpstr>管理 依照模組購買license開啟相關功能</vt:lpstr>
      <vt:lpstr>監控與通知​ 自動產生執行紀錄檔</vt:lpstr>
      <vt:lpstr>監控與通知​ 透過Email通知-設定執行結果Email通知相關人員​</vt:lpstr>
      <vt:lpstr>稽核(1/2) </vt:lpstr>
      <vt:lpstr>稽核(2/2) </vt:lpstr>
      <vt:lpstr>SBP硬體模組架構圖</vt:lpstr>
      <vt:lpstr>集中式管理多台後端伺服器 </vt:lpstr>
      <vt:lpstr>SBP應用(1/2)</vt:lpstr>
      <vt:lpstr>SBP應用(2/2)</vt:lpstr>
      <vt:lpstr>為何要用SBP</vt:lpstr>
      <vt:lpstr>批次開發現狀之問題</vt:lpstr>
      <vt:lpstr>功能特色</vt:lpstr>
      <vt:lpstr>SBP與ETL工具比較(1/2)</vt:lpstr>
      <vt:lpstr>SBP與ETL工具比較(2/2)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SBP平台</dc:title>
  <dc:creator>葉俊志</dc:creator>
  <cp:lastModifiedBy>俊志 葉</cp:lastModifiedBy>
  <cp:revision>312</cp:revision>
  <dcterms:created xsi:type="dcterms:W3CDTF">2016-08-04T07:30:26Z</dcterms:created>
  <dcterms:modified xsi:type="dcterms:W3CDTF">2019-03-02T07:06:42Z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0x010100D964E7A4E25A08488656A6EEEDDF7869</vt:lpwstr>
  </property>
</Properties>
</file>