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2"/>
  </p:sldMasterIdLst>
  <p:sldIdLst>
    <p:sldId id="256" r:id="rId23"/>
    <p:sldId id="259" r:id="rId24"/>
    <p:sldId id="257" r:id="rId25"/>
    <p:sldId id="258" r:id="rId26"/>
    <p:sldId id="260" r:id="rId27"/>
    <p:sldId id="261" r:id="rId28"/>
    <p:sldId id="285" r:id="rId29"/>
    <p:sldId id="286" r:id="rId30"/>
    <p:sldId id="287" r:id="rId31"/>
    <p:sldId id="342" r:id="rId32"/>
    <p:sldId id="288" r:id="rId33"/>
    <p:sldId id="290" r:id="rId34"/>
    <p:sldId id="292" r:id="rId35"/>
    <p:sldId id="293" r:id="rId36"/>
    <p:sldId id="291" r:id="rId37"/>
    <p:sldId id="294" r:id="rId38"/>
    <p:sldId id="295" r:id="rId39"/>
    <p:sldId id="289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265" r:id="rId49"/>
    <p:sldId id="266" r:id="rId50"/>
    <p:sldId id="267" r:id="rId51"/>
    <p:sldId id="280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9" r:id="rId65"/>
    <p:sldId id="320" r:id="rId66"/>
    <p:sldId id="321" r:id="rId67"/>
    <p:sldId id="317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63" Type="http://schemas.openxmlformats.org/officeDocument/2006/relationships/slide" Target="slides/slide41.xml"/><Relationship Id="rId68" Type="http://schemas.openxmlformats.org/officeDocument/2006/relationships/slide" Target="slides/slide46.xml"/><Relationship Id="rId76" Type="http://schemas.openxmlformats.org/officeDocument/2006/relationships/slide" Target="slides/slide54.xml"/><Relationship Id="rId84" Type="http://schemas.openxmlformats.org/officeDocument/2006/relationships/slide" Target="slides/slide62.xml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4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66" Type="http://schemas.openxmlformats.org/officeDocument/2006/relationships/slide" Target="slides/slide44.xml"/><Relationship Id="rId74" Type="http://schemas.openxmlformats.org/officeDocument/2006/relationships/slide" Target="slides/slide52.xml"/><Relationship Id="rId79" Type="http://schemas.openxmlformats.org/officeDocument/2006/relationships/slide" Target="slides/slide57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39.xml"/><Relationship Id="rId82" Type="http://schemas.openxmlformats.org/officeDocument/2006/relationships/slide" Target="slides/slide60.xml"/><Relationship Id="rId90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slide" Target="slides/slide47.xml"/><Relationship Id="rId77" Type="http://schemas.openxmlformats.org/officeDocument/2006/relationships/slide" Target="slides/slide55.xml"/><Relationship Id="rId8" Type="http://schemas.openxmlformats.org/officeDocument/2006/relationships/customXml" Target="../customXml/item8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80" Type="http://schemas.openxmlformats.org/officeDocument/2006/relationships/slide" Target="slides/slide58.xml"/><Relationship Id="rId85" Type="http://schemas.openxmlformats.org/officeDocument/2006/relationships/slide" Target="slides/slide6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slide" Target="slides/slide45.xml"/><Relationship Id="rId20" Type="http://schemas.openxmlformats.org/officeDocument/2006/relationships/customXml" Target="../customXml/item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slide" Target="slides/slide48.xml"/><Relationship Id="rId75" Type="http://schemas.openxmlformats.org/officeDocument/2006/relationships/slide" Target="slides/slide53.xml"/><Relationship Id="rId83" Type="http://schemas.openxmlformats.org/officeDocument/2006/relationships/slide" Target="slides/slide61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customXml" Target="../customXml/item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73" Type="http://schemas.openxmlformats.org/officeDocument/2006/relationships/slide" Target="slides/slide51.xml"/><Relationship Id="rId78" Type="http://schemas.openxmlformats.org/officeDocument/2006/relationships/slide" Target="slides/slide56.xml"/><Relationship Id="rId81" Type="http://schemas.openxmlformats.org/officeDocument/2006/relationships/slide" Target="slides/slide59.xml"/><Relationship Id="rId8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file:///C:\Users\0667777\AppData\Local\Temp\WindowsLiveWriter1286139640\supfiles607375A\image23.p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Users\0667777\AppData\Local\Temp\WindowsLiveWriter1286139640\supfiles607375A\image1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6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8.xml"/><Relationship Id="rId7" Type="http://schemas.openxmlformats.org/officeDocument/2006/relationships/image" Target="../media/image3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Simple </a:t>
            </a:r>
            <a:r>
              <a:rPr lang="en-US" altLang="zh-TW" b="1" dirty="0"/>
              <a:t>Batch </a:t>
            </a:r>
            <a:r>
              <a:rPr lang="en-US" altLang="zh-TW" b="1" dirty="0" smtClean="0"/>
              <a:t>Platform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7364" y="1266761"/>
            <a:ext cx="4566370" cy="20702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架構四</a:t>
            </a:r>
            <a:r>
              <a:rPr lang="en-US" altLang="zh-TW" dirty="0" smtClean="0"/>
              <a:t>(Web </a:t>
            </a:r>
            <a:r>
              <a:rPr lang="en-US" altLang="zh-TW" dirty="0" smtClean="0"/>
              <a:t>+Batch(AP</a:t>
            </a:r>
            <a:r>
              <a:rPr lang="en-US" altLang="zh-TW" dirty="0"/>
              <a:t>) +</a:t>
            </a:r>
            <a:r>
              <a:rPr lang="en-US" altLang="zh-TW" dirty="0" err="1"/>
              <a:t>Sch+DB</a:t>
            </a:r>
            <a:r>
              <a:rPr lang="en-US" altLang="zh-TW" dirty="0"/>
              <a:t>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4"/>
            <a:ext cx="10166948" cy="451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1671782"/>
            <a:ext cx="1338746" cy="396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8375" y="1746265"/>
            <a:ext cx="145946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57665" y="2367764"/>
            <a:ext cx="301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1618643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52584" y="1719388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381820" y="4978909"/>
            <a:ext cx="198167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rot="5400000" flipH="1">
            <a:off x="6024424" y="4500933"/>
            <a:ext cx="615998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674766" y="4294354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415146" y="4362911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7375016" y="4867329"/>
            <a:ext cx="3040828" cy="658300"/>
          </a:xfrm>
          <a:prstGeom prst="rightArrow">
            <a:avLst>
              <a:gd name="adj1" fmla="val 36416"/>
              <a:gd name="adj2" fmla="val 5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12057" y="2465793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3727397" y="2226790"/>
            <a:ext cx="58741" cy="32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702973" y="2825243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19334" y="2687782"/>
            <a:ext cx="1065961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786974" cy="44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85295" y="2557237"/>
            <a:ext cx="2007155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749941" y="2352419"/>
            <a:ext cx="1239719" cy="62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19748" y="3968706"/>
            <a:ext cx="209985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SBPRemoteClient.exe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0864" y="3390028"/>
            <a:ext cx="4585266" cy="236396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59190" y="3529343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61" name="向右箭號 60"/>
          <p:cNvSpPr/>
          <p:nvPr/>
        </p:nvSpPr>
        <p:spPr>
          <a:xfrm rot="5400000" flipH="1">
            <a:off x="5735570" y="3218038"/>
            <a:ext cx="1125545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47135" y="4362910"/>
            <a:ext cx="461665" cy="584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468319" y="3377132"/>
            <a:ext cx="461665" cy="832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64" name="向右箭號 63"/>
          <p:cNvSpPr/>
          <p:nvPr/>
        </p:nvSpPr>
        <p:spPr>
          <a:xfrm rot="5400000" flipH="1">
            <a:off x="6295293" y="2111286"/>
            <a:ext cx="429843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792840" y="1252741"/>
            <a:ext cx="3269961" cy="45413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9664193" y="1274205"/>
            <a:ext cx="2292633" cy="45413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 altLang="zh-TW" dirty="0" err="1" smtClean="0"/>
              <a:t>SBPWeb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62808"/>
            <a:ext cx="8915400" cy="454841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此模組為採用標準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Single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zh-TW" altLang="en-US" dirty="0"/>
              <a:t>支援所有大眾化的網頁瀏覽器</a:t>
            </a:r>
            <a:r>
              <a:rPr lang="en-US" altLang="zh-TW" dirty="0"/>
              <a:t>(</a:t>
            </a:r>
            <a:r>
              <a:rPr lang="zh-TW" altLang="en-US" dirty="0"/>
              <a:t>支援</a:t>
            </a:r>
            <a:r>
              <a:rPr lang="en-US" altLang="zh-TW" dirty="0"/>
              <a:t>Html5</a:t>
            </a:r>
            <a:r>
              <a:rPr lang="zh-TW" altLang="en-US" dirty="0"/>
              <a:t>版本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響應式設計的網頁顯示效果</a:t>
            </a:r>
            <a:r>
              <a:rPr lang="en-US" altLang="zh-TW" dirty="0"/>
              <a:t>(RWD)-</a:t>
            </a:r>
            <a:r>
              <a:rPr lang="zh-TW" altLang="en-US" dirty="0"/>
              <a:t>依照不同顯示裝置，調整適合的顯示</a:t>
            </a:r>
            <a:endParaRPr lang="en-US" altLang="zh-TW" dirty="0"/>
          </a:p>
          <a:p>
            <a:r>
              <a:rPr lang="zh-TW" altLang="en-US" dirty="0" smtClean="0"/>
              <a:t>集中式管理多台後端伺服器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可自行設定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SBPWebForwardAPI</a:t>
            </a:r>
            <a:r>
              <a:rPr lang="zh-TW" altLang="en-US" dirty="0" smtClean="0"/>
              <a:t> 網址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勾選轉址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Ionic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</a:t>
            </a:r>
            <a:r>
              <a:rPr lang="zh-TW" altLang="en-US" dirty="0" smtClean="0"/>
              <a:t> </a:t>
            </a:r>
            <a:r>
              <a:rPr lang="en-US" altLang="zh-TW" dirty="0" smtClean="0"/>
              <a:t>3.2.0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</a:t>
            </a:r>
          </a:p>
          <a:p>
            <a:pPr lvl="1"/>
            <a:r>
              <a:rPr lang="en-US" altLang="zh-TW" dirty="0"/>
              <a:t>ionic-angular 3.9.2</a:t>
            </a:r>
          </a:p>
          <a:p>
            <a:pPr lvl="1"/>
            <a:r>
              <a:rPr lang="en-US" altLang="zh-TW" dirty="0" smtClean="0"/>
              <a:t>Angular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5.0.3</a:t>
            </a:r>
          </a:p>
          <a:p>
            <a:pPr lvl="1"/>
            <a:r>
              <a:rPr lang="en-US" altLang="zh-TW" dirty="0" smtClean="0"/>
              <a:t>Cordova</a:t>
            </a:r>
            <a:r>
              <a:rPr lang="zh-TW" altLang="en-US" dirty="0" smtClean="0"/>
              <a:t> </a:t>
            </a:r>
            <a:r>
              <a:rPr lang="en-US" altLang="zh-TW" dirty="0" smtClean="0"/>
              <a:t>8.0</a:t>
            </a:r>
          </a:p>
          <a:p>
            <a:pPr lvl="2"/>
            <a:r>
              <a:rPr lang="en-US" altLang="zh-TW" dirty="0"/>
              <a:t>android 7.0.0 browser 5.0.3 windows </a:t>
            </a:r>
            <a:r>
              <a:rPr lang="en-US" altLang="zh-TW" dirty="0" smtClean="0"/>
              <a:t>5.0.0</a:t>
            </a:r>
          </a:p>
          <a:p>
            <a:r>
              <a:rPr lang="zh-TW" altLang="en-US" dirty="0" smtClean="0"/>
              <a:t>依照不同權限登入，具有不同功能使用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zh-TW" altLang="en-US" dirty="0"/>
              <a:t>模組</a:t>
            </a:r>
            <a:r>
              <a:rPr lang="zh-TW" altLang="en-US" dirty="0" smtClean="0"/>
              <a:t>購買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開啟相關功能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採用</a:t>
            </a:r>
            <a:r>
              <a:rPr lang="zh-TW" altLang="en-US" dirty="0"/>
              <a:t>標準</a:t>
            </a:r>
            <a:r>
              <a:rPr lang="en-US" altLang="zh-TW" dirty="0"/>
              <a:t>HTML5</a:t>
            </a:r>
            <a:r>
              <a:rPr lang="zh-TW" altLang="en-US" dirty="0"/>
              <a:t> 的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應用程式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594" y="2036885"/>
            <a:ext cx="71135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</a:t>
            </a:r>
            <a:r>
              <a:rPr lang="zh-TW" altLang="en-US" dirty="0"/>
              <a:t>式設計的網頁顯示效果</a:t>
            </a:r>
            <a:r>
              <a:rPr lang="en-US" altLang="zh-TW" dirty="0"/>
              <a:t>(RWD)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7" y="1843454"/>
            <a:ext cx="3867827" cy="47331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09" y="1461778"/>
            <a:ext cx="6680216" cy="5046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83" y="1461778"/>
            <a:ext cx="6680642" cy="50345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83" y="1410841"/>
            <a:ext cx="6680642" cy="51236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3" y="1461778"/>
            <a:ext cx="8152074" cy="51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集中式管理多台後端伺服器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34" y="1439008"/>
            <a:ext cx="5314033" cy="37782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87" y="3613640"/>
            <a:ext cx="5160352" cy="28122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98" y="1256200"/>
            <a:ext cx="2902194" cy="22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SBPWeb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-</a:t>
            </a:r>
            <a:r>
              <a:rPr lang="zh-TW" altLang="en-US" dirty="0"/>
              <a:t>使用</a:t>
            </a:r>
            <a:r>
              <a:rPr lang="en-US" altLang="zh-TW" dirty="0"/>
              <a:t>Ionic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 </a:t>
            </a:r>
            <a:r>
              <a:rPr lang="en-US" altLang="zh-TW" dirty="0"/>
              <a:t>3.2.0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363" y="1781907"/>
            <a:ext cx="3752497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42" y="1781907"/>
            <a:ext cx="452187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依照不同</a:t>
            </a:r>
            <a:r>
              <a:rPr lang="zh-TW" altLang="en-US" dirty="0" smtClean="0"/>
              <a:t>權限登入，</a:t>
            </a:r>
            <a:r>
              <a:rPr lang="zh-TW" altLang="en-US" dirty="0"/>
              <a:t>具有不同功能使用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54" y="1697403"/>
            <a:ext cx="5253061" cy="3778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6" y="1697403"/>
            <a:ext cx="6339254" cy="3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02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依照模組購買</a:t>
            </a:r>
            <a:r>
              <a:rPr lang="en-US" altLang="zh-TW" dirty="0"/>
              <a:t>license</a:t>
            </a:r>
            <a:r>
              <a:rPr lang="zh-TW" altLang="en-US" dirty="0"/>
              <a:t>開啟相關功能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1362442"/>
            <a:ext cx="6029325" cy="115252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146" y="1362442"/>
            <a:ext cx="4101906" cy="45165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052" y="2690347"/>
            <a:ext cx="6029325" cy="31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SBPApp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此模組與</a:t>
            </a:r>
            <a:r>
              <a:rPr lang="en-US" altLang="zh-TW" dirty="0" err="1" smtClean="0"/>
              <a:t>SBPWeb</a:t>
            </a:r>
            <a:r>
              <a:rPr lang="zh-TW" altLang="en-US" dirty="0" smtClean="0"/>
              <a:t>具有相同的功能</a:t>
            </a:r>
            <a:endParaRPr lang="en-US" altLang="zh-TW" dirty="0" smtClean="0"/>
          </a:p>
          <a:p>
            <a:r>
              <a:rPr lang="zh-TW" altLang="en-US" dirty="0"/>
              <a:t>堤</a:t>
            </a:r>
            <a:r>
              <a:rPr lang="zh-TW" altLang="en-US" dirty="0" smtClean="0"/>
              <a:t>共一些</a:t>
            </a:r>
            <a:r>
              <a:rPr lang="en-US" altLang="zh-TW" dirty="0" smtClean="0"/>
              <a:t>Cordova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Native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cordova</a:t>
            </a:r>
            <a:r>
              <a:rPr lang="zh-TW" altLang="en-US" dirty="0" smtClean="0"/>
              <a:t>方式產生的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windows</a:t>
            </a:r>
            <a:r>
              <a:rPr lang="zh-TW" altLang="en-US" dirty="0"/>
              <a:t> 市集或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 smtClean="0"/>
              <a:t>下載或</a:t>
            </a:r>
            <a:r>
              <a:rPr lang="en-US" altLang="zh-TW" dirty="0" smtClean="0"/>
              <a:t>Apple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Store</a:t>
            </a:r>
            <a:r>
              <a:rPr lang="zh-TW" altLang="en-US" dirty="0" smtClean="0"/>
              <a:t>安裝</a:t>
            </a:r>
            <a:r>
              <a:rPr lang="zh-TW" altLang="en-US" dirty="0"/>
              <a:t>的程式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3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altLang="zh-TW" dirty="0" err="1" smtClean="0"/>
              <a:t>SBPWebApi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r>
              <a:rPr lang="zh-TW" altLang="en-US" dirty="0" smtClean="0"/>
              <a:t>提</a:t>
            </a:r>
            <a:r>
              <a:rPr lang="zh-TW" altLang="en-US" dirty="0"/>
              <a:t>供</a:t>
            </a:r>
            <a:r>
              <a:rPr lang="zh-TW" altLang="en-US" dirty="0" smtClean="0"/>
              <a:t>標準的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由前端應用程式呼叫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SBPWeb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SBPApp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SBPRemoteClient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SBPWebForwardAPI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RestFul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en-US" altLang="zh-TW" dirty="0" err="1" smtClean="0"/>
              <a:t>SBPWeb</a:t>
            </a:r>
            <a:r>
              <a:rPr lang="zh-TW" altLang="en-US" dirty="0"/>
              <a:t>、</a:t>
            </a:r>
            <a:r>
              <a:rPr lang="en-US" altLang="zh-TW" dirty="0" err="1"/>
              <a:t>SBPApp</a:t>
            </a:r>
            <a:r>
              <a:rPr lang="en-US" altLang="zh-TW" dirty="0"/>
              <a:t> </a:t>
            </a:r>
            <a:r>
              <a:rPr lang="zh-TW" altLang="en-US" dirty="0"/>
              <a:t>簡稱</a:t>
            </a:r>
            <a:r>
              <a:rPr lang="en-US" altLang="zh-TW" dirty="0" err="1"/>
              <a:t>SBPWebClient</a:t>
            </a:r>
            <a:endParaRPr lang="en-US" altLang="zh-TW" dirty="0"/>
          </a:p>
          <a:p>
            <a:r>
              <a:rPr lang="zh-TW" altLang="en-US" dirty="0" smtClean="0"/>
              <a:t>提供批次</a:t>
            </a:r>
            <a:r>
              <a:rPr lang="zh-TW" altLang="en-US" dirty="0"/>
              <a:t>執行</a:t>
            </a:r>
            <a:r>
              <a:rPr lang="zh-TW" altLang="en-US" dirty="0" smtClean="0"/>
              <a:t>模組呼叫</a:t>
            </a:r>
            <a:r>
              <a:rPr lang="en-US" altLang="zh-TW" dirty="0" err="1" smtClean="0"/>
              <a:t>SBPClient</a:t>
            </a:r>
            <a:r>
              <a:rPr lang="zh-TW" altLang="en-US" dirty="0" smtClean="0"/>
              <a:t>執行批次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smtClean="0"/>
              <a:t>SBP</a:t>
            </a:r>
            <a:r>
              <a:rPr lang="zh-TW" altLang="en-US" dirty="0" smtClean="0"/>
              <a:t>相關設定模組呼叫，進行後端</a:t>
            </a:r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r>
              <a:rPr lang="zh-TW" altLang="en-US" dirty="0" smtClean="0"/>
              <a:t>提供檔案總管模組呼叫管理伺服器資料夾及檔案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smtClean="0"/>
              <a:t>FTP</a:t>
            </a:r>
            <a:r>
              <a:rPr lang="zh-TW" altLang="en-US" dirty="0" smtClean="0"/>
              <a:t>檔案</a:t>
            </a:r>
            <a:r>
              <a:rPr lang="zh-TW" altLang="en-US" dirty="0"/>
              <a:t>總管模組呼叫管理後</a:t>
            </a:r>
            <a:r>
              <a:rPr lang="zh-TW" altLang="en-US" dirty="0" smtClean="0"/>
              <a:t>端</a:t>
            </a:r>
            <a:r>
              <a:rPr lang="en-US" altLang="zh-TW" dirty="0" smtClean="0"/>
              <a:t>FTP</a:t>
            </a:r>
            <a:r>
              <a:rPr lang="zh-TW" altLang="en-US" dirty="0" smtClean="0"/>
              <a:t>伺服器</a:t>
            </a:r>
            <a:r>
              <a:rPr lang="zh-TW" altLang="en-US" dirty="0"/>
              <a:t>資料夾及檔案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8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何謂</a:t>
            </a:r>
            <a:r>
              <a:rPr lang="en-US" altLang="zh-TW" b="1" dirty="0"/>
              <a:t>SBP</a:t>
            </a:r>
            <a:r>
              <a:rPr lang="zh-TW" altLang="en-US" b="1" dirty="0"/>
              <a:t>平台</a:t>
            </a:r>
            <a:r>
              <a:rPr lang="en-US" altLang="zh-TW" b="1" dirty="0"/>
              <a:t>?</a:t>
            </a:r>
            <a:endParaRPr lang="zh-TW" altLang="en-US" dirty="0"/>
          </a:p>
          <a:p>
            <a:r>
              <a:rPr lang="zh-TW" altLang="en-US" b="1" dirty="0"/>
              <a:t>批次開發</a:t>
            </a:r>
            <a:r>
              <a:rPr lang="zh-TW" altLang="en-US" b="1" dirty="0" smtClean="0"/>
              <a:t>現狀</a:t>
            </a:r>
            <a:endParaRPr lang="en-US" altLang="zh-TW" b="1" dirty="0" smtClean="0"/>
          </a:p>
          <a:p>
            <a:r>
              <a:rPr lang="zh-TW" altLang="en-US" b="1" dirty="0" smtClean="0"/>
              <a:t>目的</a:t>
            </a:r>
            <a:endParaRPr lang="en-US" altLang="zh-TW" b="1" dirty="0" smtClean="0"/>
          </a:p>
          <a:p>
            <a:r>
              <a:rPr lang="zh-TW" altLang="en-US" b="1" dirty="0"/>
              <a:t>系統模組</a:t>
            </a:r>
            <a:r>
              <a:rPr lang="zh-TW" altLang="en-US" b="1" dirty="0" smtClean="0"/>
              <a:t>簡介</a:t>
            </a:r>
            <a:endParaRPr lang="en-US" altLang="zh-TW" b="1" dirty="0" smtClean="0"/>
          </a:p>
          <a:p>
            <a:r>
              <a:rPr lang="zh-TW" altLang="en-US" b="1" dirty="0"/>
              <a:t>平台功能說明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1701" y="624110"/>
            <a:ext cx="9332912" cy="1280890"/>
          </a:xfrm>
        </p:spPr>
        <p:txBody>
          <a:bodyPr/>
          <a:lstStyle/>
          <a:p>
            <a:r>
              <a:rPr lang="zh-TW" altLang="en-US" dirty="0"/>
              <a:t>提供標準的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由前端應用程式呼叫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018" y="1451341"/>
            <a:ext cx="5376497" cy="474491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144" y="1451340"/>
            <a:ext cx="5157859" cy="47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/>
          <a:lstStyle/>
          <a:p>
            <a:r>
              <a:rPr lang="zh-TW" altLang="en-US" dirty="0"/>
              <a:t>提供批次執行模組呼叫</a:t>
            </a:r>
            <a:r>
              <a:rPr lang="en-US" altLang="zh-TW" dirty="0" err="1"/>
              <a:t>SBPClient</a:t>
            </a:r>
            <a:r>
              <a:rPr lang="zh-TW" altLang="en-US" dirty="0"/>
              <a:t>執行</a:t>
            </a:r>
            <a:r>
              <a:rPr lang="zh-TW" altLang="en-US" dirty="0" smtClean="0"/>
              <a:t>批次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9" y="1450730"/>
            <a:ext cx="5662246" cy="5002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76" y="1318846"/>
            <a:ext cx="5380893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提供</a:t>
            </a:r>
            <a:r>
              <a:rPr lang="en-US" altLang="zh-TW" dirty="0"/>
              <a:t>SBP</a:t>
            </a:r>
            <a:r>
              <a:rPr lang="zh-TW" altLang="en-US" dirty="0"/>
              <a:t>相關設定模組呼叫，進行後端</a:t>
            </a:r>
            <a:r>
              <a:rPr lang="en-US" altLang="zh-TW" dirty="0"/>
              <a:t>SBP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資料庫存取</a:t>
            </a:r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96" y="2036885"/>
            <a:ext cx="2508610" cy="3778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23" y="2036885"/>
            <a:ext cx="2877283" cy="38539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70" y="2036885"/>
            <a:ext cx="2971800" cy="38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2955" y="624110"/>
            <a:ext cx="9851658" cy="852998"/>
          </a:xfrm>
        </p:spPr>
        <p:txBody>
          <a:bodyPr>
            <a:normAutofit/>
          </a:bodyPr>
          <a:lstStyle/>
          <a:p>
            <a:r>
              <a:rPr lang="zh-TW" altLang="en-US" dirty="0"/>
              <a:t>提供檔案總管模組呼叫管理伺服器資料夾及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16" y="1640742"/>
            <a:ext cx="3341076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00" y="1552819"/>
            <a:ext cx="305532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285" y="624110"/>
            <a:ext cx="10902461" cy="6419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提供</a:t>
            </a:r>
            <a:r>
              <a:rPr lang="en-US" altLang="zh-TW" dirty="0"/>
              <a:t>FTP</a:t>
            </a:r>
            <a:r>
              <a:rPr lang="zh-TW" altLang="en-US" dirty="0"/>
              <a:t>檔案總管模組呼叫管理後端</a:t>
            </a:r>
            <a:r>
              <a:rPr lang="en-US" altLang="zh-TW" dirty="0"/>
              <a:t>FTP</a:t>
            </a:r>
            <a:r>
              <a:rPr lang="zh-TW" altLang="en-US" dirty="0"/>
              <a:t>伺服器資料夾及檔案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38" y="1906649"/>
            <a:ext cx="5020408" cy="44606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7" y="1873128"/>
            <a:ext cx="5436944" cy="4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altLang="zh-TW" dirty="0" err="1"/>
              <a:t>SBPWebForwardAPI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r>
              <a:rPr lang="zh-TW" altLang="en-US" dirty="0"/>
              <a:t>提供標準的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由前端應用程式呼叫</a:t>
            </a:r>
            <a:endParaRPr lang="en-US" altLang="zh-TW" dirty="0"/>
          </a:p>
          <a:p>
            <a:pPr lvl="1"/>
            <a:r>
              <a:rPr lang="en-US" altLang="zh-TW" dirty="0" err="1"/>
              <a:t>SBPWeb</a:t>
            </a:r>
            <a:r>
              <a:rPr lang="zh-TW" altLang="en-US" dirty="0"/>
              <a:t>、</a:t>
            </a:r>
            <a:r>
              <a:rPr lang="en-US" altLang="zh-TW" dirty="0" err="1" smtClean="0"/>
              <a:t>SBPApp</a:t>
            </a:r>
            <a:r>
              <a:rPr lang="zh-TW" altLang="en-US" dirty="0" smtClean="0"/>
              <a:t>、</a:t>
            </a:r>
            <a:r>
              <a:rPr lang="en-US" altLang="zh-TW" dirty="0" err="1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zh-TW" altLang="en-US" dirty="0"/>
              <a:t>其中</a:t>
            </a:r>
            <a:r>
              <a:rPr lang="en-US" altLang="zh-TW" dirty="0" err="1" smtClean="0"/>
              <a:t>SBPWeb</a:t>
            </a:r>
            <a:r>
              <a:rPr lang="zh-TW" altLang="en-US" dirty="0"/>
              <a:t>、</a:t>
            </a:r>
            <a:r>
              <a:rPr lang="en-US" altLang="zh-TW" dirty="0" err="1"/>
              <a:t>SBPApp</a:t>
            </a:r>
            <a:r>
              <a:rPr lang="en-US" altLang="zh-TW" dirty="0"/>
              <a:t> </a:t>
            </a:r>
            <a:r>
              <a:rPr lang="zh-TW" altLang="en-US" dirty="0"/>
              <a:t>簡稱</a:t>
            </a:r>
            <a:r>
              <a:rPr lang="en-US" altLang="zh-TW" dirty="0" err="1" smtClean="0"/>
              <a:t>SBPWebClient</a:t>
            </a:r>
            <a:endParaRPr lang="en-US" altLang="zh-TW" dirty="0" smtClean="0"/>
          </a:p>
          <a:p>
            <a:r>
              <a:rPr lang="zh-TW" altLang="en-US" dirty="0" smtClean="0"/>
              <a:t>介於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溝通橋樑</a:t>
            </a:r>
            <a:endParaRPr lang="en-US" altLang="zh-TW" dirty="0" smtClean="0"/>
          </a:p>
          <a:p>
            <a:r>
              <a:rPr lang="en-US" altLang="zh-TW" dirty="0" err="1" smtClean="0"/>
              <a:t>SBPWebForwardAPI</a:t>
            </a:r>
            <a:r>
              <a:rPr lang="zh-TW" altLang="en-US" dirty="0" smtClean="0"/>
              <a:t>存放在防火牆前，通常放在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使用者可以直接存取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SBPWebApi</a:t>
            </a:r>
            <a:r>
              <a:rPr lang="zh-TW" altLang="en-US" dirty="0" smtClean="0"/>
              <a:t>一</a:t>
            </a:r>
            <a:r>
              <a:rPr lang="zh-TW" altLang="en-US" dirty="0"/>
              <a:t>般</a:t>
            </a:r>
            <a:r>
              <a:rPr lang="zh-TW" altLang="en-US" dirty="0" smtClean="0"/>
              <a:t>放在防火牆後</a:t>
            </a:r>
            <a:r>
              <a:rPr lang="zh-TW" altLang="en-US" dirty="0"/>
              <a:t>，通常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上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 smtClean="0"/>
              <a:t>使用者無</a:t>
            </a:r>
            <a:r>
              <a:rPr lang="zh-TW" altLang="en-US" dirty="0"/>
              <a:t>法</a:t>
            </a:r>
            <a:r>
              <a:rPr lang="zh-TW" altLang="en-US" dirty="0" smtClean="0"/>
              <a:t>直接</a:t>
            </a:r>
            <a:r>
              <a:rPr lang="zh-TW" altLang="en-US" dirty="0"/>
              <a:t>存取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err="1"/>
              <a:t>SBPWebForwardAPI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轉址給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，並取得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回傳內容轉給</a:t>
            </a:r>
            <a:r>
              <a:rPr lang="en-US" altLang="zh-TW" dirty="0" err="1" smtClean="0"/>
              <a:t>SBPWebClient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2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SBPWebForwardAPI</a:t>
            </a:r>
            <a:r>
              <a:rPr lang="zh-TW" altLang="en-US" dirty="0"/>
              <a:t>提供</a:t>
            </a:r>
            <a:r>
              <a:rPr lang="en-US" altLang="zh-TW" dirty="0" err="1"/>
              <a:t>Url</a:t>
            </a:r>
            <a:r>
              <a:rPr lang="zh-TW" altLang="en-US" dirty="0"/>
              <a:t>轉址給</a:t>
            </a:r>
            <a:r>
              <a:rPr lang="en-US" altLang="zh-TW" dirty="0" err="1"/>
              <a:t>SBPWebAPI</a:t>
            </a:r>
            <a:r>
              <a:rPr lang="zh-TW" altLang="en-US" dirty="0"/>
              <a:t>，並取得</a:t>
            </a:r>
            <a:r>
              <a:rPr lang="en-US" altLang="zh-TW" dirty="0" err="1"/>
              <a:t>SBPWebApi</a:t>
            </a:r>
            <a:r>
              <a:rPr lang="zh-TW" altLang="en-US" dirty="0"/>
              <a:t>回傳內容轉給</a:t>
            </a:r>
            <a:r>
              <a:rPr lang="en-US" altLang="zh-TW" dirty="0" err="1"/>
              <a:t>SBPWebClient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9" y="1802423"/>
            <a:ext cx="4639829" cy="4083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67" y="1802422"/>
            <a:ext cx="5968621" cy="36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SBPClient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204" y="2045677"/>
            <a:ext cx="11170750" cy="1286608"/>
          </a:xfrm>
        </p:spPr>
        <p:txBody>
          <a:bodyPr/>
          <a:lstStyle/>
          <a:p>
            <a:r>
              <a:rPr lang="zh-TW" altLang="en-US" dirty="0"/>
              <a:t>此模組為一</a:t>
            </a:r>
            <a:r>
              <a:rPr lang="en-US" altLang="zh-TW" dirty="0"/>
              <a:t>windows</a:t>
            </a:r>
            <a:r>
              <a:rPr lang="zh-TW" altLang="en-US" dirty="0"/>
              <a:t>平台的執行檔</a:t>
            </a:r>
            <a:r>
              <a:rPr lang="en-US" altLang="zh-TW" dirty="0"/>
              <a:t>(sbpclient.exe)</a:t>
            </a:r>
            <a:r>
              <a:rPr lang="zh-TW" altLang="en-US" dirty="0"/>
              <a:t>，可以透過命令提示列手動執行，並依照相關的參數</a:t>
            </a:r>
            <a:r>
              <a:rPr lang="en-US" altLang="zh-TW" dirty="0"/>
              <a:t>(</a:t>
            </a:r>
            <a:r>
              <a:rPr lang="zh-TW" altLang="en-US" dirty="0"/>
              <a:t>有三種參數方法</a:t>
            </a:r>
            <a:r>
              <a:rPr lang="en-US" altLang="zh-TW" dirty="0"/>
              <a:t>)</a:t>
            </a:r>
            <a:r>
              <a:rPr lang="zh-TW" altLang="en-US" dirty="0"/>
              <a:t>進行指定執行，該程式目前除了命令列呼叫外，還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SBPWebApi</a:t>
            </a:r>
            <a:r>
              <a:rPr lang="zh-TW" altLang="en-US" dirty="0" smtClean="0"/>
              <a:t>模組</a:t>
            </a:r>
            <a:r>
              <a:rPr lang="zh-TW" altLang="en-US" dirty="0"/>
              <a:t>、</a:t>
            </a:r>
            <a:r>
              <a:rPr lang="en-US" altLang="zh-TW" dirty="0" err="1"/>
              <a:t>SBPScheduleService</a:t>
            </a:r>
            <a:r>
              <a:rPr lang="zh-TW" altLang="en-US" dirty="0"/>
              <a:t>模組執行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332285"/>
            <a:ext cx="1147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SBPLIB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4474" y="1412631"/>
            <a:ext cx="8915400" cy="1207477"/>
          </a:xfrm>
        </p:spPr>
        <p:txBody>
          <a:bodyPr/>
          <a:lstStyle/>
          <a:p>
            <a:r>
              <a:rPr lang="zh-TW" altLang="en-US" dirty="0"/>
              <a:t>此模組為</a:t>
            </a:r>
            <a:r>
              <a:rPr lang="en-US" altLang="zh-TW" dirty="0" err="1"/>
              <a:t>.net</a:t>
            </a:r>
            <a:r>
              <a:rPr lang="en-US" altLang="zh-TW" dirty="0"/>
              <a:t> API</a:t>
            </a:r>
            <a:r>
              <a:rPr lang="zh-TW" altLang="en-US" dirty="0"/>
              <a:t>，無法單獨執行，他必須透過任何</a:t>
            </a:r>
            <a:r>
              <a:rPr lang="en-US" altLang="zh-TW" dirty="0" err="1"/>
              <a:t>.net</a:t>
            </a:r>
            <a:r>
              <a:rPr lang="zh-TW" altLang="en-US" dirty="0"/>
              <a:t>程式進行呼叫執行，目前所有批次</a:t>
            </a:r>
            <a:r>
              <a:rPr lang="zh-TW" altLang="en-US" dirty="0" smtClean="0"/>
              <a:t>作業皆</a:t>
            </a:r>
            <a:r>
              <a:rPr lang="zh-TW" altLang="en-US" dirty="0"/>
              <a:t>由這個模組進行執行，該模組執行方式都是透過</a:t>
            </a:r>
            <a:r>
              <a:rPr lang="en-US" altLang="zh-TW" dirty="0"/>
              <a:t>SQL</a:t>
            </a:r>
            <a:r>
              <a:rPr lang="zh-TW" altLang="en-US" dirty="0"/>
              <a:t>語法將使用者透過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進行</a:t>
            </a:r>
            <a:r>
              <a:rPr lang="zh-TW" altLang="en-US" dirty="0"/>
              <a:t>設定將資料儲存在</a:t>
            </a:r>
            <a:r>
              <a:rPr lang="en-US" altLang="zh-TW" dirty="0"/>
              <a:t>SBP</a:t>
            </a:r>
            <a:r>
              <a:rPr lang="zh-TW" altLang="en-US" dirty="0"/>
              <a:t>資料庫內的參數值取出，依照功能進行執行，目前經由</a:t>
            </a:r>
            <a:r>
              <a:rPr lang="en-US" altLang="zh-TW" dirty="0" smtClean="0"/>
              <a:t>SBPClient.exe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098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23" y="2936631"/>
            <a:ext cx="2200275" cy="39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SBPScheduleService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6597" y="1729154"/>
            <a:ext cx="8915400" cy="1409700"/>
          </a:xfrm>
        </p:spPr>
        <p:txBody>
          <a:bodyPr/>
          <a:lstStyle/>
          <a:p>
            <a:r>
              <a:rPr lang="zh-TW" altLang="en-US" dirty="0"/>
              <a:t>此模組為批次作業排程服務程式，類似</a:t>
            </a:r>
            <a:r>
              <a:rPr lang="en-US" altLang="zh-TW" dirty="0"/>
              <a:t>windows </a:t>
            </a:r>
            <a:r>
              <a:rPr lang="zh-TW" altLang="en-US" dirty="0"/>
              <a:t>排程工具或</a:t>
            </a:r>
            <a:r>
              <a:rPr lang="en-US" altLang="zh-TW" dirty="0"/>
              <a:t>SQL Agent Server</a:t>
            </a:r>
            <a:r>
              <a:rPr lang="zh-TW" altLang="en-US" dirty="0"/>
              <a:t>功能，只是該模組沒有設定排程與執行作業畫面，這些功能全部在</a:t>
            </a:r>
            <a:r>
              <a:rPr lang="en-US" altLang="zh-TW" dirty="0" err="1" smtClean="0"/>
              <a:t>SBPWebClient</a:t>
            </a:r>
            <a:r>
              <a:rPr lang="zh-TW" altLang="en-US" dirty="0" smtClean="0"/>
              <a:t>模組</a:t>
            </a:r>
            <a:r>
              <a:rPr lang="zh-TW" altLang="en-US" dirty="0"/>
              <a:t>中進行建立與設定，系統會預設每隔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可以修改</a:t>
            </a:r>
            <a:r>
              <a:rPr lang="en-US" altLang="zh-TW" dirty="0"/>
              <a:t>)</a:t>
            </a:r>
            <a:r>
              <a:rPr lang="zh-TW" altLang="en-US" dirty="0"/>
              <a:t>進行檢查是否有作業要執行的時間到了或超過，系統會針對這些作業進行呼叫</a:t>
            </a:r>
            <a:r>
              <a:rPr lang="en-US" altLang="zh-TW" dirty="0"/>
              <a:t>sbpclient.exe</a:t>
            </a:r>
            <a:r>
              <a:rPr lang="zh-TW" altLang="en-US" dirty="0"/>
              <a:t>執行該作業</a:t>
            </a:r>
          </a:p>
        </p:txBody>
      </p:sp>
      <p:pic>
        <p:nvPicPr>
          <p:cNvPr id="5122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7" y="3010044"/>
            <a:ext cx="9744075" cy="37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71528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何謂</a:t>
            </a:r>
            <a:r>
              <a:rPr lang="en-US" altLang="zh-TW" b="1" dirty="0"/>
              <a:t>SBP</a:t>
            </a:r>
            <a:r>
              <a:rPr lang="zh-TW" altLang="en-US" b="1" dirty="0"/>
              <a:t>平台</a:t>
            </a:r>
            <a:r>
              <a:rPr lang="en-US" altLang="zh-TW" b="1" dirty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具有</a:t>
            </a:r>
            <a:r>
              <a:rPr lang="zh-TW" altLang="en-US" dirty="0" smtClean="0"/>
              <a:t>開發</a:t>
            </a:r>
            <a:r>
              <a:rPr lang="zh-TW" altLang="en-US" dirty="0"/>
              <a:t>、部屬</a:t>
            </a:r>
            <a:r>
              <a:rPr lang="zh-TW" altLang="en-US" dirty="0" smtClean="0"/>
              <a:t>、</a:t>
            </a:r>
            <a:r>
              <a:rPr lang="zh-TW" altLang="en-US" dirty="0"/>
              <a:t>執行、管理、維護、</a:t>
            </a:r>
            <a:r>
              <a:rPr lang="zh-TW" altLang="en-US" dirty="0" smtClean="0"/>
              <a:t>監控與通知批次</a:t>
            </a:r>
            <a:r>
              <a:rPr lang="zh-TW" altLang="en-US" dirty="0"/>
              <a:t>程式平台</a:t>
            </a:r>
            <a:endParaRPr lang="en-US" altLang="zh-TW" dirty="0" smtClean="0"/>
          </a:p>
          <a:p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ETL</a:t>
            </a:r>
            <a:r>
              <a:rPr lang="zh-TW" altLang="en-US" dirty="0" smtClean="0"/>
              <a:t>開發工具</a:t>
            </a:r>
            <a:r>
              <a:rPr lang="en-US" altLang="zh-TW" dirty="0" smtClean="0"/>
              <a:t>-</a:t>
            </a:r>
            <a:r>
              <a:rPr lang="zh-TW" altLang="en-US" dirty="0"/>
              <a:t>具有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管理、匯入</a:t>
            </a:r>
            <a:r>
              <a:rPr lang="zh-TW" altLang="en-US" dirty="0"/>
              <a:t>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 smtClean="0"/>
              <a:t>FTP</a:t>
            </a:r>
            <a:r>
              <a:rPr lang="zh-TW" altLang="en-US" dirty="0"/>
              <a:t>傳輸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作業、</a:t>
            </a:r>
            <a:r>
              <a:rPr lang="en-US" altLang="zh-TW" dirty="0" smtClean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 smtClean="0"/>
              <a:t>封裝、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</a:t>
            </a:r>
            <a:r>
              <a:rPr lang="zh-TW" altLang="en-US" dirty="0"/>
              <a:t>功能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模組</a:t>
            </a:r>
            <a:r>
              <a:rPr lang="zh-TW" altLang="en-US" dirty="0"/>
              <a:t>參數化設定</a:t>
            </a:r>
            <a:r>
              <a:rPr lang="en-US" altLang="zh-TW" dirty="0"/>
              <a:t>-</a:t>
            </a:r>
            <a:r>
              <a:rPr lang="zh-TW" altLang="en-US" dirty="0"/>
              <a:t>只需要透過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進行</a:t>
            </a:r>
            <a:r>
              <a:rPr lang="zh-TW" altLang="en-US" dirty="0"/>
              <a:t>批次參數化設定搭配</a:t>
            </a:r>
            <a:r>
              <a:rPr lang="en-US" altLang="zh-TW" dirty="0"/>
              <a:t>SQL</a:t>
            </a:r>
            <a:r>
              <a:rPr lang="zh-TW" altLang="en-US" dirty="0"/>
              <a:t>語法就可開發的批次平台 </a:t>
            </a:r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人不同裝置協同</a:t>
            </a:r>
            <a:r>
              <a:rPr lang="zh-TW" altLang="en-US" dirty="0"/>
              <a:t>開發</a:t>
            </a:r>
            <a:r>
              <a:rPr lang="en-US" altLang="zh-TW" dirty="0"/>
              <a:t>-</a:t>
            </a:r>
            <a:r>
              <a:rPr lang="zh-TW" altLang="en-US" dirty="0"/>
              <a:t>可以提共多</a:t>
            </a:r>
            <a:r>
              <a:rPr lang="zh-TW" altLang="en-US" dirty="0" smtClean="0"/>
              <a:t>人使用不同裝置一起</a:t>
            </a:r>
            <a:r>
              <a:rPr lang="zh-TW" altLang="en-US" dirty="0"/>
              <a:t>開發的開發平台 </a:t>
            </a:r>
            <a:endParaRPr lang="en-US" altLang="zh-TW" dirty="0" smtClean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r>
              <a:rPr lang="zh-TW" altLang="en-US" dirty="0" smtClean="0"/>
              <a:t>部屬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</a:t>
            </a:r>
            <a:r>
              <a:rPr lang="zh-TW" altLang="en-US" dirty="0" smtClean="0"/>
              <a:t>部屬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設定內容皆可產生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update</a:t>
            </a:r>
            <a:r>
              <a:rPr lang="zh-TW" altLang="en-US" smtClean="0"/>
              <a:t> </a:t>
            </a:r>
            <a:r>
              <a:rPr lang="en-US" altLang="zh-TW" smtClean="0"/>
              <a:t>SQL</a:t>
            </a:r>
            <a:r>
              <a:rPr lang="zh-TW" altLang="en-US" dirty="0"/>
              <a:t>語法</a:t>
            </a:r>
            <a:r>
              <a:rPr lang="zh-TW" altLang="en-US" dirty="0" smtClean="0"/>
              <a:t>，進行在其他環境執行部屬</a:t>
            </a:r>
            <a:endParaRPr lang="zh-TW" altLang="en-US" dirty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手動</a:t>
            </a:r>
            <a:r>
              <a:rPr lang="zh-TW" altLang="en-US" dirty="0"/>
              <a:t>與</a:t>
            </a:r>
            <a:r>
              <a:rPr lang="zh-TW" altLang="en-US" dirty="0" smtClean="0"/>
              <a:t>定期執行作業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可以</a:t>
            </a:r>
            <a:r>
              <a:rPr lang="zh-TW" altLang="en-US" dirty="0"/>
              <a:t>設定</a:t>
            </a:r>
            <a:r>
              <a:rPr lang="zh-TW" altLang="en-US" dirty="0" smtClean="0"/>
              <a:t>執行時間</a:t>
            </a:r>
            <a:r>
              <a:rPr lang="zh-TW" altLang="en-US" dirty="0"/>
              <a:t>，定期或手動執行批次</a:t>
            </a:r>
            <a:r>
              <a:rPr lang="zh-TW" altLang="en-US" dirty="0" smtClean="0"/>
              <a:t>作業</a:t>
            </a:r>
            <a:endParaRPr lang="zh-TW" altLang="en-US" dirty="0"/>
          </a:p>
          <a:p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  <a:r>
              <a:rPr lang="en-US" altLang="zh-TW" dirty="0"/>
              <a:t>-</a:t>
            </a:r>
            <a:r>
              <a:rPr lang="zh-TW" altLang="en-US" dirty="0"/>
              <a:t>可建立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 smtClean="0"/>
              <a:t>檢視</a:t>
            </a:r>
            <a:r>
              <a:rPr lang="en-US" altLang="zh-TW" dirty="0"/>
              <a:t>(</a:t>
            </a:r>
            <a:r>
              <a:rPr lang="en-US" altLang="zh-TW" dirty="0" err="1" smtClean="0"/>
              <a:t>Table,View,Funciton,SP</a:t>
            </a:r>
            <a:r>
              <a:rPr lang="en-US" altLang="zh-TW" dirty="0" smtClean="0"/>
              <a:t>)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</a:t>
            </a:r>
            <a:endParaRPr lang="en-US" altLang="zh-TW" dirty="0"/>
          </a:p>
          <a:p>
            <a:pPr lvl="1"/>
            <a:r>
              <a:rPr lang="zh-TW" altLang="en-US" dirty="0"/>
              <a:t>安全性管理</a:t>
            </a:r>
            <a:r>
              <a:rPr lang="en-US" altLang="zh-TW" dirty="0"/>
              <a:t>-</a:t>
            </a:r>
            <a:r>
              <a:rPr lang="zh-TW" altLang="en-US" dirty="0"/>
              <a:t>具有功能與權限與角色指派功能，讓不同使用者具有不同安全性控</a:t>
            </a:r>
            <a:r>
              <a:rPr lang="zh-TW" altLang="en-US" dirty="0" smtClean="0"/>
              <a:t>管</a:t>
            </a:r>
            <a:endParaRPr lang="en-US" altLang="zh-TW" dirty="0" smtClean="0"/>
          </a:p>
          <a:p>
            <a:r>
              <a:rPr lang="zh-TW" altLang="en-US" dirty="0" smtClean="0"/>
              <a:t>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維護人員可檢視所有設定內容，無須詢問開發人員</a:t>
            </a:r>
            <a:endParaRPr lang="en-US" altLang="zh-TW" dirty="0" smtClean="0"/>
          </a:p>
          <a:p>
            <a:r>
              <a:rPr lang="zh-TW" altLang="en-US" dirty="0" smtClean="0"/>
              <a:t>監控與通知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自動產生執行紀錄</a:t>
            </a:r>
            <a:r>
              <a:rPr lang="zh-TW" altLang="en-US" dirty="0"/>
              <a:t>檔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可檢視系統異常，資料異常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異常原因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總、成功、失敗筆數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、作業及排程執行紀錄功能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設定執行結果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通知相關人員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3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SBP Repository </a:t>
            </a:r>
            <a:r>
              <a:rPr lang="zh-TW" altLang="en-US" dirty="0"/>
              <a:t>模組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36" y="2466737"/>
            <a:ext cx="8915400" cy="27602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20897" y="1631870"/>
            <a:ext cx="1065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444444"/>
                </a:solidFill>
              </a:rPr>
              <a:t>該模組主要是存放批次的設定內容</a:t>
            </a:r>
            <a:r>
              <a:rPr lang="en-US" altLang="zh-TW" dirty="0">
                <a:solidFill>
                  <a:srgbClr val="444444"/>
                </a:solidFill>
              </a:rPr>
              <a:t>(</a:t>
            </a:r>
            <a:r>
              <a:rPr lang="en-US" altLang="zh-TW" dirty="0" err="1">
                <a:solidFill>
                  <a:srgbClr val="444444"/>
                </a:solidFill>
              </a:rPr>
              <a:t>table,view</a:t>
            </a:r>
            <a:r>
              <a:rPr lang="en-US" altLang="zh-TW" dirty="0">
                <a:solidFill>
                  <a:srgbClr val="444444"/>
                </a:solidFill>
              </a:rPr>
              <a:t>)</a:t>
            </a:r>
            <a:r>
              <a:rPr lang="zh-TW" altLang="en-US" dirty="0">
                <a:solidFill>
                  <a:srgbClr val="444444"/>
                </a:solidFill>
              </a:rPr>
              <a:t>以及執行批次程式</a:t>
            </a:r>
            <a:r>
              <a:rPr lang="en-US" altLang="zh-TW" dirty="0">
                <a:solidFill>
                  <a:srgbClr val="444444"/>
                </a:solidFill>
              </a:rPr>
              <a:t>(store </a:t>
            </a:r>
            <a:r>
              <a:rPr lang="en-US" altLang="zh-TW" dirty="0" err="1">
                <a:solidFill>
                  <a:srgbClr val="444444"/>
                </a:solidFill>
              </a:rPr>
              <a:t>Procedure,SQL</a:t>
            </a:r>
            <a:r>
              <a:rPr lang="en-US" altLang="zh-TW" dirty="0">
                <a:solidFill>
                  <a:srgbClr val="444444"/>
                </a:solidFill>
              </a:rPr>
              <a:t> </a:t>
            </a:r>
            <a:r>
              <a:rPr lang="en-US" altLang="zh-TW" dirty="0" err="1">
                <a:solidFill>
                  <a:srgbClr val="444444"/>
                </a:solidFill>
              </a:rPr>
              <a:t>Funciton</a:t>
            </a:r>
            <a:r>
              <a:rPr lang="en-US" altLang="zh-TW" dirty="0">
                <a:solidFill>
                  <a:srgbClr val="444444"/>
                </a:solidFill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76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架構圖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9835" y="2212731"/>
            <a:ext cx="10084777" cy="4214446"/>
          </a:xfrm>
        </p:spPr>
        <p:txBody>
          <a:bodyPr/>
          <a:lstStyle/>
          <a:p>
            <a:r>
              <a:rPr lang="zh-TW" altLang="en-US" dirty="0"/>
              <a:t>硬體架構圖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系統功能模組方塊圖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47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1982"/>
          </a:xfrm>
        </p:spPr>
        <p:txBody>
          <a:bodyPr/>
          <a:lstStyle/>
          <a:p>
            <a:r>
              <a:rPr lang="zh-TW" altLang="en-US" dirty="0" smtClean="0"/>
              <a:t>系統功能模組方塊圖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0560" y="1266092"/>
            <a:ext cx="9069386" cy="5433646"/>
          </a:xfrm>
        </p:spPr>
        <p:txBody>
          <a:bodyPr/>
          <a:lstStyle/>
          <a:p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1370" y="153038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作業排程管理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1370" y="2574211"/>
            <a:ext cx="2409092" cy="729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批次設定管理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21370" y="576212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安全性管理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1370" y="464374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檔案總</a:t>
            </a:r>
            <a:r>
              <a:rPr lang="zh-TW" altLang="en-US" dirty="0">
                <a:solidFill>
                  <a:schemeClr val="tx1"/>
                </a:solidFill>
              </a:rPr>
              <a:t>管</a:t>
            </a:r>
          </a:p>
        </p:txBody>
      </p:sp>
      <p:sp>
        <p:nvSpPr>
          <p:cNvPr id="12" name="矩形 11"/>
          <p:cNvSpPr/>
          <p:nvPr/>
        </p:nvSpPr>
        <p:spPr>
          <a:xfrm>
            <a:off x="3921370" y="3618033"/>
            <a:ext cx="2409092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733487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2046" y="2133600"/>
            <a:ext cx="7442565" cy="3777622"/>
          </a:xfrm>
        </p:spPr>
        <p:txBody>
          <a:bodyPr/>
          <a:lstStyle/>
          <a:p>
            <a:r>
              <a:rPr lang="zh-TW" altLang="en-US" dirty="0" smtClean="0"/>
              <a:t>作業：系統依照作業為執行單位</a:t>
            </a:r>
            <a:endParaRPr lang="en-US" altLang="zh-TW" dirty="0" smtClean="0"/>
          </a:p>
          <a:p>
            <a:r>
              <a:rPr lang="zh-TW" altLang="en-US" dirty="0" smtClean="0"/>
              <a:t>排程管理：安排執行時間，定期執行作業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zh-TW" altLang="en-US" dirty="0" smtClean="0"/>
              <a:t>管理：作業執行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0923" y="240082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0923" y="342013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排程管理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0923" y="454698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作業排程管理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6656" y="650487"/>
            <a:ext cx="1521875" cy="712321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998" y="1684863"/>
            <a:ext cx="1852442" cy="3778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769" y="175536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作業編輯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454407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執行通知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769" y="268493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手動執行作業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769" y="547364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檢</a:t>
            </a:r>
            <a:r>
              <a:rPr lang="zh-TW" altLang="en-US" b="1" dirty="0">
                <a:solidFill>
                  <a:schemeClr val="tx1"/>
                </a:solidFill>
              </a:rPr>
              <a:t>視</a:t>
            </a:r>
            <a:r>
              <a:rPr lang="zh-TW" altLang="en-US" b="1" dirty="0" smtClean="0">
                <a:solidFill>
                  <a:schemeClr val="tx1"/>
                </a:solidFill>
              </a:rPr>
              <a:t>執行紀錄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9" y="361450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定期執行作業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5825" y="175536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作業步驟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5825" y="45607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5825" y="272820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作業迴圈手動執行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5825" y="361450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作業步驟例外處理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5825" y="547364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巢狀式作業執行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40" y="1690340"/>
            <a:ext cx="1964068" cy="376772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708" y="1684863"/>
            <a:ext cx="2048606" cy="37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13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排程管理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614" y="2011295"/>
            <a:ext cx="2343392" cy="43205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4977" y="2010343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</a:t>
            </a:r>
            <a:r>
              <a:rPr lang="zh-TW" altLang="en-US" b="1" dirty="0">
                <a:solidFill>
                  <a:schemeClr val="tx1"/>
                </a:solidFill>
              </a:rPr>
              <a:t>程</a:t>
            </a:r>
            <a:r>
              <a:rPr lang="zh-TW" altLang="en-US" b="1" dirty="0" smtClean="0">
                <a:solidFill>
                  <a:schemeClr val="tx1"/>
                </a:solidFill>
              </a:rPr>
              <a:t>編輯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977" y="2898202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單次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</a:p>
        </p:txBody>
      </p:sp>
      <p:sp>
        <p:nvSpPr>
          <p:cNvPr id="6" name="矩形 5"/>
          <p:cNvSpPr/>
          <p:nvPr/>
        </p:nvSpPr>
        <p:spPr>
          <a:xfrm>
            <a:off x="254977" y="3795990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週期定時執行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977" y="4693778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月底執行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254977" y="5602040"/>
            <a:ext cx="1943100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工作、例假執行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2473" y="2010343"/>
            <a:ext cx="2573214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windows</a:t>
            </a:r>
            <a:r>
              <a:rPr lang="zh-TW" altLang="en-US" b="1" dirty="0">
                <a:solidFill>
                  <a:schemeClr val="tx1"/>
                </a:solidFill>
              </a:rPr>
              <a:t>服務</a:t>
            </a:r>
            <a:r>
              <a:rPr lang="zh-TW" altLang="en-US" b="1" dirty="0" smtClean="0">
                <a:solidFill>
                  <a:schemeClr val="tx1"/>
                </a:solidFill>
              </a:rPr>
              <a:t>程式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2473" y="2908131"/>
            <a:ext cx="2573214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3005" y="5602041"/>
            <a:ext cx="2573214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安排作業數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7738" y="3805919"/>
            <a:ext cx="2573215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時間區段執行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3004" y="4694573"/>
            <a:ext cx="2573215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每</a:t>
            </a:r>
            <a:r>
              <a:rPr lang="zh-TW" altLang="en-US" b="1" dirty="0" smtClean="0">
                <a:solidFill>
                  <a:schemeClr val="tx1"/>
                </a:solidFill>
              </a:rPr>
              <a:t>隔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秒、分、時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57" y="2010343"/>
            <a:ext cx="2274151" cy="424098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14" y="1239715"/>
            <a:ext cx="7116394" cy="77062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272" y="2010343"/>
            <a:ext cx="2483585" cy="424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Email</a:t>
            </a:r>
            <a:r>
              <a:rPr lang="zh-TW" altLang="en-US" dirty="0"/>
              <a:t>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870438" y="21336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收件者分類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100" y="481790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寄發設定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438" y="347575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Email</a:t>
            </a:r>
            <a:r>
              <a:rPr lang="zh-TW" altLang="en-US" b="1" dirty="0" smtClean="0">
                <a:solidFill>
                  <a:schemeClr val="tx1"/>
                </a:solidFill>
              </a:rPr>
              <a:t>附件設定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5376" y="2133600"/>
            <a:ext cx="8049235" cy="3777622"/>
          </a:xfrm>
        </p:spPr>
        <p:txBody>
          <a:bodyPr/>
          <a:lstStyle/>
          <a:p>
            <a:r>
              <a:rPr lang="zh-TW" altLang="en-US" dirty="0" smtClean="0"/>
              <a:t>收件者分類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收件者通知分類，標題與內文依照功能自訂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zh-TW" altLang="en-US" dirty="0" smtClean="0"/>
              <a:t>附件設定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設定那些檔案為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附加檔</a:t>
            </a:r>
            <a:endParaRPr lang="en-US" altLang="zh-TW" dirty="0" smtClean="0"/>
          </a:p>
          <a:p>
            <a:r>
              <a:rPr lang="en-US" altLang="zh-TW" dirty="0"/>
              <a:t>Email</a:t>
            </a:r>
            <a:r>
              <a:rPr lang="zh-TW" altLang="en-US" dirty="0"/>
              <a:t>寄發設定</a:t>
            </a:r>
            <a:r>
              <a:rPr lang="en-US" altLang="zh-TW" dirty="0"/>
              <a:t>-</a:t>
            </a:r>
            <a:r>
              <a:rPr lang="zh-TW" altLang="en-US" dirty="0"/>
              <a:t>針對作業執行狀態</a:t>
            </a:r>
            <a:r>
              <a:rPr lang="zh-TW" altLang="en-US" dirty="0" smtClean="0"/>
              <a:t>設定接收者通知並可附加檔案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1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收件者</a:t>
            </a:r>
            <a:r>
              <a:rPr lang="zh-TW" altLang="en-US" b="1" dirty="0" smtClean="0">
                <a:solidFill>
                  <a:schemeClr val="tx1"/>
                </a:solidFill>
              </a:rPr>
              <a:t>分類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118" y="2133286"/>
            <a:ext cx="1810877" cy="3778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0438" y="21336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收件者清單設定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0438" y="306404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標題與內文變數取代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438" y="402241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</a:t>
            </a:r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438" y="507195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重複寄送設定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438" y="598348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寄送狀態變更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00" y="2133287"/>
            <a:ext cx="2819310" cy="36684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515" y="2133286"/>
            <a:ext cx="3049258" cy="41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Email</a:t>
            </a:r>
            <a:r>
              <a:rPr lang="zh-TW" altLang="en-US" b="1" dirty="0">
                <a:solidFill>
                  <a:schemeClr val="tx1"/>
                </a:solidFill>
              </a:rPr>
              <a:t>寄發</a:t>
            </a:r>
            <a:r>
              <a:rPr lang="zh-TW" altLang="en-US" b="1" dirty="0" smtClean="0">
                <a:solidFill>
                  <a:schemeClr val="tx1"/>
                </a:solidFill>
              </a:rPr>
              <a:t>設定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893" y="1399367"/>
            <a:ext cx="2423776" cy="51323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274" y="13980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依</a:t>
            </a:r>
            <a:r>
              <a:rPr lang="zh-TW" altLang="en-US" b="1" dirty="0">
                <a:solidFill>
                  <a:schemeClr val="tx1"/>
                </a:solidFill>
              </a:rPr>
              <a:t>作業</a:t>
            </a:r>
            <a:r>
              <a:rPr lang="zh-TW" altLang="en-US" b="1" dirty="0" smtClean="0">
                <a:solidFill>
                  <a:schemeClr val="tx1"/>
                </a:solidFill>
              </a:rPr>
              <a:t>執行狀態寄發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274" y="317061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選擇收件者寄發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2274" y="40568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附加附件檔寄發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274" y="494314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新增至作業步驟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2274" y="228435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手動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zh-TW" altLang="en-US" b="1" dirty="0" smtClean="0">
                <a:solidFill>
                  <a:schemeClr val="tx1"/>
                </a:solidFill>
              </a:rPr>
              <a:t>寄發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2274" y="582941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檢視寄發紀錄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4" y="1398087"/>
            <a:ext cx="2629235" cy="513362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812" y="1407290"/>
            <a:ext cx="2657325" cy="51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393" y="1976810"/>
            <a:ext cx="5552219" cy="3777622"/>
          </a:xfrm>
        </p:spPr>
        <p:txBody>
          <a:bodyPr/>
          <a:lstStyle/>
          <a:p>
            <a:r>
              <a:rPr lang="zh-TW" altLang="en-US" dirty="0" smtClean="0"/>
              <a:t>連線設定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遠端連線字串設定</a:t>
            </a:r>
            <a:endParaRPr lang="en-US" altLang="zh-TW" dirty="0" smtClean="0"/>
          </a:p>
          <a:p>
            <a:r>
              <a:rPr lang="zh-TW" altLang="en-US" dirty="0"/>
              <a:t>轉入</a:t>
            </a:r>
            <a:r>
              <a:rPr lang="zh-TW" altLang="en-US" dirty="0" smtClean="0"/>
              <a:t>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檔案轉入相關模組</a:t>
            </a:r>
            <a:endParaRPr lang="en-US" altLang="zh-TW" dirty="0" smtClean="0"/>
          </a:p>
          <a:p>
            <a:r>
              <a:rPr lang="zh-TW" altLang="en-US" dirty="0" smtClean="0"/>
              <a:t>轉出類</a:t>
            </a:r>
            <a:r>
              <a:rPr lang="en-US" altLang="zh-TW" dirty="0" smtClean="0"/>
              <a:t>-</a:t>
            </a:r>
            <a:r>
              <a:rPr lang="zh-TW" altLang="en-US" dirty="0" smtClean="0"/>
              <a:t>檔案轉出相關模組</a:t>
            </a:r>
            <a:endParaRPr lang="en-US" altLang="zh-TW" dirty="0" smtClean="0"/>
          </a:p>
          <a:p>
            <a:r>
              <a:rPr lang="zh-TW" altLang="en-US" dirty="0" smtClean="0"/>
              <a:t>資料夾與檔案管理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資料夾與檔案及內文處理模組</a:t>
            </a:r>
            <a:endParaRPr lang="en-US" altLang="zh-TW" dirty="0" smtClean="0"/>
          </a:p>
          <a:p>
            <a:r>
              <a:rPr lang="en-US" altLang="zh-TW" dirty="0"/>
              <a:t>SQL</a:t>
            </a:r>
            <a:r>
              <a:rPr lang="zh-TW" altLang="en-US" dirty="0"/>
              <a:t>執行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</a:t>
            </a:r>
            <a:r>
              <a:rPr lang="zh-TW" altLang="en-US" dirty="0" smtClean="0"/>
              <a:t>相關功能模組</a:t>
            </a:r>
            <a:endParaRPr lang="en-US" altLang="zh-TW" dirty="0" smtClean="0"/>
          </a:p>
          <a:p>
            <a:r>
              <a:rPr lang="zh-TW" altLang="en-US" dirty="0"/>
              <a:t>命令列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呼叫外部執行檔</a:t>
            </a:r>
            <a:endParaRPr lang="en-US" altLang="zh-TW" dirty="0" smtClean="0"/>
          </a:p>
          <a:p>
            <a:r>
              <a:rPr lang="en-US" altLang="zh-TW" dirty="0" smtClean="0"/>
              <a:t>SSIS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呼叫外部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共用程式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批次使用相關共用程式模組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685" y="199638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連線設定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685" y="29091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轉入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685" y="382183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轉出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685" y="473455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資料夾與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6423" y="1976810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6423" y="2896058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命令列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6423" y="3815306"/>
            <a:ext cx="2409092" cy="72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SSIS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423" y="4734553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共用</a:t>
            </a:r>
            <a:r>
              <a:rPr lang="zh-TW" altLang="en-US" b="1" dirty="0" smtClean="0">
                <a:solidFill>
                  <a:schemeClr val="tx1"/>
                </a:solidFill>
              </a:rPr>
              <a:t>程式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標題 17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批次設定管理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2434" y="582546"/>
            <a:ext cx="8911687" cy="695535"/>
          </a:xfrm>
        </p:spPr>
        <p:txBody>
          <a:bodyPr/>
          <a:lstStyle/>
          <a:p>
            <a:r>
              <a:rPr lang="zh-TW" altLang="en-US" b="1" dirty="0"/>
              <a:t>批次開發</a:t>
            </a:r>
            <a:r>
              <a:rPr lang="zh-TW" altLang="en-US" b="1" dirty="0" smtClean="0"/>
              <a:t>現狀之問題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0393" y="1556237"/>
            <a:ext cx="10304584" cy="4633547"/>
          </a:xfrm>
        </p:spPr>
        <p:txBody>
          <a:bodyPr>
            <a:normAutofit/>
          </a:bodyPr>
          <a:lstStyle/>
          <a:p>
            <a:r>
              <a:rPr lang="zh-TW" altLang="en-US" dirty="0"/>
              <a:t>大多數由</a:t>
            </a:r>
            <a:r>
              <a:rPr lang="en-US" altLang="zh-TW" dirty="0"/>
              <a:t>SA</a:t>
            </a:r>
            <a:r>
              <a:rPr lang="zh-TW" altLang="en-US" dirty="0"/>
              <a:t>人員開規格書，由開發人員進行開發批次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開發批次必須由技術人員開發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ETL(SSIS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DTS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Informatica,DataStage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或自行撰寫應用程式進行開發批次作業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需要高昂貴費用或開發人員沒有一致性開發模式</a:t>
            </a:r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/>
              <a:t>ER-Model</a:t>
            </a:r>
            <a:r>
              <a:rPr lang="zh-TW" altLang="en-US" dirty="0"/>
              <a:t>工具或資料庫本身工具進行建立資料表及欄位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需要高昂貴</a:t>
            </a:r>
            <a:r>
              <a:rPr lang="zh-TW" altLang="en-US" b="1" dirty="0" smtClean="0">
                <a:solidFill>
                  <a:srgbClr val="FF0000"/>
                </a:solidFill>
              </a:rPr>
              <a:t>費用或文件</a:t>
            </a:r>
            <a:r>
              <a:rPr lang="zh-TW" altLang="en-US" b="1" dirty="0">
                <a:solidFill>
                  <a:srgbClr val="FF0000"/>
                </a:solidFill>
              </a:rPr>
              <a:t>與程式碼不</a:t>
            </a:r>
            <a:r>
              <a:rPr lang="zh-TW" altLang="en-US" b="1" dirty="0" smtClean="0">
                <a:solidFill>
                  <a:srgbClr val="FF0000"/>
                </a:solidFill>
              </a:rPr>
              <a:t>一致</a:t>
            </a:r>
            <a:endParaRPr lang="zh-TW" altLang="en-US" dirty="0"/>
          </a:p>
          <a:p>
            <a:r>
              <a:rPr lang="zh-TW" altLang="en-US" dirty="0" smtClean="0"/>
              <a:t>並透過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來維護資料表欄位中文描述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資料庫欄位與文件不同步</a:t>
            </a:r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各</a:t>
            </a:r>
            <a:r>
              <a:rPr lang="en-US" altLang="zh-TW" dirty="0"/>
              <a:t>SA</a:t>
            </a:r>
            <a:r>
              <a:rPr lang="zh-TW" altLang="en-US" dirty="0"/>
              <a:t>設計資料表無法有效管理</a:t>
            </a:r>
            <a:r>
              <a:rPr lang="zh-TW" altLang="en-US" dirty="0" smtClean="0"/>
              <a:t>資料字典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造成</a:t>
            </a:r>
            <a:r>
              <a:rPr lang="zh-TW" altLang="en-US" b="1" dirty="0">
                <a:solidFill>
                  <a:srgbClr val="FF0000"/>
                </a:solidFill>
              </a:rPr>
              <a:t>不同資料表欄位相同意思，但名稱</a:t>
            </a:r>
            <a:r>
              <a:rPr lang="zh-TW" altLang="en-US" b="1" dirty="0" smtClean="0">
                <a:solidFill>
                  <a:srgbClr val="FF0000"/>
                </a:solidFill>
              </a:rPr>
              <a:t>不一樣 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/>
              <a:t>不同的檔案格式檔案需要另外開發轉檔程式 </a:t>
            </a:r>
            <a:r>
              <a:rPr lang="en-US" altLang="zh-TW" dirty="0" smtClean="0"/>
              <a:t>–</a:t>
            </a:r>
            <a:r>
              <a:rPr lang="zh-TW" altLang="en-US" b="1" dirty="0" smtClean="0">
                <a:solidFill>
                  <a:srgbClr val="FF0000"/>
                </a:solidFill>
              </a:rPr>
              <a:t>浪費開發時間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若</a:t>
            </a:r>
            <a:r>
              <a:rPr lang="zh-TW" altLang="en-US" dirty="0"/>
              <a:t>資料有一筆有問題，常常會出現系統異常訊息，整批檔案無法匯入 </a:t>
            </a:r>
            <a:r>
              <a:rPr lang="en-US" altLang="zh-TW" dirty="0" smtClean="0"/>
              <a:t>–</a:t>
            </a:r>
            <a:r>
              <a:rPr lang="zh-TW" altLang="en-US" b="1" dirty="0" smtClean="0">
                <a:solidFill>
                  <a:srgbClr val="FF0000"/>
                </a:solidFill>
              </a:rPr>
              <a:t>無明確的資料異常原因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開發人員需要額外開發呼叫寫入紀錄檔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寫入記錄格式常不一致或大多數無法透過</a:t>
            </a:r>
            <a:r>
              <a:rPr lang="en-US" altLang="zh-TW" b="1" dirty="0" smtClean="0">
                <a:solidFill>
                  <a:srgbClr val="FF0000"/>
                </a:solidFill>
              </a:rPr>
              <a:t>UI</a:t>
            </a:r>
            <a:r>
              <a:rPr lang="zh-TW" altLang="en-US" b="1" dirty="0" smtClean="0">
                <a:solidFill>
                  <a:srgbClr val="FF0000"/>
                </a:solidFill>
              </a:rPr>
              <a:t>檢視詳細紀錄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0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連線設定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409" y="1851428"/>
            <a:ext cx="2924861" cy="4124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545" y="187569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資料庫連線</a:t>
            </a:r>
          </a:p>
        </p:txBody>
      </p:sp>
      <p:sp>
        <p:nvSpPr>
          <p:cNvPr id="5" name="矩形 4"/>
          <p:cNvSpPr/>
          <p:nvPr/>
        </p:nvSpPr>
        <p:spPr>
          <a:xfrm>
            <a:off x="442545" y="269457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6" name="矩形 5"/>
          <p:cNvSpPr/>
          <p:nvPr/>
        </p:nvSpPr>
        <p:spPr>
          <a:xfrm>
            <a:off x="442545" y="35187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Http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7" name="矩形 6"/>
          <p:cNvSpPr/>
          <p:nvPr/>
        </p:nvSpPr>
        <p:spPr>
          <a:xfrm>
            <a:off x="442545" y="433768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Smtp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442545" y="524569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SSIS</a:t>
            </a:r>
            <a:r>
              <a:rPr lang="zh-TW" altLang="en-US" b="1" dirty="0">
                <a:solidFill>
                  <a:schemeClr val="tx1"/>
                </a:solidFill>
              </a:rPr>
              <a:t>連線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42" y="1851428"/>
            <a:ext cx="2719486" cy="395351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689" y="1862241"/>
            <a:ext cx="2837207" cy="39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9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轉入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370" y="289515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332" y="398782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332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檔案匯入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370" y="508048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解壓</a:t>
            </a:r>
            <a:r>
              <a:rPr lang="zh-TW" altLang="en-US" b="1" dirty="0">
                <a:solidFill>
                  <a:schemeClr val="tx1"/>
                </a:solidFill>
              </a:rPr>
              <a:t>縮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081581" y="1843525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檔案匯入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將檔案經相關欄位檢核無誤後，匯入到</a:t>
            </a:r>
            <a:r>
              <a:rPr lang="zh-TW" altLang="en-US" dirty="0"/>
              <a:t>資料庫內</a:t>
            </a:r>
            <a:r>
              <a:rPr lang="zh-TW" altLang="en-US" dirty="0" smtClean="0"/>
              <a:t>，並產生檢核異常紀錄檔。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-</a:t>
            </a:r>
            <a:r>
              <a:rPr lang="zh-TW" altLang="en-US" dirty="0" smtClean="0"/>
              <a:t>提</a:t>
            </a:r>
            <a:r>
              <a:rPr lang="zh-TW" altLang="en-US" dirty="0"/>
              <a:t>供</a:t>
            </a:r>
            <a:r>
              <a:rPr lang="en-US" altLang="zh-TW" dirty="0" smtClean="0"/>
              <a:t>FTP,SFTP,FTPS</a:t>
            </a:r>
            <a:r>
              <a:rPr lang="zh-TW" altLang="en-US" dirty="0" smtClean="0"/>
              <a:t>相關檔案下載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-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下載檔案</a:t>
            </a:r>
            <a:endParaRPr lang="en-US" altLang="zh-TW" dirty="0" smtClean="0"/>
          </a:p>
          <a:p>
            <a:r>
              <a:rPr lang="zh-TW" altLang="en-US" dirty="0" smtClean="0"/>
              <a:t>解壓縮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將壓縮檔案解開到特定資料夾內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747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0878" y="587382"/>
            <a:ext cx="8911687" cy="859001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檔案匯入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332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檔案欄位對應設定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332" y="278496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分隔符號或固定長度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332" y="376743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路徑、檔名、欄位參數化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440" y="376453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基本、代碼、關聯檢核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4224" y="377818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產生異常紀錄檔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332" y="474990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多種匯入模式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8963" y="572658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自訂匯入前後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963" y="278351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檔名相依檢查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1594" y="278351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檔頭與檔案勾稽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18963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Excel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檔匯入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332" y="5732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多種檔案內</a:t>
            </a:r>
            <a:r>
              <a:rPr lang="zh-TW" altLang="en-US" b="1" dirty="0">
                <a:solidFill>
                  <a:schemeClr val="tx1"/>
                </a:solidFill>
              </a:rPr>
              <a:t>文</a:t>
            </a:r>
            <a:r>
              <a:rPr lang="zh-TW" altLang="en-US" b="1" dirty="0" smtClean="0">
                <a:solidFill>
                  <a:schemeClr val="tx1"/>
                </a:solidFill>
              </a:rPr>
              <a:t>格式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1594" y="1802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Access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檔匯入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01594" y="572658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自訂匯入後呼</a:t>
            </a:r>
            <a:r>
              <a:rPr lang="zh-TW" altLang="en-US" sz="1600" b="1" dirty="0">
                <a:solidFill>
                  <a:schemeClr val="tx1"/>
                </a:solidFill>
              </a:rPr>
              <a:t>叫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SP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8963" y="47455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系統產生匯入語法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1594" y="47455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4224" y="5766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84224" y="4772203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產生異常及備份檔案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84224" y="278416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產生轉檔紀錄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9332" y="376453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84224" y="1790152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1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Ftp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FTP,SFTP,FTPS</a:t>
            </a:r>
            <a:r>
              <a:rPr lang="zh-TW" altLang="en-US" b="1" dirty="0" smtClean="0">
                <a:solidFill>
                  <a:schemeClr val="tx1"/>
                </a:solidFill>
              </a:rPr>
              <a:t>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產生下載檔案紀錄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</a:p>
        </p:txBody>
      </p:sp>
      <p:sp>
        <p:nvSpPr>
          <p:cNvPr id="14" name="矩形 13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7001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3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4794" y="285887"/>
            <a:ext cx="8911687" cy="1280890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3632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下載檔案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9248" y="289989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r>
              <a:rPr lang="zh-TW" altLang="en-US" b="1" dirty="0" smtClean="0">
                <a:solidFill>
                  <a:schemeClr val="tx1"/>
                </a:solidFill>
              </a:rPr>
              <a:t>轉</a:t>
            </a:r>
            <a:r>
              <a:rPr lang="en-US" altLang="zh-TW" b="1" dirty="0" smtClean="0">
                <a:solidFill>
                  <a:schemeClr val="tx1"/>
                </a:solidFill>
              </a:rPr>
              <a:t>CSV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9248" y="3827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JSON</a:t>
            </a:r>
            <a:r>
              <a:rPr lang="zh-TW" altLang="en-US" b="1" dirty="0" smtClean="0">
                <a:solidFill>
                  <a:schemeClr val="tx1"/>
                </a:solidFill>
              </a:rPr>
              <a:t>轉</a:t>
            </a:r>
            <a:r>
              <a:rPr lang="en-US" altLang="zh-TW" b="1" dirty="0" smtClean="0">
                <a:solidFill>
                  <a:schemeClr val="tx1"/>
                </a:solidFill>
              </a:rPr>
              <a:t>CSV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632" y="290813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下載</a:t>
            </a:r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r>
              <a:rPr lang="zh-TW" altLang="en-US" b="1" dirty="0" smtClean="0">
                <a:solidFill>
                  <a:schemeClr val="tx1"/>
                </a:solidFill>
              </a:rPr>
              <a:t>內</a:t>
            </a:r>
            <a:r>
              <a:rPr lang="en-US" altLang="zh-TW" b="1" dirty="0" smtClean="0">
                <a:solidFill>
                  <a:schemeClr val="tx1"/>
                </a:solidFill>
              </a:rPr>
              <a:t>URL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6440" y="47548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自訂下載檔案清單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6440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6440" y="38273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248" y="1972408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產生下載檔案紀錄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6440" y="2899892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重複下</a:t>
            </a:r>
            <a:r>
              <a:rPr lang="zh-TW" altLang="en-US" sz="1600" b="1" dirty="0">
                <a:solidFill>
                  <a:schemeClr val="tx1"/>
                </a:solidFill>
              </a:rPr>
              <a:t>載</a:t>
            </a:r>
          </a:p>
        </p:txBody>
      </p:sp>
      <p:sp>
        <p:nvSpPr>
          <p:cNvPr id="15" name="矩形 14"/>
          <p:cNvSpPr/>
          <p:nvPr/>
        </p:nvSpPr>
        <p:spPr>
          <a:xfrm>
            <a:off x="7039248" y="4754861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檢視下載後資料夾內容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3632" y="384386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TW" b="1" dirty="0" err="1" smtClean="0">
                <a:solidFill>
                  <a:schemeClr val="tx1"/>
                </a:solidFill>
              </a:rPr>
              <a:t>xpath</a:t>
            </a:r>
            <a:r>
              <a:rPr lang="zh-TW" altLang="en-US" b="1" dirty="0" smtClean="0">
                <a:solidFill>
                  <a:schemeClr val="tx1"/>
                </a:solidFill>
              </a:rPr>
              <a:t>過濾</a:t>
            </a:r>
            <a:r>
              <a:rPr lang="en-US" altLang="zh-TW" b="1" dirty="0" smtClean="0">
                <a:solidFill>
                  <a:schemeClr val="tx1"/>
                </a:solidFill>
              </a:rPr>
              <a:t>html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3632" y="47795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TW" b="1" dirty="0" smtClean="0">
                <a:solidFill>
                  <a:schemeClr val="tx1"/>
                </a:solidFill>
              </a:rPr>
              <a:t>Cookie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解</a:t>
            </a:r>
            <a:r>
              <a:rPr lang="zh-TW" altLang="en-US" b="1" dirty="0" smtClean="0">
                <a:solidFill>
                  <a:schemeClr val="tx1"/>
                </a:solidFill>
              </a:rPr>
              <a:t>壓縮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密碼及回圈密碼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自訂解壓</a:t>
            </a:r>
            <a:r>
              <a:rPr lang="zh-TW" altLang="en-US" sz="1600" b="1" dirty="0">
                <a:solidFill>
                  <a:schemeClr val="tx1"/>
                </a:solidFill>
              </a:rPr>
              <a:t>縮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產生解壓縮檔案紀錄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重複解壓縮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67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轉出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1754" y="2036992"/>
            <a:ext cx="8022858" cy="3874230"/>
          </a:xfrm>
        </p:spPr>
        <p:txBody>
          <a:bodyPr/>
          <a:lstStyle/>
          <a:p>
            <a:r>
              <a:rPr lang="zh-TW" altLang="en-US" dirty="0" smtClean="0"/>
              <a:t>檔案匯出</a:t>
            </a:r>
            <a:r>
              <a:rPr lang="en-US" altLang="zh-TW" dirty="0" smtClean="0"/>
              <a:t>-</a:t>
            </a:r>
            <a:r>
              <a:rPr lang="zh-TW" altLang="en-US" dirty="0" smtClean="0"/>
              <a:t>從資料庫取出資料匯出成檔案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-</a:t>
            </a:r>
            <a:r>
              <a:rPr lang="zh-TW" altLang="en-US" dirty="0"/>
              <a:t>提供</a:t>
            </a:r>
            <a:r>
              <a:rPr lang="en-US" altLang="zh-TW" dirty="0"/>
              <a:t>FTP,SFTP,FTPS</a:t>
            </a:r>
            <a:r>
              <a:rPr lang="zh-TW" altLang="en-US" dirty="0"/>
              <a:t>相關</a:t>
            </a:r>
            <a:r>
              <a:rPr lang="zh-TW" altLang="en-US" dirty="0" smtClean="0"/>
              <a:t>檔案上傳</a:t>
            </a:r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-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Resful</a:t>
            </a:r>
            <a:r>
              <a:rPr lang="en-US" altLang="zh-TW" dirty="0" smtClean="0"/>
              <a:t>-GET,PUT,POST,DELETE</a:t>
            </a:r>
            <a:r>
              <a:rPr lang="zh-TW" altLang="en-US" dirty="0" smtClean="0"/>
              <a:t>連線上傳檔案</a:t>
            </a:r>
            <a:endParaRPr lang="en-US" altLang="zh-TW" dirty="0"/>
          </a:p>
          <a:p>
            <a:r>
              <a:rPr lang="zh-TW" altLang="en-US" dirty="0" smtClean="0"/>
              <a:t>壓縮檔案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將檔案壓縮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464" y="203699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464" y="311235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</a:t>
            </a:r>
            <a:r>
              <a:rPr lang="zh-TW" altLang="en-US" b="1" dirty="0" smtClean="0">
                <a:solidFill>
                  <a:schemeClr val="tx1"/>
                </a:solidFill>
              </a:rPr>
              <a:t>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464" y="410464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Http</a:t>
            </a:r>
            <a:r>
              <a:rPr lang="zh-TW" altLang="en-US" b="1" dirty="0" smtClean="0">
                <a:solidFill>
                  <a:schemeClr val="tx1"/>
                </a:solidFill>
              </a:rPr>
              <a:t>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464" y="510843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檔案壓</a:t>
            </a:r>
            <a:r>
              <a:rPr lang="zh-TW" altLang="en-US" b="1" dirty="0">
                <a:solidFill>
                  <a:schemeClr val="tx1"/>
                </a:solidFill>
              </a:rPr>
              <a:t>縮</a:t>
            </a:r>
          </a:p>
        </p:txBody>
      </p:sp>
    </p:spTree>
    <p:extLst>
      <p:ext uri="{BB962C8B-B14F-4D97-AF65-F5344CB8AC3E}">
        <p14:creationId xmlns:p14="http://schemas.microsoft.com/office/powerpoint/2010/main" val="3726470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179" y="578491"/>
            <a:ext cx="8911687" cy="729762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檔案</a:t>
            </a:r>
            <a:r>
              <a:rPr lang="zh-TW" altLang="en-US" b="1" dirty="0" smtClean="0">
                <a:solidFill>
                  <a:schemeClr val="tx1"/>
                </a:solidFill>
              </a:rPr>
              <a:t>匯出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6633" y="15401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資料或檢</a:t>
            </a:r>
            <a:r>
              <a:rPr lang="zh-TW" altLang="en-US" b="1" dirty="0">
                <a:solidFill>
                  <a:schemeClr val="tx1"/>
                </a:solidFill>
              </a:rPr>
              <a:t>視</a:t>
            </a:r>
            <a:r>
              <a:rPr lang="zh-TW" altLang="en-US" b="1" dirty="0" smtClean="0">
                <a:solidFill>
                  <a:schemeClr val="tx1"/>
                </a:solidFill>
              </a:rPr>
              <a:t>表匯出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633" y="2456128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語法匯出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6633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SQL</a:t>
            </a:r>
            <a:r>
              <a:rPr lang="zh-TW" altLang="en-US" b="1" dirty="0" smtClean="0">
                <a:solidFill>
                  <a:schemeClr val="tx1"/>
                </a:solidFill>
              </a:rPr>
              <a:t>檔案匯出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633" y="433101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Blob</a:t>
            </a:r>
            <a:r>
              <a:rPr lang="zh-TW" altLang="en-US" b="1" dirty="0" smtClean="0">
                <a:solidFill>
                  <a:schemeClr val="tx1"/>
                </a:solidFill>
              </a:rPr>
              <a:t>欄位匯出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633" y="53282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</a:t>
            </a:r>
            <a:r>
              <a:rPr lang="zh-TW" altLang="en-US" b="1" dirty="0">
                <a:solidFill>
                  <a:schemeClr val="tx1"/>
                </a:solidFill>
              </a:rPr>
              <a:t>保留</a:t>
            </a:r>
            <a:r>
              <a:rPr lang="zh-TW" altLang="en-US" b="1" dirty="0" smtClean="0">
                <a:solidFill>
                  <a:schemeClr val="tx1"/>
                </a:solidFill>
              </a:rPr>
              <a:t>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73722" y="156128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路徑、檔名、欄位參數化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3276" y="15401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匯出檔後執行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73722" y="430613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73722" y="532250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83276" y="247756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匯出為多種內文格式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08472" y="155083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smtClean="0">
                <a:solidFill>
                  <a:schemeClr val="tx1"/>
                </a:solidFill>
              </a:rPr>
              <a:t>特定欄位匯出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6354" y="244231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異質</a:t>
            </a:r>
            <a:r>
              <a:rPr lang="zh-TW" altLang="en-US" b="1" dirty="0" smtClean="0">
                <a:solidFill>
                  <a:schemeClr val="tx1"/>
                </a:solidFill>
              </a:rPr>
              <a:t>資料庫讀取匯出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354" y="433251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寫入到暫存資料表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30085" y="530673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寫入到實體資料表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73722" y="24844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zh-TW" altLang="en-US" sz="1600" b="1" dirty="0">
                <a:solidFill>
                  <a:schemeClr val="tx1"/>
                </a:solidFill>
              </a:rPr>
              <a:t>匯出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3276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附加或覆蓋檔案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3276" y="531911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分隔符號或固定長度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3276" y="430613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檔頭檔一並產出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73722" y="3333787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系統產生匯出語法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0085" y="335715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遞增式資料匯出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3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Ftp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FTP,SFTP,FTPS</a:t>
            </a:r>
            <a:r>
              <a:rPr lang="zh-TW" altLang="en-US" b="1" dirty="0" smtClean="0">
                <a:solidFill>
                  <a:schemeClr val="tx1"/>
                </a:solidFill>
              </a:rPr>
              <a:t>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自訂上傳後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空檔檢核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</a:p>
        </p:txBody>
      </p:sp>
      <p:sp>
        <p:nvSpPr>
          <p:cNvPr id="12" name="矩形 11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7001" y="50238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FTP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5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JSON,CSV,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自訂上傳後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GET,PUT,DELETE,POST,PATCH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重複上</a:t>
            </a:r>
            <a:r>
              <a:rPr lang="zh-TW" altLang="en-US" sz="1600" b="1" dirty="0">
                <a:solidFill>
                  <a:schemeClr val="tx1"/>
                </a:solidFill>
              </a:rPr>
              <a:t>傳</a:t>
            </a:r>
          </a:p>
        </p:txBody>
      </p:sp>
      <p:sp>
        <p:nvSpPr>
          <p:cNvPr id="12" name="矩形 11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7001" y="5023845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產生回應</a:t>
            </a:r>
            <a:r>
              <a:rPr lang="zh-TW" altLang="en-US" sz="1600" b="1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8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1644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7988" y="1264555"/>
            <a:ext cx="10761785" cy="506436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容易學習上手與維護</a:t>
            </a:r>
            <a:r>
              <a:rPr lang="en-US" altLang="zh-TW" b="1" dirty="0"/>
              <a:t>-</a:t>
            </a:r>
            <a:r>
              <a:rPr lang="zh-TW" altLang="en-US" dirty="0"/>
              <a:t>主要開發人員並非給開發人員開發，而是提供</a:t>
            </a:r>
            <a:r>
              <a:rPr lang="zh-TW" altLang="en-US" dirty="0" smtClean="0"/>
              <a:t>給初學者或不寫</a:t>
            </a:r>
            <a:r>
              <a:rPr lang="zh-TW" altLang="en-US" dirty="0"/>
              <a:t>程式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(SA</a:t>
            </a:r>
            <a:r>
              <a:rPr lang="zh-TW" altLang="en-US" dirty="0" smtClean="0"/>
              <a:t>、網管、</a:t>
            </a:r>
            <a:r>
              <a:rPr lang="en-US" altLang="zh-TW" dirty="0" smtClean="0"/>
              <a:t>DBA)</a:t>
            </a:r>
            <a:r>
              <a:rPr lang="zh-TW" altLang="en-US" dirty="0" smtClean="0"/>
              <a:t>進行</a:t>
            </a:r>
            <a:r>
              <a:rPr lang="zh-TW" altLang="en-US" dirty="0"/>
              <a:t>參數化設定，完成後，即可執行批次。 </a:t>
            </a:r>
          </a:p>
          <a:p>
            <a:r>
              <a:rPr lang="zh-TW" altLang="en-US" b="1" dirty="0"/>
              <a:t>減少開發時間</a:t>
            </a:r>
            <a:r>
              <a:rPr lang="en-US" altLang="zh-TW" b="1" dirty="0"/>
              <a:t>-</a:t>
            </a:r>
            <a:r>
              <a:rPr lang="zh-TW" altLang="en-US" dirty="0"/>
              <a:t>開發時間大幅縮短時間，可減少傳統開發時間的</a:t>
            </a:r>
            <a:r>
              <a:rPr lang="en-US" altLang="zh-TW" dirty="0"/>
              <a:t>70%</a:t>
            </a:r>
            <a:r>
              <a:rPr lang="zh-TW" altLang="en-US" dirty="0"/>
              <a:t>的時間，也可減少人力開發，壓縮時程。 </a:t>
            </a:r>
          </a:p>
          <a:p>
            <a:r>
              <a:rPr lang="zh-TW" altLang="en-US" dirty="0"/>
              <a:t> </a:t>
            </a:r>
            <a:r>
              <a:rPr lang="zh-TW" altLang="en-US" b="1" dirty="0"/>
              <a:t>避免文件與程式碼不一致性</a:t>
            </a:r>
            <a:r>
              <a:rPr lang="en-US" altLang="zh-TW" dirty="0"/>
              <a:t>-</a:t>
            </a:r>
            <a:r>
              <a:rPr lang="zh-TW" altLang="en-US" dirty="0"/>
              <a:t>設定內容皆儲存在資料庫內方便查詢，不會有查詢內容與程式內容不一致情形，系統也可產生設定文件。 </a:t>
            </a:r>
          </a:p>
          <a:p>
            <a:r>
              <a:rPr lang="zh-TW" altLang="en-US" b="1" dirty="0"/>
              <a:t>避免發生欄位命名不一致性</a:t>
            </a:r>
            <a:r>
              <a:rPr lang="en-US" altLang="zh-TW" dirty="0"/>
              <a:t>-</a:t>
            </a:r>
            <a:r>
              <a:rPr lang="zh-TW" altLang="en-US" dirty="0"/>
              <a:t>建立資料表欄位時，需透過集中式管理資料字典</a:t>
            </a:r>
            <a:r>
              <a:rPr lang="en-US" altLang="zh-TW" dirty="0"/>
              <a:t>(</a:t>
            </a:r>
            <a:r>
              <a:rPr lang="zh-TW" altLang="en-US" dirty="0"/>
              <a:t>同一欄位英文及中文皆需要唯一</a:t>
            </a:r>
            <a:r>
              <a:rPr lang="en-US" altLang="zh-TW" dirty="0"/>
              <a:t>)</a:t>
            </a:r>
            <a:r>
              <a:rPr lang="zh-TW" altLang="en-US" dirty="0"/>
              <a:t>，選取欄位加入資料表內，解決欄位命名不一致問題 。 </a:t>
            </a:r>
          </a:p>
          <a:p>
            <a:r>
              <a:rPr lang="zh-TW" altLang="en-US" b="1" dirty="0"/>
              <a:t>資料表多用途</a:t>
            </a:r>
            <a:r>
              <a:rPr lang="en-US" altLang="zh-TW" dirty="0"/>
              <a:t>-</a:t>
            </a:r>
            <a:r>
              <a:rPr lang="zh-TW" altLang="en-US" dirty="0" smtClean="0"/>
              <a:t>透過任何裝置就</a:t>
            </a:r>
            <a:r>
              <a:rPr lang="zh-TW" altLang="en-US" dirty="0"/>
              <a:t>可以透過資料表設定進行建立實體資料表，並將中文名稱回寫到資料庫內，該設定資料可同時指定檔案匯入</a:t>
            </a:r>
            <a:r>
              <a:rPr lang="en-US" altLang="zh-TW" dirty="0"/>
              <a:t>(</a:t>
            </a:r>
            <a:r>
              <a:rPr lang="zh-TW" altLang="en-US" dirty="0"/>
              <a:t>出</a:t>
            </a:r>
            <a:r>
              <a:rPr lang="en-US" altLang="zh-TW" dirty="0"/>
              <a:t>)</a:t>
            </a:r>
            <a:r>
              <a:rPr lang="zh-TW" altLang="en-US" dirty="0"/>
              <a:t>對應關係。 </a:t>
            </a:r>
          </a:p>
          <a:p>
            <a:r>
              <a:rPr lang="zh-TW" altLang="en-US" b="1" dirty="0"/>
              <a:t>手動上傳檔案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透過任何裝置就可以上傳檔案，經由排程或手動執行將檔案內容匯入到資料表 。 </a:t>
            </a:r>
          </a:p>
          <a:p>
            <a:r>
              <a:rPr lang="zh-TW" altLang="en-US" b="1" dirty="0"/>
              <a:t>手動下載檔案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透過任何裝置就可以下載來源檔案或異常檔案進行確認問題。 </a:t>
            </a:r>
          </a:p>
          <a:p>
            <a:r>
              <a:rPr lang="zh-TW" altLang="en-US" b="1" dirty="0" smtClean="0"/>
              <a:t>方便設定及執行批次作業</a:t>
            </a:r>
            <a:r>
              <a:rPr lang="en-US" altLang="zh-TW" b="1" dirty="0" smtClean="0"/>
              <a:t>-</a:t>
            </a:r>
            <a:r>
              <a:rPr lang="zh-TW" altLang="en-US" dirty="0"/>
              <a:t>使用任何裝置進行設定及手動或定期執行</a:t>
            </a:r>
            <a:r>
              <a:rPr lang="zh-TW" altLang="en-US" dirty="0" smtClean="0"/>
              <a:t>批次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方便檢視批次</a:t>
            </a:r>
            <a:r>
              <a:rPr lang="zh-TW" altLang="en-US" b="1" dirty="0" smtClean="0"/>
              <a:t>紀錄</a:t>
            </a:r>
            <a:r>
              <a:rPr lang="zh-TW" altLang="en-US" b="1" dirty="0"/>
              <a:t>檔</a:t>
            </a:r>
            <a:r>
              <a:rPr lang="en-US" altLang="zh-TW" dirty="0"/>
              <a:t>-</a:t>
            </a:r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方便查看轉檔的執行紀錄</a:t>
            </a:r>
            <a:r>
              <a:rPr lang="en-US" altLang="zh-TW" dirty="0"/>
              <a:t>(</a:t>
            </a:r>
            <a:r>
              <a:rPr lang="zh-TW" altLang="en-US" dirty="0"/>
              <a:t>檔案名稱、總筆數、成功比數、失敗比數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，開發人員無理自行處理紀錄 </a:t>
            </a:r>
            <a:endParaRPr lang="en-US" altLang="zh-TW" dirty="0" smtClean="0"/>
          </a:p>
          <a:p>
            <a:r>
              <a:rPr lang="zh-TW" altLang="en-US" b="1" dirty="0"/>
              <a:t>系統異常通知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批次異常可設定是否透過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通知，方便處理異常。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730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壓縮檔案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4985" y="1803889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985" y="287247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密碼及回圈密碼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985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自訂壓縮後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SQL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2777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7001" y="4001006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7001" y="287298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產生壓縮檔案紀錄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5993" y="1783579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遞迴檔案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7601" y="2872476"/>
            <a:ext cx="2385876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重複壓縮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3785" y="178232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備份來</a:t>
            </a:r>
            <a:r>
              <a:rPr lang="zh-TW" altLang="en-US" sz="1600" b="1" dirty="0">
                <a:solidFill>
                  <a:schemeClr val="tx1"/>
                </a:solidFill>
              </a:rPr>
              <a:t>源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943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4985" y="5050221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55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8698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資料夾與</a:t>
            </a:r>
            <a:r>
              <a:rPr lang="zh-TW" altLang="en-US" b="1" dirty="0" smtClean="0">
                <a:solidFill>
                  <a:schemeClr val="tx1"/>
                </a:solidFill>
              </a:rPr>
              <a:t>檔案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085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資料夾刪除、搬移、</a:t>
            </a:r>
            <a:r>
              <a:rPr lang="zh-TW" altLang="en-US" sz="1400" b="1" dirty="0">
                <a:solidFill>
                  <a:schemeClr val="tx1"/>
                </a:solidFill>
              </a:rPr>
              <a:t>複製</a:t>
            </a:r>
          </a:p>
        </p:txBody>
      </p:sp>
      <p:sp>
        <p:nvSpPr>
          <p:cNvPr id="6" name="矩形 5"/>
          <p:cNvSpPr/>
          <p:nvPr/>
        </p:nvSpPr>
        <p:spPr>
          <a:xfrm>
            <a:off x="589085" y="28910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</a:t>
            </a:r>
            <a:r>
              <a:rPr lang="zh-TW" altLang="en-US" sz="1600" b="1" dirty="0">
                <a:solidFill>
                  <a:schemeClr val="tx1"/>
                </a:solidFill>
              </a:rPr>
              <a:t>案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刪除、搬移、</a:t>
            </a:r>
            <a:r>
              <a:rPr lang="zh-TW" altLang="en-US" sz="1600" b="1" dirty="0">
                <a:solidFill>
                  <a:schemeClr val="tx1"/>
                </a:solidFill>
              </a:rPr>
              <a:t>複製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3913936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檔案內文搜尋匯出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085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檔案內文替換匯出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9708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檔案編碼轉換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9708" y="28910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影像檔編碼轉換</a:t>
            </a:r>
          </a:p>
        </p:txBody>
      </p:sp>
      <p:sp>
        <p:nvSpPr>
          <p:cNvPr id="11" name="矩形 10"/>
          <p:cNvSpPr/>
          <p:nvPr/>
        </p:nvSpPr>
        <p:spPr>
          <a:xfrm>
            <a:off x="3229708" y="3913936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PDF</a:t>
            </a:r>
            <a:r>
              <a:rPr lang="zh-TW" altLang="en-US" sz="1600" b="1" dirty="0">
                <a:solidFill>
                  <a:schemeClr val="tx1"/>
                </a:solidFill>
              </a:rPr>
              <a:t>轉影像檔</a:t>
            </a:r>
          </a:p>
        </p:txBody>
      </p:sp>
      <p:sp>
        <p:nvSpPr>
          <p:cNvPr id="12" name="矩形 11"/>
          <p:cNvSpPr/>
          <p:nvPr/>
        </p:nvSpPr>
        <p:spPr>
          <a:xfrm>
            <a:off x="5978770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路徑、檔名參數化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609" y="2903327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檢視資料夾內容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2609" y="1868260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產生檔案紀錄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1986" y="2909214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資料夾遞迴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9708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依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檔案日期篩選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42609" y="395016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手動執行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42609" y="498659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檔案迴圈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01986" y="3950168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重複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</a:p>
        </p:txBody>
      </p:sp>
      <p:sp>
        <p:nvSpPr>
          <p:cNvPr id="20" name="矩形 19"/>
          <p:cNvSpPr/>
          <p:nvPr/>
        </p:nvSpPr>
        <p:spPr>
          <a:xfrm>
            <a:off x="6001986" y="4986598"/>
            <a:ext cx="2385876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>
                <a:solidFill>
                  <a:schemeClr val="tx1"/>
                </a:solidFill>
              </a:rPr>
              <a:t>SQL</a:t>
            </a:r>
            <a:r>
              <a:rPr lang="zh-TW" altLang="en-US" sz="1600" b="1" dirty="0">
                <a:solidFill>
                  <a:schemeClr val="tx1"/>
                </a:solidFill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3211784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8862" y="458998"/>
            <a:ext cx="8911687" cy="745548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995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資料表對應匯入</a:t>
            </a:r>
          </a:p>
        </p:txBody>
      </p:sp>
      <p:sp>
        <p:nvSpPr>
          <p:cNvPr id="6" name="矩形 5"/>
          <p:cNvSpPr/>
          <p:nvPr/>
        </p:nvSpPr>
        <p:spPr>
          <a:xfrm>
            <a:off x="1096995" y="31702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en-US" altLang="zh-TW" b="1" dirty="0" err="1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1096995" y="49974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執行</a:t>
            </a:r>
            <a:r>
              <a:rPr lang="en-US" altLang="zh-TW" b="1" dirty="0">
                <a:solidFill>
                  <a:schemeClr val="tx1"/>
                </a:solidFill>
              </a:rPr>
              <a:t>SP</a:t>
            </a:r>
            <a:r>
              <a:rPr lang="zh-TW" altLang="en-US" b="1" dirty="0">
                <a:solidFill>
                  <a:schemeClr val="tx1"/>
                </a:solidFill>
              </a:rPr>
              <a:t>工作</a:t>
            </a:r>
          </a:p>
        </p:txBody>
      </p:sp>
      <p:sp>
        <p:nvSpPr>
          <p:cNvPr id="8" name="矩形 7"/>
          <p:cNvSpPr/>
          <p:nvPr/>
        </p:nvSpPr>
        <p:spPr>
          <a:xfrm>
            <a:off x="6706487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週期迴圈</a:t>
            </a:r>
          </a:p>
        </p:txBody>
      </p:sp>
      <p:sp>
        <p:nvSpPr>
          <p:cNvPr id="9" name="矩形 8"/>
          <p:cNvSpPr/>
          <p:nvPr/>
        </p:nvSpPr>
        <p:spPr>
          <a:xfrm>
            <a:off x="1096995" y="40838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SQL</a:t>
            </a:r>
            <a:r>
              <a:rPr lang="zh-TW" altLang="en-US" b="1" dirty="0">
                <a:solidFill>
                  <a:schemeClr val="tx1"/>
                </a:solidFill>
              </a:rPr>
              <a:t>檔案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581" y="3176423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資料來</a:t>
            </a:r>
            <a:r>
              <a:rPr lang="zh-TW" altLang="en-US" b="1" dirty="0">
                <a:solidFill>
                  <a:schemeClr val="tx1"/>
                </a:solidFill>
              </a:rPr>
              <a:t>源</a:t>
            </a:r>
            <a:r>
              <a:rPr lang="zh-TW" altLang="en-US" b="1" dirty="0" smtClean="0">
                <a:solidFill>
                  <a:schemeClr val="tx1"/>
                </a:solidFill>
              </a:rPr>
              <a:t>迴</a:t>
            </a:r>
            <a:r>
              <a:rPr lang="zh-TW" altLang="en-US" b="1" dirty="0">
                <a:solidFill>
                  <a:schemeClr val="tx1"/>
                </a:solidFill>
              </a:rPr>
              <a:t>圈</a:t>
            </a:r>
          </a:p>
        </p:txBody>
      </p:sp>
      <p:sp>
        <p:nvSpPr>
          <p:cNvPr id="11" name="矩形 10"/>
          <p:cNvSpPr/>
          <p:nvPr/>
        </p:nvSpPr>
        <p:spPr>
          <a:xfrm>
            <a:off x="6706487" y="4079501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</a:t>
            </a:r>
            <a:r>
              <a:rPr lang="zh-TW" altLang="en-US" b="1" dirty="0">
                <a:solidFill>
                  <a:schemeClr val="tx1"/>
                </a:solidFill>
              </a:rPr>
              <a:t>迴圈</a:t>
            </a:r>
            <a:r>
              <a:rPr lang="zh-TW" altLang="en-US" b="1" dirty="0" smtClean="0">
                <a:solidFill>
                  <a:schemeClr val="tx1"/>
                </a:solidFill>
              </a:rPr>
              <a:t>迴</a:t>
            </a:r>
            <a:r>
              <a:rPr lang="zh-TW" altLang="en-US" b="1" dirty="0">
                <a:solidFill>
                  <a:schemeClr val="tx1"/>
                </a:solidFill>
              </a:rPr>
              <a:t>圈</a:t>
            </a:r>
          </a:p>
        </p:txBody>
      </p:sp>
      <p:sp>
        <p:nvSpPr>
          <p:cNvPr id="12" name="矩形 11"/>
          <p:cNvSpPr/>
          <p:nvPr/>
        </p:nvSpPr>
        <p:spPr>
          <a:xfrm>
            <a:off x="6706487" y="5029736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刪除資料表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5613" y="2222994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多種匯入模式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5613" y="3170292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重跑機制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95613" y="4079501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啟用資料庫交易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5613" y="4988710"/>
            <a:ext cx="2409092" cy="72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73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命令列執行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4" y="2025619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</a:t>
            </a:r>
            <a:r>
              <a:rPr lang="zh-TW" altLang="en-US" b="1" dirty="0" smtClean="0">
                <a:solidFill>
                  <a:schemeClr val="tx1"/>
                </a:solidFill>
              </a:rPr>
              <a:t>列及路徑參數化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4" y="3111468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執行輸出紀錄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7293" y="2010413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命令</a:t>
            </a:r>
            <a:r>
              <a:rPr lang="zh-TW" altLang="en-US" b="1" dirty="0" smtClean="0">
                <a:solidFill>
                  <a:schemeClr val="tx1"/>
                </a:solidFill>
              </a:rPr>
              <a:t>列可多參數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9240" y="3096346"/>
            <a:ext cx="2409092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系統產生設定語法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4839" y="2025619"/>
            <a:ext cx="2385876" cy="729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自訂</a:t>
            </a:r>
            <a:r>
              <a:rPr lang="zh-TW" altLang="en-US" sz="1600" b="1" dirty="0">
                <a:solidFill>
                  <a:schemeClr val="tx1"/>
                </a:solidFill>
              </a:rPr>
              <a:t>執行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後</a:t>
            </a:r>
            <a:r>
              <a:rPr lang="en-US" altLang="zh-TW" sz="1600" b="1" dirty="0">
                <a:solidFill>
                  <a:schemeClr val="tx1"/>
                </a:solidFill>
              </a:rPr>
              <a:t>SQL</a:t>
            </a:r>
            <a:r>
              <a:rPr lang="zh-TW" altLang="en-US" sz="1600" b="1" dirty="0">
                <a:solidFill>
                  <a:schemeClr val="tx1"/>
                </a:solidFill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1303661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SSIS</a:t>
            </a:r>
            <a:r>
              <a:rPr lang="zh-TW" altLang="en-US" b="1" dirty="0" smtClean="0">
                <a:solidFill>
                  <a:schemeClr val="tx1"/>
                </a:solidFill>
              </a:rPr>
              <a:t>執行</a:t>
            </a:r>
            <a:r>
              <a:rPr lang="zh-TW" altLang="en-US" b="1" dirty="0">
                <a:solidFill>
                  <a:schemeClr val="tx1"/>
                </a:solidFill>
              </a:rPr>
              <a:t/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4" y="2025619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路徑參數化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4" y="3111468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傳遞</a:t>
            </a:r>
            <a:r>
              <a:rPr lang="zh-TW" altLang="en-US" b="1" dirty="0" smtClean="0">
                <a:solidFill>
                  <a:schemeClr val="tx1"/>
                </a:solidFill>
              </a:rPr>
              <a:t>連線參數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7293" y="2010413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執行多種封裝來源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4839" y="2025619"/>
            <a:ext cx="2385876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傳遞封裝</a:t>
            </a:r>
            <a:r>
              <a:rPr lang="zh-TW" altLang="en-US" sz="1600" b="1" dirty="0">
                <a:solidFill>
                  <a:schemeClr val="tx1"/>
                </a:solidFill>
              </a:rPr>
              <a:t>參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2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共用程式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6955" y="2152599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共用代碼維護</a:t>
            </a:r>
          </a:p>
        </p:txBody>
      </p:sp>
      <p:sp>
        <p:nvSpPr>
          <p:cNvPr id="6" name="矩形 5"/>
          <p:cNvSpPr/>
          <p:nvPr/>
        </p:nvSpPr>
        <p:spPr>
          <a:xfrm>
            <a:off x="3176955" y="326336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檔案路徑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6955" y="437412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批次共用變數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7548" y="2145221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批次參數群組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7548" y="3276497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代碼檢核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7548" y="4374120"/>
            <a:ext cx="2409092" cy="729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代碼警訊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99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r>
              <a:rPr lang="zh-TW" altLang="en-US" dirty="0"/>
              <a:t>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926125" y="2099846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125" y="2984888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125" y="3869930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資料字典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6125" y="475497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欄位型態對應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25" y="5640014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程式物件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3591535" y="2082262"/>
            <a:ext cx="7913076" cy="3777622"/>
          </a:xfrm>
        </p:spPr>
        <p:txBody>
          <a:bodyPr/>
          <a:lstStyle/>
          <a:p>
            <a:r>
              <a:rPr lang="zh-TW" altLang="en-US" dirty="0" smtClean="0"/>
              <a:t>資料表檢視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檢視實體資料表清單，產生常用的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資料表設定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快速建立資料表，產生建立資料表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資料字典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資料表共用欄位具有命名一致性，可快速從資料字典加入到資料表內</a:t>
            </a:r>
            <a:endParaRPr lang="en-US" altLang="zh-TW" dirty="0" smtClean="0"/>
          </a:p>
          <a:p>
            <a:r>
              <a:rPr lang="zh-TW" altLang="en-US" dirty="0" smtClean="0"/>
              <a:t>欄位型態對應</a:t>
            </a:r>
            <a:r>
              <a:rPr lang="en-US" altLang="zh-TW" dirty="0" smtClean="0"/>
              <a:t>-</a:t>
            </a:r>
            <a:r>
              <a:rPr lang="zh-TW" altLang="en-US" dirty="0" smtClean="0"/>
              <a:t>建立共用欄位且具有意義的欄位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err="1" smtClean="0"/>
              <a:t>exec_log_seq</a:t>
            </a:r>
            <a:r>
              <a:rPr lang="en-US" altLang="zh-TW" dirty="0" smtClean="0"/>
              <a:t>:</a:t>
            </a:r>
            <a:r>
              <a:rPr lang="zh-TW" altLang="en-US" dirty="0" smtClean="0"/>
              <a:t>轉檔記錄序號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查看</a:t>
            </a:r>
            <a:r>
              <a:rPr lang="en-US" altLang="zh-TW" dirty="0" err="1" smtClean="0"/>
              <a:t>view,sp,function,trigger</a:t>
            </a:r>
            <a:r>
              <a:rPr lang="zh-TW" altLang="en-US" dirty="0" smtClean="0"/>
              <a:t>等程式內容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788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資料表檢視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4240" y="2115915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資料表欄位檢視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240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Insert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240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Update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0075" y="212622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Merge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240" y="4988230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select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value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0075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export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data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 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0075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產生資料表中文說明語法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0075" y="4988230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產生欄位中文說明語法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6737" y="3056592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產生資料表類別語法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6737" y="4022411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產生欄位備註語法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56737" y="2115915"/>
            <a:ext cx="2409092" cy="72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產生匯入到資料表設定語法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09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資料</a:t>
            </a:r>
            <a:r>
              <a:rPr lang="zh-TW" altLang="en-US" b="1" dirty="0" smtClean="0">
                <a:solidFill>
                  <a:schemeClr val="tx1"/>
                </a:solidFill>
              </a:rPr>
              <a:t>表及資料字典設定</a:t>
            </a:r>
            <a:r>
              <a:rPr lang="zh-TW" altLang="en-US" b="1" dirty="0">
                <a:solidFill>
                  <a:schemeClr val="tx1"/>
                </a:solidFill>
              </a:rPr>
              <a:t/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995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快速建立資料表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6995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產生建立資料表語法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6995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產生重建資料表語法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6995" y="5191757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產生匯入暫存表語法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0180" y="5222430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產生設定語法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0180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變更實體資料表中文名稱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0180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設定檔案對應資料表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0180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從資料字典加入欄位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6311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產生新增欄位語法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6311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產生變更欄位語法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56311" y="5288473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產生刪除欄位語法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6311" y="2260887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快速插入自訂欄位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94003" y="2272711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整批調整欄位順</a:t>
            </a:r>
            <a:r>
              <a:rPr lang="zh-TW" altLang="en-US" b="1" dirty="0">
                <a:solidFill>
                  <a:schemeClr val="tx1"/>
                </a:solidFill>
              </a:rPr>
              <a:t>序</a:t>
            </a:r>
          </a:p>
        </p:txBody>
      </p:sp>
      <p:sp>
        <p:nvSpPr>
          <p:cNvPr id="18" name="矩形 17"/>
          <p:cNvSpPr/>
          <p:nvPr/>
        </p:nvSpPr>
        <p:spPr>
          <a:xfrm>
            <a:off x="9394003" y="3277965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欄位警訊檢合設定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94003" y="4283219"/>
            <a:ext cx="2409092" cy="72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匯入欄位例外</a:t>
            </a:r>
            <a:r>
              <a:rPr lang="zh-TW" altLang="en-US" b="1" dirty="0" smtClean="0">
                <a:solidFill>
                  <a:schemeClr val="tx1"/>
                </a:solidFill>
              </a:rPr>
              <a:t>處理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94003" y="5288473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自訂資料字典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52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7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欄位型態對應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8732" y="164249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CRD-</a:t>
            </a:r>
            <a:r>
              <a:rPr lang="zh-TW" altLang="en-US" b="1" dirty="0">
                <a:solidFill>
                  <a:schemeClr val="tx1"/>
                </a:solidFill>
              </a:rPr>
              <a:t>建立時間</a:t>
            </a:r>
          </a:p>
        </p:txBody>
      </p:sp>
      <p:sp>
        <p:nvSpPr>
          <p:cNvPr id="6" name="矩形 5"/>
          <p:cNvSpPr/>
          <p:nvPr/>
        </p:nvSpPr>
        <p:spPr>
          <a:xfrm>
            <a:off x="688732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CTD-</a:t>
            </a:r>
            <a:r>
              <a:rPr lang="zh-TW" altLang="en-US" b="1" dirty="0">
                <a:solidFill>
                  <a:schemeClr val="tx1"/>
                </a:solidFill>
              </a:rPr>
              <a:t>代碼轉代碼</a:t>
            </a:r>
            <a:r>
              <a:rPr lang="zh-TW" altLang="en-US" b="1" dirty="0" smtClean="0">
                <a:solidFill>
                  <a:schemeClr val="tx1"/>
                </a:solidFill>
              </a:rPr>
              <a:t>說明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732" y="380263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DTC-</a:t>
            </a:r>
            <a:r>
              <a:rPr lang="zh-TW" altLang="en-US" b="1" dirty="0">
                <a:solidFill>
                  <a:schemeClr val="tx1"/>
                </a:solidFill>
              </a:rPr>
              <a:t>代碼說明轉</a:t>
            </a:r>
            <a:r>
              <a:rPr lang="zh-TW" altLang="en-US" b="1" dirty="0" smtClean="0">
                <a:solidFill>
                  <a:schemeClr val="tx1"/>
                </a:solidFill>
              </a:rPr>
              <a:t>代碼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6070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ELS-</a:t>
            </a:r>
            <a:r>
              <a:rPr lang="en-US" altLang="zh-TW" b="1" dirty="0" err="1">
                <a:solidFill>
                  <a:schemeClr val="tx1"/>
                </a:solidFill>
              </a:rPr>
              <a:t>exec_log_seq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32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JOB01-</a:t>
            </a:r>
            <a:r>
              <a:rPr lang="zh-TW" altLang="en-US" sz="1600" b="1" dirty="0">
                <a:solidFill>
                  <a:schemeClr val="tx1"/>
                </a:solidFill>
              </a:rPr>
              <a:t>作業迴圈欄位一</a:t>
            </a:r>
          </a:p>
        </p:txBody>
      </p:sp>
      <p:sp>
        <p:nvSpPr>
          <p:cNvPr id="11" name="矩形 10"/>
          <p:cNvSpPr/>
          <p:nvPr/>
        </p:nvSpPr>
        <p:spPr>
          <a:xfrm>
            <a:off x="3390901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LINENO-</a:t>
            </a:r>
            <a:r>
              <a:rPr lang="zh-TW" altLang="en-US" b="1" dirty="0">
                <a:solidFill>
                  <a:schemeClr val="tx1"/>
                </a:solidFill>
              </a:rPr>
              <a:t>列號</a:t>
            </a:r>
          </a:p>
        </p:txBody>
      </p:sp>
      <p:sp>
        <p:nvSpPr>
          <p:cNvPr id="12" name="矩形 11"/>
          <p:cNvSpPr/>
          <p:nvPr/>
        </p:nvSpPr>
        <p:spPr>
          <a:xfrm>
            <a:off x="3390901" y="380263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LOWER-</a:t>
            </a:r>
            <a:r>
              <a:rPr lang="zh-TW" altLang="en-US" b="1" dirty="0">
                <a:solidFill>
                  <a:schemeClr val="tx1"/>
                </a:solidFill>
              </a:rPr>
              <a:t>轉小寫</a:t>
            </a:r>
          </a:p>
        </p:txBody>
      </p:sp>
      <p:sp>
        <p:nvSpPr>
          <p:cNvPr id="13" name="矩形 12"/>
          <p:cNvSpPr/>
          <p:nvPr/>
        </p:nvSpPr>
        <p:spPr>
          <a:xfrm>
            <a:off x="6128239" y="373062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NTW-</a:t>
            </a:r>
            <a:r>
              <a:rPr lang="zh-TW" altLang="en-US" b="1" dirty="0">
                <a:solidFill>
                  <a:schemeClr val="tx1"/>
                </a:solidFill>
              </a:rPr>
              <a:t>半形轉全形</a:t>
            </a:r>
          </a:p>
        </p:txBody>
      </p:sp>
      <p:sp>
        <p:nvSpPr>
          <p:cNvPr id="14" name="矩形 13"/>
          <p:cNvSpPr/>
          <p:nvPr/>
        </p:nvSpPr>
        <p:spPr>
          <a:xfrm>
            <a:off x="8830408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PAR-</a:t>
            </a:r>
            <a:r>
              <a:rPr lang="zh-TW" altLang="en-US" sz="1600" b="1" dirty="0">
                <a:solidFill>
                  <a:schemeClr val="tx1"/>
                </a:solidFill>
              </a:rPr>
              <a:t>參數欄位</a:t>
            </a:r>
          </a:p>
        </p:txBody>
      </p:sp>
      <p:sp>
        <p:nvSpPr>
          <p:cNvPr id="15" name="矩形 14"/>
          <p:cNvSpPr/>
          <p:nvPr/>
        </p:nvSpPr>
        <p:spPr>
          <a:xfrm>
            <a:off x="6128239" y="165928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STT-</a:t>
            </a:r>
            <a:r>
              <a:rPr lang="zh-TW" altLang="en-US" b="1" dirty="0">
                <a:solidFill>
                  <a:schemeClr val="tx1"/>
                </a:solidFill>
              </a:rPr>
              <a:t>簡體轉繁體</a:t>
            </a:r>
          </a:p>
        </p:txBody>
      </p:sp>
      <p:sp>
        <p:nvSpPr>
          <p:cNvPr id="16" name="矩形 15"/>
          <p:cNvSpPr/>
          <p:nvPr/>
        </p:nvSpPr>
        <p:spPr>
          <a:xfrm>
            <a:off x="6128239" y="2739352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TTS-</a:t>
            </a:r>
            <a:r>
              <a:rPr lang="zh-TW" altLang="en-US" b="1" dirty="0">
                <a:solidFill>
                  <a:schemeClr val="tx1"/>
                </a:solidFill>
              </a:rPr>
              <a:t>繁體轉簡體</a:t>
            </a:r>
          </a:p>
        </p:txBody>
      </p:sp>
      <p:sp>
        <p:nvSpPr>
          <p:cNvPr id="17" name="矩形 16"/>
          <p:cNvSpPr/>
          <p:nvPr/>
        </p:nvSpPr>
        <p:spPr>
          <a:xfrm>
            <a:off x="3390901" y="479390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UPPER-</a:t>
            </a:r>
            <a:r>
              <a:rPr lang="zh-TW" altLang="en-US" b="1" dirty="0">
                <a:solidFill>
                  <a:schemeClr val="tx1"/>
                </a:solidFill>
              </a:rPr>
              <a:t>轉大寫</a:t>
            </a:r>
          </a:p>
        </p:txBody>
      </p:sp>
      <p:sp>
        <p:nvSpPr>
          <p:cNvPr id="18" name="矩形 17"/>
          <p:cNvSpPr/>
          <p:nvPr/>
        </p:nvSpPr>
        <p:spPr>
          <a:xfrm>
            <a:off x="6128239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WTN-</a:t>
            </a:r>
            <a:r>
              <a:rPr lang="zh-TW" altLang="en-US" b="1" dirty="0">
                <a:solidFill>
                  <a:schemeClr val="tx1"/>
                </a:solidFill>
              </a:rPr>
              <a:t>全形轉半形</a:t>
            </a:r>
          </a:p>
        </p:txBody>
      </p:sp>
      <p:sp>
        <p:nvSpPr>
          <p:cNvPr id="19" name="矩形 18"/>
          <p:cNvSpPr/>
          <p:nvPr/>
        </p:nvSpPr>
        <p:spPr>
          <a:xfrm>
            <a:off x="8830408" y="272256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PAR-</a:t>
            </a:r>
            <a:r>
              <a:rPr lang="zh-TW" altLang="en-US" sz="1600" b="1" dirty="0">
                <a:solidFill>
                  <a:schemeClr val="tx1"/>
                </a:solidFill>
              </a:rPr>
              <a:t>參數欄位</a:t>
            </a:r>
          </a:p>
        </p:txBody>
      </p:sp>
      <p:sp>
        <p:nvSpPr>
          <p:cNvPr id="20" name="矩形 19"/>
          <p:cNvSpPr/>
          <p:nvPr/>
        </p:nvSpPr>
        <p:spPr>
          <a:xfrm>
            <a:off x="8865577" y="373062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BEG-</a:t>
            </a:r>
            <a:r>
              <a:rPr lang="zh-TW" altLang="en-US" b="1" dirty="0">
                <a:solidFill>
                  <a:schemeClr val="tx1"/>
                </a:solidFill>
              </a:rPr>
              <a:t>資料起始時間</a:t>
            </a:r>
          </a:p>
        </p:txBody>
      </p:sp>
      <p:sp>
        <p:nvSpPr>
          <p:cNvPr id="21" name="矩形 20"/>
          <p:cNvSpPr/>
          <p:nvPr/>
        </p:nvSpPr>
        <p:spPr>
          <a:xfrm>
            <a:off x="8865577" y="478495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END-</a:t>
            </a:r>
            <a:r>
              <a:rPr lang="zh-TW" altLang="en-US" b="1" dirty="0">
                <a:solidFill>
                  <a:schemeClr val="tx1"/>
                </a:solidFill>
              </a:rPr>
              <a:t>資料截止時間</a:t>
            </a:r>
          </a:p>
        </p:txBody>
      </p:sp>
    </p:spTree>
    <p:extLst>
      <p:ext uri="{BB962C8B-B14F-4D97-AF65-F5344CB8AC3E}">
        <p14:creationId xmlns:p14="http://schemas.microsoft.com/office/powerpoint/2010/main" val="188904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架構圖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9835" y="2212731"/>
            <a:ext cx="10084777" cy="4214446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硬體架構</a:t>
            </a:r>
            <a:r>
              <a:rPr lang="zh-TW" altLang="en-US" b="1" dirty="0">
                <a:solidFill>
                  <a:srgbClr val="FF0000"/>
                </a:solidFill>
              </a:rPr>
              <a:t>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系統功能功能方塊圖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057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程式物件</a:t>
            </a:r>
            <a:br>
              <a:rPr lang="zh-TW" altLang="en-US" b="1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255" y="2133600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View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255" y="3091962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Store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Procedure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255" y="4255477"/>
            <a:ext cx="2409092" cy="72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Function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83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檔案總管</a:t>
            </a:r>
            <a:r>
              <a:rPr lang="zh-TW" altLang="en-US" dirty="0">
                <a:solidFill>
                  <a:srgbClr val="0070C0"/>
                </a:solidFill>
              </a:rPr>
              <a:t/>
            </a:r>
            <a:br>
              <a:rPr lang="zh-TW" altLang="en-US" dirty="0">
                <a:solidFill>
                  <a:srgbClr val="0070C0"/>
                </a:solidFill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0846" y="190500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遠端資料夾瀏覽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0846" y="285598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r>
              <a:rPr lang="zh-TW" altLang="en-US" dirty="0" smtClean="0">
                <a:solidFill>
                  <a:schemeClr val="tx1"/>
                </a:solidFill>
              </a:rPr>
              <a:t>資料夾瀏覽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0846" y="3887614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r>
              <a:rPr lang="zh-TW" altLang="en-US" dirty="0" smtClean="0">
                <a:solidFill>
                  <a:schemeClr val="tx1"/>
                </a:solidFill>
              </a:rPr>
              <a:t>檔案下載至遠端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0846" y="4925002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從遠端上傳檔案至</a:t>
            </a:r>
            <a:r>
              <a:rPr lang="en-US" altLang="zh-TW" dirty="0" smtClean="0">
                <a:solidFill>
                  <a:schemeClr val="tx1"/>
                </a:solidFill>
              </a:rPr>
              <a:t>Ftp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安全性管理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45174" y="17994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變更登入密碼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6625" y="4167558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971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功能別維護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8077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權限指派角色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8077" y="180535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9528" y="2971952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角色指派權限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8077" y="4153206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人員管理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8077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人員指派角色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9528" y="178837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角色指派成員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9971" y="4167558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</a:t>
            </a:r>
            <a:r>
              <a:rPr lang="zh-TW" altLang="en-US" dirty="0">
                <a:solidFill>
                  <a:srgbClr val="FF0000"/>
                </a:solidFill>
              </a:rPr>
              <a:t>維護</a:t>
            </a:r>
          </a:p>
        </p:txBody>
      </p:sp>
      <p:sp>
        <p:nvSpPr>
          <p:cNvPr id="15" name="矩形 14"/>
          <p:cNvSpPr/>
          <p:nvPr/>
        </p:nvSpPr>
        <p:spPr>
          <a:xfrm>
            <a:off x="939971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選單維護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76625" y="5351593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權限指派功能別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6625" y="179100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功能附加功能別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6625" y="2973719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功能附加選單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148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956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權限清單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512" y="145893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系統管理員</a:t>
            </a:r>
          </a:p>
        </p:txBody>
      </p:sp>
      <p:sp>
        <p:nvSpPr>
          <p:cNvPr id="6" name="矩形 5"/>
          <p:cNvSpPr/>
          <p:nvPr/>
        </p:nvSpPr>
        <p:spPr>
          <a:xfrm>
            <a:off x="3742469" y="1435183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一般使用者</a:t>
            </a:r>
          </a:p>
        </p:txBody>
      </p:sp>
      <p:sp>
        <p:nvSpPr>
          <p:cNvPr id="7" name="矩形 6"/>
          <p:cNvSpPr/>
          <p:nvPr/>
        </p:nvSpPr>
        <p:spPr>
          <a:xfrm>
            <a:off x="6475825" y="464512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檔案路徑管理員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8512" y="357194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批次作業管理員</a:t>
            </a:r>
          </a:p>
        </p:txBody>
      </p:sp>
      <p:sp>
        <p:nvSpPr>
          <p:cNvPr id="9" name="矩形 8"/>
          <p:cNvSpPr/>
          <p:nvPr/>
        </p:nvSpPr>
        <p:spPr>
          <a:xfrm>
            <a:off x="798511" y="459119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批次作業執行員</a:t>
            </a:r>
          </a:p>
        </p:txBody>
      </p:sp>
      <p:sp>
        <p:nvSpPr>
          <p:cNvPr id="10" name="矩形 9"/>
          <p:cNvSpPr/>
          <p:nvPr/>
        </p:nvSpPr>
        <p:spPr>
          <a:xfrm>
            <a:off x="798511" y="251913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批次作業檢視員</a:t>
            </a:r>
          </a:p>
        </p:txBody>
      </p:sp>
      <p:sp>
        <p:nvSpPr>
          <p:cNvPr id="11" name="矩形 10"/>
          <p:cNvSpPr/>
          <p:nvPr/>
        </p:nvSpPr>
        <p:spPr>
          <a:xfrm>
            <a:off x="3742469" y="3606458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批次檢視員</a:t>
            </a:r>
          </a:p>
        </p:txBody>
      </p:sp>
      <p:sp>
        <p:nvSpPr>
          <p:cNvPr id="12" name="矩形 11"/>
          <p:cNvSpPr/>
          <p:nvPr/>
        </p:nvSpPr>
        <p:spPr>
          <a:xfrm>
            <a:off x="3742469" y="250096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批次記錄檢視員</a:t>
            </a:r>
          </a:p>
        </p:txBody>
      </p:sp>
      <p:sp>
        <p:nvSpPr>
          <p:cNvPr id="13" name="矩形 12"/>
          <p:cNvSpPr/>
          <p:nvPr/>
        </p:nvSpPr>
        <p:spPr>
          <a:xfrm>
            <a:off x="6475825" y="2519134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連線設定管理員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59144" y="3561170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連線設定檢視員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9144" y="1435183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電子郵件管理員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2469" y="458504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公用代碼管理員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2500" y="1395480"/>
            <a:ext cx="2409092" cy="729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電子郵件檢視員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0959" y="5627077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公用代碼檢視員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8511" y="569573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作業迴圈管理員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92500" y="2500969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92500" y="4648494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排程作業檢視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92500" y="3543005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排程作業管理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2500" y="5627077"/>
            <a:ext cx="2409092" cy="729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排程檢視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144" y="5613446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檔案路徑檢視員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11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87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權限清單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二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511" y="1491465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授權管理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418" y="2509357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授權檢視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6102" y="5563034"/>
            <a:ext cx="2409092" cy="729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系統檢視員</a:t>
            </a:r>
          </a:p>
        </p:txBody>
      </p:sp>
      <p:sp>
        <p:nvSpPr>
          <p:cNvPr id="8" name="矩形 7"/>
          <p:cNvSpPr/>
          <p:nvPr/>
        </p:nvSpPr>
        <p:spPr>
          <a:xfrm>
            <a:off x="838418" y="3527249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418" y="454514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權限暨授權管理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418" y="5563034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權限暨授權檢視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2260" y="3501129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資料表管理員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2260" y="5570981"/>
            <a:ext cx="2409092" cy="72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權限檢視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8994" y="1458933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檔案瀏覽管理員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8994" y="2493239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遠端檔案下載管理員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5244" y="1455157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資料庫管理員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2260" y="4524116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資料表檢視員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5244" y="2478143"/>
            <a:ext cx="2409092" cy="72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資料庫檢視員</a:t>
            </a:r>
          </a:p>
        </p:txBody>
      </p:sp>
      <p:sp>
        <p:nvSpPr>
          <p:cNvPr id="18" name="矩形 17"/>
          <p:cNvSpPr/>
          <p:nvPr/>
        </p:nvSpPr>
        <p:spPr>
          <a:xfrm>
            <a:off x="6418994" y="4561851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檔案瀏覽檢視員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8994" y="3527545"/>
            <a:ext cx="2409092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遠端檔案上傳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95519" y="1475494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檔案瀏覽管理員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519" y="3547155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檔案上傳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95519" y="2520507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檔案下載管理員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95519" y="4573803"/>
            <a:ext cx="2409092" cy="729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FTP</a:t>
            </a:r>
            <a:r>
              <a:rPr lang="zh-TW" altLang="en-US" b="1">
                <a:solidFill>
                  <a:schemeClr val="tx1"/>
                </a:solidFill>
              </a:rPr>
              <a:t>檔案瀏覽檢視員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一台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951611" y="325242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/>
              <a:t>架構二</a:t>
            </a:r>
            <a:r>
              <a:rPr lang="en-US" altLang="zh-TW" dirty="0"/>
              <a:t>(Web +DB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0352" y="3693612"/>
            <a:ext cx="2411811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080312" y="323220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89638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7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4196" y="1266760"/>
            <a:ext cx="4569537" cy="45177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 smtClean="0"/>
              <a:t>架構三</a:t>
            </a:r>
            <a:r>
              <a:rPr lang="en-US" altLang="zh-TW" dirty="0" smtClean="0"/>
              <a:t>(</a:t>
            </a:r>
            <a:r>
              <a:rPr lang="en-US" altLang="zh-TW" dirty="0"/>
              <a:t>Web </a:t>
            </a:r>
            <a:r>
              <a:rPr lang="en-US" altLang="zh-TW" dirty="0" smtClean="0"/>
              <a:t>+Batch(AP)+DB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5"/>
            <a:ext cx="10166948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222207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6477" y="3598006"/>
            <a:ext cx="1713611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6382" y="4511313"/>
            <a:ext cx="1697355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8524566" y="4665188"/>
            <a:ext cx="1791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5544672" y="4190454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11374" y="4228766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4000" y="1849072"/>
            <a:ext cx="1887380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6367233" y="3037761"/>
            <a:ext cx="83162" cy="53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6722" y="3101890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81375" y="2615452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843559" y="3673344"/>
            <a:ext cx="156254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6814543" y="3641163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471852" y="316354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9406105" y="3690710"/>
            <a:ext cx="10250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5813712" y="5484227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5605319" y="5029113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5710531" y="5057856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7345689" y="5202107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11" idx="3"/>
          </p:cNvCxnSpPr>
          <p:nvPr/>
        </p:nvCxnSpPr>
        <p:spPr>
          <a:xfrm rot="16200000" flipV="1">
            <a:off x="7106599" y="4479931"/>
            <a:ext cx="449314" cy="99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048768" y="4403706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6131570" y="2662790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17406" y="307241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1130" y="2793492"/>
            <a:ext cx="1931079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966617" y="2697064"/>
            <a:ext cx="11329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2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0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1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1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5550C4AD-84E5-4BCB-B03A-6396ECBD9EA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0DB16A7-7EFE-4032-9655-E56720B3E4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38A74A7-76FD-48E5-A193-6D6977BFBDA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2F4881-D3DB-4173-B512-0FD254C36A9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0860B91-8879-4B7A-B22F-450821A19C5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8E586DB-1ED8-4542-A7B3-A4CE833063D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A360F50-5958-4B0C-896E-C0D4873DBC6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83AA98E-A099-4A99-99B9-AB5F79FF6E6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92F7AA4-4A23-40D4-8330-F85E9CDA4BF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FB9CBAB-EFB7-4D9A-A657-9AB274B3E7E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886C5C4-549C-4140-8C8F-17B1D9AAB6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9BBAA15-2AC5-4A20-B9F4-02F53D04C7C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D1365A2-B35F-44DC-9551-8A791B536F0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A473A1C-B9AB-4B5F-8E45-F989559A8D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BFE2FA2-C5FC-44B7-8207-D63AF1B2F79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374B0B6-586C-4E72-BE0A-33481CBFA89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731EF05-EFDB-44BF-B766-CF479308FD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4099</TotalTime>
  <Words>2912</Words>
  <Application>Microsoft Office PowerPoint</Application>
  <PresentationFormat>寬螢幕</PresentationFormat>
  <Paragraphs>582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9" baseType="lpstr">
      <vt:lpstr>微軟正黑體</vt:lpstr>
      <vt:lpstr>Arial</vt:lpstr>
      <vt:lpstr>Century Gothic</vt:lpstr>
      <vt:lpstr>Wingdings 3</vt:lpstr>
      <vt:lpstr>絲縷</vt:lpstr>
      <vt:lpstr>SBP平台</vt:lpstr>
      <vt:lpstr>議程</vt:lpstr>
      <vt:lpstr>何謂SBP平台? </vt:lpstr>
      <vt:lpstr>批次開發現狀之問題</vt:lpstr>
      <vt:lpstr>目的</vt:lpstr>
      <vt:lpstr>SBP架構圖</vt:lpstr>
      <vt:lpstr>架構一(一台Server)</vt:lpstr>
      <vt:lpstr>架構二(Web +DB Server)</vt:lpstr>
      <vt:lpstr>架構三(Web +Batch(AP)+DB Server)</vt:lpstr>
      <vt:lpstr>架構四(Web +Batch(AP) +Sch+DB Server)</vt:lpstr>
      <vt:lpstr>SBPWeb模組</vt:lpstr>
      <vt:lpstr>採用標準HTML5 的Single Page應用程式 </vt:lpstr>
      <vt:lpstr>響應式設計的網頁顯示效果(RWD)</vt:lpstr>
      <vt:lpstr>集中式管理多台後端伺服器 </vt:lpstr>
      <vt:lpstr>SBPWeb模組-使用Ionic cli 3.2.0 java script framework</vt:lpstr>
      <vt:lpstr>依照不同權限登入，具有不同功能使用 </vt:lpstr>
      <vt:lpstr>依照模組購買license開啟相關功能 </vt:lpstr>
      <vt:lpstr>SBPApp模組</vt:lpstr>
      <vt:lpstr>SBPWebApi模組</vt:lpstr>
      <vt:lpstr>提供標準的Restful API 由前端應用程式呼叫</vt:lpstr>
      <vt:lpstr>提供批次執行模組呼叫SBPClient執行批次</vt:lpstr>
      <vt:lpstr>提供SBP相關設定模組呼叫，進行後端SBP Repository資料庫存取</vt:lpstr>
      <vt:lpstr>提供檔案總管模組呼叫管理伺服器資料夾及檔案</vt:lpstr>
      <vt:lpstr>提供FTP檔案總管模組呼叫管理後端FTP伺服器資料夾及檔案 </vt:lpstr>
      <vt:lpstr>SBPWebForwardAPI模組</vt:lpstr>
      <vt:lpstr>SBPWebForwardAPI提供Url轉址給SBPWebAPI，並取得SBPWebApi回傳內容轉給SBPWebClient </vt:lpstr>
      <vt:lpstr>SBPClient模組</vt:lpstr>
      <vt:lpstr>SBPLIB模組</vt:lpstr>
      <vt:lpstr>SBPScheduleService模組</vt:lpstr>
      <vt:lpstr>SBP Repository 模組</vt:lpstr>
      <vt:lpstr>SBP架構圖</vt:lpstr>
      <vt:lpstr>系統功能模組方塊圖</vt:lpstr>
      <vt:lpstr>作業排程管理</vt:lpstr>
      <vt:lpstr>作業</vt:lpstr>
      <vt:lpstr>排程管理</vt:lpstr>
      <vt:lpstr>Email管理</vt:lpstr>
      <vt:lpstr>收件者分類</vt:lpstr>
      <vt:lpstr>Email寄發設定</vt:lpstr>
      <vt:lpstr>批次設定管理</vt:lpstr>
      <vt:lpstr>連線設定</vt:lpstr>
      <vt:lpstr>轉入類</vt:lpstr>
      <vt:lpstr>檔案匯入 </vt:lpstr>
      <vt:lpstr>Ftp下載</vt:lpstr>
      <vt:lpstr>Http下載</vt:lpstr>
      <vt:lpstr>解壓縮</vt:lpstr>
      <vt:lpstr>轉出類</vt:lpstr>
      <vt:lpstr>檔案匯出</vt:lpstr>
      <vt:lpstr>Ftp上傳</vt:lpstr>
      <vt:lpstr>Http上傳</vt:lpstr>
      <vt:lpstr>壓縮檔案</vt:lpstr>
      <vt:lpstr>資料夾與檔案</vt:lpstr>
      <vt:lpstr>SQL執行</vt:lpstr>
      <vt:lpstr>命令列執行 </vt:lpstr>
      <vt:lpstr>SSIS執行 </vt:lpstr>
      <vt:lpstr>共用程式</vt:lpstr>
      <vt:lpstr>資料庫管理</vt:lpstr>
      <vt:lpstr>資料表檢視 </vt:lpstr>
      <vt:lpstr>資料表及資料字典設定 </vt:lpstr>
      <vt:lpstr>欄位型態對應 </vt:lpstr>
      <vt:lpstr>程式物件 </vt:lpstr>
      <vt:lpstr>檔案總管 </vt:lpstr>
      <vt:lpstr>安全性管理</vt:lpstr>
      <vt:lpstr>權限清單(一)</vt:lpstr>
      <vt:lpstr>權限清單(二)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180</cp:revision>
  <dcterms:created xsi:type="dcterms:W3CDTF">2016-08-04T07:30:26Z</dcterms:created>
  <dcterms:modified xsi:type="dcterms:W3CDTF">2018-09-02T15:43:02Z</dcterms:modified>
</cp:coreProperties>
</file>