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34"/>
  </p:sldMasterIdLst>
  <p:sldIdLst>
    <p:sldId id="256" r:id="rId35"/>
    <p:sldId id="259" r:id="rId36"/>
    <p:sldId id="257" r:id="rId37"/>
    <p:sldId id="258" r:id="rId38"/>
    <p:sldId id="260" r:id="rId39"/>
    <p:sldId id="261" r:id="rId40"/>
    <p:sldId id="346" r:id="rId41"/>
    <p:sldId id="347" r:id="rId42"/>
    <p:sldId id="348" r:id="rId43"/>
    <p:sldId id="349" r:id="rId44"/>
    <p:sldId id="288" r:id="rId45"/>
    <p:sldId id="290" r:id="rId46"/>
    <p:sldId id="292" r:id="rId47"/>
    <p:sldId id="293" r:id="rId48"/>
    <p:sldId id="291" r:id="rId49"/>
    <p:sldId id="294" r:id="rId50"/>
    <p:sldId id="295" r:id="rId51"/>
    <p:sldId id="289" r:id="rId52"/>
    <p:sldId id="296" r:id="rId53"/>
    <p:sldId id="297" r:id="rId54"/>
    <p:sldId id="298" r:id="rId55"/>
    <p:sldId id="299" r:id="rId56"/>
    <p:sldId id="300" r:id="rId57"/>
    <p:sldId id="301" r:id="rId58"/>
    <p:sldId id="303" r:id="rId59"/>
    <p:sldId id="304" r:id="rId60"/>
    <p:sldId id="265" r:id="rId61"/>
    <p:sldId id="266" r:id="rId62"/>
    <p:sldId id="267" r:id="rId63"/>
    <p:sldId id="280" r:id="rId64"/>
    <p:sldId id="306" r:id="rId65"/>
    <p:sldId id="307" r:id="rId66"/>
    <p:sldId id="308" r:id="rId67"/>
    <p:sldId id="309" r:id="rId68"/>
    <p:sldId id="310" r:id="rId69"/>
    <p:sldId id="311" r:id="rId70"/>
    <p:sldId id="312" r:id="rId71"/>
    <p:sldId id="313" r:id="rId72"/>
    <p:sldId id="314" r:id="rId73"/>
    <p:sldId id="315" r:id="rId74"/>
    <p:sldId id="316" r:id="rId75"/>
    <p:sldId id="318" r:id="rId76"/>
    <p:sldId id="319" r:id="rId77"/>
    <p:sldId id="320" r:id="rId78"/>
    <p:sldId id="321" r:id="rId79"/>
    <p:sldId id="317" r:id="rId80"/>
    <p:sldId id="322" r:id="rId81"/>
    <p:sldId id="323" r:id="rId82"/>
    <p:sldId id="324" r:id="rId83"/>
    <p:sldId id="325" r:id="rId84"/>
    <p:sldId id="326" r:id="rId85"/>
    <p:sldId id="327" r:id="rId86"/>
    <p:sldId id="328" r:id="rId87"/>
    <p:sldId id="329" r:id="rId88"/>
    <p:sldId id="330" r:id="rId89"/>
    <p:sldId id="331" r:id="rId90"/>
    <p:sldId id="334" r:id="rId91"/>
    <p:sldId id="335" r:id="rId92"/>
    <p:sldId id="336" r:id="rId93"/>
    <p:sldId id="337" r:id="rId94"/>
    <p:sldId id="338" r:id="rId95"/>
    <p:sldId id="339" r:id="rId96"/>
    <p:sldId id="340" r:id="rId97"/>
    <p:sldId id="341" r:id="rId98"/>
    <p:sldId id="344" r:id="rId99"/>
    <p:sldId id="345" r:id="rId10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91" autoAdjust="0"/>
    <p:restoredTop sz="95320" autoAdjust="0"/>
  </p:normalViewPr>
  <p:slideViewPr>
    <p:cSldViewPr snapToGrid="0">
      <p:cViewPr varScale="1">
        <p:scale>
          <a:sx n="111" d="100"/>
          <a:sy n="111" d="100"/>
        </p:scale>
        <p:origin x="1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4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42" Type="http://schemas.openxmlformats.org/officeDocument/2006/relationships/slide" Target="slides/slide8.xml"/><Relationship Id="rId47" Type="http://schemas.openxmlformats.org/officeDocument/2006/relationships/slide" Target="slides/slide13.xml"/><Relationship Id="rId63" Type="http://schemas.openxmlformats.org/officeDocument/2006/relationships/slide" Target="slides/slide29.xml"/><Relationship Id="rId68" Type="http://schemas.openxmlformats.org/officeDocument/2006/relationships/slide" Target="slides/slide34.xml"/><Relationship Id="rId84" Type="http://schemas.openxmlformats.org/officeDocument/2006/relationships/slide" Target="slides/slide50.xml"/><Relationship Id="rId89" Type="http://schemas.openxmlformats.org/officeDocument/2006/relationships/slide" Target="slides/slide55.xml"/><Relationship Id="rId7" Type="http://schemas.openxmlformats.org/officeDocument/2006/relationships/customXml" Target="../customXml/item7.xml"/><Relationship Id="rId71" Type="http://schemas.openxmlformats.org/officeDocument/2006/relationships/slide" Target="slides/slide37.xml"/><Relationship Id="rId92" Type="http://schemas.openxmlformats.org/officeDocument/2006/relationships/slide" Target="slides/slide58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slide" Target="slides/slide3.xml"/><Relationship Id="rId40" Type="http://schemas.openxmlformats.org/officeDocument/2006/relationships/slide" Target="slides/slide6.xml"/><Relationship Id="rId45" Type="http://schemas.openxmlformats.org/officeDocument/2006/relationships/slide" Target="slides/slide11.xml"/><Relationship Id="rId53" Type="http://schemas.openxmlformats.org/officeDocument/2006/relationships/slide" Target="slides/slide19.xml"/><Relationship Id="rId58" Type="http://schemas.openxmlformats.org/officeDocument/2006/relationships/slide" Target="slides/slide24.xml"/><Relationship Id="rId66" Type="http://schemas.openxmlformats.org/officeDocument/2006/relationships/slide" Target="slides/slide32.xml"/><Relationship Id="rId74" Type="http://schemas.openxmlformats.org/officeDocument/2006/relationships/slide" Target="slides/slide40.xml"/><Relationship Id="rId79" Type="http://schemas.openxmlformats.org/officeDocument/2006/relationships/slide" Target="slides/slide45.xml"/><Relationship Id="rId87" Type="http://schemas.openxmlformats.org/officeDocument/2006/relationships/slide" Target="slides/slide53.xml"/><Relationship Id="rId102" Type="http://schemas.openxmlformats.org/officeDocument/2006/relationships/viewProps" Target="viewProps.xml"/><Relationship Id="rId5" Type="http://schemas.openxmlformats.org/officeDocument/2006/relationships/customXml" Target="../customXml/item5.xml"/><Relationship Id="rId61" Type="http://schemas.openxmlformats.org/officeDocument/2006/relationships/slide" Target="slides/slide27.xml"/><Relationship Id="rId82" Type="http://schemas.openxmlformats.org/officeDocument/2006/relationships/slide" Target="slides/slide48.xml"/><Relationship Id="rId90" Type="http://schemas.openxmlformats.org/officeDocument/2006/relationships/slide" Target="slides/slide56.xml"/><Relationship Id="rId95" Type="http://schemas.openxmlformats.org/officeDocument/2006/relationships/slide" Target="slides/slide61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slide" Target="slides/slide1.xml"/><Relationship Id="rId43" Type="http://schemas.openxmlformats.org/officeDocument/2006/relationships/slide" Target="slides/slide9.xml"/><Relationship Id="rId48" Type="http://schemas.openxmlformats.org/officeDocument/2006/relationships/slide" Target="slides/slide14.xml"/><Relationship Id="rId56" Type="http://schemas.openxmlformats.org/officeDocument/2006/relationships/slide" Target="slides/slide22.xml"/><Relationship Id="rId64" Type="http://schemas.openxmlformats.org/officeDocument/2006/relationships/slide" Target="slides/slide30.xml"/><Relationship Id="rId69" Type="http://schemas.openxmlformats.org/officeDocument/2006/relationships/slide" Target="slides/slide35.xml"/><Relationship Id="rId77" Type="http://schemas.openxmlformats.org/officeDocument/2006/relationships/slide" Target="slides/slide43.xml"/><Relationship Id="rId100" Type="http://schemas.openxmlformats.org/officeDocument/2006/relationships/slide" Target="slides/slide66.xml"/><Relationship Id="rId8" Type="http://schemas.openxmlformats.org/officeDocument/2006/relationships/customXml" Target="../customXml/item8.xml"/><Relationship Id="rId51" Type="http://schemas.openxmlformats.org/officeDocument/2006/relationships/slide" Target="slides/slide17.xml"/><Relationship Id="rId72" Type="http://schemas.openxmlformats.org/officeDocument/2006/relationships/slide" Target="slides/slide38.xml"/><Relationship Id="rId80" Type="http://schemas.openxmlformats.org/officeDocument/2006/relationships/slide" Target="slides/slide46.xml"/><Relationship Id="rId85" Type="http://schemas.openxmlformats.org/officeDocument/2006/relationships/slide" Target="slides/slide51.xml"/><Relationship Id="rId93" Type="http://schemas.openxmlformats.org/officeDocument/2006/relationships/slide" Target="slides/slide59.xml"/><Relationship Id="rId98" Type="http://schemas.openxmlformats.org/officeDocument/2006/relationships/slide" Target="slides/slide64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slide" Target="slides/slide4.xml"/><Relationship Id="rId46" Type="http://schemas.openxmlformats.org/officeDocument/2006/relationships/slide" Target="slides/slide12.xml"/><Relationship Id="rId59" Type="http://schemas.openxmlformats.org/officeDocument/2006/relationships/slide" Target="slides/slide25.xml"/><Relationship Id="rId67" Type="http://schemas.openxmlformats.org/officeDocument/2006/relationships/slide" Target="slides/slide33.xml"/><Relationship Id="rId103" Type="http://schemas.openxmlformats.org/officeDocument/2006/relationships/theme" Target="theme/theme1.xml"/><Relationship Id="rId20" Type="http://schemas.openxmlformats.org/officeDocument/2006/relationships/customXml" Target="../customXml/item20.xml"/><Relationship Id="rId41" Type="http://schemas.openxmlformats.org/officeDocument/2006/relationships/slide" Target="slides/slide7.xml"/><Relationship Id="rId54" Type="http://schemas.openxmlformats.org/officeDocument/2006/relationships/slide" Target="slides/slide20.xml"/><Relationship Id="rId62" Type="http://schemas.openxmlformats.org/officeDocument/2006/relationships/slide" Target="slides/slide28.xml"/><Relationship Id="rId70" Type="http://schemas.openxmlformats.org/officeDocument/2006/relationships/slide" Target="slides/slide36.xml"/><Relationship Id="rId75" Type="http://schemas.openxmlformats.org/officeDocument/2006/relationships/slide" Target="slides/slide41.xml"/><Relationship Id="rId83" Type="http://schemas.openxmlformats.org/officeDocument/2006/relationships/slide" Target="slides/slide49.xml"/><Relationship Id="rId88" Type="http://schemas.openxmlformats.org/officeDocument/2006/relationships/slide" Target="slides/slide54.xml"/><Relationship Id="rId91" Type="http://schemas.openxmlformats.org/officeDocument/2006/relationships/slide" Target="slides/slide57.xml"/><Relationship Id="rId96" Type="http://schemas.openxmlformats.org/officeDocument/2006/relationships/slide" Target="slides/slide62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slide" Target="slides/slide2.xml"/><Relationship Id="rId49" Type="http://schemas.openxmlformats.org/officeDocument/2006/relationships/slide" Target="slides/slide15.xml"/><Relationship Id="rId57" Type="http://schemas.openxmlformats.org/officeDocument/2006/relationships/slide" Target="slides/slide23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slide" Target="slides/slide10.xml"/><Relationship Id="rId52" Type="http://schemas.openxmlformats.org/officeDocument/2006/relationships/slide" Target="slides/slide18.xml"/><Relationship Id="rId60" Type="http://schemas.openxmlformats.org/officeDocument/2006/relationships/slide" Target="slides/slide26.xml"/><Relationship Id="rId65" Type="http://schemas.openxmlformats.org/officeDocument/2006/relationships/slide" Target="slides/slide31.xml"/><Relationship Id="rId73" Type="http://schemas.openxmlformats.org/officeDocument/2006/relationships/slide" Target="slides/slide39.xml"/><Relationship Id="rId78" Type="http://schemas.openxmlformats.org/officeDocument/2006/relationships/slide" Target="slides/slide44.xml"/><Relationship Id="rId81" Type="http://schemas.openxmlformats.org/officeDocument/2006/relationships/slide" Target="slides/slide47.xml"/><Relationship Id="rId86" Type="http://schemas.openxmlformats.org/officeDocument/2006/relationships/slide" Target="slides/slide52.xml"/><Relationship Id="rId94" Type="http://schemas.openxmlformats.org/officeDocument/2006/relationships/slide" Target="slides/slide60.xml"/><Relationship Id="rId99" Type="http://schemas.openxmlformats.org/officeDocument/2006/relationships/slide" Target="slides/slide65.xml"/><Relationship Id="rId10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slide" Target="slides/slide5.xml"/><Relationship Id="rId34" Type="http://schemas.openxmlformats.org/officeDocument/2006/relationships/slideMaster" Target="slideMasters/slideMaster1.xml"/><Relationship Id="rId50" Type="http://schemas.openxmlformats.org/officeDocument/2006/relationships/slide" Target="slides/slide16.xml"/><Relationship Id="rId55" Type="http://schemas.openxmlformats.org/officeDocument/2006/relationships/slide" Target="slides/slide21.xml"/><Relationship Id="rId76" Type="http://schemas.openxmlformats.org/officeDocument/2006/relationships/slide" Target="slides/slide42.xml"/><Relationship Id="rId97" Type="http://schemas.openxmlformats.org/officeDocument/2006/relationships/slide" Target="slides/slide63.xml"/><Relationship Id="rId10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customXml" Target="../../customXml/item20.xml"/><Relationship Id="rId7" Type="http://schemas.openxmlformats.org/officeDocument/2006/relationships/image" Target="../media/image3.png"/><Relationship Id="rId2" Type="http://schemas.openxmlformats.org/officeDocument/2006/relationships/customXml" Target="../../customXml/item28.xml"/><Relationship Id="rId1" Type="http://schemas.openxmlformats.org/officeDocument/2006/relationships/customXml" Target="../../customXml/item8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file:///C:\Users\0667777\AppData\Local\Temp\WindowsLiveWriter1286139640\supfiles607375A\image23.png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file:///C:\Users\0667777\AppData\Local\Temp\WindowsLiveWriter1286139640\supfiles607375A\image11.p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customXml" Target="../../customXml/item7.xml"/><Relationship Id="rId7" Type="http://schemas.openxmlformats.org/officeDocument/2006/relationships/image" Target="../media/image3.png"/><Relationship Id="rId2" Type="http://schemas.openxmlformats.org/officeDocument/2006/relationships/customXml" Target="../../customXml/item12.xml"/><Relationship Id="rId1" Type="http://schemas.openxmlformats.org/officeDocument/2006/relationships/customXml" Target="../../customXml/item25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customXml" Target="../../customXml/item13.xml"/><Relationship Id="rId7" Type="http://schemas.openxmlformats.org/officeDocument/2006/relationships/image" Target="../media/image3.png"/><Relationship Id="rId2" Type="http://schemas.openxmlformats.org/officeDocument/2006/relationships/customXml" Target="../../customXml/item33.xml"/><Relationship Id="rId1" Type="http://schemas.openxmlformats.org/officeDocument/2006/relationships/customXml" Target="../../customXml/item19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customXml" Target="../../customXml/item14.xml"/><Relationship Id="rId7" Type="http://schemas.openxmlformats.org/officeDocument/2006/relationships/image" Target="../media/image3.png"/><Relationship Id="rId2" Type="http://schemas.openxmlformats.org/officeDocument/2006/relationships/customXml" Target="../../customXml/item5.xml"/><Relationship Id="rId1" Type="http://schemas.openxmlformats.org/officeDocument/2006/relationships/customXml" Target="../../customXml/item26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/>
              <a:t>SBP</a:t>
            </a:r>
            <a:r>
              <a:rPr lang="zh-TW" altLang="en-US" b="1" dirty="0" smtClean="0"/>
              <a:t>平台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b="1" dirty="0" smtClean="0"/>
              <a:t>Simple </a:t>
            </a:r>
            <a:r>
              <a:rPr lang="en-US" altLang="zh-TW" b="1" dirty="0"/>
              <a:t>Batch </a:t>
            </a:r>
            <a:r>
              <a:rPr lang="en-US" altLang="zh-TW" b="1" dirty="0" smtClean="0"/>
              <a:t>Platform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84568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5067364" y="1266761"/>
            <a:ext cx="4566370" cy="2070229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圓角矩形 62"/>
          <p:cNvSpPr/>
          <p:nvPr/>
        </p:nvSpPr>
        <p:spPr>
          <a:xfrm>
            <a:off x="243191" y="1264555"/>
            <a:ext cx="1396409" cy="4341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429393"/>
            <a:ext cx="8911687" cy="646375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架構四</a:t>
            </a:r>
            <a:r>
              <a:rPr lang="en-US" altLang="zh-TW" dirty="0" smtClean="0"/>
              <a:t>(Web +Batch(AP</a:t>
            </a:r>
            <a:r>
              <a:rPr lang="en-US" altLang="zh-TW" dirty="0"/>
              <a:t>) +</a:t>
            </a:r>
            <a:r>
              <a:rPr lang="en-US" altLang="zh-TW" dirty="0" err="1"/>
              <a:t>Sch+DB</a:t>
            </a:r>
            <a:r>
              <a:rPr lang="en-US" altLang="zh-TW" dirty="0"/>
              <a:t> Server)</a:t>
            </a:r>
            <a:endParaRPr lang="zh-TW" altLang="en-US" dirty="0"/>
          </a:p>
        </p:txBody>
      </p:sp>
      <p:pic>
        <p:nvPicPr>
          <p:cNvPr id="20" name="內容版面配置區 19" descr="Category:Telephone icons - Wikimedia Commons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97" y="3102288"/>
            <a:ext cx="828882" cy="571056"/>
          </a:xfrm>
        </p:spPr>
      </p:pic>
      <p:sp>
        <p:nvSpPr>
          <p:cNvPr id="4" name="矩形 3"/>
          <p:cNvSpPr/>
          <p:nvPr/>
        </p:nvSpPr>
        <p:spPr>
          <a:xfrm>
            <a:off x="1795844" y="1274204"/>
            <a:ext cx="10166948" cy="45199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柱 5"/>
          <p:cNvSpPr/>
          <p:nvPr/>
        </p:nvSpPr>
        <p:spPr>
          <a:xfrm>
            <a:off x="10383525" y="1671782"/>
            <a:ext cx="1338746" cy="396471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SBP</a:t>
            </a:r>
          </a:p>
          <a:p>
            <a:pPr algn="ctr"/>
            <a:r>
              <a:rPr lang="en-US" altLang="zh-TW" dirty="0" smtClean="0"/>
              <a:t>Repository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5978375" y="1746265"/>
            <a:ext cx="1459468" cy="3995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rgbClr val="FF0000"/>
                </a:solidFill>
              </a:rPr>
              <a:t>SBPClient.exe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12" name="向右箭號 11"/>
          <p:cNvSpPr/>
          <p:nvPr/>
        </p:nvSpPr>
        <p:spPr>
          <a:xfrm>
            <a:off x="7357665" y="2367764"/>
            <a:ext cx="301572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呼叫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063999" y="1849072"/>
            <a:ext cx="1618643" cy="37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rgbClr val="FF0000"/>
                </a:solidFill>
              </a:rPr>
              <a:t>SBPWeb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 flipV="1">
            <a:off x="1683027" y="2133327"/>
            <a:ext cx="1399557" cy="31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/>
          <p:cNvSpPr txBox="1"/>
          <p:nvPr/>
        </p:nvSpPr>
        <p:spPr>
          <a:xfrm>
            <a:off x="1869155" y="1790250"/>
            <a:ext cx="1053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http://</a:t>
            </a:r>
            <a:endParaRPr lang="zh-TW" altLang="en-US" dirty="0"/>
          </a:p>
        </p:txBody>
      </p:sp>
      <p:sp>
        <p:nvSpPr>
          <p:cNvPr id="51" name="向右箭號 50"/>
          <p:cNvSpPr/>
          <p:nvPr/>
        </p:nvSpPr>
        <p:spPr>
          <a:xfrm>
            <a:off x="7452584" y="1719388"/>
            <a:ext cx="292406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呼叫</a:t>
            </a:r>
            <a:endParaRPr lang="zh-TW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5381820" y="4978909"/>
            <a:ext cx="1981677" cy="4837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>
                <a:solidFill>
                  <a:srgbClr val="FF0000"/>
                </a:solidFill>
              </a:rPr>
              <a:t>SBPScheduleService</a:t>
            </a:r>
            <a:endParaRPr lang="zh-TW" altLang="en-US" sz="1100" dirty="0">
              <a:solidFill>
                <a:srgbClr val="FF0000"/>
              </a:solidFill>
            </a:endParaRPr>
          </a:p>
        </p:txBody>
      </p:sp>
      <p:sp>
        <p:nvSpPr>
          <p:cNvPr id="56" name="向右箭號 55"/>
          <p:cNvSpPr/>
          <p:nvPr/>
        </p:nvSpPr>
        <p:spPr>
          <a:xfrm rot="5400000" flipH="1">
            <a:off x="6024424" y="4500933"/>
            <a:ext cx="615998" cy="339953"/>
          </a:xfrm>
          <a:prstGeom prst="rightArrow">
            <a:avLst>
              <a:gd name="adj1" fmla="val 50000"/>
              <a:gd name="adj2" fmla="val 652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8" name="Freeform 108"/>
          <p:cNvSpPr>
            <a:spLocks noEditPoints="1"/>
          </p:cNvSpPr>
          <p:nvPr>
            <p:custDataLst>
              <p:custData r:id="rId1"/>
              <p:custData r:id="rId2"/>
            </p:custDataLst>
          </p:nvPr>
        </p:nvSpPr>
        <p:spPr bwMode="black">
          <a:xfrm>
            <a:off x="7452584" y="4534630"/>
            <a:ext cx="476651" cy="443669"/>
          </a:xfrm>
          <a:custGeom>
            <a:avLst/>
            <a:gdLst>
              <a:gd name="T0" fmla="*/ 29 w 70"/>
              <a:gd name="T1" fmla="*/ 9 h 78"/>
              <a:gd name="T2" fmla="*/ 9 w 70"/>
              <a:gd name="T3" fmla="*/ 6 h 78"/>
              <a:gd name="T4" fmla="*/ 5 w 70"/>
              <a:gd name="T5" fmla="*/ 26 h 78"/>
              <a:gd name="T6" fmla="*/ 29 w 70"/>
              <a:gd name="T7" fmla="*/ 9 h 78"/>
              <a:gd name="T8" fmla="*/ 50 w 70"/>
              <a:gd name="T9" fmla="*/ 49 h 78"/>
              <a:gd name="T10" fmla="*/ 54 w 70"/>
              <a:gd name="T11" fmla="*/ 46 h 78"/>
              <a:gd name="T12" fmla="*/ 50 w 70"/>
              <a:gd name="T13" fmla="*/ 42 h 78"/>
              <a:gd name="T14" fmla="*/ 40 w 70"/>
              <a:gd name="T15" fmla="*/ 42 h 78"/>
              <a:gd name="T16" fmla="*/ 40 w 70"/>
              <a:gd name="T17" fmla="*/ 29 h 78"/>
              <a:gd name="T18" fmla="*/ 36 w 70"/>
              <a:gd name="T19" fmla="*/ 25 h 78"/>
              <a:gd name="T20" fmla="*/ 33 w 70"/>
              <a:gd name="T21" fmla="*/ 29 h 78"/>
              <a:gd name="T22" fmla="*/ 33 w 70"/>
              <a:gd name="T23" fmla="*/ 46 h 78"/>
              <a:gd name="T24" fmla="*/ 36 w 70"/>
              <a:gd name="T25" fmla="*/ 49 h 78"/>
              <a:gd name="T26" fmla="*/ 50 w 70"/>
              <a:gd name="T27" fmla="*/ 49 h 78"/>
              <a:gd name="T28" fmla="*/ 36 w 70"/>
              <a:gd name="T29" fmla="*/ 20 h 78"/>
              <a:gd name="T30" fmla="*/ 62 w 70"/>
              <a:gd name="T31" fmla="*/ 46 h 78"/>
              <a:gd name="T32" fmla="*/ 36 w 70"/>
              <a:gd name="T33" fmla="*/ 71 h 78"/>
              <a:gd name="T34" fmla="*/ 11 w 70"/>
              <a:gd name="T35" fmla="*/ 46 h 78"/>
              <a:gd name="T36" fmla="*/ 36 w 70"/>
              <a:gd name="T37" fmla="*/ 20 h 78"/>
              <a:gd name="T38" fmla="*/ 36 w 70"/>
              <a:gd name="T39" fmla="*/ 78 h 78"/>
              <a:gd name="T40" fmla="*/ 69 w 70"/>
              <a:gd name="T41" fmla="*/ 46 h 78"/>
              <a:gd name="T42" fmla="*/ 36 w 70"/>
              <a:gd name="T43" fmla="*/ 13 h 78"/>
              <a:gd name="T44" fmla="*/ 4 w 70"/>
              <a:gd name="T45" fmla="*/ 46 h 78"/>
              <a:gd name="T46" fmla="*/ 36 w 70"/>
              <a:gd name="T47" fmla="*/ 78 h 78"/>
              <a:gd name="T48" fmla="*/ 42 w 70"/>
              <a:gd name="T49" fmla="*/ 9 h 78"/>
              <a:gd name="T50" fmla="*/ 62 w 70"/>
              <a:gd name="T51" fmla="*/ 6 h 78"/>
              <a:gd name="T52" fmla="*/ 67 w 70"/>
              <a:gd name="T53" fmla="*/ 24 h 78"/>
              <a:gd name="T54" fmla="*/ 42 w 70"/>
              <a:gd name="T55" fmla="*/ 9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0" h="78">
                <a:moveTo>
                  <a:pt x="29" y="9"/>
                </a:moveTo>
                <a:cubicBezTo>
                  <a:pt x="24" y="3"/>
                  <a:pt x="17" y="0"/>
                  <a:pt x="9" y="6"/>
                </a:cubicBezTo>
                <a:cubicBezTo>
                  <a:pt x="0" y="11"/>
                  <a:pt x="0" y="19"/>
                  <a:pt x="5" y="26"/>
                </a:cubicBezTo>
                <a:cubicBezTo>
                  <a:pt x="10" y="17"/>
                  <a:pt x="19" y="11"/>
                  <a:pt x="29" y="9"/>
                </a:cubicBezTo>
                <a:moveTo>
                  <a:pt x="50" y="49"/>
                </a:moveTo>
                <a:cubicBezTo>
                  <a:pt x="52" y="49"/>
                  <a:pt x="54" y="48"/>
                  <a:pt x="54" y="46"/>
                </a:cubicBezTo>
                <a:cubicBezTo>
                  <a:pt x="54" y="44"/>
                  <a:pt x="52" y="42"/>
                  <a:pt x="50" y="42"/>
                </a:cubicBezTo>
                <a:cubicBezTo>
                  <a:pt x="40" y="42"/>
                  <a:pt x="40" y="42"/>
                  <a:pt x="40" y="42"/>
                </a:cubicBezTo>
                <a:cubicBezTo>
                  <a:pt x="40" y="29"/>
                  <a:pt x="40" y="29"/>
                  <a:pt x="40" y="29"/>
                </a:cubicBezTo>
                <a:cubicBezTo>
                  <a:pt x="40" y="27"/>
                  <a:pt x="38" y="25"/>
                  <a:pt x="36" y="25"/>
                </a:cubicBezTo>
                <a:cubicBezTo>
                  <a:pt x="34" y="25"/>
                  <a:pt x="33" y="27"/>
                  <a:pt x="33" y="29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48"/>
                  <a:pt x="34" y="49"/>
                  <a:pt x="36" y="49"/>
                </a:cubicBezTo>
                <a:lnTo>
                  <a:pt x="50" y="49"/>
                </a:lnTo>
                <a:close/>
                <a:moveTo>
                  <a:pt x="36" y="20"/>
                </a:moveTo>
                <a:cubicBezTo>
                  <a:pt x="50" y="20"/>
                  <a:pt x="62" y="32"/>
                  <a:pt x="62" y="46"/>
                </a:cubicBezTo>
                <a:cubicBezTo>
                  <a:pt x="62" y="60"/>
                  <a:pt x="50" y="71"/>
                  <a:pt x="36" y="71"/>
                </a:cubicBezTo>
                <a:cubicBezTo>
                  <a:pt x="22" y="71"/>
                  <a:pt x="11" y="60"/>
                  <a:pt x="11" y="46"/>
                </a:cubicBezTo>
                <a:cubicBezTo>
                  <a:pt x="11" y="32"/>
                  <a:pt x="22" y="20"/>
                  <a:pt x="36" y="20"/>
                </a:cubicBezTo>
                <a:moveTo>
                  <a:pt x="36" y="78"/>
                </a:moveTo>
                <a:cubicBezTo>
                  <a:pt x="54" y="78"/>
                  <a:pt x="69" y="64"/>
                  <a:pt x="69" y="46"/>
                </a:cubicBezTo>
                <a:cubicBezTo>
                  <a:pt x="69" y="28"/>
                  <a:pt x="54" y="13"/>
                  <a:pt x="36" y="13"/>
                </a:cubicBezTo>
                <a:cubicBezTo>
                  <a:pt x="18" y="13"/>
                  <a:pt x="4" y="28"/>
                  <a:pt x="4" y="46"/>
                </a:cubicBezTo>
                <a:cubicBezTo>
                  <a:pt x="4" y="64"/>
                  <a:pt x="18" y="78"/>
                  <a:pt x="36" y="78"/>
                </a:cubicBezTo>
                <a:moveTo>
                  <a:pt x="42" y="9"/>
                </a:moveTo>
                <a:cubicBezTo>
                  <a:pt x="47" y="3"/>
                  <a:pt x="54" y="0"/>
                  <a:pt x="62" y="6"/>
                </a:cubicBezTo>
                <a:cubicBezTo>
                  <a:pt x="70" y="11"/>
                  <a:pt x="70" y="18"/>
                  <a:pt x="67" y="24"/>
                </a:cubicBezTo>
                <a:cubicBezTo>
                  <a:pt x="61" y="16"/>
                  <a:pt x="52" y="10"/>
                  <a:pt x="42" y="9"/>
                </a:cubicBezTo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文字方塊 67"/>
          <p:cNvSpPr txBox="1"/>
          <p:nvPr/>
        </p:nvSpPr>
        <p:spPr>
          <a:xfrm>
            <a:off x="7584894" y="4054434"/>
            <a:ext cx="1708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時間</a:t>
            </a:r>
            <a:r>
              <a:rPr lang="en-US" altLang="zh-TW" dirty="0"/>
              <a:t>/</a:t>
            </a:r>
            <a:r>
              <a:rPr lang="zh-TW" altLang="en-US" dirty="0"/>
              <a:t>事件驅動</a:t>
            </a:r>
          </a:p>
        </p:txBody>
      </p:sp>
      <p:sp>
        <p:nvSpPr>
          <p:cNvPr id="72" name="向右箭號 71"/>
          <p:cNvSpPr/>
          <p:nvPr/>
        </p:nvSpPr>
        <p:spPr>
          <a:xfrm>
            <a:off x="7375016" y="4867329"/>
            <a:ext cx="3040828" cy="658300"/>
          </a:xfrm>
          <a:prstGeom prst="rightArrow">
            <a:avLst>
              <a:gd name="adj1" fmla="val 36416"/>
              <a:gd name="adj2" fmla="val 516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讀取</a:t>
            </a:r>
            <a:endParaRPr lang="zh-TW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6012057" y="2465793"/>
            <a:ext cx="1327407" cy="37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>
                <a:solidFill>
                  <a:srgbClr val="FF0000"/>
                </a:solidFill>
              </a:rPr>
              <a:t>SBPWebAPI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45" name="向下箭號 44"/>
          <p:cNvSpPr/>
          <p:nvPr/>
        </p:nvSpPr>
        <p:spPr>
          <a:xfrm flipH="1">
            <a:off x="3727397" y="2226790"/>
            <a:ext cx="58741" cy="3207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文字方塊 45"/>
          <p:cNvSpPr txBox="1"/>
          <p:nvPr/>
        </p:nvSpPr>
        <p:spPr>
          <a:xfrm>
            <a:off x="1791281" y="2846641"/>
            <a:ext cx="126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SBP</a:t>
            </a:r>
            <a:r>
              <a:rPr lang="zh-TW" altLang="en-US" dirty="0" smtClean="0"/>
              <a:t> </a:t>
            </a:r>
            <a:r>
              <a:rPr lang="en-US" altLang="zh-TW" dirty="0" smtClean="0"/>
              <a:t>App</a:t>
            </a:r>
            <a:endParaRPr lang="zh-TW" altLang="en-US" dirty="0"/>
          </a:p>
        </p:txBody>
      </p:sp>
      <p:pic>
        <p:nvPicPr>
          <p:cNvPr id="47" name="圖片 46" descr="Computer &lt;strong&gt;PC&lt;/strong&gt; PNG Transparent Images | PNG All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71" y="1440827"/>
            <a:ext cx="709147" cy="733636"/>
          </a:xfrm>
          <a:prstGeom prst="rect">
            <a:avLst/>
          </a:prstGeom>
        </p:spPr>
      </p:pic>
      <p:cxnSp>
        <p:nvCxnSpPr>
          <p:cNvPr id="69" name="直線單箭頭接點 68"/>
          <p:cNvCxnSpPr/>
          <p:nvPr/>
        </p:nvCxnSpPr>
        <p:spPr>
          <a:xfrm flipV="1">
            <a:off x="1619334" y="2687782"/>
            <a:ext cx="1065961" cy="5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圖片 58" descr="User:Guoyunhebrave - 维基教科书，自由的教学读本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56" y="2350735"/>
            <a:ext cx="428625" cy="428625"/>
          </a:xfrm>
          <a:prstGeom prst="rect">
            <a:avLst/>
          </a:prstGeom>
        </p:spPr>
      </p:pic>
      <p:pic>
        <p:nvPicPr>
          <p:cNvPr id="78" name="Picture 1"/>
          <p:cNvPicPr preferRelativeResize="0">
            <a:picLocks/>
          </p:cNvPicPr>
          <p:nvPr>
            <p:custDataLst>
              <p:custData r:id="rId3"/>
            </p:custDataLst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87" t="14587" r="18380" b="17747"/>
          <a:stretch/>
        </p:blipFill>
        <p:spPr>
          <a:xfrm>
            <a:off x="2176548" y="2149126"/>
            <a:ext cx="336551" cy="349423"/>
          </a:xfrm>
          <a:prstGeom prst="rect">
            <a:avLst/>
          </a:prstGeom>
        </p:spPr>
      </p:pic>
      <p:sp>
        <p:nvSpPr>
          <p:cNvPr id="38" name="內容版面配置區 2"/>
          <p:cNvSpPr txBox="1">
            <a:spLocks/>
          </p:cNvSpPr>
          <p:nvPr/>
        </p:nvSpPr>
        <p:spPr>
          <a:xfrm>
            <a:off x="9656130" y="1264555"/>
            <a:ext cx="2311225" cy="452957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DB Server</a:t>
            </a:r>
            <a:endParaRPr lang="zh-TW" altLang="en-US" dirty="0"/>
          </a:p>
        </p:txBody>
      </p:sp>
      <p:sp>
        <p:nvSpPr>
          <p:cNvPr id="43" name="內容版面配置區 2"/>
          <p:cNvSpPr txBox="1">
            <a:spLocks/>
          </p:cNvSpPr>
          <p:nvPr/>
        </p:nvSpPr>
        <p:spPr>
          <a:xfrm>
            <a:off x="1869156" y="1270334"/>
            <a:ext cx="7786974" cy="446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Web Server</a:t>
            </a:r>
            <a:endParaRPr lang="zh-TW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2685295" y="2557237"/>
            <a:ext cx="2007155" cy="37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>
                <a:solidFill>
                  <a:srgbClr val="FF0000"/>
                </a:solidFill>
              </a:rPr>
              <a:t>SBPWebForwardAPI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205867" y="1378997"/>
            <a:ext cx="20681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Batch(AP) </a:t>
            </a:r>
            <a:r>
              <a:rPr lang="en-US" altLang="zh-TW" dirty="0"/>
              <a:t>Server</a:t>
            </a:r>
          </a:p>
        </p:txBody>
      </p:sp>
      <p:sp>
        <p:nvSpPr>
          <p:cNvPr id="54" name="向右箭號 53"/>
          <p:cNvSpPr/>
          <p:nvPr/>
        </p:nvSpPr>
        <p:spPr>
          <a:xfrm>
            <a:off x="4749941" y="2352419"/>
            <a:ext cx="1239719" cy="6244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呼叫</a:t>
            </a:r>
            <a:endParaRPr lang="zh-TW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5219748" y="3968706"/>
            <a:ext cx="2099858" cy="3995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rgbClr val="FF0000"/>
                </a:solidFill>
              </a:rPr>
              <a:t>SBPRemoteClient.exe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070864" y="3390028"/>
            <a:ext cx="4585266" cy="2363961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/>
          <p:cNvSpPr/>
          <p:nvPr/>
        </p:nvSpPr>
        <p:spPr>
          <a:xfrm>
            <a:off x="7559190" y="3529343"/>
            <a:ext cx="1337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Sch</a:t>
            </a:r>
            <a:r>
              <a:rPr lang="zh-TW" altLang="en-US" dirty="0" smtClean="0"/>
              <a:t> </a:t>
            </a:r>
            <a:r>
              <a:rPr lang="en-US" altLang="zh-TW" dirty="0" smtClean="0"/>
              <a:t>Server</a:t>
            </a:r>
            <a:endParaRPr lang="en-US" altLang="zh-TW" dirty="0"/>
          </a:p>
        </p:txBody>
      </p:sp>
      <p:sp>
        <p:nvSpPr>
          <p:cNvPr id="61" name="向右箭號 60"/>
          <p:cNvSpPr/>
          <p:nvPr/>
        </p:nvSpPr>
        <p:spPr>
          <a:xfrm rot="5400000" flipH="1">
            <a:off x="5735570" y="3218038"/>
            <a:ext cx="1125545" cy="339953"/>
          </a:xfrm>
          <a:prstGeom prst="rightArrow">
            <a:avLst>
              <a:gd name="adj1" fmla="val 50000"/>
              <a:gd name="adj2" fmla="val 652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6447135" y="4362910"/>
            <a:ext cx="461665" cy="5845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dirty="0"/>
              <a:t>執行</a:t>
            </a:r>
          </a:p>
        </p:txBody>
      </p:sp>
      <p:sp>
        <p:nvSpPr>
          <p:cNvPr id="28" name="文字方塊 27"/>
          <p:cNvSpPr txBox="1"/>
          <p:nvPr/>
        </p:nvSpPr>
        <p:spPr>
          <a:xfrm>
            <a:off x="6468319" y="3377132"/>
            <a:ext cx="461665" cy="83279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dirty="0" smtClean="0"/>
              <a:t>呼叫</a:t>
            </a:r>
            <a:endParaRPr lang="zh-TW" altLang="en-US" dirty="0"/>
          </a:p>
        </p:txBody>
      </p:sp>
      <p:sp>
        <p:nvSpPr>
          <p:cNvPr id="64" name="向右箭號 63"/>
          <p:cNvSpPr/>
          <p:nvPr/>
        </p:nvSpPr>
        <p:spPr>
          <a:xfrm rot="5400000" flipH="1">
            <a:off x="6295293" y="2111286"/>
            <a:ext cx="429843" cy="339953"/>
          </a:xfrm>
          <a:prstGeom prst="rightArrow">
            <a:avLst>
              <a:gd name="adj1" fmla="val 50000"/>
              <a:gd name="adj2" fmla="val 652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1792840" y="1252741"/>
            <a:ext cx="3269961" cy="4541389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/>
          <p:cNvSpPr/>
          <p:nvPr/>
        </p:nvSpPr>
        <p:spPr>
          <a:xfrm>
            <a:off x="9664193" y="1274205"/>
            <a:ext cx="2292633" cy="4541389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557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38698"/>
          </a:xfrm>
        </p:spPr>
        <p:txBody>
          <a:bodyPr/>
          <a:lstStyle/>
          <a:p>
            <a:r>
              <a:rPr lang="en-US" altLang="zh-TW" dirty="0" err="1" smtClean="0"/>
              <a:t>SBPWeb</a:t>
            </a:r>
            <a:r>
              <a:rPr lang="zh-TW" altLang="en-US" dirty="0" smtClean="0"/>
              <a:t>模組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1362808"/>
            <a:ext cx="8915400" cy="4548414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此模組為採用標準</a:t>
            </a:r>
            <a:r>
              <a:rPr lang="en-US" altLang="zh-TW" dirty="0" smtClean="0"/>
              <a:t>HTML5</a:t>
            </a:r>
            <a:r>
              <a:rPr lang="zh-TW" altLang="en-US" dirty="0" smtClean="0"/>
              <a:t> 的</a:t>
            </a:r>
            <a:r>
              <a:rPr lang="en-US" altLang="zh-TW" dirty="0" smtClean="0"/>
              <a:t>Single</a:t>
            </a:r>
            <a:r>
              <a:rPr lang="zh-TW" altLang="en-US" dirty="0" smtClean="0"/>
              <a:t> </a:t>
            </a:r>
            <a:r>
              <a:rPr lang="en-US" altLang="zh-TW" dirty="0" smtClean="0"/>
              <a:t>Page</a:t>
            </a:r>
            <a:r>
              <a:rPr lang="zh-TW" altLang="en-US" dirty="0" smtClean="0"/>
              <a:t>應用程式</a:t>
            </a:r>
            <a:endParaRPr lang="en-US" altLang="zh-TW" dirty="0" smtClean="0"/>
          </a:p>
          <a:p>
            <a:pPr lvl="1"/>
            <a:r>
              <a:rPr lang="zh-TW" altLang="en-US" dirty="0"/>
              <a:t>支援所有大眾化的網頁瀏覽器</a:t>
            </a:r>
            <a:r>
              <a:rPr lang="en-US" altLang="zh-TW" dirty="0"/>
              <a:t>(</a:t>
            </a:r>
            <a:r>
              <a:rPr lang="zh-TW" altLang="en-US" dirty="0"/>
              <a:t>支援</a:t>
            </a:r>
            <a:r>
              <a:rPr lang="en-US" altLang="zh-TW" dirty="0"/>
              <a:t>Html5</a:t>
            </a:r>
            <a:r>
              <a:rPr lang="zh-TW" altLang="en-US" dirty="0"/>
              <a:t>版本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響應式設計的網頁顯示效果</a:t>
            </a:r>
            <a:r>
              <a:rPr lang="en-US" altLang="zh-TW" dirty="0"/>
              <a:t>(RWD)-</a:t>
            </a:r>
            <a:r>
              <a:rPr lang="zh-TW" altLang="en-US" dirty="0"/>
              <a:t>依照不同顯示裝置，調整適合的顯示</a:t>
            </a:r>
            <a:endParaRPr lang="en-US" altLang="zh-TW" dirty="0"/>
          </a:p>
          <a:p>
            <a:r>
              <a:rPr lang="zh-TW" altLang="en-US" dirty="0" smtClean="0"/>
              <a:t>集中式管理多台後端伺服器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可自行設定</a:t>
            </a:r>
            <a:r>
              <a:rPr lang="en-US" altLang="zh-TW" dirty="0" err="1" smtClean="0"/>
              <a:t>SBPWebAPI</a:t>
            </a:r>
            <a:r>
              <a:rPr lang="zh-TW" altLang="en-US" dirty="0" smtClean="0"/>
              <a:t>或</a:t>
            </a:r>
            <a:r>
              <a:rPr lang="en-US" altLang="zh-TW" dirty="0" err="1" smtClean="0"/>
              <a:t>SBPWebForwardAPI</a:t>
            </a:r>
            <a:r>
              <a:rPr lang="zh-TW" altLang="en-US" dirty="0" smtClean="0"/>
              <a:t> 網址</a:t>
            </a:r>
            <a:r>
              <a:rPr lang="en-US" altLang="zh-TW" dirty="0" smtClean="0"/>
              <a:t>(</a:t>
            </a:r>
            <a:r>
              <a:rPr lang="zh-TW" altLang="en-US" dirty="0" smtClean="0"/>
              <a:t>勾選轉址</a:t>
            </a:r>
            <a:r>
              <a:rPr lang="en-US" altLang="zh-TW" dirty="0" smtClean="0"/>
              <a:t>)</a:t>
            </a:r>
            <a:endParaRPr lang="zh-TW" altLang="en-US" dirty="0"/>
          </a:p>
          <a:p>
            <a:r>
              <a:rPr lang="zh-TW" altLang="en-US" dirty="0" smtClean="0"/>
              <a:t>使用</a:t>
            </a:r>
            <a:r>
              <a:rPr lang="en-US" altLang="zh-TW" dirty="0" smtClean="0"/>
              <a:t>Ionic</a:t>
            </a:r>
            <a:r>
              <a:rPr lang="zh-TW" altLang="en-US" dirty="0" smtClean="0"/>
              <a:t> </a:t>
            </a:r>
            <a:r>
              <a:rPr lang="en-US" altLang="zh-TW" dirty="0" smtClean="0"/>
              <a:t>cli</a:t>
            </a:r>
            <a:r>
              <a:rPr lang="zh-TW" altLang="en-US" dirty="0" smtClean="0"/>
              <a:t> </a:t>
            </a:r>
            <a:r>
              <a:rPr lang="en-US" altLang="zh-TW" dirty="0" smtClean="0"/>
              <a:t>3.2.0</a:t>
            </a:r>
            <a:r>
              <a:rPr lang="zh-TW" altLang="en-US" dirty="0" smtClean="0"/>
              <a:t> 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 </a:t>
            </a:r>
            <a:r>
              <a:rPr lang="en-US" altLang="zh-TW" dirty="0" smtClean="0"/>
              <a:t>script</a:t>
            </a:r>
            <a:r>
              <a:rPr lang="zh-TW" altLang="en-US" dirty="0" smtClean="0"/>
              <a:t> </a:t>
            </a:r>
            <a:r>
              <a:rPr lang="en-US" altLang="zh-TW" dirty="0" smtClean="0"/>
              <a:t>framework</a:t>
            </a:r>
          </a:p>
          <a:p>
            <a:pPr lvl="1"/>
            <a:r>
              <a:rPr lang="en-US" altLang="zh-TW" dirty="0"/>
              <a:t>ionic-angular 3.9.2</a:t>
            </a:r>
          </a:p>
          <a:p>
            <a:pPr lvl="1"/>
            <a:r>
              <a:rPr lang="en-US" altLang="zh-TW" dirty="0" smtClean="0"/>
              <a:t>Angular</a:t>
            </a:r>
            <a:r>
              <a:rPr lang="zh-TW" altLang="en-US" dirty="0" smtClean="0"/>
              <a:t> </a:t>
            </a:r>
            <a:r>
              <a:rPr lang="en-US" altLang="zh-TW" dirty="0" smtClean="0"/>
              <a:t>5.0.3</a:t>
            </a:r>
          </a:p>
          <a:p>
            <a:pPr lvl="1"/>
            <a:r>
              <a:rPr lang="en-US" altLang="zh-TW" dirty="0" smtClean="0"/>
              <a:t>Cordova</a:t>
            </a:r>
            <a:r>
              <a:rPr lang="zh-TW" altLang="en-US" dirty="0" smtClean="0"/>
              <a:t> </a:t>
            </a:r>
            <a:r>
              <a:rPr lang="en-US" altLang="zh-TW" dirty="0" smtClean="0"/>
              <a:t>8.0</a:t>
            </a:r>
          </a:p>
          <a:p>
            <a:pPr lvl="2"/>
            <a:r>
              <a:rPr lang="en-US" altLang="zh-TW" dirty="0"/>
              <a:t>android 7.0.0 browser 5.0.3 windows </a:t>
            </a:r>
            <a:r>
              <a:rPr lang="en-US" altLang="zh-TW" dirty="0" smtClean="0"/>
              <a:t>5.0.0</a:t>
            </a:r>
          </a:p>
          <a:p>
            <a:r>
              <a:rPr lang="zh-TW" altLang="en-US" dirty="0" smtClean="0"/>
              <a:t>依照不同權限登入，具有不同功能使用</a:t>
            </a:r>
            <a:endParaRPr lang="en-US" altLang="zh-TW" dirty="0" smtClean="0"/>
          </a:p>
          <a:p>
            <a:r>
              <a:rPr lang="zh-TW" altLang="en-US" dirty="0" smtClean="0"/>
              <a:t>依照</a:t>
            </a:r>
            <a:r>
              <a:rPr lang="zh-TW" altLang="en-US" dirty="0"/>
              <a:t>模組</a:t>
            </a:r>
            <a:r>
              <a:rPr lang="zh-TW" altLang="en-US" dirty="0" smtClean="0"/>
              <a:t>購買</a:t>
            </a:r>
            <a:r>
              <a:rPr lang="en-US" altLang="zh-TW" dirty="0" smtClean="0"/>
              <a:t>license</a:t>
            </a:r>
            <a:r>
              <a:rPr lang="zh-TW" altLang="en-US" dirty="0" smtClean="0"/>
              <a:t>開啟相關功能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4536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採用</a:t>
            </a:r>
            <a:r>
              <a:rPr lang="zh-TW" altLang="en-US" dirty="0"/>
              <a:t>標準</a:t>
            </a:r>
            <a:r>
              <a:rPr lang="en-US" altLang="zh-TW" dirty="0"/>
              <a:t>HTML5</a:t>
            </a:r>
            <a:r>
              <a:rPr lang="zh-TW" altLang="en-US" dirty="0"/>
              <a:t> 的</a:t>
            </a:r>
            <a:r>
              <a:rPr lang="en-US" altLang="zh-TW" dirty="0"/>
              <a:t>Single</a:t>
            </a:r>
            <a:r>
              <a:rPr lang="zh-TW" altLang="en-US" dirty="0"/>
              <a:t> </a:t>
            </a:r>
            <a:r>
              <a:rPr lang="en-US" altLang="zh-TW" dirty="0"/>
              <a:t>Page</a:t>
            </a:r>
            <a:r>
              <a:rPr lang="zh-TW" altLang="en-US" dirty="0"/>
              <a:t>應用程式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1594" y="2036885"/>
            <a:ext cx="7113532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15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響應</a:t>
            </a:r>
            <a:r>
              <a:rPr lang="zh-TW" altLang="en-US" dirty="0"/>
              <a:t>式設計的網頁顯示效果</a:t>
            </a:r>
            <a:r>
              <a:rPr lang="en-US" altLang="zh-TW" dirty="0"/>
              <a:t>(RWD)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827" y="1843454"/>
            <a:ext cx="3867827" cy="473319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409" y="1461778"/>
            <a:ext cx="6680216" cy="504659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0983" y="1461778"/>
            <a:ext cx="6680642" cy="5034573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0983" y="1410841"/>
            <a:ext cx="6680642" cy="5123664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1053" y="1461778"/>
            <a:ext cx="8152074" cy="513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40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4736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集中式管理多台後端伺服器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1234" y="1439008"/>
            <a:ext cx="5314033" cy="377825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587" y="3613640"/>
            <a:ext cx="5160352" cy="2812262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2098" y="1256200"/>
            <a:ext cx="2902194" cy="228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67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SBPWeb</a:t>
            </a:r>
            <a:r>
              <a:rPr lang="zh-TW" altLang="en-US" dirty="0" smtClean="0"/>
              <a:t>模組</a:t>
            </a:r>
            <a:r>
              <a:rPr lang="en-US" altLang="zh-TW" dirty="0" smtClean="0"/>
              <a:t>-</a:t>
            </a:r>
            <a:r>
              <a:rPr lang="zh-TW" altLang="en-US" dirty="0"/>
              <a:t>使用</a:t>
            </a:r>
            <a:r>
              <a:rPr lang="en-US" altLang="zh-TW" dirty="0"/>
              <a:t>Ionic</a:t>
            </a:r>
            <a:r>
              <a:rPr lang="zh-TW" altLang="en-US" dirty="0"/>
              <a:t> </a:t>
            </a:r>
            <a:r>
              <a:rPr lang="en-US" altLang="zh-TW" dirty="0"/>
              <a:t>cli</a:t>
            </a:r>
            <a:r>
              <a:rPr lang="zh-TW" altLang="en-US" dirty="0"/>
              <a:t> </a:t>
            </a:r>
            <a:r>
              <a:rPr lang="en-US" altLang="zh-TW" dirty="0"/>
              <a:t>3.2.0</a:t>
            </a:r>
            <a:r>
              <a:rPr lang="zh-TW" altLang="en-US" dirty="0"/>
              <a:t> </a:t>
            </a:r>
            <a:r>
              <a:rPr lang="en-US" altLang="zh-TW" dirty="0"/>
              <a:t>java</a:t>
            </a:r>
            <a:r>
              <a:rPr lang="zh-TW" altLang="en-US" dirty="0"/>
              <a:t> </a:t>
            </a:r>
            <a:r>
              <a:rPr lang="en-US" altLang="zh-TW" dirty="0"/>
              <a:t>script</a:t>
            </a:r>
            <a:r>
              <a:rPr lang="zh-TW" altLang="en-US" dirty="0"/>
              <a:t> </a:t>
            </a:r>
            <a:r>
              <a:rPr lang="en-US" altLang="zh-TW" dirty="0"/>
              <a:t>framework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0363" y="1781907"/>
            <a:ext cx="3752497" cy="37782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2742" y="1781907"/>
            <a:ext cx="452187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10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4736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依照不同</a:t>
            </a:r>
            <a:r>
              <a:rPr lang="zh-TW" altLang="en-US" dirty="0" smtClean="0"/>
              <a:t>權限登入，</a:t>
            </a:r>
            <a:r>
              <a:rPr lang="zh-TW" altLang="en-US" dirty="0"/>
              <a:t>具有不同功能使用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354" y="1697403"/>
            <a:ext cx="5253061" cy="377825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416" y="1697403"/>
            <a:ext cx="6339254" cy="369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05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00244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依照模組購買</a:t>
            </a:r>
            <a:r>
              <a:rPr lang="en-US" altLang="zh-TW" dirty="0"/>
              <a:t>license</a:t>
            </a:r>
            <a:r>
              <a:rPr lang="zh-TW" altLang="en-US" dirty="0"/>
              <a:t>開啟相關功能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052" y="1362442"/>
            <a:ext cx="6029325" cy="1152525"/>
          </a:xfrm>
          <a:prstGeom prst="rect">
            <a:avLst/>
          </a:prstGeom>
        </p:spPr>
      </p:pic>
      <p:pic>
        <p:nvPicPr>
          <p:cNvPr id="10" name="內容版面配置區 9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9146" y="1362442"/>
            <a:ext cx="4101906" cy="4516582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1052" y="2690347"/>
            <a:ext cx="6029325" cy="318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78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SBPApp</a:t>
            </a:r>
            <a:r>
              <a:rPr lang="zh-TW" altLang="en-US" dirty="0" smtClean="0"/>
              <a:t>模組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此模組與</a:t>
            </a:r>
            <a:r>
              <a:rPr lang="en-US" altLang="zh-TW" dirty="0" err="1" smtClean="0"/>
              <a:t>SBPWeb</a:t>
            </a:r>
            <a:r>
              <a:rPr lang="zh-TW" altLang="en-US" dirty="0" smtClean="0"/>
              <a:t>具有相同的功能</a:t>
            </a:r>
            <a:endParaRPr lang="en-US" altLang="zh-TW" dirty="0" smtClean="0"/>
          </a:p>
          <a:p>
            <a:r>
              <a:rPr lang="zh-TW" altLang="en-US" dirty="0"/>
              <a:t>堤</a:t>
            </a:r>
            <a:r>
              <a:rPr lang="zh-TW" altLang="en-US" dirty="0" smtClean="0"/>
              <a:t>共一些</a:t>
            </a:r>
            <a:r>
              <a:rPr lang="en-US" altLang="zh-TW" dirty="0" smtClean="0"/>
              <a:t>Cordova</a:t>
            </a:r>
            <a:r>
              <a:rPr lang="zh-TW" altLang="en-US" dirty="0" smtClean="0"/>
              <a:t> </a:t>
            </a:r>
            <a:r>
              <a:rPr lang="en-US" altLang="zh-TW" dirty="0" smtClean="0"/>
              <a:t>Native</a:t>
            </a:r>
            <a:r>
              <a:rPr lang="zh-TW" altLang="en-US" dirty="0" smtClean="0"/>
              <a:t>的功能</a:t>
            </a:r>
            <a:endParaRPr lang="en-US" altLang="zh-TW" dirty="0" smtClean="0"/>
          </a:p>
          <a:p>
            <a:r>
              <a:rPr lang="zh-TW" altLang="en-US" dirty="0" smtClean="0"/>
              <a:t>透過</a:t>
            </a:r>
            <a:r>
              <a:rPr lang="en-US" altLang="zh-TW" dirty="0" err="1" smtClean="0"/>
              <a:t>cordova</a:t>
            </a:r>
            <a:r>
              <a:rPr lang="zh-TW" altLang="en-US" dirty="0" smtClean="0"/>
              <a:t>方式產生的</a:t>
            </a:r>
            <a:r>
              <a:rPr lang="en-US" altLang="zh-TW" dirty="0" smtClean="0"/>
              <a:t>APP</a:t>
            </a:r>
            <a:r>
              <a:rPr lang="zh-TW" altLang="en-US" dirty="0" smtClean="0"/>
              <a:t>程式</a:t>
            </a:r>
            <a:endParaRPr lang="en-US" altLang="zh-TW" dirty="0" smtClean="0"/>
          </a:p>
          <a:p>
            <a:r>
              <a:rPr lang="zh-TW" altLang="en-US" dirty="0"/>
              <a:t>透過</a:t>
            </a:r>
            <a:r>
              <a:rPr lang="en-US" altLang="zh-TW" dirty="0"/>
              <a:t>windows</a:t>
            </a:r>
            <a:r>
              <a:rPr lang="zh-TW" altLang="en-US" dirty="0"/>
              <a:t> 市集或</a:t>
            </a:r>
            <a:r>
              <a:rPr lang="en-US" altLang="zh-TW" dirty="0"/>
              <a:t>Google</a:t>
            </a:r>
            <a:r>
              <a:rPr lang="zh-TW" altLang="en-US" dirty="0"/>
              <a:t> </a:t>
            </a:r>
            <a:r>
              <a:rPr lang="en-US" altLang="zh-TW" dirty="0"/>
              <a:t>Play</a:t>
            </a:r>
            <a:r>
              <a:rPr lang="zh-TW" altLang="en-US" dirty="0" smtClean="0"/>
              <a:t>下載或</a:t>
            </a:r>
            <a:r>
              <a:rPr lang="en-US" altLang="zh-TW" dirty="0" smtClean="0"/>
              <a:t>Apple</a:t>
            </a:r>
            <a:r>
              <a:rPr lang="zh-TW" altLang="en-US" dirty="0" smtClean="0"/>
              <a:t> </a:t>
            </a:r>
            <a:r>
              <a:rPr lang="en-US" altLang="zh-TW" dirty="0" smtClean="0"/>
              <a:t>Store</a:t>
            </a:r>
            <a:r>
              <a:rPr lang="zh-TW" altLang="en-US" dirty="0" smtClean="0"/>
              <a:t>安裝</a:t>
            </a:r>
            <a:r>
              <a:rPr lang="zh-TW" altLang="en-US" dirty="0"/>
              <a:t>的程式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035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12321"/>
          </a:xfrm>
        </p:spPr>
        <p:txBody>
          <a:bodyPr/>
          <a:lstStyle/>
          <a:p>
            <a:r>
              <a:rPr lang="en-US" altLang="zh-TW" dirty="0" err="1" smtClean="0"/>
              <a:t>SBPWebApi</a:t>
            </a:r>
            <a:r>
              <a:rPr lang="zh-TW" altLang="en-US" dirty="0" smtClean="0"/>
              <a:t>模組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1503485"/>
            <a:ext cx="8915400" cy="4407737"/>
          </a:xfrm>
        </p:spPr>
        <p:txBody>
          <a:bodyPr/>
          <a:lstStyle/>
          <a:p>
            <a:r>
              <a:rPr lang="zh-TW" altLang="en-US" dirty="0" smtClean="0"/>
              <a:t>提</a:t>
            </a:r>
            <a:r>
              <a:rPr lang="zh-TW" altLang="en-US" dirty="0"/>
              <a:t>供</a:t>
            </a:r>
            <a:r>
              <a:rPr lang="zh-TW" altLang="en-US" dirty="0" smtClean="0"/>
              <a:t>標準的</a:t>
            </a:r>
            <a:r>
              <a:rPr lang="en-US" altLang="zh-TW" dirty="0" smtClean="0"/>
              <a:t>Restful</a:t>
            </a:r>
            <a:r>
              <a:rPr lang="zh-TW" altLang="en-US" dirty="0" smtClean="0"/>
              <a:t> </a:t>
            </a:r>
            <a:r>
              <a:rPr lang="en-US" altLang="zh-TW" dirty="0" smtClean="0"/>
              <a:t>API</a:t>
            </a:r>
            <a:r>
              <a:rPr lang="zh-TW" altLang="en-US" dirty="0" smtClean="0"/>
              <a:t> 由前端應用程式呼叫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SBPWeb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SBPApp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SBPRemoteClient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SBPWebForwardAPI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RestFul</a:t>
            </a:r>
            <a:r>
              <a:rPr lang="zh-TW" altLang="en-US" dirty="0" smtClean="0"/>
              <a:t> </a:t>
            </a:r>
            <a:r>
              <a:rPr lang="en-US" altLang="zh-TW" dirty="0" smtClean="0"/>
              <a:t>Client</a:t>
            </a:r>
            <a:r>
              <a:rPr lang="zh-TW" altLang="en-US" dirty="0" smtClean="0"/>
              <a:t> 工具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其中</a:t>
            </a:r>
            <a:r>
              <a:rPr lang="en-US" altLang="zh-TW" dirty="0" err="1" smtClean="0"/>
              <a:t>SBPWeb</a:t>
            </a:r>
            <a:r>
              <a:rPr lang="zh-TW" altLang="en-US" dirty="0"/>
              <a:t>、</a:t>
            </a:r>
            <a:r>
              <a:rPr lang="en-US" altLang="zh-TW" dirty="0" err="1"/>
              <a:t>SBPApp</a:t>
            </a:r>
            <a:r>
              <a:rPr lang="en-US" altLang="zh-TW" dirty="0"/>
              <a:t> </a:t>
            </a:r>
            <a:r>
              <a:rPr lang="zh-TW" altLang="en-US" dirty="0"/>
              <a:t>簡稱</a:t>
            </a:r>
            <a:r>
              <a:rPr lang="en-US" altLang="zh-TW" dirty="0" err="1"/>
              <a:t>SBPWebClient</a:t>
            </a:r>
            <a:endParaRPr lang="en-US" altLang="zh-TW" dirty="0"/>
          </a:p>
          <a:p>
            <a:r>
              <a:rPr lang="zh-TW" altLang="en-US" dirty="0" smtClean="0"/>
              <a:t>提供批次</a:t>
            </a:r>
            <a:r>
              <a:rPr lang="zh-TW" altLang="en-US" dirty="0"/>
              <a:t>執行</a:t>
            </a:r>
            <a:r>
              <a:rPr lang="zh-TW" altLang="en-US" dirty="0" smtClean="0"/>
              <a:t>模組呼叫</a:t>
            </a:r>
            <a:r>
              <a:rPr lang="en-US" altLang="zh-TW" dirty="0" err="1" smtClean="0"/>
              <a:t>SBPClient</a:t>
            </a:r>
            <a:r>
              <a:rPr lang="zh-TW" altLang="en-US" dirty="0" smtClean="0"/>
              <a:t>執行批次</a:t>
            </a:r>
            <a:endParaRPr lang="en-US" altLang="zh-TW" dirty="0" smtClean="0"/>
          </a:p>
          <a:p>
            <a:r>
              <a:rPr lang="zh-TW" altLang="en-US" dirty="0" smtClean="0"/>
              <a:t>提供</a:t>
            </a:r>
            <a:r>
              <a:rPr lang="en-US" altLang="zh-TW" dirty="0" smtClean="0"/>
              <a:t>SBP</a:t>
            </a:r>
            <a:r>
              <a:rPr lang="zh-TW" altLang="en-US" dirty="0" smtClean="0"/>
              <a:t>相關設定模組呼叫，進行後端</a:t>
            </a:r>
            <a:r>
              <a:rPr lang="en-US" altLang="zh-TW" dirty="0" smtClean="0"/>
              <a:t>SBP</a:t>
            </a:r>
            <a:r>
              <a:rPr lang="zh-TW" altLang="en-US" dirty="0" smtClean="0"/>
              <a:t> </a:t>
            </a:r>
            <a:r>
              <a:rPr lang="en-US" altLang="zh-TW" dirty="0" smtClean="0"/>
              <a:t>Repository</a:t>
            </a:r>
            <a:r>
              <a:rPr lang="zh-TW" altLang="en-US" dirty="0" smtClean="0"/>
              <a:t>資料庫存取</a:t>
            </a:r>
            <a:endParaRPr lang="en-US" altLang="zh-TW" dirty="0" smtClean="0"/>
          </a:p>
          <a:p>
            <a:r>
              <a:rPr lang="zh-TW" altLang="en-US" dirty="0" smtClean="0"/>
              <a:t>提供檔案總管模組呼叫管理伺服器資料夾及檔案</a:t>
            </a:r>
            <a:endParaRPr lang="en-US" altLang="zh-TW" dirty="0" smtClean="0"/>
          </a:p>
          <a:p>
            <a:r>
              <a:rPr lang="zh-TW" altLang="en-US" dirty="0" smtClean="0"/>
              <a:t>提供</a:t>
            </a:r>
            <a:r>
              <a:rPr lang="en-US" altLang="zh-TW" dirty="0" smtClean="0"/>
              <a:t>FTP</a:t>
            </a:r>
            <a:r>
              <a:rPr lang="zh-TW" altLang="en-US" dirty="0" smtClean="0"/>
              <a:t>檔案</a:t>
            </a:r>
            <a:r>
              <a:rPr lang="zh-TW" altLang="en-US" dirty="0"/>
              <a:t>總管模組呼叫管理後</a:t>
            </a:r>
            <a:r>
              <a:rPr lang="zh-TW" altLang="en-US" dirty="0" smtClean="0"/>
              <a:t>端</a:t>
            </a:r>
            <a:r>
              <a:rPr lang="en-US" altLang="zh-TW" dirty="0" smtClean="0"/>
              <a:t>FTP</a:t>
            </a:r>
            <a:r>
              <a:rPr lang="zh-TW" altLang="en-US" dirty="0" smtClean="0"/>
              <a:t>伺服器</a:t>
            </a:r>
            <a:r>
              <a:rPr lang="zh-TW" altLang="en-US" dirty="0"/>
              <a:t>資料夾及檔案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881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議程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何謂</a:t>
            </a:r>
            <a:r>
              <a:rPr lang="en-US" altLang="zh-TW" b="1" dirty="0"/>
              <a:t>SBP</a:t>
            </a:r>
            <a:r>
              <a:rPr lang="zh-TW" altLang="en-US" b="1" dirty="0"/>
              <a:t>平台</a:t>
            </a:r>
            <a:r>
              <a:rPr lang="en-US" altLang="zh-TW" b="1" dirty="0"/>
              <a:t>?</a:t>
            </a:r>
            <a:endParaRPr lang="zh-TW" altLang="en-US" dirty="0"/>
          </a:p>
          <a:p>
            <a:r>
              <a:rPr lang="zh-TW" altLang="en-US" b="1" dirty="0"/>
              <a:t>批次開發</a:t>
            </a:r>
            <a:r>
              <a:rPr lang="zh-TW" altLang="en-US" b="1" dirty="0" smtClean="0"/>
              <a:t>現狀</a:t>
            </a:r>
            <a:endParaRPr lang="en-US" altLang="zh-TW" b="1" dirty="0" smtClean="0"/>
          </a:p>
          <a:p>
            <a:r>
              <a:rPr lang="zh-TW" altLang="en-US" b="1" dirty="0" smtClean="0"/>
              <a:t>目的</a:t>
            </a:r>
            <a:endParaRPr lang="en-US" altLang="zh-TW" b="1" dirty="0" smtClean="0"/>
          </a:p>
          <a:p>
            <a:r>
              <a:rPr lang="zh-TW" altLang="en-US" b="1" dirty="0"/>
              <a:t>系統</a:t>
            </a:r>
            <a:r>
              <a:rPr lang="zh-TW" altLang="en-US" b="1" dirty="0" smtClean="0"/>
              <a:t>模組功能說明</a:t>
            </a:r>
            <a:endParaRPr lang="en-US" altLang="zh-TW" b="1" dirty="0" smtClean="0"/>
          </a:p>
          <a:p>
            <a:r>
              <a:rPr lang="en-US" altLang="zh-TW" b="1" dirty="0"/>
              <a:t>SBP</a:t>
            </a:r>
            <a:r>
              <a:rPr lang="zh-TW" altLang="en-US" b="1" dirty="0"/>
              <a:t>與</a:t>
            </a:r>
            <a:r>
              <a:rPr lang="en-US" altLang="zh-TW" b="1" dirty="0"/>
              <a:t>ETL</a:t>
            </a:r>
            <a:r>
              <a:rPr lang="zh-TW" altLang="en-US" b="1" dirty="0"/>
              <a:t>比較</a:t>
            </a:r>
          </a:p>
        </p:txBody>
      </p:sp>
    </p:spTree>
    <p:extLst>
      <p:ext uri="{BB962C8B-B14F-4D97-AF65-F5344CB8AC3E}">
        <p14:creationId xmlns:p14="http://schemas.microsoft.com/office/powerpoint/2010/main" val="202139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71701" y="624110"/>
            <a:ext cx="9332912" cy="1280890"/>
          </a:xfrm>
        </p:spPr>
        <p:txBody>
          <a:bodyPr/>
          <a:lstStyle/>
          <a:p>
            <a:r>
              <a:rPr lang="zh-TW" altLang="en-US" dirty="0"/>
              <a:t>提供標準的</a:t>
            </a:r>
            <a:r>
              <a:rPr lang="en-US" altLang="zh-TW" dirty="0"/>
              <a:t>Restful</a:t>
            </a:r>
            <a:r>
              <a:rPr lang="zh-TW" altLang="en-US" dirty="0"/>
              <a:t> </a:t>
            </a:r>
            <a:r>
              <a:rPr lang="en-US" altLang="zh-TW" dirty="0"/>
              <a:t>API</a:t>
            </a:r>
            <a:r>
              <a:rPr lang="zh-TW" altLang="en-US" dirty="0"/>
              <a:t> 由前端應用程式呼叫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018" y="1451341"/>
            <a:ext cx="5376497" cy="4744915"/>
          </a:xfrm>
          <a:prstGeom prst="rect">
            <a:avLst/>
          </a:prstGeom>
        </p:spPr>
      </p:pic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7144" y="1451340"/>
            <a:ext cx="5157859" cy="474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2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4736"/>
          </a:xfrm>
        </p:spPr>
        <p:txBody>
          <a:bodyPr/>
          <a:lstStyle/>
          <a:p>
            <a:r>
              <a:rPr lang="zh-TW" altLang="en-US" dirty="0"/>
              <a:t>提供批次執行模組呼叫</a:t>
            </a:r>
            <a:r>
              <a:rPr lang="en-US" altLang="zh-TW" dirty="0" err="1"/>
              <a:t>SBPClient</a:t>
            </a:r>
            <a:r>
              <a:rPr lang="zh-TW" altLang="en-US" dirty="0"/>
              <a:t>執行</a:t>
            </a:r>
            <a:r>
              <a:rPr lang="zh-TW" altLang="en-US" dirty="0" smtClean="0"/>
              <a:t>批次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369" y="1450730"/>
            <a:ext cx="5662246" cy="500282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176" y="1318846"/>
            <a:ext cx="5380893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26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提供</a:t>
            </a:r>
            <a:r>
              <a:rPr lang="en-US" altLang="zh-TW" dirty="0"/>
              <a:t>SBP</a:t>
            </a:r>
            <a:r>
              <a:rPr lang="zh-TW" altLang="en-US" dirty="0"/>
              <a:t>相關設定模組呼叫，進行後端</a:t>
            </a:r>
            <a:r>
              <a:rPr lang="en-US" altLang="zh-TW" dirty="0"/>
              <a:t>SBP</a:t>
            </a:r>
            <a:r>
              <a:rPr lang="zh-TW" altLang="en-US" dirty="0"/>
              <a:t> </a:t>
            </a:r>
            <a:r>
              <a:rPr lang="en-US" altLang="zh-TW" dirty="0"/>
              <a:t>Repository</a:t>
            </a:r>
            <a:r>
              <a:rPr lang="zh-TW" altLang="en-US" dirty="0"/>
              <a:t>資料庫存取</a:t>
            </a:r>
            <a:endParaRPr lang="en-US" altLang="zh-TW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0296" y="2036885"/>
            <a:ext cx="2508610" cy="377825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3123" y="2036885"/>
            <a:ext cx="2877283" cy="385396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4770" y="2036885"/>
            <a:ext cx="2971800" cy="385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16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52955" y="624110"/>
            <a:ext cx="9851658" cy="852998"/>
          </a:xfrm>
        </p:spPr>
        <p:txBody>
          <a:bodyPr>
            <a:normAutofit/>
          </a:bodyPr>
          <a:lstStyle/>
          <a:p>
            <a:r>
              <a:rPr lang="zh-TW" altLang="en-US" dirty="0"/>
              <a:t>提供檔案總管模組呼叫管理伺服器資料夾及</a:t>
            </a:r>
            <a:r>
              <a:rPr lang="zh-TW" altLang="en-US" dirty="0" smtClean="0"/>
              <a:t>檔案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5516" y="1640742"/>
            <a:ext cx="3341076" cy="37782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900" y="1552819"/>
            <a:ext cx="3055327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87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6285" y="624110"/>
            <a:ext cx="10902461" cy="641982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提供</a:t>
            </a:r>
            <a:r>
              <a:rPr lang="en-US" altLang="zh-TW" dirty="0"/>
              <a:t>FTP</a:t>
            </a:r>
            <a:r>
              <a:rPr lang="zh-TW" altLang="en-US" dirty="0"/>
              <a:t>檔案總管模組呼叫管理後端</a:t>
            </a:r>
            <a:r>
              <a:rPr lang="en-US" altLang="zh-TW" dirty="0"/>
              <a:t>FTP</a:t>
            </a:r>
            <a:r>
              <a:rPr lang="zh-TW" altLang="en-US" dirty="0"/>
              <a:t>伺服器資料夾及檔案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6138" y="1906649"/>
            <a:ext cx="5020408" cy="446063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757" y="1873128"/>
            <a:ext cx="5436944" cy="452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62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12321"/>
          </a:xfrm>
        </p:spPr>
        <p:txBody>
          <a:bodyPr/>
          <a:lstStyle/>
          <a:p>
            <a:r>
              <a:rPr lang="en-US" altLang="zh-TW" dirty="0" err="1"/>
              <a:t>SBPWebForwardAPI</a:t>
            </a:r>
            <a:r>
              <a:rPr lang="zh-TW" altLang="en-US" dirty="0" smtClean="0"/>
              <a:t>模組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1503485"/>
            <a:ext cx="8915400" cy="4407737"/>
          </a:xfrm>
        </p:spPr>
        <p:txBody>
          <a:bodyPr/>
          <a:lstStyle/>
          <a:p>
            <a:r>
              <a:rPr lang="zh-TW" altLang="en-US" dirty="0"/>
              <a:t>提供標準的</a:t>
            </a:r>
            <a:r>
              <a:rPr lang="en-US" altLang="zh-TW" dirty="0"/>
              <a:t>Restful</a:t>
            </a:r>
            <a:r>
              <a:rPr lang="zh-TW" altLang="en-US" dirty="0"/>
              <a:t> </a:t>
            </a:r>
            <a:r>
              <a:rPr lang="en-US" altLang="zh-TW" dirty="0"/>
              <a:t>API</a:t>
            </a:r>
            <a:r>
              <a:rPr lang="zh-TW" altLang="en-US" dirty="0"/>
              <a:t> 由前端應用程式呼叫</a:t>
            </a:r>
            <a:endParaRPr lang="en-US" altLang="zh-TW" dirty="0"/>
          </a:p>
          <a:p>
            <a:pPr lvl="1"/>
            <a:r>
              <a:rPr lang="en-US" altLang="zh-TW" dirty="0" err="1"/>
              <a:t>SBPWeb</a:t>
            </a:r>
            <a:r>
              <a:rPr lang="zh-TW" altLang="en-US" dirty="0"/>
              <a:t>、</a:t>
            </a:r>
            <a:r>
              <a:rPr lang="en-US" altLang="zh-TW" dirty="0" err="1" smtClean="0"/>
              <a:t>SBPApp</a:t>
            </a:r>
            <a:r>
              <a:rPr lang="zh-TW" altLang="en-US" dirty="0" smtClean="0"/>
              <a:t>、</a:t>
            </a:r>
            <a:r>
              <a:rPr lang="en-US" altLang="zh-TW" dirty="0" err="1"/>
              <a:t>RestFul</a:t>
            </a:r>
            <a:r>
              <a:rPr lang="zh-TW" altLang="en-US" dirty="0"/>
              <a:t> </a:t>
            </a:r>
            <a:r>
              <a:rPr lang="en-US" altLang="zh-TW" dirty="0"/>
              <a:t>Client</a:t>
            </a:r>
            <a:r>
              <a:rPr lang="zh-TW" altLang="en-US" dirty="0"/>
              <a:t> </a:t>
            </a:r>
            <a:r>
              <a:rPr lang="zh-TW" altLang="en-US" dirty="0" smtClean="0"/>
              <a:t>工具</a:t>
            </a:r>
            <a:endParaRPr lang="en-US" altLang="zh-TW" dirty="0" smtClean="0"/>
          </a:p>
          <a:p>
            <a:pPr lvl="1"/>
            <a:r>
              <a:rPr lang="zh-TW" altLang="en-US" dirty="0"/>
              <a:t>其中</a:t>
            </a:r>
            <a:r>
              <a:rPr lang="en-US" altLang="zh-TW" dirty="0" err="1" smtClean="0"/>
              <a:t>SBPWeb</a:t>
            </a:r>
            <a:r>
              <a:rPr lang="zh-TW" altLang="en-US" dirty="0"/>
              <a:t>、</a:t>
            </a:r>
            <a:r>
              <a:rPr lang="en-US" altLang="zh-TW" dirty="0" err="1"/>
              <a:t>SBPApp</a:t>
            </a:r>
            <a:r>
              <a:rPr lang="en-US" altLang="zh-TW" dirty="0"/>
              <a:t> </a:t>
            </a:r>
            <a:r>
              <a:rPr lang="zh-TW" altLang="en-US" dirty="0"/>
              <a:t>簡稱</a:t>
            </a:r>
            <a:r>
              <a:rPr lang="en-US" altLang="zh-TW" dirty="0" err="1" smtClean="0"/>
              <a:t>SBPWebClient</a:t>
            </a:r>
            <a:endParaRPr lang="en-US" altLang="zh-TW" dirty="0" smtClean="0"/>
          </a:p>
          <a:p>
            <a:r>
              <a:rPr lang="zh-TW" altLang="en-US" dirty="0" smtClean="0"/>
              <a:t>介於</a:t>
            </a:r>
            <a:r>
              <a:rPr lang="en-US" altLang="zh-TW" dirty="0" err="1" smtClean="0"/>
              <a:t>SBPWebClient</a:t>
            </a:r>
            <a:r>
              <a:rPr lang="zh-TW" altLang="en-US" dirty="0" smtClean="0"/>
              <a:t>與</a:t>
            </a:r>
            <a:r>
              <a:rPr lang="en-US" altLang="zh-TW" dirty="0" err="1" smtClean="0"/>
              <a:t>SBPWebApi</a:t>
            </a:r>
            <a:r>
              <a:rPr lang="zh-TW" altLang="en-US" dirty="0" smtClean="0"/>
              <a:t>溝通橋樑</a:t>
            </a:r>
            <a:endParaRPr lang="en-US" altLang="zh-TW" dirty="0" smtClean="0"/>
          </a:p>
          <a:p>
            <a:r>
              <a:rPr lang="en-US" altLang="zh-TW" dirty="0" err="1" smtClean="0"/>
              <a:t>SBPWebForwardAPI</a:t>
            </a:r>
            <a:r>
              <a:rPr lang="zh-TW" altLang="en-US" dirty="0" smtClean="0"/>
              <a:t>存放在防火牆前，通常放在</a:t>
            </a:r>
            <a:r>
              <a:rPr lang="en-US" altLang="zh-TW" dirty="0" smtClean="0"/>
              <a:t>Web</a:t>
            </a:r>
            <a:r>
              <a:rPr lang="zh-TW" altLang="en-US" dirty="0" smtClean="0"/>
              <a:t> 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上。</a:t>
            </a:r>
            <a:r>
              <a:rPr lang="en-US" altLang="zh-TW" dirty="0" smtClean="0"/>
              <a:t>(</a:t>
            </a:r>
            <a:r>
              <a:rPr lang="zh-TW" altLang="en-US" dirty="0" smtClean="0"/>
              <a:t>使用者可以直接存取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 smtClean="0"/>
              <a:t>SBPWebApi</a:t>
            </a:r>
            <a:r>
              <a:rPr lang="zh-TW" altLang="en-US" dirty="0" smtClean="0"/>
              <a:t>一</a:t>
            </a:r>
            <a:r>
              <a:rPr lang="zh-TW" altLang="en-US" dirty="0"/>
              <a:t>般</a:t>
            </a:r>
            <a:r>
              <a:rPr lang="zh-TW" altLang="en-US" dirty="0" smtClean="0"/>
              <a:t>放在防火牆後</a:t>
            </a:r>
            <a:r>
              <a:rPr lang="zh-TW" altLang="en-US" dirty="0"/>
              <a:t>，通常</a:t>
            </a:r>
            <a:r>
              <a:rPr lang="zh-TW" altLang="en-US" dirty="0" smtClean="0"/>
              <a:t>放在</a:t>
            </a:r>
            <a:r>
              <a:rPr lang="en-US" altLang="zh-TW" dirty="0" smtClean="0"/>
              <a:t>AP</a:t>
            </a:r>
            <a:r>
              <a:rPr lang="zh-TW" altLang="en-US" dirty="0" smtClean="0"/>
              <a:t> </a:t>
            </a:r>
            <a:r>
              <a:rPr lang="en-US" altLang="zh-TW" dirty="0"/>
              <a:t>Server</a:t>
            </a:r>
            <a:r>
              <a:rPr lang="zh-TW" altLang="en-US" dirty="0"/>
              <a:t>上</a:t>
            </a:r>
            <a:r>
              <a:rPr lang="zh-TW" altLang="en-US" dirty="0" smtClean="0"/>
              <a:t>。</a:t>
            </a:r>
            <a:r>
              <a:rPr lang="en-US" altLang="zh-TW" dirty="0"/>
              <a:t>(</a:t>
            </a:r>
            <a:r>
              <a:rPr lang="zh-TW" altLang="en-US" dirty="0" smtClean="0"/>
              <a:t>使用者無</a:t>
            </a:r>
            <a:r>
              <a:rPr lang="zh-TW" altLang="en-US" dirty="0"/>
              <a:t>法</a:t>
            </a:r>
            <a:r>
              <a:rPr lang="zh-TW" altLang="en-US" dirty="0" smtClean="0"/>
              <a:t>直接</a:t>
            </a:r>
            <a:r>
              <a:rPr lang="zh-TW" altLang="en-US" dirty="0"/>
              <a:t>存取</a:t>
            </a:r>
            <a:r>
              <a:rPr lang="en-US" altLang="zh-TW" dirty="0"/>
              <a:t>)</a:t>
            </a:r>
            <a:endParaRPr lang="en-US" altLang="zh-TW" dirty="0" smtClean="0"/>
          </a:p>
          <a:p>
            <a:r>
              <a:rPr lang="en-US" altLang="zh-TW" dirty="0" err="1"/>
              <a:t>SBPWebForwardAPI</a:t>
            </a:r>
            <a:r>
              <a:rPr lang="zh-TW" altLang="en-US" dirty="0" smtClean="0"/>
              <a:t>提供</a:t>
            </a:r>
            <a:r>
              <a:rPr lang="en-US" altLang="zh-TW" dirty="0" err="1" smtClean="0"/>
              <a:t>Url</a:t>
            </a:r>
            <a:r>
              <a:rPr lang="zh-TW" altLang="en-US" dirty="0" smtClean="0"/>
              <a:t>轉址給</a:t>
            </a:r>
            <a:r>
              <a:rPr lang="en-US" altLang="zh-TW" dirty="0" err="1" smtClean="0"/>
              <a:t>SBPWebAPI</a:t>
            </a:r>
            <a:r>
              <a:rPr lang="zh-TW" altLang="en-US" dirty="0" smtClean="0"/>
              <a:t>，並取得</a:t>
            </a:r>
            <a:r>
              <a:rPr lang="en-US" altLang="zh-TW" dirty="0" err="1" smtClean="0"/>
              <a:t>SBPWebApi</a:t>
            </a:r>
            <a:r>
              <a:rPr lang="zh-TW" altLang="en-US" dirty="0" smtClean="0"/>
              <a:t>回傳內容轉給</a:t>
            </a:r>
            <a:r>
              <a:rPr lang="en-US" altLang="zh-TW" dirty="0" err="1" smtClean="0"/>
              <a:t>SBPWebClient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426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/>
              <a:t>SBPWebForwardAPI</a:t>
            </a:r>
            <a:r>
              <a:rPr lang="zh-TW" altLang="en-US" dirty="0"/>
              <a:t>提供</a:t>
            </a:r>
            <a:r>
              <a:rPr lang="en-US" altLang="zh-TW" dirty="0" err="1"/>
              <a:t>Url</a:t>
            </a:r>
            <a:r>
              <a:rPr lang="zh-TW" altLang="en-US" dirty="0"/>
              <a:t>轉址給</a:t>
            </a:r>
            <a:r>
              <a:rPr lang="en-US" altLang="zh-TW" dirty="0" err="1"/>
              <a:t>SBPWebAPI</a:t>
            </a:r>
            <a:r>
              <a:rPr lang="zh-TW" altLang="en-US" dirty="0"/>
              <a:t>，並取得</a:t>
            </a:r>
            <a:r>
              <a:rPr lang="en-US" altLang="zh-TW" dirty="0" err="1"/>
              <a:t>SBPWebApi</a:t>
            </a:r>
            <a:r>
              <a:rPr lang="zh-TW" altLang="en-US" dirty="0"/>
              <a:t>回傳內容轉給</a:t>
            </a:r>
            <a:r>
              <a:rPr lang="en-US" altLang="zh-TW" dirty="0" err="1"/>
              <a:t>SBPWebClient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8529" y="1802423"/>
            <a:ext cx="4639829" cy="40830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6967" y="1802422"/>
            <a:ext cx="5968621" cy="363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65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/>
              <a:t>SBPClient</a:t>
            </a:r>
            <a:r>
              <a:rPr lang="zh-TW" altLang="en-US" b="1" dirty="0"/>
              <a:t>模組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69204" y="2045677"/>
            <a:ext cx="11170750" cy="1286608"/>
          </a:xfrm>
        </p:spPr>
        <p:txBody>
          <a:bodyPr/>
          <a:lstStyle/>
          <a:p>
            <a:r>
              <a:rPr lang="zh-TW" altLang="en-US" dirty="0"/>
              <a:t>此模組為一</a:t>
            </a:r>
            <a:r>
              <a:rPr lang="en-US" altLang="zh-TW" dirty="0"/>
              <a:t>windows</a:t>
            </a:r>
            <a:r>
              <a:rPr lang="zh-TW" altLang="en-US" dirty="0"/>
              <a:t>平台的執行檔</a:t>
            </a:r>
            <a:r>
              <a:rPr lang="en-US" altLang="zh-TW" dirty="0"/>
              <a:t>(sbpclient.exe)</a:t>
            </a:r>
            <a:r>
              <a:rPr lang="zh-TW" altLang="en-US" dirty="0"/>
              <a:t>，可以透過命令提示列手動執行，並依照相關的參數</a:t>
            </a:r>
            <a:r>
              <a:rPr lang="en-US" altLang="zh-TW" dirty="0"/>
              <a:t>(</a:t>
            </a:r>
            <a:r>
              <a:rPr lang="zh-TW" altLang="en-US" dirty="0"/>
              <a:t>有三種參數方法</a:t>
            </a:r>
            <a:r>
              <a:rPr lang="en-US" altLang="zh-TW" dirty="0"/>
              <a:t>)</a:t>
            </a:r>
            <a:r>
              <a:rPr lang="zh-TW" altLang="en-US" dirty="0"/>
              <a:t>進行指定執行，該程式目前除了命令列呼叫外，還</a:t>
            </a:r>
            <a:r>
              <a:rPr lang="zh-TW" altLang="en-US" dirty="0" smtClean="0"/>
              <a:t>提供</a:t>
            </a:r>
            <a:r>
              <a:rPr lang="en-US" altLang="zh-TW" dirty="0" err="1" smtClean="0"/>
              <a:t>SBPWebApi</a:t>
            </a:r>
            <a:r>
              <a:rPr lang="zh-TW" altLang="en-US" dirty="0" smtClean="0"/>
              <a:t>模組</a:t>
            </a:r>
            <a:r>
              <a:rPr lang="zh-TW" altLang="en-US" dirty="0"/>
              <a:t>、</a:t>
            </a:r>
            <a:r>
              <a:rPr lang="en-US" altLang="zh-TW" dirty="0" err="1"/>
              <a:t>SBPScheduleService</a:t>
            </a:r>
            <a:r>
              <a:rPr lang="zh-TW" altLang="en-US" dirty="0"/>
              <a:t>模組執行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3332285"/>
            <a:ext cx="1147762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81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SBPLIB</a:t>
            </a:r>
            <a:r>
              <a:rPr lang="zh-TW" altLang="en-US" b="1" dirty="0"/>
              <a:t>模組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04474" y="1412631"/>
            <a:ext cx="8915400" cy="1207477"/>
          </a:xfrm>
        </p:spPr>
        <p:txBody>
          <a:bodyPr/>
          <a:lstStyle/>
          <a:p>
            <a:r>
              <a:rPr lang="zh-TW" altLang="en-US" dirty="0"/>
              <a:t>此模組為</a:t>
            </a:r>
            <a:r>
              <a:rPr lang="en-US" altLang="zh-TW" dirty="0" err="1"/>
              <a:t>.net</a:t>
            </a:r>
            <a:r>
              <a:rPr lang="en-US" altLang="zh-TW" dirty="0"/>
              <a:t> API</a:t>
            </a:r>
            <a:r>
              <a:rPr lang="zh-TW" altLang="en-US" dirty="0"/>
              <a:t>，無法單獨執行，他必須透過任何</a:t>
            </a:r>
            <a:r>
              <a:rPr lang="en-US" altLang="zh-TW" dirty="0" err="1"/>
              <a:t>.net</a:t>
            </a:r>
            <a:r>
              <a:rPr lang="zh-TW" altLang="en-US" dirty="0"/>
              <a:t>程式進行呼叫執行，目前所有批次</a:t>
            </a:r>
            <a:r>
              <a:rPr lang="zh-TW" altLang="en-US" dirty="0" smtClean="0"/>
              <a:t>作業皆</a:t>
            </a:r>
            <a:r>
              <a:rPr lang="zh-TW" altLang="en-US" dirty="0"/>
              <a:t>由這個模組進行執行，該模組執行方式都是透過</a:t>
            </a:r>
            <a:r>
              <a:rPr lang="en-US" altLang="zh-TW" dirty="0"/>
              <a:t>SQL</a:t>
            </a:r>
            <a:r>
              <a:rPr lang="zh-TW" altLang="en-US" dirty="0"/>
              <a:t>語法將使用者透過</a:t>
            </a:r>
            <a:r>
              <a:rPr lang="en-US" altLang="zh-TW" dirty="0" err="1" smtClean="0"/>
              <a:t>SBPWebClient</a:t>
            </a:r>
            <a:r>
              <a:rPr lang="zh-TW" altLang="en-US" dirty="0" smtClean="0"/>
              <a:t>進行</a:t>
            </a:r>
            <a:r>
              <a:rPr lang="zh-TW" altLang="en-US" dirty="0"/>
              <a:t>設定將資料儲存在</a:t>
            </a:r>
            <a:r>
              <a:rPr lang="en-US" altLang="zh-TW" dirty="0"/>
              <a:t>SBP</a:t>
            </a:r>
            <a:r>
              <a:rPr lang="zh-TW" altLang="en-US" dirty="0"/>
              <a:t>資料庫內的參數值取出，依照功能進行執行，目前經由</a:t>
            </a:r>
            <a:r>
              <a:rPr lang="en-US" altLang="zh-TW" dirty="0" smtClean="0"/>
              <a:t>SBPClient.exe</a:t>
            </a:r>
            <a:r>
              <a:rPr lang="zh-TW" altLang="en-US" dirty="0" smtClean="0"/>
              <a:t>執行</a:t>
            </a:r>
            <a:endParaRPr lang="zh-TW" altLang="en-US" dirty="0"/>
          </a:p>
        </p:txBody>
      </p:sp>
      <p:pic>
        <p:nvPicPr>
          <p:cNvPr id="4098" name="Picture 2" descr="imag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223" y="2936631"/>
            <a:ext cx="2200275" cy="3921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04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/>
              <a:t>SBPScheduleService</a:t>
            </a:r>
            <a:r>
              <a:rPr lang="zh-TW" altLang="en-US" b="1" dirty="0"/>
              <a:t>模組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06597" y="1729154"/>
            <a:ext cx="8915400" cy="1409700"/>
          </a:xfrm>
        </p:spPr>
        <p:txBody>
          <a:bodyPr/>
          <a:lstStyle/>
          <a:p>
            <a:r>
              <a:rPr lang="zh-TW" altLang="en-US" dirty="0"/>
              <a:t>此模組為批次作業排程服務程式，類似</a:t>
            </a:r>
            <a:r>
              <a:rPr lang="en-US" altLang="zh-TW" dirty="0"/>
              <a:t>windows </a:t>
            </a:r>
            <a:r>
              <a:rPr lang="zh-TW" altLang="en-US" dirty="0"/>
              <a:t>排程工具或</a:t>
            </a:r>
            <a:r>
              <a:rPr lang="en-US" altLang="zh-TW" dirty="0"/>
              <a:t>SQL Agent Server</a:t>
            </a:r>
            <a:r>
              <a:rPr lang="zh-TW" altLang="en-US" dirty="0"/>
              <a:t>功能，只是該模組沒有設定排程與執行作業畫面，這些功能全部在</a:t>
            </a:r>
            <a:r>
              <a:rPr lang="en-US" altLang="zh-TW" dirty="0" err="1" smtClean="0"/>
              <a:t>SBPWebClient</a:t>
            </a:r>
            <a:r>
              <a:rPr lang="zh-TW" altLang="en-US" dirty="0" smtClean="0"/>
              <a:t>模組</a:t>
            </a:r>
            <a:r>
              <a:rPr lang="zh-TW" altLang="en-US" dirty="0"/>
              <a:t>中進行建立與設定，系統會預設每隔</a:t>
            </a:r>
            <a:r>
              <a:rPr lang="en-US" altLang="zh-TW" dirty="0"/>
              <a:t>5</a:t>
            </a:r>
            <a:r>
              <a:rPr lang="zh-TW" altLang="en-US" dirty="0"/>
              <a:t>秒</a:t>
            </a:r>
            <a:r>
              <a:rPr lang="en-US" altLang="zh-TW" dirty="0"/>
              <a:t>(</a:t>
            </a:r>
            <a:r>
              <a:rPr lang="zh-TW" altLang="en-US" dirty="0"/>
              <a:t>可以修改</a:t>
            </a:r>
            <a:r>
              <a:rPr lang="en-US" altLang="zh-TW" dirty="0"/>
              <a:t>)</a:t>
            </a:r>
            <a:r>
              <a:rPr lang="zh-TW" altLang="en-US" dirty="0"/>
              <a:t>進行檢查是否有作業要執行的時間到了或超過，系統會針對這些作業進行呼叫</a:t>
            </a:r>
            <a:r>
              <a:rPr lang="en-US" altLang="zh-TW" dirty="0"/>
              <a:t>sbpclient.exe</a:t>
            </a:r>
            <a:r>
              <a:rPr lang="zh-TW" altLang="en-US" dirty="0"/>
              <a:t>執行該作業</a:t>
            </a:r>
          </a:p>
        </p:txBody>
      </p:sp>
      <p:pic>
        <p:nvPicPr>
          <p:cNvPr id="5122" name="Picture 2" descr="imag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597" y="3010044"/>
            <a:ext cx="9744075" cy="3786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150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54380" y="171528"/>
            <a:ext cx="8911687" cy="539672"/>
          </a:xfrm>
        </p:spPr>
        <p:txBody>
          <a:bodyPr>
            <a:normAutofit fontScale="90000"/>
          </a:bodyPr>
          <a:lstStyle/>
          <a:p>
            <a:r>
              <a:rPr lang="zh-TW" altLang="en-US" b="1" dirty="0"/>
              <a:t>何謂</a:t>
            </a:r>
            <a:r>
              <a:rPr lang="en-US" altLang="zh-TW" b="1" dirty="0"/>
              <a:t>SBP</a:t>
            </a:r>
            <a:r>
              <a:rPr lang="zh-TW" altLang="en-US" b="1" dirty="0"/>
              <a:t>平台</a:t>
            </a:r>
            <a:r>
              <a:rPr lang="en-US" altLang="zh-TW" b="1" dirty="0"/>
              <a:t>?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25601" y="711200"/>
            <a:ext cx="10161420" cy="6040582"/>
          </a:xfrm>
        </p:spPr>
        <p:txBody>
          <a:bodyPr>
            <a:normAutofit fontScale="85000" lnSpcReduction="20000"/>
          </a:bodyPr>
          <a:lstStyle/>
          <a:p>
            <a:r>
              <a:rPr lang="zh-TW" altLang="en-US" dirty="0"/>
              <a:t>具有</a:t>
            </a:r>
            <a:r>
              <a:rPr lang="zh-TW" altLang="en-US" dirty="0" smtClean="0"/>
              <a:t>開發</a:t>
            </a:r>
            <a:r>
              <a:rPr lang="zh-TW" altLang="en-US" dirty="0"/>
              <a:t>、部屬</a:t>
            </a:r>
            <a:r>
              <a:rPr lang="zh-TW" altLang="en-US" dirty="0" smtClean="0"/>
              <a:t>、</a:t>
            </a:r>
            <a:r>
              <a:rPr lang="zh-TW" altLang="en-US" dirty="0"/>
              <a:t>執行、管理、維護、</a:t>
            </a:r>
            <a:r>
              <a:rPr lang="zh-TW" altLang="en-US" dirty="0" smtClean="0"/>
              <a:t>監控與通知批次</a:t>
            </a:r>
            <a:r>
              <a:rPr lang="zh-TW" altLang="en-US" dirty="0"/>
              <a:t>程式平台</a:t>
            </a:r>
            <a:endParaRPr lang="en-US" altLang="zh-TW" dirty="0" smtClean="0"/>
          </a:p>
          <a:p>
            <a:r>
              <a:rPr lang="zh-TW" altLang="en-US" dirty="0" smtClean="0"/>
              <a:t>開發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ETL</a:t>
            </a:r>
            <a:r>
              <a:rPr lang="zh-TW" altLang="en-US" dirty="0" smtClean="0"/>
              <a:t>開發工具</a:t>
            </a:r>
            <a:r>
              <a:rPr lang="en-US" altLang="zh-TW" dirty="0" smtClean="0"/>
              <a:t>-</a:t>
            </a:r>
            <a:r>
              <a:rPr lang="zh-TW" altLang="en-US" dirty="0"/>
              <a:t>具有</a:t>
            </a:r>
            <a:r>
              <a:rPr lang="zh-TW" altLang="en-US" dirty="0" smtClean="0"/>
              <a:t>檔案</a:t>
            </a:r>
            <a:r>
              <a:rPr lang="en-US" altLang="zh-TW" dirty="0" smtClean="0"/>
              <a:t>(</a:t>
            </a:r>
            <a:r>
              <a:rPr lang="zh-TW" altLang="en-US" dirty="0" smtClean="0"/>
              <a:t>管理、匯入</a:t>
            </a:r>
            <a:r>
              <a:rPr lang="zh-TW" altLang="en-US" dirty="0"/>
              <a:t>、匯出、解</a:t>
            </a:r>
            <a:r>
              <a:rPr lang="en-US" altLang="zh-TW" dirty="0"/>
              <a:t>(</a:t>
            </a:r>
            <a:r>
              <a:rPr lang="zh-TW" altLang="en-US" dirty="0"/>
              <a:t>壓</a:t>
            </a:r>
            <a:r>
              <a:rPr lang="en-US" altLang="zh-TW" dirty="0"/>
              <a:t>)</a:t>
            </a:r>
            <a:r>
              <a:rPr lang="zh-TW" altLang="en-US" dirty="0"/>
              <a:t>縮、</a:t>
            </a:r>
            <a:r>
              <a:rPr lang="en-US" altLang="zh-TW" dirty="0" smtClean="0"/>
              <a:t>FTP</a:t>
            </a:r>
            <a:r>
              <a:rPr lang="zh-TW" altLang="en-US" dirty="0"/>
              <a:t>傳輸</a:t>
            </a:r>
            <a:r>
              <a:rPr lang="zh-TW" altLang="en-US" dirty="0" smtClean="0"/>
              <a:t>、</a:t>
            </a:r>
            <a:r>
              <a:rPr lang="en-US" altLang="zh-TW" dirty="0" smtClean="0"/>
              <a:t>http</a:t>
            </a:r>
            <a:r>
              <a:rPr lang="zh-TW" altLang="en-US" dirty="0" smtClean="0"/>
              <a:t>傳輸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、執行</a:t>
            </a:r>
            <a:r>
              <a:rPr lang="en-US" altLang="zh-TW" dirty="0" smtClean="0"/>
              <a:t>(</a:t>
            </a:r>
            <a:r>
              <a:rPr lang="zh-TW" altLang="en-US" dirty="0" smtClean="0"/>
              <a:t>作業、</a:t>
            </a:r>
            <a:r>
              <a:rPr lang="en-US" altLang="zh-TW" dirty="0" smtClean="0"/>
              <a:t>SQL</a:t>
            </a:r>
            <a:r>
              <a:rPr lang="zh-TW" altLang="en-US" dirty="0"/>
              <a:t>、外部執行檔、</a:t>
            </a:r>
            <a:r>
              <a:rPr lang="en-US" altLang="zh-TW" dirty="0"/>
              <a:t>SSIS</a:t>
            </a:r>
            <a:r>
              <a:rPr lang="zh-TW" altLang="en-US" dirty="0" smtClean="0"/>
              <a:t>封裝、</a:t>
            </a:r>
            <a:r>
              <a:rPr lang="en-US" altLang="zh-TW" dirty="0" smtClean="0"/>
              <a:t>Email</a:t>
            </a:r>
            <a:r>
              <a:rPr lang="zh-TW" altLang="en-US" dirty="0" smtClean="0"/>
              <a:t>發送</a:t>
            </a:r>
            <a:r>
              <a:rPr lang="en-US" altLang="zh-TW" dirty="0" smtClean="0"/>
              <a:t>)</a:t>
            </a:r>
            <a:r>
              <a:rPr lang="zh-TW" altLang="en-US" dirty="0" smtClean="0"/>
              <a:t>等</a:t>
            </a:r>
            <a:r>
              <a:rPr lang="zh-TW" altLang="en-US" dirty="0"/>
              <a:t>功能 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模組</a:t>
            </a:r>
            <a:r>
              <a:rPr lang="zh-TW" altLang="en-US" dirty="0"/>
              <a:t>參數化設定</a:t>
            </a:r>
            <a:r>
              <a:rPr lang="en-US" altLang="zh-TW" dirty="0"/>
              <a:t>-</a:t>
            </a:r>
            <a:r>
              <a:rPr lang="zh-TW" altLang="en-US" dirty="0"/>
              <a:t>只需要透過</a:t>
            </a:r>
            <a:r>
              <a:rPr lang="en-US" altLang="zh-TW" dirty="0" smtClean="0"/>
              <a:t>Web</a:t>
            </a:r>
            <a:r>
              <a:rPr lang="zh-TW" altLang="en-US" dirty="0" smtClean="0"/>
              <a:t>或</a:t>
            </a:r>
            <a:r>
              <a:rPr lang="en-US" altLang="zh-TW" dirty="0" smtClean="0"/>
              <a:t>APP</a:t>
            </a:r>
            <a:r>
              <a:rPr lang="zh-TW" altLang="en-US" dirty="0" smtClean="0"/>
              <a:t>進行</a:t>
            </a:r>
            <a:r>
              <a:rPr lang="zh-TW" altLang="en-US" dirty="0"/>
              <a:t>批次參數化設定搭配</a:t>
            </a:r>
            <a:r>
              <a:rPr lang="en-US" altLang="zh-TW" dirty="0"/>
              <a:t>SQL</a:t>
            </a:r>
            <a:r>
              <a:rPr lang="zh-TW" altLang="en-US" dirty="0"/>
              <a:t>語法就可開發的批次平台 </a:t>
            </a:r>
          </a:p>
          <a:p>
            <a:pPr lvl="1"/>
            <a:r>
              <a:rPr lang="zh-TW" altLang="en-US" dirty="0"/>
              <a:t>多</a:t>
            </a:r>
            <a:r>
              <a:rPr lang="zh-TW" altLang="en-US" dirty="0" smtClean="0"/>
              <a:t>人不同裝置協同</a:t>
            </a:r>
            <a:r>
              <a:rPr lang="zh-TW" altLang="en-US" dirty="0"/>
              <a:t>開發</a:t>
            </a:r>
            <a:r>
              <a:rPr lang="en-US" altLang="zh-TW" dirty="0"/>
              <a:t>-</a:t>
            </a:r>
            <a:r>
              <a:rPr lang="zh-TW" altLang="en-US" dirty="0"/>
              <a:t>可以提共多</a:t>
            </a:r>
            <a:r>
              <a:rPr lang="zh-TW" altLang="en-US" dirty="0" smtClean="0"/>
              <a:t>人使用不同裝置一起</a:t>
            </a:r>
            <a:r>
              <a:rPr lang="zh-TW" altLang="en-US" dirty="0"/>
              <a:t>開發的開發平台 </a:t>
            </a:r>
            <a:endParaRPr lang="en-US" altLang="zh-TW" dirty="0" smtClean="0"/>
          </a:p>
          <a:p>
            <a:pPr lvl="1"/>
            <a:r>
              <a:rPr lang="en-US" altLang="zh-TW" dirty="0"/>
              <a:t>SQL</a:t>
            </a:r>
            <a:r>
              <a:rPr lang="zh-TW" altLang="en-US" dirty="0"/>
              <a:t>語法產生器</a:t>
            </a:r>
            <a:r>
              <a:rPr lang="en-US" altLang="zh-TW" dirty="0"/>
              <a:t>-</a:t>
            </a:r>
            <a:r>
              <a:rPr lang="zh-TW" altLang="en-US" dirty="0"/>
              <a:t>系統會產生</a:t>
            </a:r>
            <a:r>
              <a:rPr lang="en-US" altLang="zh-TW" dirty="0"/>
              <a:t>SQL</a:t>
            </a:r>
            <a:r>
              <a:rPr lang="zh-TW" altLang="en-US" dirty="0"/>
              <a:t>語法，減少</a:t>
            </a:r>
            <a:r>
              <a:rPr lang="en-US" altLang="zh-TW" dirty="0"/>
              <a:t>SQL</a:t>
            </a:r>
            <a:r>
              <a:rPr lang="zh-TW" altLang="en-US" dirty="0"/>
              <a:t>開發</a:t>
            </a:r>
            <a:r>
              <a:rPr lang="zh-TW" altLang="en-US" dirty="0" smtClean="0"/>
              <a:t>時間</a:t>
            </a:r>
            <a:endParaRPr lang="en-US" altLang="zh-TW" dirty="0" smtClean="0"/>
          </a:p>
          <a:p>
            <a:r>
              <a:rPr lang="zh-TW" altLang="en-US" dirty="0" smtClean="0"/>
              <a:t>部屬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SQL</a:t>
            </a:r>
            <a:r>
              <a:rPr lang="zh-TW" altLang="en-US" dirty="0" smtClean="0"/>
              <a:t>部屬</a:t>
            </a:r>
            <a:r>
              <a:rPr lang="en-US" altLang="zh-TW" dirty="0" smtClean="0"/>
              <a:t>-</a:t>
            </a:r>
            <a:r>
              <a:rPr lang="zh-TW" altLang="en-US" dirty="0" smtClean="0"/>
              <a:t>設定內容皆可產生</a:t>
            </a:r>
            <a:r>
              <a:rPr lang="en-US" altLang="zh-TW" dirty="0" smtClean="0"/>
              <a:t>Insert</a:t>
            </a:r>
            <a:r>
              <a:rPr lang="zh-TW" altLang="en-US" dirty="0" smtClean="0"/>
              <a:t>或</a:t>
            </a:r>
            <a:r>
              <a:rPr lang="en-US" altLang="zh-TW" dirty="0" smtClean="0"/>
              <a:t>update</a:t>
            </a:r>
            <a:r>
              <a:rPr lang="zh-TW" altLang="en-US" dirty="0" smtClean="0"/>
              <a:t> </a:t>
            </a:r>
            <a:r>
              <a:rPr lang="en-US" altLang="zh-TW" dirty="0" smtClean="0"/>
              <a:t>SQL</a:t>
            </a:r>
            <a:r>
              <a:rPr lang="zh-TW" altLang="en-US" dirty="0"/>
              <a:t>語法</a:t>
            </a:r>
            <a:r>
              <a:rPr lang="zh-TW" altLang="en-US" dirty="0" smtClean="0"/>
              <a:t>，進行在其他環境執行部屬</a:t>
            </a:r>
            <a:endParaRPr lang="zh-TW" altLang="en-US" dirty="0"/>
          </a:p>
          <a:p>
            <a:r>
              <a:rPr lang="zh-TW" altLang="en-US" dirty="0" smtClean="0"/>
              <a:t>執行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手動</a:t>
            </a:r>
            <a:r>
              <a:rPr lang="zh-TW" altLang="en-US" dirty="0"/>
              <a:t>與</a:t>
            </a:r>
            <a:r>
              <a:rPr lang="zh-TW" altLang="en-US" dirty="0" smtClean="0"/>
              <a:t>定期執行作業</a:t>
            </a:r>
            <a:r>
              <a:rPr lang="en-US" altLang="zh-TW" dirty="0" smtClean="0"/>
              <a:t>-</a:t>
            </a:r>
            <a:r>
              <a:rPr lang="zh-TW" altLang="en-US" dirty="0" smtClean="0"/>
              <a:t>可以</a:t>
            </a:r>
            <a:r>
              <a:rPr lang="zh-TW" altLang="en-US" dirty="0"/>
              <a:t>設定</a:t>
            </a:r>
            <a:r>
              <a:rPr lang="zh-TW" altLang="en-US" dirty="0" smtClean="0"/>
              <a:t>執行時間</a:t>
            </a:r>
            <a:r>
              <a:rPr lang="zh-TW" altLang="en-US" dirty="0"/>
              <a:t>，定期或手動執行批次</a:t>
            </a:r>
            <a:r>
              <a:rPr lang="zh-TW" altLang="en-US" dirty="0" smtClean="0"/>
              <a:t>作業</a:t>
            </a:r>
            <a:endParaRPr lang="zh-TW" altLang="en-US" dirty="0"/>
          </a:p>
          <a:p>
            <a:r>
              <a:rPr lang="zh-TW" altLang="en-US" dirty="0" smtClean="0"/>
              <a:t>管理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資料庫</a:t>
            </a:r>
            <a:r>
              <a:rPr lang="zh-TW" altLang="en-US" dirty="0"/>
              <a:t>管理</a:t>
            </a:r>
            <a:r>
              <a:rPr lang="en-US" altLang="zh-TW" dirty="0"/>
              <a:t>-</a:t>
            </a:r>
            <a:r>
              <a:rPr lang="zh-TW" altLang="en-US" dirty="0"/>
              <a:t>可建立</a:t>
            </a:r>
            <a:r>
              <a:rPr lang="en-US" altLang="zh-TW" dirty="0"/>
              <a:t>/</a:t>
            </a:r>
            <a:r>
              <a:rPr lang="zh-TW" altLang="en-US" dirty="0"/>
              <a:t>修改</a:t>
            </a:r>
            <a:r>
              <a:rPr lang="en-US" altLang="zh-TW" dirty="0"/>
              <a:t>/</a:t>
            </a:r>
            <a:r>
              <a:rPr lang="zh-TW" altLang="en-US" dirty="0" smtClean="0"/>
              <a:t>檢視</a:t>
            </a:r>
            <a:r>
              <a:rPr lang="en-US" altLang="zh-TW" dirty="0"/>
              <a:t>(</a:t>
            </a:r>
            <a:r>
              <a:rPr lang="en-US" altLang="zh-TW" dirty="0" err="1" smtClean="0"/>
              <a:t>Table,View,Funciton,SP</a:t>
            </a:r>
            <a:r>
              <a:rPr lang="en-US" altLang="zh-TW" dirty="0" smtClean="0"/>
              <a:t>)</a:t>
            </a:r>
            <a:r>
              <a:rPr lang="zh-TW" altLang="en-US" dirty="0" smtClean="0"/>
              <a:t>內容</a:t>
            </a:r>
            <a:endParaRPr lang="en-US" altLang="zh-TW" dirty="0" smtClean="0"/>
          </a:p>
          <a:p>
            <a:pPr lvl="1"/>
            <a:r>
              <a:rPr lang="zh-TW" altLang="en-US" dirty="0"/>
              <a:t>檔案總管</a:t>
            </a:r>
            <a:r>
              <a:rPr lang="en-US" altLang="zh-TW" dirty="0"/>
              <a:t>-</a:t>
            </a:r>
            <a:r>
              <a:rPr lang="zh-TW" altLang="en-US" dirty="0"/>
              <a:t>方便檢視與管理執行前後實體檔案</a:t>
            </a:r>
            <a:endParaRPr lang="en-US" altLang="zh-TW" dirty="0"/>
          </a:p>
          <a:p>
            <a:pPr lvl="1"/>
            <a:r>
              <a:rPr lang="zh-TW" altLang="en-US" dirty="0"/>
              <a:t>安全性管理</a:t>
            </a:r>
            <a:r>
              <a:rPr lang="en-US" altLang="zh-TW" dirty="0"/>
              <a:t>-</a:t>
            </a:r>
            <a:r>
              <a:rPr lang="zh-TW" altLang="en-US" dirty="0"/>
              <a:t>具有功能與權限與角色指派功能，讓不同使用者具有不同安全性控</a:t>
            </a:r>
            <a:r>
              <a:rPr lang="zh-TW" altLang="en-US" dirty="0" smtClean="0"/>
              <a:t>管</a:t>
            </a:r>
            <a:endParaRPr lang="en-US" altLang="zh-TW" dirty="0" smtClean="0"/>
          </a:p>
          <a:p>
            <a:r>
              <a:rPr lang="zh-TW" altLang="en-US" dirty="0" smtClean="0"/>
              <a:t>維護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維護人員可檢視所有設定內容，無須詢問開發人員</a:t>
            </a:r>
            <a:endParaRPr lang="en-US" altLang="zh-TW" dirty="0" smtClean="0"/>
          </a:p>
          <a:p>
            <a:r>
              <a:rPr lang="zh-TW" altLang="en-US" dirty="0" smtClean="0"/>
              <a:t>監控與通知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自動產生執行紀錄</a:t>
            </a:r>
            <a:r>
              <a:rPr lang="zh-TW" altLang="en-US" dirty="0"/>
              <a:t>檔</a:t>
            </a:r>
            <a:r>
              <a:rPr lang="en-US" altLang="zh-TW" dirty="0" smtClean="0"/>
              <a:t>-</a:t>
            </a:r>
            <a:r>
              <a:rPr lang="zh-TW" altLang="en-US" dirty="0" smtClean="0"/>
              <a:t>可檢視系統異常，資料異常</a:t>
            </a:r>
            <a:r>
              <a:rPr lang="en-US" altLang="zh-TW" dirty="0" smtClean="0"/>
              <a:t>(</a:t>
            </a:r>
            <a:r>
              <a:rPr lang="zh-TW" altLang="en-US" dirty="0" smtClean="0"/>
              <a:t>異常原因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、檔案</a:t>
            </a:r>
            <a:r>
              <a:rPr lang="en-US" altLang="zh-TW" dirty="0" smtClean="0"/>
              <a:t>(</a:t>
            </a:r>
            <a:r>
              <a:rPr lang="zh-TW" altLang="en-US" dirty="0" smtClean="0"/>
              <a:t>總、成功、失敗筆數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、作業及排程執行紀錄功能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透過</a:t>
            </a:r>
            <a:r>
              <a:rPr lang="en-US" altLang="zh-TW" dirty="0" smtClean="0"/>
              <a:t>Email</a:t>
            </a:r>
            <a:r>
              <a:rPr lang="zh-TW" altLang="en-US" dirty="0" smtClean="0"/>
              <a:t>通知</a:t>
            </a:r>
            <a:r>
              <a:rPr lang="en-US" altLang="zh-TW" dirty="0" smtClean="0"/>
              <a:t>-</a:t>
            </a:r>
            <a:r>
              <a:rPr lang="zh-TW" altLang="en-US" dirty="0" smtClean="0"/>
              <a:t>設定執行結果</a:t>
            </a:r>
            <a:r>
              <a:rPr lang="en-US" altLang="zh-TW" dirty="0" smtClean="0"/>
              <a:t>Email</a:t>
            </a:r>
            <a:r>
              <a:rPr lang="zh-TW" altLang="en-US" dirty="0" smtClean="0"/>
              <a:t>或</a:t>
            </a:r>
            <a:r>
              <a:rPr lang="en-US" altLang="zh-TW" dirty="0" smtClean="0"/>
              <a:t>Line</a:t>
            </a:r>
            <a:r>
              <a:rPr lang="zh-TW" altLang="en-US" dirty="0" smtClean="0"/>
              <a:t>通知相關人員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90364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SBP Repository </a:t>
            </a:r>
            <a:r>
              <a:rPr lang="zh-TW" altLang="en-US" dirty="0"/>
              <a:t>模組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1336" y="2466737"/>
            <a:ext cx="8915400" cy="276028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120897" y="1631870"/>
            <a:ext cx="106562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444444"/>
                </a:solidFill>
              </a:rPr>
              <a:t>該模組主要是存放批次的設定內容</a:t>
            </a:r>
            <a:r>
              <a:rPr lang="en-US" altLang="zh-TW" dirty="0">
                <a:solidFill>
                  <a:srgbClr val="444444"/>
                </a:solidFill>
              </a:rPr>
              <a:t>(</a:t>
            </a:r>
            <a:r>
              <a:rPr lang="en-US" altLang="zh-TW" dirty="0" err="1">
                <a:solidFill>
                  <a:srgbClr val="444444"/>
                </a:solidFill>
              </a:rPr>
              <a:t>table,view</a:t>
            </a:r>
            <a:r>
              <a:rPr lang="en-US" altLang="zh-TW" dirty="0">
                <a:solidFill>
                  <a:srgbClr val="444444"/>
                </a:solidFill>
              </a:rPr>
              <a:t>)</a:t>
            </a:r>
            <a:r>
              <a:rPr lang="zh-TW" altLang="en-US" dirty="0">
                <a:solidFill>
                  <a:srgbClr val="444444"/>
                </a:solidFill>
              </a:rPr>
              <a:t>以及執行批次程式</a:t>
            </a:r>
            <a:r>
              <a:rPr lang="en-US" altLang="zh-TW" dirty="0">
                <a:solidFill>
                  <a:srgbClr val="444444"/>
                </a:solidFill>
              </a:rPr>
              <a:t>(store </a:t>
            </a:r>
            <a:r>
              <a:rPr lang="en-US" altLang="zh-TW" dirty="0" err="1">
                <a:solidFill>
                  <a:srgbClr val="444444"/>
                </a:solidFill>
              </a:rPr>
              <a:t>Procedure,SQL</a:t>
            </a:r>
            <a:r>
              <a:rPr lang="en-US" altLang="zh-TW" dirty="0">
                <a:solidFill>
                  <a:srgbClr val="444444"/>
                </a:solidFill>
              </a:rPr>
              <a:t> </a:t>
            </a:r>
            <a:r>
              <a:rPr lang="en-US" altLang="zh-TW" dirty="0" err="1">
                <a:solidFill>
                  <a:srgbClr val="444444"/>
                </a:solidFill>
              </a:rPr>
              <a:t>Funciton</a:t>
            </a:r>
            <a:r>
              <a:rPr lang="en-US" altLang="zh-TW" dirty="0">
                <a:solidFill>
                  <a:srgbClr val="444444"/>
                </a:solidFill>
              </a:rPr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276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系統模組功能說明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19835" y="2212731"/>
            <a:ext cx="10084777" cy="4214446"/>
          </a:xfrm>
        </p:spPr>
        <p:txBody>
          <a:bodyPr/>
          <a:lstStyle/>
          <a:p>
            <a:r>
              <a:rPr lang="zh-TW" altLang="en-US" dirty="0"/>
              <a:t>硬體架構圖</a:t>
            </a:r>
            <a:endParaRPr lang="en-US" altLang="zh-TW" dirty="0"/>
          </a:p>
          <a:p>
            <a:r>
              <a:rPr lang="zh-TW" altLang="en-US" b="1" dirty="0" smtClean="0">
                <a:solidFill>
                  <a:srgbClr val="FF0000"/>
                </a:solidFill>
              </a:rPr>
              <a:t>系統功能模組方塊圖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04733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41982"/>
          </a:xfrm>
        </p:spPr>
        <p:txBody>
          <a:bodyPr/>
          <a:lstStyle/>
          <a:p>
            <a:r>
              <a:rPr lang="zh-TW" altLang="en-US" dirty="0" smtClean="0"/>
              <a:t>系統功能模組方塊圖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50560" y="1266092"/>
            <a:ext cx="9069386" cy="5433646"/>
          </a:xfrm>
        </p:spPr>
        <p:txBody>
          <a:bodyPr/>
          <a:lstStyle/>
          <a:p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21370" y="1530389"/>
            <a:ext cx="2409092" cy="7297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作業排程管理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21370" y="2574211"/>
            <a:ext cx="2409092" cy="7297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批次設定管理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921370" y="5762125"/>
            <a:ext cx="2409092" cy="7297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安全性管理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21370" y="4643742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檔案總</a:t>
            </a:r>
            <a:r>
              <a:rPr lang="zh-TW" altLang="en-US" dirty="0">
                <a:solidFill>
                  <a:schemeClr val="tx1"/>
                </a:solidFill>
              </a:rPr>
              <a:t>管</a:t>
            </a:r>
          </a:p>
        </p:txBody>
      </p:sp>
      <p:sp>
        <p:nvSpPr>
          <p:cNvPr id="12" name="矩形 11"/>
          <p:cNvSpPr/>
          <p:nvPr/>
        </p:nvSpPr>
        <p:spPr>
          <a:xfrm>
            <a:off x="3921370" y="3618033"/>
            <a:ext cx="2409092" cy="729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資料庫</a:t>
            </a:r>
            <a:r>
              <a:rPr lang="zh-TW" altLang="en-US" dirty="0"/>
              <a:t>管理</a:t>
            </a:r>
          </a:p>
        </p:txBody>
      </p:sp>
    </p:spTree>
    <p:extLst>
      <p:ext uri="{BB962C8B-B14F-4D97-AF65-F5344CB8AC3E}">
        <p14:creationId xmlns:p14="http://schemas.microsoft.com/office/powerpoint/2010/main" val="17334879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62046" y="2133600"/>
            <a:ext cx="7442565" cy="3777622"/>
          </a:xfrm>
        </p:spPr>
        <p:txBody>
          <a:bodyPr/>
          <a:lstStyle/>
          <a:p>
            <a:r>
              <a:rPr lang="zh-TW" altLang="en-US" dirty="0" smtClean="0"/>
              <a:t>作業：系統依照作業為執行單位</a:t>
            </a:r>
            <a:endParaRPr lang="en-US" altLang="zh-TW" dirty="0" smtClean="0"/>
          </a:p>
          <a:p>
            <a:r>
              <a:rPr lang="zh-TW" altLang="en-US" dirty="0" smtClean="0"/>
              <a:t>排程管理：安排執行時間，定期執行作業</a:t>
            </a:r>
            <a:endParaRPr lang="en-US" altLang="zh-TW" dirty="0" smtClean="0"/>
          </a:p>
          <a:p>
            <a:r>
              <a:rPr lang="en-US" altLang="zh-TW" dirty="0" smtClean="0"/>
              <a:t>Email</a:t>
            </a:r>
            <a:r>
              <a:rPr lang="zh-TW" altLang="en-US" dirty="0" smtClean="0"/>
              <a:t>管理：作業執行</a:t>
            </a:r>
            <a:r>
              <a:rPr lang="en-US" altLang="zh-TW" dirty="0" smtClean="0"/>
              <a:t>Email</a:t>
            </a:r>
            <a:r>
              <a:rPr lang="zh-TW" altLang="en-US" dirty="0" smtClean="0"/>
              <a:t>通知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30923" y="2400828"/>
            <a:ext cx="2409092" cy="7297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作業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30923" y="3420138"/>
            <a:ext cx="2409092" cy="729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排程管理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30923" y="4546984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Email</a:t>
            </a:r>
            <a:r>
              <a:rPr lang="zh-TW" altLang="en-US" b="1" dirty="0" smtClean="0">
                <a:solidFill>
                  <a:schemeClr val="tx1"/>
                </a:solidFill>
              </a:rPr>
              <a:t>管理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9695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作業排程管理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4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186656" y="650487"/>
            <a:ext cx="1521875" cy="712321"/>
          </a:xfrm>
        </p:spPr>
        <p:txBody>
          <a:bodyPr/>
          <a:lstStyle/>
          <a:p>
            <a:r>
              <a:rPr lang="zh-TW" altLang="en-US" dirty="0" smtClean="0"/>
              <a:t>作業</a:t>
            </a:r>
            <a:endParaRPr lang="zh-TW" altLang="en-US" dirty="0"/>
          </a:p>
        </p:txBody>
      </p:sp>
      <p:pic>
        <p:nvPicPr>
          <p:cNvPr id="14" name="內容版面配置區 1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32998" y="1684863"/>
            <a:ext cx="1852442" cy="377825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63769" y="1755366"/>
            <a:ext cx="2409092" cy="7297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作業編輯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3769" y="4544073"/>
            <a:ext cx="2409092" cy="7297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Email</a:t>
            </a:r>
            <a:r>
              <a:rPr lang="zh-TW" altLang="en-US" b="1" dirty="0" smtClean="0">
                <a:solidFill>
                  <a:schemeClr val="tx1"/>
                </a:solidFill>
              </a:rPr>
              <a:t>執行通知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3769" y="2684935"/>
            <a:ext cx="2409092" cy="7297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手動執行作業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3769" y="5473643"/>
            <a:ext cx="2409092" cy="56484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檢</a:t>
            </a:r>
            <a:r>
              <a:rPr lang="zh-TW" altLang="en-US" b="1" dirty="0">
                <a:solidFill>
                  <a:schemeClr val="tx1"/>
                </a:solidFill>
              </a:rPr>
              <a:t>視</a:t>
            </a:r>
            <a:r>
              <a:rPr lang="zh-TW" altLang="en-US" b="1" dirty="0" smtClean="0">
                <a:solidFill>
                  <a:schemeClr val="tx1"/>
                </a:solidFill>
              </a:rPr>
              <a:t>執行紀錄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3769" y="3614504"/>
            <a:ext cx="2409092" cy="7297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定期執行作業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35825" y="1755366"/>
            <a:ext cx="2409092" cy="7297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作業步驟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935825" y="4560797"/>
            <a:ext cx="2409092" cy="7297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產生設定</a:t>
            </a:r>
            <a:r>
              <a:rPr lang="en-US" altLang="zh-TW" b="1" dirty="0" smtClean="0">
                <a:solidFill>
                  <a:schemeClr val="tx1"/>
                </a:solidFill>
              </a:rPr>
              <a:t>SQL</a:t>
            </a:r>
            <a:r>
              <a:rPr lang="zh-TW" altLang="en-US" b="1" dirty="0" smtClean="0">
                <a:solidFill>
                  <a:schemeClr val="tx1"/>
                </a:solidFill>
              </a:rPr>
              <a:t>語法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35825" y="2728205"/>
            <a:ext cx="2409092" cy="7297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作業迴圈手動執行</a:t>
            </a:r>
            <a:endParaRPr lang="en-US" altLang="zh-TW" b="1" dirty="0" smtClean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35825" y="3614504"/>
            <a:ext cx="2409092" cy="7297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作業步驟例外處理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935825" y="5473643"/>
            <a:ext cx="2409092" cy="56484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巢狀式作業執行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4040" y="1690340"/>
            <a:ext cx="1964068" cy="3767720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6708" y="1684863"/>
            <a:ext cx="2048606" cy="3702694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263769" y="6221575"/>
            <a:ext cx="2409092" cy="48929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異常重試執行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935825" y="6221575"/>
            <a:ext cx="2409092" cy="48929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手動停止作業</a:t>
            </a:r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83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35133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排程管理</a:t>
            </a:r>
            <a:endParaRPr lang="zh-TW" altLang="en-US" dirty="0"/>
          </a:p>
        </p:txBody>
      </p:sp>
      <p:pic>
        <p:nvPicPr>
          <p:cNvPr id="14" name="內容版面配置區 1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0614" y="2011295"/>
            <a:ext cx="2343392" cy="432050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54977" y="2010343"/>
            <a:ext cx="1943100" cy="729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排</a:t>
            </a:r>
            <a:r>
              <a:rPr lang="zh-TW" altLang="en-US" b="1" dirty="0">
                <a:solidFill>
                  <a:schemeClr val="tx1"/>
                </a:solidFill>
              </a:rPr>
              <a:t>程</a:t>
            </a:r>
            <a:r>
              <a:rPr lang="zh-TW" altLang="en-US" b="1" dirty="0" smtClean="0">
                <a:solidFill>
                  <a:schemeClr val="tx1"/>
                </a:solidFill>
              </a:rPr>
              <a:t>編輯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4977" y="2898202"/>
            <a:ext cx="1943100" cy="729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單次</a:t>
            </a:r>
            <a:r>
              <a:rPr lang="zh-TW" altLang="en-US" b="1" dirty="0">
                <a:solidFill>
                  <a:schemeClr val="tx1"/>
                </a:solidFill>
              </a:rPr>
              <a:t>執行</a:t>
            </a:r>
          </a:p>
        </p:txBody>
      </p:sp>
      <p:sp>
        <p:nvSpPr>
          <p:cNvPr id="6" name="矩形 5"/>
          <p:cNvSpPr/>
          <p:nvPr/>
        </p:nvSpPr>
        <p:spPr>
          <a:xfrm>
            <a:off x="254977" y="3795990"/>
            <a:ext cx="1943100" cy="729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週期定時執行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4977" y="4693778"/>
            <a:ext cx="1943100" cy="5769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月底執行</a:t>
            </a:r>
          </a:p>
        </p:txBody>
      </p:sp>
      <p:sp>
        <p:nvSpPr>
          <p:cNvPr id="8" name="矩形 7"/>
          <p:cNvSpPr/>
          <p:nvPr/>
        </p:nvSpPr>
        <p:spPr>
          <a:xfrm>
            <a:off x="254977" y="5524486"/>
            <a:ext cx="1943100" cy="48820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工作、例假執行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292473" y="2010343"/>
            <a:ext cx="2573214" cy="729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windows</a:t>
            </a:r>
            <a:r>
              <a:rPr lang="zh-TW" altLang="en-US" b="1" dirty="0">
                <a:solidFill>
                  <a:schemeClr val="tx1"/>
                </a:solidFill>
              </a:rPr>
              <a:t>服務</a:t>
            </a:r>
            <a:r>
              <a:rPr lang="zh-TW" altLang="en-US" b="1" dirty="0" smtClean="0">
                <a:solidFill>
                  <a:schemeClr val="tx1"/>
                </a:solidFill>
              </a:rPr>
              <a:t>程式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292473" y="2908131"/>
            <a:ext cx="2573214" cy="729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產生設定</a:t>
            </a:r>
            <a:r>
              <a:rPr lang="en-US" altLang="zh-TW" b="1" dirty="0" smtClean="0">
                <a:solidFill>
                  <a:schemeClr val="tx1"/>
                </a:solidFill>
              </a:rPr>
              <a:t>SQL</a:t>
            </a:r>
            <a:r>
              <a:rPr lang="zh-TW" altLang="en-US" b="1" dirty="0" smtClean="0">
                <a:solidFill>
                  <a:schemeClr val="tx1"/>
                </a:solidFill>
              </a:rPr>
              <a:t>語法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323005" y="5524487"/>
            <a:ext cx="2573214" cy="48820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安排作業數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307738" y="3805919"/>
            <a:ext cx="2573215" cy="729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時間區段執行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323004" y="4694573"/>
            <a:ext cx="2573215" cy="5769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每</a:t>
            </a:r>
            <a:r>
              <a:rPr lang="zh-TW" altLang="en-US" b="1" dirty="0" smtClean="0">
                <a:solidFill>
                  <a:schemeClr val="tx1"/>
                </a:solidFill>
              </a:rPr>
              <a:t>隔</a:t>
            </a:r>
            <a:r>
              <a:rPr lang="en-US" altLang="zh-TW" b="1" dirty="0" smtClean="0">
                <a:solidFill>
                  <a:schemeClr val="tx1"/>
                </a:solidFill>
              </a:rPr>
              <a:t>(</a:t>
            </a:r>
            <a:r>
              <a:rPr lang="zh-TW" altLang="en-US" b="1" dirty="0" smtClean="0">
                <a:solidFill>
                  <a:schemeClr val="tx1"/>
                </a:solidFill>
              </a:rPr>
              <a:t>秒、分、時</a:t>
            </a:r>
            <a:r>
              <a:rPr lang="en-US" altLang="zh-TW" b="1" dirty="0" smtClean="0">
                <a:solidFill>
                  <a:schemeClr val="tx1"/>
                </a:solidFill>
              </a:rPr>
              <a:t>)</a:t>
            </a:r>
            <a:r>
              <a:rPr lang="zh-TW" altLang="en-US" b="1" dirty="0" smtClean="0">
                <a:solidFill>
                  <a:schemeClr val="tx1"/>
                </a:solidFill>
              </a:rPr>
              <a:t>執行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2857" y="2010343"/>
            <a:ext cx="2274151" cy="4240988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0614" y="1239715"/>
            <a:ext cx="7116394" cy="770628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9272" y="2010343"/>
            <a:ext cx="2483585" cy="4240988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254977" y="6274640"/>
            <a:ext cx="1943100" cy="48820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事件驅動執行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323005" y="6274641"/>
            <a:ext cx="2573214" cy="48820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異常重試</a:t>
            </a:r>
            <a:r>
              <a:rPr lang="zh-TW" altLang="en-US" b="1" dirty="0">
                <a:solidFill>
                  <a:schemeClr val="tx1"/>
                </a:solidFill>
              </a:rPr>
              <a:t>執行</a:t>
            </a:r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24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Email</a:t>
            </a:r>
            <a:r>
              <a:rPr lang="zh-TW" altLang="en-US" dirty="0"/>
              <a:t>管理</a:t>
            </a:r>
          </a:p>
        </p:txBody>
      </p:sp>
      <p:sp>
        <p:nvSpPr>
          <p:cNvPr id="5" name="矩形 4"/>
          <p:cNvSpPr/>
          <p:nvPr/>
        </p:nvSpPr>
        <p:spPr>
          <a:xfrm>
            <a:off x="870438" y="2133600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收件者分類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00100" y="4817904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Email</a:t>
            </a:r>
            <a:r>
              <a:rPr lang="zh-TW" altLang="en-US" b="1" dirty="0" smtClean="0">
                <a:solidFill>
                  <a:schemeClr val="tx1"/>
                </a:solidFill>
              </a:rPr>
              <a:t>寄發設定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70438" y="3475752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Email</a:t>
            </a:r>
            <a:r>
              <a:rPr lang="zh-TW" altLang="en-US" b="1" dirty="0" smtClean="0">
                <a:solidFill>
                  <a:schemeClr val="tx1"/>
                </a:solidFill>
              </a:rPr>
              <a:t>附件設定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455376" y="2133600"/>
            <a:ext cx="8049235" cy="3777622"/>
          </a:xfrm>
        </p:spPr>
        <p:txBody>
          <a:bodyPr/>
          <a:lstStyle/>
          <a:p>
            <a:r>
              <a:rPr lang="zh-TW" altLang="en-US" dirty="0" smtClean="0"/>
              <a:t>收件者分類</a:t>
            </a:r>
            <a:r>
              <a:rPr lang="en-US" altLang="zh-TW" dirty="0" smtClean="0"/>
              <a:t>-</a:t>
            </a:r>
            <a:r>
              <a:rPr lang="zh-TW" altLang="en-US" dirty="0" smtClean="0"/>
              <a:t>收件者通知分類，標題與內文依照功能自訂</a:t>
            </a:r>
            <a:endParaRPr lang="en-US" altLang="zh-TW" dirty="0" smtClean="0"/>
          </a:p>
          <a:p>
            <a:r>
              <a:rPr lang="en-US" altLang="zh-TW" dirty="0" smtClean="0"/>
              <a:t>Email</a:t>
            </a:r>
            <a:r>
              <a:rPr lang="zh-TW" altLang="en-US" dirty="0" smtClean="0"/>
              <a:t>附件設定</a:t>
            </a:r>
            <a:r>
              <a:rPr lang="en-US" altLang="zh-TW" dirty="0" smtClean="0"/>
              <a:t>-</a:t>
            </a:r>
            <a:r>
              <a:rPr lang="zh-TW" altLang="en-US" dirty="0" smtClean="0"/>
              <a:t>設定那些檔案為</a:t>
            </a:r>
            <a:r>
              <a:rPr lang="en-US" altLang="zh-TW" dirty="0" smtClean="0"/>
              <a:t>Email</a:t>
            </a:r>
            <a:r>
              <a:rPr lang="zh-TW" altLang="en-US" dirty="0" smtClean="0"/>
              <a:t>附加檔</a:t>
            </a:r>
            <a:endParaRPr lang="en-US" altLang="zh-TW" dirty="0" smtClean="0"/>
          </a:p>
          <a:p>
            <a:r>
              <a:rPr lang="en-US" altLang="zh-TW" dirty="0"/>
              <a:t>Email</a:t>
            </a:r>
            <a:r>
              <a:rPr lang="zh-TW" altLang="en-US" dirty="0"/>
              <a:t>寄發設定</a:t>
            </a:r>
            <a:r>
              <a:rPr lang="en-US" altLang="zh-TW" dirty="0"/>
              <a:t>-</a:t>
            </a:r>
            <a:r>
              <a:rPr lang="zh-TW" altLang="en-US" dirty="0"/>
              <a:t>針對作業執行狀態</a:t>
            </a:r>
            <a:r>
              <a:rPr lang="zh-TW" altLang="en-US" dirty="0" smtClean="0"/>
              <a:t>設定接收者通知並可附加檔案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071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tx1"/>
                </a:solidFill>
              </a:rPr>
              <a:t>收件者</a:t>
            </a:r>
            <a:r>
              <a:rPr lang="zh-TW" altLang="en-US" b="1" dirty="0" smtClean="0">
                <a:solidFill>
                  <a:schemeClr val="tx1"/>
                </a:solidFill>
              </a:rPr>
              <a:t>分類</a:t>
            </a:r>
            <a:endParaRPr lang="zh-TW" altLang="en-US" dirty="0"/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9118" y="2133286"/>
            <a:ext cx="1810877" cy="377825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70438" y="2133600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收件者清單設定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70438" y="3064049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標題與內文變數取代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70438" y="4022411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產生設定</a:t>
            </a:r>
            <a:r>
              <a:rPr lang="en-US" altLang="zh-TW" b="1" dirty="0" smtClean="0">
                <a:solidFill>
                  <a:schemeClr val="tx1"/>
                </a:solidFill>
              </a:rPr>
              <a:t>SQL</a:t>
            </a:r>
            <a:r>
              <a:rPr lang="zh-TW" altLang="en-US" b="1" dirty="0" smtClean="0">
                <a:solidFill>
                  <a:schemeClr val="tx1"/>
                </a:solidFill>
              </a:rPr>
              <a:t>語法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70438" y="5071958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重複寄送設定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70438" y="5983483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寄送狀態變更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600" y="2133287"/>
            <a:ext cx="2819310" cy="3668434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4515" y="2133286"/>
            <a:ext cx="3049258" cy="414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43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tx1"/>
                </a:solidFill>
              </a:rPr>
              <a:t>Email</a:t>
            </a:r>
            <a:r>
              <a:rPr lang="zh-TW" altLang="en-US" b="1" dirty="0">
                <a:solidFill>
                  <a:schemeClr val="tx1"/>
                </a:solidFill>
              </a:rPr>
              <a:t>寄發</a:t>
            </a:r>
            <a:r>
              <a:rPr lang="zh-TW" altLang="en-US" b="1" dirty="0" smtClean="0">
                <a:solidFill>
                  <a:schemeClr val="tx1"/>
                </a:solidFill>
              </a:rPr>
              <a:t>設定</a:t>
            </a:r>
            <a:endParaRPr lang="zh-TW" altLang="en-US" dirty="0"/>
          </a:p>
        </p:txBody>
      </p:sp>
      <p:pic>
        <p:nvPicPr>
          <p:cNvPr id="10" name="內容版面配置區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7893" y="1399367"/>
            <a:ext cx="2423776" cy="513234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102274" y="1398087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依</a:t>
            </a:r>
            <a:r>
              <a:rPr lang="zh-TW" altLang="en-US" b="1" dirty="0">
                <a:solidFill>
                  <a:schemeClr val="tx1"/>
                </a:solidFill>
              </a:rPr>
              <a:t>作業</a:t>
            </a:r>
            <a:r>
              <a:rPr lang="zh-TW" altLang="en-US" b="1" dirty="0" smtClean="0">
                <a:solidFill>
                  <a:schemeClr val="tx1"/>
                </a:solidFill>
              </a:rPr>
              <a:t>執行狀態寄發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02274" y="3170617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選擇收件者寄發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02274" y="4056882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附加附件檔寄發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02274" y="4943147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新增至作業步驟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02274" y="2284352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手動</a:t>
            </a:r>
            <a:r>
              <a:rPr lang="zh-TW" altLang="en-US" b="1" dirty="0">
                <a:solidFill>
                  <a:schemeClr val="tx1"/>
                </a:solidFill>
              </a:rPr>
              <a:t>執行</a:t>
            </a:r>
            <a:r>
              <a:rPr lang="zh-TW" altLang="en-US" b="1" dirty="0" smtClean="0">
                <a:solidFill>
                  <a:schemeClr val="tx1"/>
                </a:solidFill>
              </a:rPr>
              <a:t>寄發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02274" y="5829411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檢視寄發紀錄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634" y="1398087"/>
            <a:ext cx="2629235" cy="5133627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1812" y="1407290"/>
            <a:ext cx="2657325" cy="512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18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952393" y="1976810"/>
            <a:ext cx="5552219" cy="3777622"/>
          </a:xfrm>
        </p:spPr>
        <p:txBody>
          <a:bodyPr/>
          <a:lstStyle/>
          <a:p>
            <a:r>
              <a:rPr lang="zh-TW" altLang="en-US" dirty="0" smtClean="0"/>
              <a:t>連線設定</a:t>
            </a:r>
            <a:r>
              <a:rPr lang="en-US" altLang="zh-TW" dirty="0" smtClean="0"/>
              <a:t>-</a:t>
            </a:r>
            <a:r>
              <a:rPr lang="zh-TW" altLang="en-US" dirty="0" smtClean="0"/>
              <a:t>遠端連線字串設定</a:t>
            </a:r>
            <a:endParaRPr lang="en-US" altLang="zh-TW" dirty="0" smtClean="0"/>
          </a:p>
          <a:p>
            <a:r>
              <a:rPr lang="zh-TW" altLang="en-US" dirty="0"/>
              <a:t>轉入</a:t>
            </a:r>
            <a:r>
              <a:rPr lang="zh-TW" altLang="en-US" dirty="0" smtClean="0"/>
              <a:t>類</a:t>
            </a:r>
            <a:r>
              <a:rPr lang="en-US" altLang="zh-TW" dirty="0" smtClean="0"/>
              <a:t>-</a:t>
            </a:r>
            <a:r>
              <a:rPr lang="zh-TW" altLang="en-US" dirty="0" smtClean="0"/>
              <a:t>檔案轉入相關模組</a:t>
            </a:r>
            <a:endParaRPr lang="en-US" altLang="zh-TW" dirty="0" smtClean="0"/>
          </a:p>
          <a:p>
            <a:r>
              <a:rPr lang="zh-TW" altLang="en-US" dirty="0" smtClean="0"/>
              <a:t>轉出類</a:t>
            </a:r>
            <a:r>
              <a:rPr lang="en-US" altLang="zh-TW" dirty="0" smtClean="0"/>
              <a:t>-</a:t>
            </a:r>
            <a:r>
              <a:rPr lang="zh-TW" altLang="en-US" dirty="0" smtClean="0"/>
              <a:t>檔案轉出相關模組</a:t>
            </a:r>
            <a:endParaRPr lang="en-US" altLang="zh-TW" dirty="0" smtClean="0"/>
          </a:p>
          <a:p>
            <a:r>
              <a:rPr lang="zh-TW" altLang="en-US" dirty="0" smtClean="0"/>
              <a:t>資料夾與檔案管理</a:t>
            </a:r>
            <a:r>
              <a:rPr lang="en-US" altLang="zh-TW" dirty="0" smtClean="0"/>
              <a:t>-</a:t>
            </a:r>
            <a:r>
              <a:rPr lang="zh-TW" altLang="en-US" dirty="0" smtClean="0"/>
              <a:t>資料夾與檔案及內文處理模組</a:t>
            </a:r>
            <a:endParaRPr lang="en-US" altLang="zh-TW" dirty="0" smtClean="0"/>
          </a:p>
          <a:p>
            <a:r>
              <a:rPr lang="en-US" altLang="zh-TW" dirty="0"/>
              <a:t>SQL</a:t>
            </a:r>
            <a:r>
              <a:rPr lang="zh-TW" altLang="en-US" dirty="0"/>
              <a:t>執行</a:t>
            </a:r>
            <a:r>
              <a:rPr lang="zh-TW" altLang="en-US" dirty="0" smtClean="0"/>
              <a:t>管理</a:t>
            </a:r>
            <a:r>
              <a:rPr lang="en-US" altLang="zh-TW" dirty="0" smtClean="0"/>
              <a:t>-</a:t>
            </a:r>
            <a:r>
              <a:rPr lang="zh-TW" altLang="en-US" dirty="0" smtClean="0"/>
              <a:t>執行</a:t>
            </a:r>
            <a:r>
              <a:rPr lang="en-US" altLang="zh-TW" dirty="0" smtClean="0"/>
              <a:t>SQL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SP</a:t>
            </a:r>
            <a:r>
              <a:rPr lang="zh-TW" altLang="en-US" dirty="0" smtClean="0"/>
              <a:t>相關功能模組</a:t>
            </a:r>
            <a:endParaRPr lang="en-US" altLang="zh-TW" dirty="0" smtClean="0"/>
          </a:p>
          <a:p>
            <a:r>
              <a:rPr lang="zh-TW" altLang="en-US" dirty="0"/>
              <a:t>命令列</a:t>
            </a:r>
            <a:r>
              <a:rPr lang="zh-TW" altLang="en-US" dirty="0" smtClean="0"/>
              <a:t>執行</a:t>
            </a:r>
            <a:r>
              <a:rPr lang="en-US" altLang="zh-TW" dirty="0" smtClean="0"/>
              <a:t>-</a:t>
            </a:r>
            <a:r>
              <a:rPr lang="zh-TW" altLang="en-US" dirty="0" smtClean="0"/>
              <a:t>呼叫外部執行檔</a:t>
            </a:r>
            <a:endParaRPr lang="en-US" altLang="zh-TW" dirty="0" smtClean="0"/>
          </a:p>
          <a:p>
            <a:r>
              <a:rPr lang="en-US" altLang="zh-TW" dirty="0" smtClean="0"/>
              <a:t>SSIS</a:t>
            </a:r>
            <a:r>
              <a:rPr lang="zh-TW" altLang="en-US" dirty="0" smtClean="0"/>
              <a:t>執行</a:t>
            </a:r>
            <a:r>
              <a:rPr lang="en-US" altLang="zh-TW" dirty="0" smtClean="0"/>
              <a:t>-</a:t>
            </a:r>
            <a:r>
              <a:rPr lang="zh-TW" altLang="en-US" dirty="0" smtClean="0"/>
              <a:t>呼叫外部</a:t>
            </a:r>
            <a:r>
              <a:rPr lang="en-US" altLang="zh-TW" dirty="0" smtClean="0"/>
              <a:t>SSIS</a:t>
            </a:r>
            <a:r>
              <a:rPr lang="zh-TW" altLang="en-US" dirty="0" smtClean="0"/>
              <a:t>程式</a:t>
            </a:r>
            <a:endParaRPr lang="en-US" altLang="zh-TW" dirty="0" smtClean="0"/>
          </a:p>
          <a:p>
            <a:r>
              <a:rPr lang="zh-TW" altLang="en-US" dirty="0" smtClean="0"/>
              <a:t>共用程式</a:t>
            </a:r>
            <a:r>
              <a:rPr lang="en-US" altLang="zh-TW" dirty="0" smtClean="0"/>
              <a:t>-</a:t>
            </a:r>
            <a:r>
              <a:rPr lang="zh-TW" altLang="en-US" dirty="0" smtClean="0"/>
              <a:t>批次使用相關共用程式模組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817685" y="1996382"/>
            <a:ext cx="2409092" cy="7297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連線設定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17685" y="2909106"/>
            <a:ext cx="2409092" cy="729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轉入</a:t>
            </a:r>
            <a:r>
              <a:rPr lang="zh-TW" altLang="en-US" b="1" dirty="0" smtClean="0">
                <a:solidFill>
                  <a:schemeClr val="tx1"/>
                </a:solidFill>
              </a:rPr>
              <a:t>類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7685" y="3821830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轉出</a:t>
            </a:r>
            <a:r>
              <a:rPr lang="zh-TW" altLang="en-US" b="1" dirty="0" smtClean="0">
                <a:solidFill>
                  <a:schemeClr val="tx1"/>
                </a:solidFill>
              </a:rPr>
              <a:t>類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17685" y="4734553"/>
            <a:ext cx="2409092" cy="7297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資料夾與</a:t>
            </a:r>
            <a:r>
              <a:rPr lang="zh-TW" altLang="en-US" b="1" dirty="0" smtClean="0">
                <a:solidFill>
                  <a:schemeClr val="tx1"/>
                </a:solidFill>
              </a:rPr>
              <a:t>檔案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26423" y="1976810"/>
            <a:ext cx="2409092" cy="7297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SQL</a:t>
            </a:r>
            <a:r>
              <a:rPr lang="zh-TW" altLang="en-US" b="1" dirty="0" smtClean="0">
                <a:solidFill>
                  <a:schemeClr val="tx1"/>
                </a:solidFill>
              </a:rPr>
              <a:t>執行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26423" y="2896058"/>
            <a:ext cx="2409092" cy="7297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命令列</a:t>
            </a:r>
            <a:r>
              <a:rPr lang="zh-TW" altLang="en-US" b="1" dirty="0" smtClean="0">
                <a:solidFill>
                  <a:schemeClr val="tx1"/>
                </a:solidFill>
              </a:rPr>
              <a:t>執行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326423" y="3815306"/>
            <a:ext cx="2409092" cy="7297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SSIS</a:t>
            </a:r>
            <a:r>
              <a:rPr lang="zh-TW" altLang="en-US" b="1" dirty="0" smtClean="0">
                <a:solidFill>
                  <a:schemeClr val="tx1"/>
                </a:solidFill>
              </a:rPr>
              <a:t>執行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326423" y="4734553"/>
            <a:ext cx="2409092" cy="72976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共用</a:t>
            </a:r>
            <a:r>
              <a:rPr lang="zh-TW" altLang="en-US" b="1" dirty="0" smtClean="0">
                <a:solidFill>
                  <a:schemeClr val="tx1"/>
                </a:solidFill>
              </a:rPr>
              <a:t>程式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8" name="標題 17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7609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批次設定管理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527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82434" y="582546"/>
            <a:ext cx="8911687" cy="695535"/>
          </a:xfrm>
        </p:spPr>
        <p:txBody>
          <a:bodyPr/>
          <a:lstStyle/>
          <a:p>
            <a:r>
              <a:rPr lang="zh-TW" altLang="en-US" b="1" dirty="0"/>
              <a:t>批次開發</a:t>
            </a:r>
            <a:r>
              <a:rPr lang="zh-TW" altLang="en-US" b="1" dirty="0" smtClean="0"/>
              <a:t>現狀之問題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80393" y="1556237"/>
            <a:ext cx="10304584" cy="4633547"/>
          </a:xfrm>
        </p:spPr>
        <p:txBody>
          <a:bodyPr>
            <a:normAutofit/>
          </a:bodyPr>
          <a:lstStyle/>
          <a:p>
            <a:r>
              <a:rPr lang="zh-TW" altLang="en-US" dirty="0"/>
              <a:t>大多數由</a:t>
            </a:r>
            <a:r>
              <a:rPr lang="en-US" altLang="zh-TW" dirty="0"/>
              <a:t>SA</a:t>
            </a:r>
            <a:r>
              <a:rPr lang="zh-TW" altLang="en-US" dirty="0"/>
              <a:t>人員開規格書，由開發人員進行開發批次</a:t>
            </a:r>
            <a:r>
              <a:rPr lang="zh-TW" altLang="en-US" dirty="0" smtClean="0"/>
              <a:t>作業</a:t>
            </a:r>
            <a:r>
              <a:rPr lang="en-US" altLang="zh-TW" dirty="0" smtClean="0"/>
              <a:t>-</a:t>
            </a:r>
            <a:r>
              <a:rPr lang="zh-TW" altLang="en-US" b="1" dirty="0" smtClean="0">
                <a:solidFill>
                  <a:srgbClr val="FF0000"/>
                </a:solidFill>
              </a:rPr>
              <a:t>開發批次必須由技術人員開發</a:t>
            </a:r>
          </a:p>
          <a:p>
            <a:r>
              <a:rPr lang="zh-TW" altLang="en-US" dirty="0" smtClean="0"/>
              <a:t>使用</a:t>
            </a:r>
            <a:r>
              <a:rPr lang="en-US" altLang="zh-TW" dirty="0" smtClean="0"/>
              <a:t>ETL(SSIS</a:t>
            </a:r>
            <a:r>
              <a:rPr lang="zh-TW" altLang="en-US" dirty="0" smtClean="0"/>
              <a:t>、</a:t>
            </a:r>
            <a:r>
              <a:rPr lang="en-US" altLang="zh-TW" dirty="0" smtClean="0"/>
              <a:t>DTS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Informatica,DataStage</a:t>
            </a:r>
            <a:r>
              <a:rPr lang="en-US" altLang="zh-TW" dirty="0" smtClean="0"/>
              <a:t>)</a:t>
            </a:r>
            <a:r>
              <a:rPr lang="zh-TW" altLang="en-US" dirty="0" smtClean="0"/>
              <a:t>或自行撰寫應用程式進行開發批次作業</a:t>
            </a:r>
            <a:r>
              <a:rPr lang="en-US" altLang="zh-TW" dirty="0" smtClean="0"/>
              <a:t>-</a:t>
            </a:r>
            <a:r>
              <a:rPr lang="zh-TW" altLang="en-US" b="1" dirty="0" smtClean="0">
                <a:solidFill>
                  <a:srgbClr val="FF0000"/>
                </a:solidFill>
              </a:rPr>
              <a:t>需要高昂貴費用或開發人員沒有一致性開發模式</a:t>
            </a:r>
            <a:r>
              <a:rPr lang="zh-TW" altLang="en-US" dirty="0" smtClean="0"/>
              <a:t> </a:t>
            </a:r>
          </a:p>
          <a:p>
            <a:r>
              <a:rPr lang="zh-TW" altLang="en-US" dirty="0" smtClean="0"/>
              <a:t>使用</a:t>
            </a:r>
            <a:r>
              <a:rPr lang="en-US" altLang="zh-TW" dirty="0"/>
              <a:t>ER-Model</a:t>
            </a:r>
            <a:r>
              <a:rPr lang="zh-TW" altLang="en-US" dirty="0"/>
              <a:t>工具或資料庫本身工具進行建立資料表及欄位</a:t>
            </a:r>
            <a:r>
              <a:rPr lang="zh-TW" altLang="en-US" dirty="0" smtClean="0"/>
              <a:t>說明</a:t>
            </a:r>
            <a:r>
              <a:rPr lang="en-US" altLang="zh-TW" dirty="0" smtClean="0"/>
              <a:t>-</a:t>
            </a:r>
            <a:r>
              <a:rPr lang="zh-TW" altLang="en-US" b="1" dirty="0">
                <a:solidFill>
                  <a:srgbClr val="FF0000"/>
                </a:solidFill>
              </a:rPr>
              <a:t>需要高昂貴</a:t>
            </a:r>
            <a:r>
              <a:rPr lang="zh-TW" altLang="en-US" b="1" dirty="0" smtClean="0">
                <a:solidFill>
                  <a:srgbClr val="FF0000"/>
                </a:solidFill>
              </a:rPr>
              <a:t>費用或文件</a:t>
            </a:r>
            <a:r>
              <a:rPr lang="zh-TW" altLang="en-US" b="1" dirty="0">
                <a:solidFill>
                  <a:srgbClr val="FF0000"/>
                </a:solidFill>
              </a:rPr>
              <a:t>與程式碼不</a:t>
            </a:r>
            <a:r>
              <a:rPr lang="zh-TW" altLang="en-US" b="1" dirty="0" smtClean="0">
                <a:solidFill>
                  <a:srgbClr val="FF0000"/>
                </a:solidFill>
              </a:rPr>
              <a:t>一致</a:t>
            </a:r>
            <a:endParaRPr lang="zh-TW" altLang="en-US" dirty="0"/>
          </a:p>
          <a:p>
            <a:r>
              <a:rPr lang="zh-TW" altLang="en-US" dirty="0" smtClean="0"/>
              <a:t>並透過</a:t>
            </a:r>
            <a:r>
              <a:rPr lang="en-US" altLang="zh-TW" dirty="0" smtClean="0"/>
              <a:t>Excel</a:t>
            </a:r>
            <a:r>
              <a:rPr lang="zh-TW" altLang="en-US" dirty="0" smtClean="0"/>
              <a:t>或</a:t>
            </a:r>
            <a:r>
              <a:rPr lang="en-US" altLang="zh-TW" dirty="0" smtClean="0"/>
              <a:t>Word</a:t>
            </a:r>
            <a:r>
              <a:rPr lang="zh-TW" altLang="en-US" dirty="0" smtClean="0"/>
              <a:t>來維護資料表欄位中文描述</a:t>
            </a:r>
            <a:r>
              <a:rPr lang="en-US" altLang="zh-TW" dirty="0" smtClean="0"/>
              <a:t>-</a:t>
            </a:r>
            <a:r>
              <a:rPr lang="zh-TW" altLang="en-US" b="1" dirty="0" smtClean="0">
                <a:solidFill>
                  <a:srgbClr val="FF0000"/>
                </a:solidFill>
              </a:rPr>
              <a:t>資料庫欄位與文件不同步</a:t>
            </a:r>
            <a:r>
              <a:rPr lang="zh-TW" altLang="en-US" dirty="0" smtClean="0"/>
              <a:t> </a:t>
            </a:r>
          </a:p>
          <a:p>
            <a:r>
              <a:rPr lang="zh-TW" altLang="en-US" dirty="0" smtClean="0"/>
              <a:t>各</a:t>
            </a:r>
            <a:r>
              <a:rPr lang="en-US" altLang="zh-TW" dirty="0"/>
              <a:t>SA</a:t>
            </a:r>
            <a:r>
              <a:rPr lang="zh-TW" altLang="en-US" dirty="0"/>
              <a:t>設計資料表無法有效管理</a:t>
            </a:r>
            <a:r>
              <a:rPr lang="zh-TW" altLang="en-US" dirty="0" smtClean="0"/>
              <a:t>資料字典</a:t>
            </a:r>
            <a:r>
              <a:rPr lang="en-US" altLang="zh-TW" dirty="0" smtClean="0"/>
              <a:t>-</a:t>
            </a:r>
            <a:r>
              <a:rPr lang="zh-TW" altLang="en-US" b="1" dirty="0" smtClean="0">
                <a:solidFill>
                  <a:srgbClr val="FF0000"/>
                </a:solidFill>
              </a:rPr>
              <a:t>造成</a:t>
            </a:r>
            <a:r>
              <a:rPr lang="zh-TW" altLang="en-US" b="1" dirty="0">
                <a:solidFill>
                  <a:srgbClr val="FF0000"/>
                </a:solidFill>
              </a:rPr>
              <a:t>不同資料表欄位相同意思，但名稱</a:t>
            </a:r>
            <a:r>
              <a:rPr lang="zh-TW" altLang="en-US" b="1" dirty="0" smtClean="0">
                <a:solidFill>
                  <a:srgbClr val="FF0000"/>
                </a:solidFill>
              </a:rPr>
              <a:t>不一樣 </a:t>
            </a:r>
            <a:endParaRPr lang="zh-TW" altLang="en-US" b="1" dirty="0">
              <a:solidFill>
                <a:srgbClr val="FF0000"/>
              </a:solidFill>
            </a:endParaRPr>
          </a:p>
          <a:p>
            <a:r>
              <a:rPr lang="zh-TW" altLang="en-US" dirty="0"/>
              <a:t>不同的檔案格式檔案需要另外開發轉檔程式 </a:t>
            </a:r>
            <a:r>
              <a:rPr lang="en-US" altLang="zh-TW" dirty="0" smtClean="0"/>
              <a:t>–</a:t>
            </a:r>
            <a:r>
              <a:rPr lang="zh-TW" altLang="en-US" b="1" dirty="0" smtClean="0">
                <a:solidFill>
                  <a:srgbClr val="FF0000"/>
                </a:solidFill>
              </a:rPr>
              <a:t>浪費開發時間</a:t>
            </a:r>
            <a:endParaRPr lang="zh-TW" altLang="en-US" b="1" dirty="0">
              <a:solidFill>
                <a:srgbClr val="FF0000"/>
              </a:solidFill>
            </a:endParaRPr>
          </a:p>
          <a:p>
            <a:r>
              <a:rPr lang="zh-TW" altLang="en-US" dirty="0" smtClean="0"/>
              <a:t>若</a:t>
            </a:r>
            <a:r>
              <a:rPr lang="zh-TW" altLang="en-US" dirty="0"/>
              <a:t>資料有一筆有問題，常常會出現系統異常訊息，整批檔案無法匯入 </a:t>
            </a:r>
            <a:r>
              <a:rPr lang="en-US" altLang="zh-TW" dirty="0" smtClean="0"/>
              <a:t>–</a:t>
            </a:r>
            <a:r>
              <a:rPr lang="zh-TW" altLang="en-US" b="1" dirty="0" smtClean="0">
                <a:solidFill>
                  <a:srgbClr val="FF0000"/>
                </a:solidFill>
              </a:rPr>
              <a:t>無明確的資料異常原因</a:t>
            </a:r>
            <a:endParaRPr lang="zh-TW" altLang="en-US" b="1" dirty="0">
              <a:solidFill>
                <a:srgbClr val="FF0000"/>
              </a:solidFill>
            </a:endParaRPr>
          </a:p>
          <a:p>
            <a:r>
              <a:rPr lang="zh-TW" altLang="en-US" dirty="0" smtClean="0"/>
              <a:t>開發人員需要額外開發呼叫寫入紀錄檔</a:t>
            </a:r>
            <a:r>
              <a:rPr lang="en-US" altLang="zh-TW" dirty="0" smtClean="0"/>
              <a:t>-</a:t>
            </a:r>
            <a:r>
              <a:rPr lang="zh-TW" altLang="en-US" b="1" dirty="0" smtClean="0">
                <a:solidFill>
                  <a:srgbClr val="FF0000"/>
                </a:solidFill>
              </a:rPr>
              <a:t>寫入記錄格式常不一致或大多數無法透過</a:t>
            </a:r>
            <a:r>
              <a:rPr lang="en-US" altLang="zh-TW" b="1" dirty="0" smtClean="0">
                <a:solidFill>
                  <a:srgbClr val="FF0000"/>
                </a:solidFill>
              </a:rPr>
              <a:t>UI</a:t>
            </a:r>
            <a:r>
              <a:rPr lang="zh-TW" altLang="en-US" b="1" dirty="0" smtClean="0">
                <a:solidFill>
                  <a:srgbClr val="FF0000"/>
                </a:solidFill>
              </a:rPr>
              <a:t>檢視詳細紀錄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208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連線設定</a:t>
            </a:r>
            <a:endParaRPr lang="zh-TW" altLang="en-US" dirty="0"/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6409" y="1851428"/>
            <a:ext cx="2924861" cy="412402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42545" y="1875692"/>
            <a:ext cx="2409092" cy="7297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資料庫連線</a:t>
            </a:r>
          </a:p>
        </p:txBody>
      </p:sp>
      <p:sp>
        <p:nvSpPr>
          <p:cNvPr id="5" name="矩形 4"/>
          <p:cNvSpPr/>
          <p:nvPr/>
        </p:nvSpPr>
        <p:spPr>
          <a:xfrm>
            <a:off x="442545" y="2694578"/>
            <a:ext cx="2409092" cy="7297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Ftp</a:t>
            </a:r>
            <a:r>
              <a:rPr lang="zh-TW" altLang="en-US" b="1" dirty="0">
                <a:solidFill>
                  <a:schemeClr val="tx1"/>
                </a:solidFill>
              </a:rPr>
              <a:t>連線</a:t>
            </a:r>
          </a:p>
        </p:txBody>
      </p:sp>
      <p:sp>
        <p:nvSpPr>
          <p:cNvPr id="6" name="矩形 5"/>
          <p:cNvSpPr/>
          <p:nvPr/>
        </p:nvSpPr>
        <p:spPr>
          <a:xfrm>
            <a:off x="442545" y="3518797"/>
            <a:ext cx="2409092" cy="7297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Http</a:t>
            </a:r>
            <a:r>
              <a:rPr lang="zh-TW" altLang="en-US" b="1" dirty="0">
                <a:solidFill>
                  <a:schemeClr val="tx1"/>
                </a:solidFill>
              </a:rPr>
              <a:t>連線</a:t>
            </a:r>
          </a:p>
        </p:txBody>
      </p:sp>
      <p:sp>
        <p:nvSpPr>
          <p:cNvPr id="7" name="矩形 6"/>
          <p:cNvSpPr/>
          <p:nvPr/>
        </p:nvSpPr>
        <p:spPr>
          <a:xfrm>
            <a:off x="442545" y="4337683"/>
            <a:ext cx="2409092" cy="7297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>
                <a:solidFill>
                  <a:schemeClr val="tx1"/>
                </a:solidFill>
              </a:rPr>
              <a:t>Smtp</a:t>
            </a:r>
            <a:r>
              <a:rPr lang="zh-TW" altLang="en-US" b="1" dirty="0">
                <a:solidFill>
                  <a:schemeClr val="tx1"/>
                </a:solidFill>
              </a:rPr>
              <a:t>連線</a:t>
            </a:r>
          </a:p>
        </p:txBody>
      </p:sp>
      <p:sp>
        <p:nvSpPr>
          <p:cNvPr id="8" name="矩形 7"/>
          <p:cNvSpPr/>
          <p:nvPr/>
        </p:nvSpPr>
        <p:spPr>
          <a:xfrm>
            <a:off x="442545" y="5245694"/>
            <a:ext cx="2409092" cy="7297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SSIS</a:t>
            </a:r>
            <a:r>
              <a:rPr lang="zh-TW" altLang="en-US" b="1" dirty="0">
                <a:solidFill>
                  <a:schemeClr val="tx1"/>
                </a:solidFill>
              </a:rPr>
              <a:t>連線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042" y="1851428"/>
            <a:ext cx="2719486" cy="3953514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0689" y="1862241"/>
            <a:ext cx="2837207" cy="394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69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tx1"/>
                </a:solidFill>
              </a:rPr>
              <a:t>轉入</a:t>
            </a:r>
            <a:r>
              <a:rPr lang="zh-TW" altLang="en-US" b="1" dirty="0" smtClean="0">
                <a:solidFill>
                  <a:schemeClr val="tx1"/>
                </a:solidFill>
              </a:rPr>
              <a:t>類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92370" y="2895159"/>
            <a:ext cx="2409092" cy="729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Ftp</a:t>
            </a:r>
            <a:r>
              <a:rPr lang="zh-TW" altLang="en-US" b="1" dirty="0" smtClean="0">
                <a:solidFill>
                  <a:schemeClr val="tx1"/>
                </a:solidFill>
              </a:rPr>
              <a:t>下載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6332" y="3987824"/>
            <a:ext cx="2409092" cy="729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Http</a:t>
            </a:r>
            <a:r>
              <a:rPr lang="zh-TW" altLang="en-US" b="1" dirty="0" smtClean="0">
                <a:solidFill>
                  <a:schemeClr val="tx1"/>
                </a:solidFill>
              </a:rPr>
              <a:t>下載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6332" y="1802494"/>
            <a:ext cx="2409092" cy="729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檔案匯入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2370" y="5080488"/>
            <a:ext cx="2409092" cy="729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解壓</a:t>
            </a:r>
            <a:r>
              <a:rPr lang="zh-TW" altLang="en-US" b="1" dirty="0">
                <a:solidFill>
                  <a:schemeClr val="tx1"/>
                </a:solidFill>
              </a:rPr>
              <a:t>縮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idx="1"/>
          </p:nvPr>
        </p:nvSpPr>
        <p:spPr>
          <a:xfrm>
            <a:off x="3081581" y="1843525"/>
            <a:ext cx="8915400" cy="3777622"/>
          </a:xfrm>
        </p:spPr>
        <p:txBody>
          <a:bodyPr/>
          <a:lstStyle/>
          <a:p>
            <a:r>
              <a:rPr lang="zh-TW" altLang="en-US" dirty="0" smtClean="0"/>
              <a:t>檔案匯入</a:t>
            </a:r>
            <a:r>
              <a:rPr lang="en-US" altLang="zh-TW" dirty="0" smtClean="0"/>
              <a:t>-</a:t>
            </a:r>
            <a:r>
              <a:rPr lang="zh-TW" altLang="en-US" dirty="0" smtClean="0"/>
              <a:t>將檔案經相關欄位檢核無誤後，匯入到</a:t>
            </a:r>
            <a:r>
              <a:rPr lang="zh-TW" altLang="en-US" dirty="0"/>
              <a:t>資料庫內</a:t>
            </a:r>
            <a:r>
              <a:rPr lang="zh-TW" altLang="en-US" dirty="0" smtClean="0"/>
              <a:t>，並產生檢核異常紀錄檔。</a:t>
            </a:r>
            <a:endParaRPr lang="en-US" altLang="zh-TW" dirty="0" smtClean="0"/>
          </a:p>
          <a:p>
            <a:r>
              <a:rPr lang="en-US" altLang="zh-TW" dirty="0" smtClean="0"/>
              <a:t>Ftp</a:t>
            </a:r>
            <a:r>
              <a:rPr lang="zh-TW" altLang="en-US" dirty="0" smtClean="0"/>
              <a:t>下載</a:t>
            </a:r>
            <a:r>
              <a:rPr lang="en-US" altLang="zh-TW" dirty="0" smtClean="0"/>
              <a:t>-</a:t>
            </a:r>
            <a:r>
              <a:rPr lang="zh-TW" altLang="en-US" dirty="0" smtClean="0"/>
              <a:t>提</a:t>
            </a:r>
            <a:r>
              <a:rPr lang="zh-TW" altLang="en-US" dirty="0"/>
              <a:t>供</a:t>
            </a:r>
            <a:r>
              <a:rPr lang="en-US" altLang="zh-TW" dirty="0" smtClean="0"/>
              <a:t>FTP,SFTP,FTPS</a:t>
            </a:r>
            <a:r>
              <a:rPr lang="zh-TW" altLang="en-US" dirty="0" smtClean="0"/>
              <a:t>相關檔案下載</a:t>
            </a:r>
            <a:endParaRPr lang="en-US" altLang="zh-TW" dirty="0" smtClean="0"/>
          </a:p>
          <a:p>
            <a:r>
              <a:rPr lang="en-US" altLang="zh-TW" dirty="0" smtClean="0"/>
              <a:t>Http</a:t>
            </a:r>
            <a:r>
              <a:rPr lang="zh-TW" altLang="en-US" dirty="0" smtClean="0"/>
              <a:t>下載</a:t>
            </a:r>
            <a:r>
              <a:rPr lang="en-US" altLang="zh-TW" dirty="0" smtClean="0"/>
              <a:t>-</a:t>
            </a:r>
            <a:r>
              <a:rPr lang="zh-TW" altLang="en-US" dirty="0" smtClean="0"/>
              <a:t>透過</a:t>
            </a:r>
            <a:r>
              <a:rPr lang="en-US" altLang="zh-TW" dirty="0" smtClean="0"/>
              <a:t>http</a:t>
            </a:r>
            <a:r>
              <a:rPr lang="zh-TW" altLang="en-US" dirty="0" smtClean="0"/>
              <a:t>下載檔案</a:t>
            </a:r>
            <a:endParaRPr lang="en-US" altLang="zh-TW" dirty="0" smtClean="0"/>
          </a:p>
          <a:p>
            <a:r>
              <a:rPr lang="zh-TW" altLang="en-US" dirty="0" smtClean="0"/>
              <a:t>解壓縮</a:t>
            </a:r>
            <a:r>
              <a:rPr lang="en-US" altLang="zh-TW" dirty="0" smtClean="0"/>
              <a:t>-</a:t>
            </a:r>
            <a:r>
              <a:rPr lang="zh-TW" altLang="en-US" dirty="0" smtClean="0"/>
              <a:t>將壓縮檔案解開到特定資料夾內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174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40878" y="587382"/>
            <a:ext cx="8911687" cy="859001"/>
          </a:xfrm>
        </p:spPr>
        <p:txBody>
          <a:bodyPr>
            <a:normAutofit fontScale="90000"/>
          </a:bodyPr>
          <a:lstStyle/>
          <a:p>
            <a:r>
              <a:rPr lang="zh-TW" altLang="en-US" b="1" dirty="0">
                <a:solidFill>
                  <a:schemeClr val="tx1"/>
                </a:solidFill>
              </a:rPr>
              <a:t>檔案匯入</a:t>
            </a:r>
            <a:br>
              <a:rPr lang="zh-TW" altLang="en-US" b="1" dirty="0">
                <a:solidFill>
                  <a:schemeClr val="tx1"/>
                </a:solidFill>
              </a:rPr>
            </a:b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536332" y="1802494"/>
            <a:ext cx="2409092" cy="729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檔案欄位對應設定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6332" y="2784965"/>
            <a:ext cx="2409092" cy="729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分隔符號或固定長度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6332" y="3767435"/>
            <a:ext cx="2409092" cy="729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 smtClean="0">
                <a:solidFill>
                  <a:schemeClr val="tx1"/>
                </a:solidFill>
              </a:rPr>
              <a:t>路徑、檔名、欄位參數化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34440" y="3764539"/>
            <a:ext cx="2385876" cy="729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基本、代碼、關聯檢核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584224" y="3778186"/>
            <a:ext cx="2409092" cy="729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產生異常紀錄檔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36332" y="4749905"/>
            <a:ext cx="2409092" cy="729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多種匯入模式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18963" y="5726584"/>
            <a:ext cx="2409092" cy="729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自訂匯入前後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SQL</a:t>
            </a:r>
            <a:r>
              <a:rPr lang="zh-TW" altLang="en-US" sz="1600" b="1" dirty="0" smtClean="0">
                <a:solidFill>
                  <a:schemeClr val="tx1"/>
                </a:solidFill>
              </a:rPr>
              <a:t>語法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218963" y="2783517"/>
            <a:ext cx="2409092" cy="729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檔名相依檢查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901594" y="2783517"/>
            <a:ext cx="2409092" cy="729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檔頭與檔案勾稽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218963" y="1802494"/>
            <a:ext cx="2409092" cy="729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solidFill>
                  <a:schemeClr val="tx1"/>
                </a:solidFill>
              </a:rPr>
              <a:t>Excel</a:t>
            </a:r>
            <a:r>
              <a:rPr lang="zh-TW" altLang="en-US" sz="1600" b="1" dirty="0" smtClean="0">
                <a:solidFill>
                  <a:schemeClr val="tx1"/>
                </a:solidFill>
              </a:rPr>
              <a:t>檔匯入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36332" y="5732376"/>
            <a:ext cx="2409092" cy="729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多種檔案內</a:t>
            </a:r>
            <a:r>
              <a:rPr lang="zh-TW" altLang="en-US" b="1" dirty="0">
                <a:solidFill>
                  <a:schemeClr val="tx1"/>
                </a:solidFill>
              </a:rPr>
              <a:t>文</a:t>
            </a:r>
            <a:r>
              <a:rPr lang="zh-TW" altLang="en-US" b="1" dirty="0" smtClean="0">
                <a:solidFill>
                  <a:schemeClr val="tx1"/>
                </a:solidFill>
              </a:rPr>
              <a:t>格式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901594" y="1802494"/>
            <a:ext cx="2409092" cy="729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solidFill>
                  <a:schemeClr val="tx1"/>
                </a:solidFill>
              </a:rPr>
              <a:t>Access</a:t>
            </a:r>
            <a:r>
              <a:rPr lang="zh-TW" altLang="en-US" sz="1600" b="1" dirty="0" smtClean="0">
                <a:solidFill>
                  <a:schemeClr val="tx1"/>
                </a:solidFill>
              </a:rPr>
              <a:t>檔匯入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901594" y="5726584"/>
            <a:ext cx="2409092" cy="729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自訂匯入後呼</a:t>
            </a:r>
            <a:r>
              <a:rPr lang="zh-TW" altLang="en-US" sz="1600" b="1" dirty="0">
                <a:solidFill>
                  <a:schemeClr val="tx1"/>
                </a:solidFill>
              </a:rPr>
              <a:t>叫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SP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218963" y="4745561"/>
            <a:ext cx="2409092" cy="729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系統產生匯入語法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901594" y="4745561"/>
            <a:ext cx="2409092" cy="729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系統產生設定語法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584224" y="5766221"/>
            <a:ext cx="2409092" cy="729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檢視資料夾內容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584224" y="4772203"/>
            <a:ext cx="2409092" cy="729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產生異常及備份檔案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584224" y="2784169"/>
            <a:ext cx="2409092" cy="729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產生轉檔紀錄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909332" y="3764539"/>
            <a:ext cx="2385876" cy="729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空檔檢核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584224" y="1790152"/>
            <a:ext cx="2385876" cy="729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重複執行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13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Ftp</a:t>
            </a:r>
            <a:r>
              <a:rPr lang="zh-TW" altLang="en-US" dirty="0" smtClean="0"/>
              <a:t>下載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074985" y="1803889"/>
            <a:ext cx="2409092" cy="729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路徑、檔名參數化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74985" y="2872476"/>
            <a:ext cx="2409092" cy="729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FTP,SFTP,FTPS</a:t>
            </a:r>
            <a:r>
              <a:rPr lang="zh-TW" altLang="en-US" b="1" dirty="0" smtClean="0">
                <a:solidFill>
                  <a:schemeClr val="tx1"/>
                </a:solidFill>
              </a:rPr>
              <a:t>模式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74985" y="4001006"/>
            <a:ext cx="2409092" cy="729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自訂下</a:t>
            </a:r>
            <a:r>
              <a:rPr lang="zh-TW" altLang="en-US" sz="1600" b="1" dirty="0">
                <a:solidFill>
                  <a:schemeClr val="tx1"/>
                </a:solidFill>
              </a:rPr>
              <a:t>載</a:t>
            </a:r>
            <a:r>
              <a:rPr lang="zh-TW" altLang="en-US" sz="1600" b="1" dirty="0" smtClean="0">
                <a:solidFill>
                  <a:schemeClr val="tx1"/>
                </a:solidFill>
              </a:rPr>
              <a:t>後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SQL</a:t>
            </a:r>
            <a:r>
              <a:rPr lang="zh-TW" altLang="en-US" sz="1600" b="1" dirty="0" smtClean="0">
                <a:solidFill>
                  <a:schemeClr val="tx1"/>
                </a:solidFill>
              </a:rPr>
              <a:t>語法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82777" y="4001006"/>
            <a:ext cx="2409092" cy="729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系統產生設定語法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737001" y="4001006"/>
            <a:ext cx="2409092" cy="729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檢視資料夾內容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737001" y="2872982"/>
            <a:ext cx="2409092" cy="729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產生下載檔案紀錄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905993" y="1783579"/>
            <a:ext cx="2385876" cy="729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空檔檢核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917601" y="2872476"/>
            <a:ext cx="2385876" cy="729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重複下</a:t>
            </a:r>
            <a:r>
              <a:rPr lang="zh-TW" altLang="en-US" sz="1600" b="1" dirty="0">
                <a:solidFill>
                  <a:schemeClr val="tx1"/>
                </a:solidFill>
              </a:rPr>
              <a:t>載</a:t>
            </a:r>
          </a:p>
        </p:txBody>
      </p:sp>
      <p:sp>
        <p:nvSpPr>
          <p:cNvPr id="14" name="矩形 13"/>
          <p:cNvSpPr/>
          <p:nvPr/>
        </p:nvSpPr>
        <p:spPr>
          <a:xfrm>
            <a:off x="7713785" y="1782320"/>
            <a:ext cx="2409092" cy="729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備份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FTP</a:t>
            </a:r>
            <a:r>
              <a:rPr lang="zh-TW" altLang="en-US" sz="1600" b="1" dirty="0" smtClean="0">
                <a:solidFill>
                  <a:schemeClr val="tx1"/>
                </a:solidFill>
              </a:rPr>
              <a:t>檔案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737001" y="5050221"/>
            <a:ext cx="2409092" cy="729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檢視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FTP</a:t>
            </a:r>
            <a:r>
              <a:rPr lang="zh-TW" altLang="en-US" sz="1600" b="1" dirty="0" smtClean="0">
                <a:solidFill>
                  <a:schemeClr val="tx1"/>
                </a:solidFill>
              </a:rPr>
              <a:t>資料夾內容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894385" y="5050221"/>
            <a:ext cx="2409092" cy="729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手動執行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074985" y="5050221"/>
            <a:ext cx="2409092" cy="729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檔案迴圈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2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4794" y="285887"/>
            <a:ext cx="8911687" cy="1280890"/>
          </a:xfrm>
        </p:spPr>
        <p:txBody>
          <a:bodyPr/>
          <a:lstStyle/>
          <a:p>
            <a:r>
              <a:rPr lang="en-US" altLang="zh-TW" b="1" dirty="0">
                <a:solidFill>
                  <a:schemeClr val="tx1"/>
                </a:solidFill>
              </a:rPr>
              <a:t>Http</a:t>
            </a:r>
            <a:r>
              <a:rPr lang="zh-TW" altLang="en-US" b="1" dirty="0" smtClean="0">
                <a:solidFill>
                  <a:schemeClr val="tx1"/>
                </a:solidFill>
              </a:rPr>
              <a:t>下載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793632" y="1972408"/>
            <a:ext cx="2409092" cy="729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下載檔案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039248" y="2899892"/>
            <a:ext cx="2409092" cy="729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Html</a:t>
            </a:r>
            <a:r>
              <a:rPr lang="zh-TW" altLang="en-US" b="1" dirty="0" smtClean="0">
                <a:solidFill>
                  <a:schemeClr val="tx1"/>
                </a:solidFill>
              </a:rPr>
              <a:t>轉</a:t>
            </a:r>
            <a:r>
              <a:rPr lang="en-US" altLang="zh-TW" b="1" dirty="0" smtClean="0">
                <a:solidFill>
                  <a:schemeClr val="tx1"/>
                </a:solidFill>
              </a:rPr>
              <a:t>CSV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039248" y="3827376"/>
            <a:ext cx="2409092" cy="729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JSON</a:t>
            </a:r>
            <a:r>
              <a:rPr lang="zh-TW" altLang="en-US" b="1" dirty="0" smtClean="0">
                <a:solidFill>
                  <a:schemeClr val="tx1"/>
                </a:solidFill>
              </a:rPr>
              <a:t>轉</a:t>
            </a:r>
            <a:r>
              <a:rPr lang="en-US" altLang="zh-TW" b="1" dirty="0" smtClean="0">
                <a:solidFill>
                  <a:schemeClr val="tx1"/>
                </a:solidFill>
              </a:rPr>
              <a:t>CSV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93632" y="2908135"/>
            <a:ext cx="2409092" cy="729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下載</a:t>
            </a:r>
            <a:r>
              <a:rPr lang="en-US" altLang="zh-TW" b="1" dirty="0" smtClean="0">
                <a:solidFill>
                  <a:schemeClr val="tx1"/>
                </a:solidFill>
              </a:rPr>
              <a:t>Html</a:t>
            </a:r>
            <a:r>
              <a:rPr lang="zh-TW" altLang="en-US" b="1" dirty="0" smtClean="0">
                <a:solidFill>
                  <a:schemeClr val="tx1"/>
                </a:solidFill>
              </a:rPr>
              <a:t>內</a:t>
            </a:r>
            <a:r>
              <a:rPr lang="en-US" altLang="zh-TW" b="1" dirty="0" smtClean="0">
                <a:solidFill>
                  <a:schemeClr val="tx1"/>
                </a:solidFill>
              </a:rPr>
              <a:t>URL</a:t>
            </a:r>
            <a:r>
              <a:rPr lang="zh-TW" altLang="en-US" b="1" dirty="0" smtClean="0">
                <a:solidFill>
                  <a:schemeClr val="tx1"/>
                </a:solidFill>
              </a:rPr>
              <a:t>檔案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416440" y="4754861"/>
            <a:ext cx="2409092" cy="729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自訂下載檔案清單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416440" y="1972408"/>
            <a:ext cx="2409092" cy="729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路徑、檔名參數化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416440" y="3827376"/>
            <a:ext cx="2409092" cy="729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系統產生設定語法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039248" y="1972408"/>
            <a:ext cx="2409092" cy="729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產生下載檔案紀錄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416440" y="2899892"/>
            <a:ext cx="2385876" cy="729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重複下</a:t>
            </a:r>
            <a:r>
              <a:rPr lang="zh-TW" altLang="en-US" sz="1600" b="1" dirty="0">
                <a:solidFill>
                  <a:schemeClr val="tx1"/>
                </a:solidFill>
              </a:rPr>
              <a:t>載</a:t>
            </a:r>
          </a:p>
        </p:txBody>
      </p:sp>
      <p:sp>
        <p:nvSpPr>
          <p:cNvPr id="15" name="矩形 14"/>
          <p:cNvSpPr/>
          <p:nvPr/>
        </p:nvSpPr>
        <p:spPr>
          <a:xfrm>
            <a:off x="7039248" y="4754861"/>
            <a:ext cx="2409092" cy="729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檢視下載後資料夾內容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93632" y="3843862"/>
            <a:ext cx="2409092" cy="729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使用</a:t>
            </a:r>
            <a:r>
              <a:rPr lang="en-US" altLang="zh-TW" b="1" dirty="0" err="1" smtClean="0">
                <a:solidFill>
                  <a:schemeClr val="tx1"/>
                </a:solidFill>
              </a:rPr>
              <a:t>xpath</a:t>
            </a:r>
            <a:r>
              <a:rPr lang="zh-TW" altLang="en-US" b="1" dirty="0" smtClean="0">
                <a:solidFill>
                  <a:schemeClr val="tx1"/>
                </a:solidFill>
              </a:rPr>
              <a:t>過濾</a:t>
            </a:r>
            <a:r>
              <a:rPr lang="en-US" altLang="zh-TW" b="1" dirty="0" smtClean="0">
                <a:solidFill>
                  <a:schemeClr val="tx1"/>
                </a:solidFill>
              </a:rPr>
              <a:t>html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793632" y="4779589"/>
            <a:ext cx="2409092" cy="729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使用</a:t>
            </a:r>
            <a:r>
              <a:rPr lang="en-US" altLang="zh-TW" b="1" dirty="0" smtClean="0">
                <a:solidFill>
                  <a:schemeClr val="tx1"/>
                </a:solidFill>
              </a:rPr>
              <a:t>Cookie</a:t>
            </a:r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0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tx1"/>
                </a:solidFill>
              </a:rPr>
              <a:t>解</a:t>
            </a:r>
            <a:r>
              <a:rPr lang="zh-TW" altLang="en-US" b="1" dirty="0" smtClean="0">
                <a:solidFill>
                  <a:schemeClr val="tx1"/>
                </a:solidFill>
              </a:rPr>
              <a:t>壓縮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074985" y="1803889"/>
            <a:ext cx="2409092" cy="729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路徑、檔名參數化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74985" y="2872476"/>
            <a:ext cx="2409092" cy="729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密碼及回圈密碼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74985" y="4001006"/>
            <a:ext cx="2409092" cy="729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自訂解壓</a:t>
            </a:r>
            <a:r>
              <a:rPr lang="zh-TW" altLang="en-US" sz="1600" b="1" dirty="0">
                <a:solidFill>
                  <a:schemeClr val="tx1"/>
                </a:solidFill>
              </a:rPr>
              <a:t>縮</a:t>
            </a:r>
            <a:r>
              <a:rPr lang="zh-TW" altLang="en-US" sz="1600" b="1" dirty="0" smtClean="0">
                <a:solidFill>
                  <a:schemeClr val="tx1"/>
                </a:solidFill>
              </a:rPr>
              <a:t>後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SQL</a:t>
            </a:r>
            <a:r>
              <a:rPr lang="zh-TW" altLang="en-US" sz="1600" b="1" dirty="0" smtClean="0">
                <a:solidFill>
                  <a:schemeClr val="tx1"/>
                </a:solidFill>
              </a:rPr>
              <a:t>語法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882777" y="4001006"/>
            <a:ext cx="2409092" cy="729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系統產生設定語法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737001" y="4001006"/>
            <a:ext cx="2409092" cy="729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檢視資料夾內容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737001" y="2872982"/>
            <a:ext cx="2409092" cy="729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產生解壓縮檔案紀錄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905993" y="1783579"/>
            <a:ext cx="2385876" cy="729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空檔檢核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917601" y="2872476"/>
            <a:ext cx="2385876" cy="729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重複解壓縮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713785" y="1782320"/>
            <a:ext cx="2409092" cy="729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備份來</a:t>
            </a:r>
            <a:r>
              <a:rPr lang="zh-TW" altLang="en-US" sz="1600" b="1" dirty="0">
                <a:solidFill>
                  <a:schemeClr val="tx1"/>
                </a:solidFill>
              </a:rPr>
              <a:t>源</a:t>
            </a:r>
            <a:r>
              <a:rPr lang="zh-TW" altLang="en-US" sz="1600" b="1" dirty="0" smtClean="0">
                <a:solidFill>
                  <a:schemeClr val="tx1"/>
                </a:solidFill>
              </a:rPr>
              <a:t>檔案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46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tx1"/>
                </a:solidFill>
              </a:rPr>
              <a:t>轉出</a:t>
            </a:r>
            <a:r>
              <a:rPr lang="zh-TW" altLang="en-US" b="1" dirty="0" smtClean="0">
                <a:solidFill>
                  <a:schemeClr val="tx1"/>
                </a:solidFill>
              </a:rPr>
              <a:t>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481754" y="2036992"/>
            <a:ext cx="8022858" cy="3874230"/>
          </a:xfrm>
        </p:spPr>
        <p:txBody>
          <a:bodyPr/>
          <a:lstStyle/>
          <a:p>
            <a:r>
              <a:rPr lang="zh-TW" altLang="en-US" dirty="0" smtClean="0"/>
              <a:t>檔案匯出</a:t>
            </a:r>
            <a:r>
              <a:rPr lang="en-US" altLang="zh-TW" dirty="0" smtClean="0"/>
              <a:t>-</a:t>
            </a:r>
            <a:r>
              <a:rPr lang="zh-TW" altLang="en-US" dirty="0" smtClean="0"/>
              <a:t>從資料庫取出資料匯出成檔案</a:t>
            </a:r>
            <a:endParaRPr lang="en-US" altLang="zh-TW" dirty="0" smtClean="0"/>
          </a:p>
          <a:p>
            <a:r>
              <a:rPr lang="en-US" altLang="zh-TW" dirty="0" smtClean="0"/>
              <a:t>Ftp</a:t>
            </a:r>
            <a:r>
              <a:rPr lang="zh-TW" altLang="en-US" dirty="0" smtClean="0"/>
              <a:t>上傳</a:t>
            </a:r>
            <a:r>
              <a:rPr lang="en-US" altLang="zh-TW" dirty="0" smtClean="0"/>
              <a:t>-</a:t>
            </a:r>
            <a:r>
              <a:rPr lang="zh-TW" altLang="en-US" dirty="0"/>
              <a:t>提供</a:t>
            </a:r>
            <a:r>
              <a:rPr lang="en-US" altLang="zh-TW" dirty="0"/>
              <a:t>FTP,SFTP,FTPS</a:t>
            </a:r>
            <a:r>
              <a:rPr lang="zh-TW" altLang="en-US" dirty="0"/>
              <a:t>相關</a:t>
            </a:r>
            <a:r>
              <a:rPr lang="zh-TW" altLang="en-US" dirty="0" smtClean="0"/>
              <a:t>檔案上傳</a:t>
            </a:r>
            <a:endParaRPr lang="en-US" altLang="zh-TW" dirty="0"/>
          </a:p>
          <a:p>
            <a:r>
              <a:rPr lang="en-US" altLang="zh-TW" dirty="0" smtClean="0"/>
              <a:t>Http</a:t>
            </a:r>
            <a:r>
              <a:rPr lang="zh-TW" altLang="en-US" dirty="0" smtClean="0"/>
              <a:t>上傳</a:t>
            </a:r>
            <a:r>
              <a:rPr lang="en-US" altLang="zh-TW" dirty="0" smtClean="0"/>
              <a:t>-</a:t>
            </a:r>
            <a:r>
              <a:rPr lang="zh-TW" altLang="en-US" dirty="0" smtClean="0"/>
              <a:t>透過</a:t>
            </a:r>
            <a:r>
              <a:rPr lang="en-US" altLang="zh-TW" dirty="0" smtClean="0"/>
              <a:t>Http</a:t>
            </a:r>
            <a:r>
              <a:rPr lang="zh-TW" altLang="en-US" dirty="0" smtClean="0"/>
              <a:t>使用</a:t>
            </a:r>
            <a:r>
              <a:rPr lang="en-US" altLang="zh-TW" dirty="0" err="1" smtClean="0"/>
              <a:t>Resful</a:t>
            </a:r>
            <a:r>
              <a:rPr lang="en-US" altLang="zh-TW" dirty="0" smtClean="0"/>
              <a:t>-GET,PUT,POST,DELETE</a:t>
            </a:r>
            <a:r>
              <a:rPr lang="zh-TW" altLang="en-US" dirty="0" smtClean="0"/>
              <a:t>連線上傳檔案</a:t>
            </a:r>
            <a:endParaRPr lang="en-US" altLang="zh-TW" dirty="0"/>
          </a:p>
          <a:p>
            <a:r>
              <a:rPr lang="zh-TW" altLang="en-US" dirty="0" smtClean="0"/>
              <a:t>壓縮檔案</a:t>
            </a:r>
            <a:r>
              <a:rPr lang="en-US" altLang="zh-TW" dirty="0" smtClean="0"/>
              <a:t>-</a:t>
            </a:r>
            <a:r>
              <a:rPr lang="zh-TW" altLang="en-US" dirty="0" smtClean="0"/>
              <a:t>將檔案壓縮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71464" y="2036992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檔案匯出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71464" y="3112353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Ftp</a:t>
            </a:r>
            <a:r>
              <a:rPr lang="zh-TW" altLang="en-US" b="1" dirty="0" smtClean="0">
                <a:solidFill>
                  <a:schemeClr val="tx1"/>
                </a:solidFill>
              </a:rPr>
              <a:t>上傳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71464" y="4104649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Http</a:t>
            </a:r>
            <a:r>
              <a:rPr lang="zh-TW" altLang="en-US" b="1" dirty="0" smtClean="0">
                <a:solidFill>
                  <a:schemeClr val="tx1"/>
                </a:solidFill>
              </a:rPr>
              <a:t>上傳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71464" y="5108438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檔案壓</a:t>
            </a:r>
            <a:r>
              <a:rPr lang="zh-TW" altLang="en-US" b="1" dirty="0">
                <a:solidFill>
                  <a:schemeClr val="tx1"/>
                </a:solidFill>
              </a:rPr>
              <a:t>縮</a:t>
            </a:r>
          </a:p>
        </p:txBody>
      </p:sp>
    </p:spTree>
    <p:extLst>
      <p:ext uri="{BB962C8B-B14F-4D97-AF65-F5344CB8AC3E}">
        <p14:creationId xmlns:p14="http://schemas.microsoft.com/office/powerpoint/2010/main" val="372647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11179" y="578491"/>
            <a:ext cx="8911687" cy="729762"/>
          </a:xfrm>
        </p:spPr>
        <p:txBody>
          <a:bodyPr/>
          <a:lstStyle/>
          <a:p>
            <a:r>
              <a:rPr lang="zh-TW" altLang="en-US" b="1" dirty="0">
                <a:solidFill>
                  <a:schemeClr val="tx1"/>
                </a:solidFill>
              </a:rPr>
              <a:t>檔案</a:t>
            </a:r>
            <a:r>
              <a:rPr lang="zh-TW" altLang="en-US" b="1" dirty="0" smtClean="0">
                <a:solidFill>
                  <a:schemeClr val="tx1"/>
                </a:solidFill>
              </a:rPr>
              <a:t>匯出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06633" y="1540119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資料或檢</a:t>
            </a:r>
            <a:r>
              <a:rPr lang="zh-TW" altLang="en-US" b="1" dirty="0">
                <a:solidFill>
                  <a:schemeClr val="tx1"/>
                </a:solidFill>
              </a:rPr>
              <a:t>視</a:t>
            </a:r>
            <a:r>
              <a:rPr lang="zh-TW" altLang="en-US" b="1" dirty="0" smtClean="0">
                <a:solidFill>
                  <a:schemeClr val="tx1"/>
                </a:solidFill>
              </a:rPr>
              <a:t>表匯出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6633" y="2456128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SQL</a:t>
            </a:r>
            <a:r>
              <a:rPr lang="zh-TW" altLang="en-US" b="1" dirty="0" smtClean="0">
                <a:solidFill>
                  <a:schemeClr val="tx1"/>
                </a:solidFill>
              </a:rPr>
              <a:t>語法匯出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06633" y="3333787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SQL</a:t>
            </a:r>
            <a:r>
              <a:rPr lang="zh-TW" altLang="en-US" b="1" dirty="0" smtClean="0">
                <a:solidFill>
                  <a:schemeClr val="tx1"/>
                </a:solidFill>
              </a:rPr>
              <a:t>檔案匯出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06633" y="4331016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Blob</a:t>
            </a:r>
            <a:r>
              <a:rPr lang="zh-TW" altLang="en-US" b="1" dirty="0" smtClean="0">
                <a:solidFill>
                  <a:schemeClr val="tx1"/>
                </a:solidFill>
              </a:rPr>
              <a:t>欄位匯出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06633" y="5328245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資料</a:t>
            </a:r>
            <a:r>
              <a:rPr lang="zh-TW" altLang="en-US" b="1" dirty="0">
                <a:solidFill>
                  <a:schemeClr val="tx1"/>
                </a:solidFill>
              </a:rPr>
              <a:t>保留</a:t>
            </a:r>
            <a:r>
              <a:rPr lang="zh-TW" altLang="en-US" b="1" dirty="0" smtClean="0">
                <a:solidFill>
                  <a:schemeClr val="tx1"/>
                </a:solidFill>
              </a:rPr>
              <a:t>匯出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9373722" y="1561280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 smtClean="0">
                <a:solidFill>
                  <a:schemeClr val="tx1"/>
                </a:solidFill>
              </a:rPr>
              <a:t>路徑、檔名、欄位參數化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83276" y="1540119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匯出檔後執行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SQL</a:t>
            </a:r>
            <a:r>
              <a:rPr lang="zh-TW" altLang="en-US" sz="1600" b="1" dirty="0" smtClean="0">
                <a:solidFill>
                  <a:schemeClr val="tx1"/>
                </a:solidFill>
              </a:rPr>
              <a:t>語法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373722" y="4306132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系統產生設定語法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373722" y="5322505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檢視資料夾內容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683276" y="2477563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匯出為多種內文格式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408472" y="1550836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smtClean="0">
                <a:solidFill>
                  <a:schemeClr val="tx1"/>
                </a:solidFill>
              </a:rPr>
              <a:t>特定欄位匯出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16354" y="2442312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異質</a:t>
            </a:r>
            <a:r>
              <a:rPr lang="zh-TW" altLang="en-US" b="1" dirty="0" smtClean="0">
                <a:solidFill>
                  <a:schemeClr val="tx1"/>
                </a:solidFill>
              </a:rPr>
              <a:t>資料庫讀取匯出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416354" y="4332519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寫入到暫存資料表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430085" y="5306731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寫入到實體資料表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373722" y="2484406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產生</a:t>
            </a:r>
            <a:r>
              <a:rPr lang="zh-TW" altLang="en-US" sz="1600" b="1" dirty="0">
                <a:solidFill>
                  <a:schemeClr val="tx1"/>
                </a:solidFill>
              </a:rPr>
              <a:t>匯出</a:t>
            </a:r>
            <a:r>
              <a:rPr lang="zh-TW" altLang="en-US" sz="1600" b="1" dirty="0" smtClean="0">
                <a:solidFill>
                  <a:schemeClr val="tx1"/>
                </a:solidFill>
              </a:rPr>
              <a:t>檔案紀錄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683276" y="3333787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附加或覆蓋檔案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683276" y="5319115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分隔符號或固定長度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683276" y="4306132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檔頭檔一並產出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373722" y="3333787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系統產生匯出語法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430085" y="3357153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遞增式資料匯出</a:t>
            </a:r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94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Ftp</a:t>
            </a:r>
            <a:r>
              <a:rPr lang="zh-TW" altLang="en-US" dirty="0" smtClean="0"/>
              <a:t>上傳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74985" y="1803889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路徑、檔名參數化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74985" y="2872476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FTP,SFTP,FTPS</a:t>
            </a:r>
            <a:r>
              <a:rPr lang="zh-TW" altLang="en-US" b="1" dirty="0" smtClean="0">
                <a:solidFill>
                  <a:schemeClr val="tx1"/>
                </a:solidFill>
              </a:rPr>
              <a:t>模式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74985" y="4001006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自訂上傳後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SQL</a:t>
            </a:r>
            <a:r>
              <a:rPr lang="zh-TW" altLang="en-US" sz="1600" b="1" dirty="0" smtClean="0">
                <a:solidFill>
                  <a:schemeClr val="tx1"/>
                </a:solidFill>
              </a:rPr>
              <a:t>語法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82777" y="4001006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系統產生設定語法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737001" y="4001006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檢視資料夾內容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737001" y="2872982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產生上</a:t>
            </a:r>
            <a:r>
              <a:rPr lang="zh-TW" altLang="en-US" sz="1600" b="1" dirty="0">
                <a:solidFill>
                  <a:schemeClr val="tx1"/>
                </a:solidFill>
              </a:rPr>
              <a:t>傳</a:t>
            </a:r>
            <a:r>
              <a:rPr lang="zh-TW" altLang="en-US" sz="1600" b="1" dirty="0" smtClean="0">
                <a:solidFill>
                  <a:schemeClr val="tx1"/>
                </a:solidFill>
              </a:rPr>
              <a:t>檔案紀錄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905993" y="1783579"/>
            <a:ext cx="2385876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空檔檢核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917601" y="2872476"/>
            <a:ext cx="2385876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重複上</a:t>
            </a:r>
            <a:r>
              <a:rPr lang="zh-TW" altLang="en-US" sz="1600" b="1" dirty="0">
                <a:solidFill>
                  <a:schemeClr val="tx1"/>
                </a:solidFill>
              </a:rPr>
              <a:t>傳</a:t>
            </a:r>
          </a:p>
        </p:txBody>
      </p:sp>
      <p:sp>
        <p:nvSpPr>
          <p:cNvPr id="12" name="矩形 11"/>
          <p:cNvSpPr/>
          <p:nvPr/>
        </p:nvSpPr>
        <p:spPr>
          <a:xfrm>
            <a:off x="7713785" y="1782320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備份來</a:t>
            </a:r>
            <a:r>
              <a:rPr lang="zh-TW" altLang="en-US" sz="1600" b="1" dirty="0">
                <a:solidFill>
                  <a:schemeClr val="tx1"/>
                </a:solidFill>
              </a:rPr>
              <a:t>源</a:t>
            </a:r>
            <a:r>
              <a:rPr lang="zh-TW" altLang="en-US" sz="1600" b="1" dirty="0" smtClean="0">
                <a:solidFill>
                  <a:schemeClr val="tx1"/>
                </a:solidFill>
              </a:rPr>
              <a:t>檔案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737001" y="5023845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檢視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FTP</a:t>
            </a:r>
            <a:r>
              <a:rPr lang="zh-TW" altLang="en-US" sz="1600" b="1" dirty="0" smtClean="0">
                <a:solidFill>
                  <a:schemeClr val="tx1"/>
                </a:solidFill>
              </a:rPr>
              <a:t>資料夾內容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894385" y="5050221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手動執行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74985" y="5050221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檔案迴圈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64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Http</a:t>
            </a:r>
            <a:r>
              <a:rPr lang="zh-TW" altLang="en-US" dirty="0" smtClean="0"/>
              <a:t>上傳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74985" y="1803889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路徑、檔名參數化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74985" y="2872476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JSON,CSV,</a:t>
            </a:r>
            <a:r>
              <a:rPr lang="zh-TW" altLang="en-US" b="1" dirty="0" smtClean="0">
                <a:solidFill>
                  <a:schemeClr val="tx1"/>
                </a:solidFill>
              </a:rPr>
              <a:t>檔案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74985" y="4001006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自訂上傳後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SQL</a:t>
            </a:r>
            <a:r>
              <a:rPr lang="zh-TW" altLang="en-US" sz="1600" b="1" dirty="0" smtClean="0">
                <a:solidFill>
                  <a:schemeClr val="tx1"/>
                </a:solidFill>
              </a:rPr>
              <a:t>語法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82777" y="4001006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系統產生設定語法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737001" y="4001006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檢視資料夾內容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737001" y="2872982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產生上</a:t>
            </a:r>
            <a:r>
              <a:rPr lang="zh-TW" altLang="en-US" sz="1600" b="1" dirty="0">
                <a:solidFill>
                  <a:schemeClr val="tx1"/>
                </a:solidFill>
              </a:rPr>
              <a:t>傳</a:t>
            </a:r>
            <a:r>
              <a:rPr lang="zh-TW" altLang="en-US" sz="1600" b="1" dirty="0" smtClean="0">
                <a:solidFill>
                  <a:schemeClr val="tx1"/>
                </a:solidFill>
              </a:rPr>
              <a:t>檔案紀錄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905993" y="1783579"/>
            <a:ext cx="2385876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chemeClr val="tx1"/>
                </a:solidFill>
              </a:rPr>
              <a:t>GET,PUT,DELETE,POST,PATCH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917601" y="2872476"/>
            <a:ext cx="2385876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重複上</a:t>
            </a:r>
            <a:r>
              <a:rPr lang="zh-TW" altLang="en-US" sz="1600" b="1" dirty="0">
                <a:solidFill>
                  <a:schemeClr val="tx1"/>
                </a:solidFill>
              </a:rPr>
              <a:t>傳</a:t>
            </a:r>
          </a:p>
        </p:txBody>
      </p:sp>
      <p:sp>
        <p:nvSpPr>
          <p:cNvPr id="12" name="矩形 11"/>
          <p:cNvSpPr/>
          <p:nvPr/>
        </p:nvSpPr>
        <p:spPr>
          <a:xfrm>
            <a:off x="7713785" y="1782320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備份來</a:t>
            </a:r>
            <a:r>
              <a:rPr lang="zh-TW" altLang="en-US" sz="1600" b="1" dirty="0">
                <a:solidFill>
                  <a:schemeClr val="tx1"/>
                </a:solidFill>
              </a:rPr>
              <a:t>源</a:t>
            </a:r>
            <a:r>
              <a:rPr lang="zh-TW" altLang="en-US" sz="1600" b="1" dirty="0" smtClean="0">
                <a:solidFill>
                  <a:schemeClr val="tx1"/>
                </a:solidFill>
              </a:rPr>
              <a:t>檔案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737001" y="5023845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產生回應</a:t>
            </a:r>
            <a:r>
              <a:rPr lang="zh-TW" altLang="en-US" sz="1600" b="1" dirty="0">
                <a:solidFill>
                  <a:schemeClr val="tx1"/>
                </a:solidFill>
              </a:rPr>
              <a:t>檔</a:t>
            </a:r>
          </a:p>
        </p:txBody>
      </p:sp>
      <p:sp>
        <p:nvSpPr>
          <p:cNvPr id="14" name="矩形 13"/>
          <p:cNvSpPr/>
          <p:nvPr/>
        </p:nvSpPr>
        <p:spPr>
          <a:xfrm>
            <a:off x="4894385" y="5050221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手動執行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74985" y="5050221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檔案迴圈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28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71644"/>
          </a:xfrm>
        </p:spPr>
        <p:txBody>
          <a:bodyPr>
            <a:normAutofit fontScale="90000"/>
          </a:bodyPr>
          <a:lstStyle/>
          <a:p>
            <a:r>
              <a:rPr lang="zh-TW" altLang="en-US" b="1" dirty="0"/>
              <a:t>目的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27988" y="1264555"/>
            <a:ext cx="10761785" cy="5064369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b="1" dirty="0"/>
              <a:t>容易學習上手與維護</a:t>
            </a:r>
            <a:r>
              <a:rPr lang="en-US" altLang="zh-TW" b="1" dirty="0"/>
              <a:t>-</a:t>
            </a:r>
            <a:r>
              <a:rPr lang="zh-TW" altLang="en-US" dirty="0"/>
              <a:t>主要開發人員並非給開發人員開發，而是提供</a:t>
            </a:r>
            <a:r>
              <a:rPr lang="zh-TW" altLang="en-US" dirty="0" smtClean="0"/>
              <a:t>給初學者或不寫</a:t>
            </a:r>
            <a:r>
              <a:rPr lang="zh-TW" altLang="en-US" dirty="0"/>
              <a:t>程式</a:t>
            </a:r>
            <a:r>
              <a:rPr lang="zh-TW" altLang="en-US" dirty="0" smtClean="0"/>
              <a:t>的</a:t>
            </a:r>
            <a:r>
              <a:rPr lang="en-US" altLang="zh-TW" dirty="0" smtClean="0"/>
              <a:t>(SA</a:t>
            </a:r>
            <a:r>
              <a:rPr lang="zh-TW" altLang="en-US" dirty="0" smtClean="0"/>
              <a:t>、網管、</a:t>
            </a:r>
            <a:r>
              <a:rPr lang="en-US" altLang="zh-TW" dirty="0" smtClean="0"/>
              <a:t>DBA)</a:t>
            </a:r>
            <a:r>
              <a:rPr lang="zh-TW" altLang="en-US" dirty="0" smtClean="0"/>
              <a:t>進行</a:t>
            </a:r>
            <a:r>
              <a:rPr lang="zh-TW" altLang="en-US" dirty="0"/>
              <a:t>參數化設定，完成後，即可執行批次。 </a:t>
            </a:r>
          </a:p>
          <a:p>
            <a:r>
              <a:rPr lang="zh-TW" altLang="en-US" b="1" dirty="0"/>
              <a:t>減少開發時間</a:t>
            </a:r>
            <a:r>
              <a:rPr lang="en-US" altLang="zh-TW" b="1" dirty="0"/>
              <a:t>-</a:t>
            </a:r>
            <a:r>
              <a:rPr lang="zh-TW" altLang="en-US" dirty="0"/>
              <a:t>開發時間大幅縮短時間，可減少傳統開發時間的</a:t>
            </a:r>
            <a:r>
              <a:rPr lang="en-US" altLang="zh-TW" dirty="0"/>
              <a:t>70%</a:t>
            </a:r>
            <a:r>
              <a:rPr lang="zh-TW" altLang="en-US" dirty="0"/>
              <a:t>的時間，也可減少人力開發，壓縮時程。 </a:t>
            </a:r>
          </a:p>
          <a:p>
            <a:r>
              <a:rPr lang="zh-TW" altLang="en-US" dirty="0"/>
              <a:t> </a:t>
            </a:r>
            <a:r>
              <a:rPr lang="zh-TW" altLang="en-US" b="1" dirty="0"/>
              <a:t>避免文件與程式碼不一致性</a:t>
            </a:r>
            <a:r>
              <a:rPr lang="en-US" altLang="zh-TW" dirty="0"/>
              <a:t>-</a:t>
            </a:r>
            <a:r>
              <a:rPr lang="zh-TW" altLang="en-US" dirty="0"/>
              <a:t>設定內容皆儲存在資料庫內方便查詢，不會有查詢內容與程式內容不一致情形，系統也可產生設定文件。 </a:t>
            </a:r>
          </a:p>
          <a:p>
            <a:r>
              <a:rPr lang="zh-TW" altLang="en-US" b="1" dirty="0"/>
              <a:t>避免發生欄位命名不一致性</a:t>
            </a:r>
            <a:r>
              <a:rPr lang="en-US" altLang="zh-TW" dirty="0"/>
              <a:t>-</a:t>
            </a:r>
            <a:r>
              <a:rPr lang="zh-TW" altLang="en-US" dirty="0"/>
              <a:t>建立資料表欄位時，需透過集中式管理資料字典</a:t>
            </a:r>
            <a:r>
              <a:rPr lang="en-US" altLang="zh-TW" dirty="0"/>
              <a:t>(</a:t>
            </a:r>
            <a:r>
              <a:rPr lang="zh-TW" altLang="en-US" dirty="0"/>
              <a:t>同一欄位英文及中文皆需要唯一</a:t>
            </a:r>
            <a:r>
              <a:rPr lang="en-US" altLang="zh-TW" dirty="0"/>
              <a:t>)</a:t>
            </a:r>
            <a:r>
              <a:rPr lang="zh-TW" altLang="en-US" dirty="0"/>
              <a:t>，選取欄位加入資料表內，解決欄位命名不一致問題 。 </a:t>
            </a:r>
          </a:p>
          <a:p>
            <a:r>
              <a:rPr lang="zh-TW" altLang="en-US" b="1" dirty="0"/>
              <a:t>資料表多用途</a:t>
            </a:r>
            <a:r>
              <a:rPr lang="en-US" altLang="zh-TW" dirty="0"/>
              <a:t>-</a:t>
            </a:r>
            <a:r>
              <a:rPr lang="zh-TW" altLang="en-US" dirty="0" smtClean="0"/>
              <a:t>透過任何裝置就</a:t>
            </a:r>
            <a:r>
              <a:rPr lang="zh-TW" altLang="en-US" dirty="0"/>
              <a:t>可以透過資料表設定進行建立實體資料表，並將中文名稱回寫到資料庫內，該設定資料可同時指定檔案匯入</a:t>
            </a:r>
            <a:r>
              <a:rPr lang="en-US" altLang="zh-TW" dirty="0"/>
              <a:t>(</a:t>
            </a:r>
            <a:r>
              <a:rPr lang="zh-TW" altLang="en-US" dirty="0"/>
              <a:t>出</a:t>
            </a:r>
            <a:r>
              <a:rPr lang="en-US" altLang="zh-TW" dirty="0"/>
              <a:t>)</a:t>
            </a:r>
            <a:r>
              <a:rPr lang="zh-TW" altLang="en-US" dirty="0"/>
              <a:t>對應關係。 </a:t>
            </a:r>
          </a:p>
          <a:p>
            <a:r>
              <a:rPr lang="zh-TW" altLang="en-US" b="1" dirty="0"/>
              <a:t>手動上傳檔案</a:t>
            </a:r>
            <a:r>
              <a:rPr lang="en-US" altLang="zh-TW" dirty="0"/>
              <a:t>-</a:t>
            </a:r>
            <a:r>
              <a:rPr lang="zh-TW" altLang="en-US" dirty="0"/>
              <a:t>透過任何裝置就可以上傳檔案，經由排程或手動執行將檔案內容匯入到資料表 。 </a:t>
            </a:r>
          </a:p>
          <a:p>
            <a:r>
              <a:rPr lang="zh-TW" altLang="en-US" b="1" dirty="0"/>
              <a:t>手動下載檔案</a:t>
            </a:r>
            <a:r>
              <a:rPr lang="en-US" altLang="zh-TW" dirty="0"/>
              <a:t>-</a:t>
            </a:r>
            <a:r>
              <a:rPr lang="zh-TW" altLang="en-US" dirty="0"/>
              <a:t>透過任何裝置就可以下載來源檔案或異常檔案進行確認問題。 </a:t>
            </a:r>
          </a:p>
          <a:p>
            <a:r>
              <a:rPr lang="zh-TW" altLang="en-US" b="1" dirty="0" smtClean="0"/>
              <a:t>方便設定及執行批次作業</a:t>
            </a:r>
            <a:r>
              <a:rPr lang="en-US" altLang="zh-TW" b="1" dirty="0" smtClean="0"/>
              <a:t>-</a:t>
            </a:r>
            <a:r>
              <a:rPr lang="zh-TW" altLang="en-US" dirty="0"/>
              <a:t>使用任何裝置進行設定及手動或定期執行</a:t>
            </a:r>
            <a:r>
              <a:rPr lang="zh-TW" altLang="en-US" dirty="0" smtClean="0"/>
              <a:t>批次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b="1" dirty="0"/>
              <a:t>方便檢視批次</a:t>
            </a:r>
            <a:r>
              <a:rPr lang="zh-TW" altLang="en-US" b="1" dirty="0" smtClean="0"/>
              <a:t>紀錄</a:t>
            </a:r>
            <a:r>
              <a:rPr lang="zh-TW" altLang="en-US" b="1" dirty="0"/>
              <a:t>檔</a:t>
            </a:r>
            <a:r>
              <a:rPr lang="en-US" altLang="zh-TW" dirty="0"/>
              <a:t>-</a:t>
            </a:r>
            <a:r>
              <a:rPr lang="zh-TW" altLang="en-US" dirty="0"/>
              <a:t>透過</a:t>
            </a:r>
            <a:r>
              <a:rPr lang="en-US" altLang="zh-TW" dirty="0"/>
              <a:t>Web</a:t>
            </a:r>
            <a:r>
              <a:rPr lang="zh-TW" altLang="en-US" dirty="0"/>
              <a:t>方便查看轉檔的執行紀錄</a:t>
            </a:r>
            <a:r>
              <a:rPr lang="en-US" altLang="zh-TW" dirty="0"/>
              <a:t>(</a:t>
            </a:r>
            <a:r>
              <a:rPr lang="zh-TW" altLang="en-US" dirty="0"/>
              <a:t>檔案名稱、總筆數、成功比數、失敗比數</a:t>
            </a:r>
            <a:r>
              <a:rPr lang="en-US" altLang="zh-TW" dirty="0"/>
              <a:t>…</a:t>
            </a:r>
            <a:r>
              <a:rPr lang="zh-TW" altLang="en-US" dirty="0"/>
              <a:t>等</a:t>
            </a:r>
            <a:r>
              <a:rPr lang="en-US" altLang="zh-TW" dirty="0"/>
              <a:t>)</a:t>
            </a:r>
            <a:r>
              <a:rPr lang="zh-TW" altLang="en-US" dirty="0"/>
              <a:t>，開發人員無理自行處理紀錄 </a:t>
            </a:r>
            <a:endParaRPr lang="en-US" altLang="zh-TW" dirty="0" smtClean="0"/>
          </a:p>
          <a:p>
            <a:r>
              <a:rPr lang="zh-TW" altLang="en-US" b="1" dirty="0"/>
              <a:t>系統異常通知</a:t>
            </a:r>
            <a:r>
              <a:rPr lang="en-US" altLang="zh-TW" dirty="0" smtClean="0"/>
              <a:t>-</a:t>
            </a:r>
            <a:r>
              <a:rPr lang="zh-TW" altLang="en-US" dirty="0" smtClean="0"/>
              <a:t>批次異常可設定是否透過</a:t>
            </a:r>
            <a:r>
              <a:rPr lang="en-US" altLang="zh-TW" dirty="0" smtClean="0"/>
              <a:t>Email</a:t>
            </a:r>
            <a:r>
              <a:rPr lang="zh-TW" altLang="en-US" dirty="0" smtClean="0"/>
              <a:t>或</a:t>
            </a:r>
            <a:r>
              <a:rPr lang="en-US" altLang="zh-TW" dirty="0" smtClean="0"/>
              <a:t>Line</a:t>
            </a:r>
            <a:r>
              <a:rPr lang="zh-TW" altLang="en-US" dirty="0" smtClean="0"/>
              <a:t>通知，方便處理異常。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27305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chemeClr val="tx1"/>
                </a:solidFill>
              </a:rPr>
              <a:t>壓縮檔案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074985" y="1803889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路徑、檔名參數化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74985" y="2872476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密碼及回圈密碼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74985" y="4001006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自訂壓縮後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SQL</a:t>
            </a:r>
            <a:r>
              <a:rPr lang="zh-TW" altLang="en-US" sz="1600" b="1" dirty="0" smtClean="0">
                <a:solidFill>
                  <a:schemeClr val="tx1"/>
                </a:solidFill>
              </a:rPr>
              <a:t>語法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882777" y="4001006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系統產生設定語法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737001" y="4001006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檢視資料夾內容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737001" y="2872982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產生壓縮檔案紀錄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905993" y="1783579"/>
            <a:ext cx="2385876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遞迴檔案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917601" y="2872476"/>
            <a:ext cx="2385876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重複壓縮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713785" y="1782320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備份來</a:t>
            </a:r>
            <a:r>
              <a:rPr lang="zh-TW" altLang="en-US" sz="1600" b="1" dirty="0">
                <a:solidFill>
                  <a:schemeClr val="tx1"/>
                </a:solidFill>
              </a:rPr>
              <a:t>源</a:t>
            </a:r>
            <a:r>
              <a:rPr lang="zh-TW" altLang="en-US" sz="1600" b="1" dirty="0" smtClean="0">
                <a:solidFill>
                  <a:schemeClr val="tx1"/>
                </a:solidFill>
              </a:rPr>
              <a:t>檔案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894385" y="5050221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手動執行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74985" y="5050221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檔案迴圈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45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738698"/>
          </a:xfrm>
        </p:spPr>
        <p:txBody>
          <a:bodyPr/>
          <a:lstStyle/>
          <a:p>
            <a:r>
              <a:rPr lang="zh-TW" altLang="en-US" b="1" dirty="0">
                <a:solidFill>
                  <a:schemeClr val="tx1"/>
                </a:solidFill>
              </a:rPr>
              <a:t>資料夾與</a:t>
            </a:r>
            <a:r>
              <a:rPr lang="zh-TW" altLang="en-US" b="1" dirty="0" smtClean="0">
                <a:solidFill>
                  <a:schemeClr val="tx1"/>
                </a:solidFill>
              </a:rPr>
              <a:t>檔案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589085" y="1868260"/>
            <a:ext cx="2409092" cy="7297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 smtClean="0">
                <a:solidFill>
                  <a:schemeClr val="tx1"/>
                </a:solidFill>
              </a:rPr>
              <a:t>資料夾刪除、搬移、</a:t>
            </a:r>
            <a:r>
              <a:rPr lang="zh-TW" altLang="en-US" sz="1400" b="1" dirty="0">
                <a:solidFill>
                  <a:schemeClr val="tx1"/>
                </a:solidFill>
              </a:rPr>
              <a:t>複製</a:t>
            </a:r>
          </a:p>
        </p:txBody>
      </p:sp>
      <p:sp>
        <p:nvSpPr>
          <p:cNvPr id="6" name="矩形 5"/>
          <p:cNvSpPr/>
          <p:nvPr/>
        </p:nvSpPr>
        <p:spPr>
          <a:xfrm>
            <a:off x="589085" y="2891098"/>
            <a:ext cx="2409092" cy="7297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檔</a:t>
            </a:r>
            <a:r>
              <a:rPr lang="zh-TW" altLang="en-US" sz="1600" b="1" dirty="0">
                <a:solidFill>
                  <a:schemeClr val="tx1"/>
                </a:solidFill>
              </a:rPr>
              <a:t>案</a:t>
            </a:r>
            <a:r>
              <a:rPr lang="zh-TW" altLang="en-US" sz="1600" b="1" dirty="0" smtClean="0">
                <a:solidFill>
                  <a:schemeClr val="tx1"/>
                </a:solidFill>
              </a:rPr>
              <a:t>刪除、搬移、</a:t>
            </a:r>
            <a:r>
              <a:rPr lang="zh-TW" altLang="en-US" sz="1600" b="1" dirty="0">
                <a:solidFill>
                  <a:schemeClr val="tx1"/>
                </a:solidFill>
              </a:rPr>
              <a:t>複製</a:t>
            </a:r>
          </a:p>
        </p:txBody>
      </p:sp>
      <p:sp>
        <p:nvSpPr>
          <p:cNvPr id="7" name="矩形 6"/>
          <p:cNvSpPr/>
          <p:nvPr/>
        </p:nvSpPr>
        <p:spPr>
          <a:xfrm>
            <a:off x="589085" y="3913936"/>
            <a:ext cx="2409092" cy="7297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檔案內文搜尋匯出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89085" y="4986598"/>
            <a:ext cx="2409092" cy="7297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檔案內文替換匯出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29708" y="1868260"/>
            <a:ext cx="2409092" cy="7297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檔案編碼轉換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29708" y="2891098"/>
            <a:ext cx="2409092" cy="7297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</a:rPr>
              <a:t>影像檔編碼轉換</a:t>
            </a:r>
          </a:p>
        </p:txBody>
      </p:sp>
      <p:sp>
        <p:nvSpPr>
          <p:cNvPr id="11" name="矩形 10"/>
          <p:cNvSpPr/>
          <p:nvPr/>
        </p:nvSpPr>
        <p:spPr>
          <a:xfrm>
            <a:off x="3229708" y="3913936"/>
            <a:ext cx="2409092" cy="7297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</a:rPr>
              <a:t>PDF</a:t>
            </a:r>
            <a:r>
              <a:rPr lang="zh-TW" altLang="en-US" sz="1600" b="1" dirty="0">
                <a:solidFill>
                  <a:schemeClr val="tx1"/>
                </a:solidFill>
              </a:rPr>
              <a:t>轉影像檔</a:t>
            </a:r>
          </a:p>
        </p:txBody>
      </p:sp>
      <p:sp>
        <p:nvSpPr>
          <p:cNvPr id="12" name="矩形 11"/>
          <p:cNvSpPr/>
          <p:nvPr/>
        </p:nvSpPr>
        <p:spPr>
          <a:xfrm>
            <a:off x="5978770" y="1868260"/>
            <a:ext cx="2409092" cy="7297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路徑、檔名參數化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642609" y="2903327"/>
            <a:ext cx="2409092" cy="7297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檢視資料夾內容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642609" y="1868260"/>
            <a:ext cx="2409092" cy="7297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產生檔案紀錄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001986" y="2909214"/>
            <a:ext cx="2385876" cy="7297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資料夾遞迴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229708" y="4986598"/>
            <a:ext cx="2409092" cy="7297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</a:rPr>
              <a:t>依</a:t>
            </a:r>
            <a:r>
              <a:rPr lang="zh-TW" altLang="en-US" sz="1600" b="1" dirty="0" smtClean="0">
                <a:solidFill>
                  <a:schemeClr val="tx1"/>
                </a:solidFill>
              </a:rPr>
              <a:t>檔案日期篩選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642609" y="3950168"/>
            <a:ext cx="2409092" cy="7297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手動執行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642609" y="4986598"/>
            <a:ext cx="2409092" cy="7297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檔案迴圈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001986" y="3950168"/>
            <a:ext cx="2385876" cy="7297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重複</a:t>
            </a:r>
            <a:r>
              <a:rPr lang="zh-TW" altLang="en-US" sz="1600" b="1" dirty="0">
                <a:solidFill>
                  <a:schemeClr val="tx1"/>
                </a:solidFill>
              </a:rPr>
              <a:t>執行</a:t>
            </a:r>
          </a:p>
        </p:txBody>
      </p:sp>
      <p:sp>
        <p:nvSpPr>
          <p:cNvPr id="20" name="矩形 19"/>
          <p:cNvSpPr/>
          <p:nvPr/>
        </p:nvSpPr>
        <p:spPr>
          <a:xfrm>
            <a:off x="6001986" y="4986598"/>
            <a:ext cx="2385876" cy="7297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自訂</a:t>
            </a:r>
            <a:r>
              <a:rPr lang="zh-TW" altLang="en-US" sz="1600" b="1" dirty="0">
                <a:solidFill>
                  <a:schemeClr val="tx1"/>
                </a:solidFill>
              </a:rPr>
              <a:t>執行</a:t>
            </a:r>
            <a:r>
              <a:rPr lang="zh-TW" altLang="en-US" sz="1600" b="1" dirty="0" smtClean="0">
                <a:solidFill>
                  <a:schemeClr val="tx1"/>
                </a:solidFill>
              </a:rPr>
              <a:t>後</a:t>
            </a:r>
            <a:r>
              <a:rPr lang="en-US" altLang="zh-TW" sz="1600" b="1" dirty="0">
                <a:solidFill>
                  <a:schemeClr val="tx1"/>
                </a:solidFill>
              </a:rPr>
              <a:t>SQL</a:t>
            </a:r>
            <a:r>
              <a:rPr lang="zh-TW" altLang="en-US" sz="1600" b="1" dirty="0">
                <a:solidFill>
                  <a:schemeClr val="tx1"/>
                </a:solidFill>
              </a:rPr>
              <a:t>語法</a:t>
            </a:r>
          </a:p>
        </p:txBody>
      </p:sp>
    </p:spTree>
    <p:extLst>
      <p:ext uri="{BB962C8B-B14F-4D97-AF65-F5344CB8AC3E}">
        <p14:creationId xmlns:p14="http://schemas.microsoft.com/office/powerpoint/2010/main" val="321178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48862" y="458998"/>
            <a:ext cx="8911687" cy="745548"/>
          </a:xfrm>
        </p:spPr>
        <p:txBody>
          <a:bodyPr/>
          <a:lstStyle/>
          <a:p>
            <a:r>
              <a:rPr lang="en-US" altLang="zh-TW" b="1" dirty="0">
                <a:solidFill>
                  <a:schemeClr val="tx1"/>
                </a:solidFill>
              </a:rPr>
              <a:t>SQL</a:t>
            </a:r>
            <a:r>
              <a:rPr lang="zh-TW" altLang="en-US" b="1" dirty="0">
                <a:solidFill>
                  <a:schemeClr val="tx1"/>
                </a:solidFill>
              </a:rPr>
              <a:t>執行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96995" y="2222994"/>
            <a:ext cx="2409092" cy="7297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資料表對應匯入</a:t>
            </a:r>
          </a:p>
        </p:txBody>
      </p:sp>
      <p:sp>
        <p:nvSpPr>
          <p:cNvPr id="6" name="矩形 5"/>
          <p:cNvSpPr/>
          <p:nvPr/>
        </p:nvSpPr>
        <p:spPr>
          <a:xfrm>
            <a:off x="1096995" y="3170292"/>
            <a:ext cx="2409092" cy="7297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執行</a:t>
            </a:r>
            <a:r>
              <a:rPr lang="en-US" altLang="zh-TW" b="1" dirty="0" err="1">
                <a:solidFill>
                  <a:schemeClr val="tx1"/>
                </a:solidFill>
              </a:rPr>
              <a:t>Sql</a:t>
            </a:r>
            <a:r>
              <a:rPr lang="zh-TW" altLang="en-US" b="1" dirty="0">
                <a:solidFill>
                  <a:schemeClr val="tx1"/>
                </a:solidFill>
              </a:rPr>
              <a:t>工作</a:t>
            </a:r>
          </a:p>
        </p:txBody>
      </p:sp>
      <p:sp>
        <p:nvSpPr>
          <p:cNvPr id="7" name="矩形 6"/>
          <p:cNvSpPr/>
          <p:nvPr/>
        </p:nvSpPr>
        <p:spPr>
          <a:xfrm>
            <a:off x="1096995" y="4997492"/>
            <a:ext cx="2409092" cy="7297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執行</a:t>
            </a:r>
            <a:r>
              <a:rPr lang="en-US" altLang="zh-TW" b="1" dirty="0">
                <a:solidFill>
                  <a:schemeClr val="tx1"/>
                </a:solidFill>
              </a:rPr>
              <a:t>SP</a:t>
            </a:r>
            <a:r>
              <a:rPr lang="zh-TW" altLang="en-US" b="1" dirty="0">
                <a:solidFill>
                  <a:schemeClr val="tx1"/>
                </a:solidFill>
              </a:rPr>
              <a:t>工作</a:t>
            </a:r>
          </a:p>
        </p:txBody>
      </p:sp>
      <p:sp>
        <p:nvSpPr>
          <p:cNvPr id="8" name="矩形 7"/>
          <p:cNvSpPr/>
          <p:nvPr/>
        </p:nvSpPr>
        <p:spPr>
          <a:xfrm>
            <a:off x="6706487" y="2222994"/>
            <a:ext cx="2409092" cy="7297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週期迴圈</a:t>
            </a:r>
          </a:p>
        </p:txBody>
      </p:sp>
      <p:sp>
        <p:nvSpPr>
          <p:cNvPr id="9" name="矩形 8"/>
          <p:cNvSpPr/>
          <p:nvPr/>
        </p:nvSpPr>
        <p:spPr>
          <a:xfrm>
            <a:off x="1096995" y="4083892"/>
            <a:ext cx="2409092" cy="7297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SQL</a:t>
            </a:r>
            <a:r>
              <a:rPr lang="zh-TW" altLang="en-US" b="1" dirty="0">
                <a:solidFill>
                  <a:schemeClr val="tx1"/>
                </a:solidFill>
              </a:rPr>
              <a:t>檔案</a:t>
            </a:r>
            <a:r>
              <a:rPr lang="zh-TW" altLang="en-US" b="1" dirty="0" smtClean="0">
                <a:solidFill>
                  <a:schemeClr val="tx1"/>
                </a:solidFill>
              </a:rPr>
              <a:t>執行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98581" y="3176423"/>
            <a:ext cx="2409092" cy="7297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資料來</a:t>
            </a:r>
            <a:r>
              <a:rPr lang="zh-TW" altLang="en-US" b="1" dirty="0">
                <a:solidFill>
                  <a:schemeClr val="tx1"/>
                </a:solidFill>
              </a:rPr>
              <a:t>源</a:t>
            </a:r>
            <a:r>
              <a:rPr lang="zh-TW" altLang="en-US" b="1" dirty="0" smtClean="0">
                <a:solidFill>
                  <a:schemeClr val="tx1"/>
                </a:solidFill>
              </a:rPr>
              <a:t>迴</a:t>
            </a:r>
            <a:r>
              <a:rPr lang="zh-TW" altLang="en-US" b="1" dirty="0">
                <a:solidFill>
                  <a:schemeClr val="tx1"/>
                </a:solidFill>
              </a:rPr>
              <a:t>圈</a:t>
            </a:r>
          </a:p>
        </p:txBody>
      </p:sp>
      <p:sp>
        <p:nvSpPr>
          <p:cNvPr id="11" name="矩形 10"/>
          <p:cNvSpPr/>
          <p:nvPr/>
        </p:nvSpPr>
        <p:spPr>
          <a:xfrm>
            <a:off x="6706487" y="4079501"/>
            <a:ext cx="2409092" cy="7297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自訂</a:t>
            </a:r>
            <a:r>
              <a:rPr lang="zh-TW" altLang="en-US" b="1" dirty="0">
                <a:solidFill>
                  <a:schemeClr val="tx1"/>
                </a:solidFill>
              </a:rPr>
              <a:t>迴圈</a:t>
            </a:r>
            <a:r>
              <a:rPr lang="zh-TW" altLang="en-US" b="1" dirty="0" smtClean="0">
                <a:solidFill>
                  <a:schemeClr val="tx1"/>
                </a:solidFill>
              </a:rPr>
              <a:t>迴</a:t>
            </a:r>
            <a:r>
              <a:rPr lang="zh-TW" altLang="en-US" b="1" dirty="0">
                <a:solidFill>
                  <a:schemeClr val="tx1"/>
                </a:solidFill>
              </a:rPr>
              <a:t>圈</a:t>
            </a:r>
          </a:p>
        </p:txBody>
      </p:sp>
      <p:sp>
        <p:nvSpPr>
          <p:cNvPr id="12" name="矩形 11"/>
          <p:cNvSpPr/>
          <p:nvPr/>
        </p:nvSpPr>
        <p:spPr>
          <a:xfrm>
            <a:off x="6706487" y="5029736"/>
            <a:ext cx="2409092" cy="7297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刪除資料表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795613" y="2222994"/>
            <a:ext cx="2409092" cy="7297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多種匯入模式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795613" y="3170292"/>
            <a:ext cx="2409092" cy="7297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重跑機制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95613" y="4079501"/>
            <a:ext cx="2409092" cy="7297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啟用資料庫交易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95613" y="4988710"/>
            <a:ext cx="2409092" cy="7297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系統產生設定語法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87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tx1"/>
                </a:solidFill>
              </a:rPr>
              <a:t>命令列執行</a:t>
            </a:r>
            <a:br>
              <a:rPr lang="zh-TW" altLang="en-US" b="1" dirty="0">
                <a:solidFill>
                  <a:schemeClr val="tx1"/>
                </a:solidFill>
              </a:rPr>
            </a:b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05254" y="2025619"/>
            <a:ext cx="2409092" cy="7297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命令</a:t>
            </a:r>
            <a:r>
              <a:rPr lang="zh-TW" altLang="en-US" b="1" dirty="0" smtClean="0">
                <a:solidFill>
                  <a:schemeClr val="tx1"/>
                </a:solidFill>
              </a:rPr>
              <a:t>列及路徑參數化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05254" y="3111468"/>
            <a:ext cx="2409092" cy="7297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執行輸出紀錄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77293" y="2010413"/>
            <a:ext cx="2409092" cy="7297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命令</a:t>
            </a:r>
            <a:r>
              <a:rPr lang="zh-TW" altLang="en-US" b="1" dirty="0" smtClean="0">
                <a:solidFill>
                  <a:schemeClr val="tx1"/>
                </a:solidFill>
              </a:rPr>
              <a:t>列可多參數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29240" y="3096346"/>
            <a:ext cx="2409092" cy="7297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系統產生設定語法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854839" y="2025619"/>
            <a:ext cx="2385876" cy="7297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自訂</a:t>
            </a:r>
            <a:r>
              <a:rPr lang="zh-TW" altLang="en-US" sz="1600" b="1" dirty="0">
                <a:solidFill>
                  <a:schemeClr val="tx1"/>
                </a:solidFill>
              </a:rPr>
              <a:t>執行</a:t>
            </a:r>
            <a:r>
              <a:rPr lang="zh-TW" altLang="en-US" sz="1600" b="1" dirty="0" smtClean="0">
                <a:solidFill>
                  <a:schemeClr val="tx1"/>
                </a:solidFill>
              </a:rPr>
              <a:t>後</a:t>
            </a:r>
            <a:r>
              <a:rPr lang="en-US" altLang="zh-TW" sz="1600" b="1" dirty="0">
                <a:solidFill>
                  <a:schemeClr val="tx1"/>
                </a:solidFill>
              </a:rPr>
              <a:t>SQL</a:t>
            </a:r>
            <a:r>
              <a:rPr lang="zh-TW" altLang="en-US" sz="1600" b="1" dirty="0">
                <a:solidFill>
                  <a:schemeClr val="tx1"/>
                </a:solidFill>
              </a:rPr>
              <a:t>語法</a:t>
            </a:r>
          </a:p>
        </p:txBody>
      </p:sp>
    </p:spTree>
    <p:extLst>
      <p:ext uri="{BB962C8B-B14F-4D97-AF65-F5344CB8AC3E}">
        <p14:creationId xmlns:p14="http://schemas.microsoft.com/office/powerpoint/2010/main" val="130366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tx1"/>
                </a:solidFill>
              </a:rPr>
              <a:t>SSIS</a:t>
            </a:r>
            <a:r>
              <a:rPr lang="zh-TW" altLang="en-US" b="1" dirty="0" smtClean="0">
                <a:solidFill>
                  <a:schemeClr val="tx1"/>
                </a:solidFill>
              </a:rPr>
              <a:t>執行</a:t>
            </a:r>
            <a:r>
              <a:rPr lang="zh-TW" altLang="en-US" b="1" dirty="0">
                <a:solidFill>
                  <a:schemeClr val="tx1"/>
                </a:solidFill>
              </a:rPr>
              <a:t/>
            </a:r>
            <a:br>
              <a:rPr lang="zh-TW" altLang="en-US" b="1" dirty="0">
                <a:solidFill>
                  <a:schemeClr val="tx1"/>
                </a:solidFill>
              </a:rPr>
            </a:b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05254" y="2025619"/>
            <a:ext cx="2409092" cy="7297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路徑參數化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05254" y="3111468"/>
            <a:ext cx="2409092" cy="7297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傳遞</a:t>
            </a:r>
            <a:r>
              <a:rPr lang="zh-TW" altLang="en-US" b="1" dirty="0" smtClean="0">
                <a:solidFill>
                  <a:schemeClr val="tx1"/>
                </a:solidFill>
              </a:rPr>
              <a:t>連線參數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77293" y="2010413"/>
            <a:ext cx="2409092" cy="7297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執行多種封裝來源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854839" y="2025619"/>
            <a:ext cx="2385876" cy="7297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傳遞封裝</a:t>
            </a:r>
            <a:r>
              <a:rPr lang="zh-TW" altLang="en-US" sz="1600" b="1" dirty="0">
                <a:solidFill>
                  <a:schemeClr val="tx1"/>
                </a:solidFill>
              </a:rPr>
              <a:t>參</a:t>
            </a:r>
            <a:r>
              <a:rPr lang="zh-TW" altLang="en-US" sz="1600" b="1" dirty="0" smtClean="0">
                <a:solidFill>
                  <a:schemeClr val="tx1"/>
                </a:solidFill>
              </a:rPr>
              <a:t>數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72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tx1"/>
                </a:solidFill>
              </a:rPr>
              <a:t>共用程式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176955" y="2152599"/>
            <a:ext cx="2409092" cy="72976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共用代碼維護</a:t>
            </a:r>
          </a:p>
        </p:txBody>
      </p:sp>
      <p:sp>
        <p:nvSpPr>
          <p:cNvPr id="6" name="矩形 5"/>
          <p:cNvSpPr/>
          <p:nvPr/>
        </p:nvSpPr>
        <p:spPr>
          <a:xfrm>
            <a:off x="3176955" y="3263360"/>
            <a:ext cx="2409092" cy="72976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檔案路徑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76955" y="4374120"/>
            <a:ext cx="2409092" cy="72976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批次共用變數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57548" y="2145221"/>
            <a:ext cx="2409092" cy="72976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批次參數群組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57548" y="3276497"/>
            <a:ext cx="2409092" cy="72976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代碼檢核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57548" y="4374120"/>
            <a:ext cx="2409092" cy="72976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代碼警訊</a:t>
            </a:r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49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資料庫</a:t>
            </a:r>
            <a:r>
              <a:rPr lang="zh-TW" altLang="en-US" dirty="0"/>
              <a:t>管理</a:t>
            </a:r>
          </a:p>
        </p:txBody>
      </p:sp>
      <p:sp>
        <p:nvSpPr>
          <p:cNvPr id="9" name="矩形 8"/>
          <p:cNvSpPr/>
          <p:nvPr/>
        </p:nvSpPr>
        <p:spPr>
          <a:xfrm>
            <a:off x="926125" y="2099846"/>
            <a:ext cx="2409092" cy="7297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資料表檢視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26125" y="2984888"/>
            <a:ext cx="2409092" cy="7297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資料表設定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26125" y="3869930"/>
            <a:ext cx="2409092" cy="729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資料字典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26125" y="4754972"/>
            <a:ext cx="2409092" cy="7297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欄位型態對應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26125" y="5640014"/>
            <a:ext cx="2409092" cy="72976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程式物件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4" name="內容版面配置區 2"/>
          <p:cNvSpPr>
            <a:spLocks noGrp="1"/>
          </p:cNvSpPr>
          <p:nvPr>
            <p:ph sz="half" idx="1"/>
          </p:nvPr>
        </p:nvSpPr>
        <p:spPr>
          <a:xfrm>
            <a:off x="3591535" y="2082262"/>
            <a:ext cx="7913076" cy="3777622"/>
          </a:xfrm>
        </p:spPr>
        <p:txBody>
          <a:bodyPr/>
          <a:lstStyle/>
          <a:p>
            <a:r>
              <a:rPr lang="zh-TW" altLang="en-US" dirty="0" smtClean="0"/>
              <a:t>資料表檢視</a:t>
            </a:r>
            <a:r>
              <a:rPr lang="en-US" altLang="zh-TW" dirty="0" smtClean="0"/>
              <a:t>-</a:t>
            </a:r>
            <a:r>
              <a:rPr lang="zh-TW" altLang="en-US" dirty="0" smtClean="0"/>
              <a:t>檢視實體資料表清單，產生常用的</a:t>
            </a:r>
            <a:r>
              <a:rPr lang="en-US" altLang="zh-TW" dirty="0" err="1" smtClean="0"/>
              <a:t>sql</a:t>
            </a:r>
            <a:r>
              <a:rPr lang="zh-TW" altLang="en-US" dirty="0" smtClean="0"/>
              <a:t>語法</a:t>
            </a:r>
            <a:endParaRPr lang="en-US" altLang="zh-TW" dirty="0" smtClean="0"/>
          </a:p>
          <a:p>
            <a:r>
              <a:rPr lang="zh-TW" altLang="en-US" dirty="0" smtClean="0"/>
              <a:t>資料表設定</a:t>
            </a:r>
            <a:r>
              <a:rPr lang="en-US" altLang="zh-TW" dirty="0" smtClean="0"/>
              <a:t>-</a:t>
            </a:r>
            <a:r>
              <a:rPr lang="zh-TW" altLang="en-US" dirty="0" smtClean="0"/>
              <a:t>快速建立資料表，產生建立資料表</a:t>
            </a:r>
            <a:r>
              <a:rPr lang="en-US" altLang="zh-TW" dirty="0" err="1" smtClean="0"/>
              <a:t>sql</a:t>
            </a:r>
            <a:r>
              <a:rPr lang="zh-TW" altLang="en-US" dirty="0" smtClean="0"/>
              <a:t>語法</a:t>
            </a:r>
            <a:endParaRPr lang="en-US" altLang="zh-TW" dirty="0" smtClean="0"/>
          </a:p>
          <a:p>
            <a:r>
              <a:rPr lang="zh-TW" altLang="en-US" dirty="0" smtClean="0"/>
              <a:t>資料字典</a:t>
            </a:r>
            <a:r>
              <a:rPr lang="en-US" altLang="zh-TW" dirty="0" smtClean="0"/>
              <a:t>-</a:t>
            </a:r>
            <a:r>
              <a:rPr lang="zh-TW" altLang="en-US" dirty="0" smtClean="0"/>
              <a:t>資料表共用欄位具有命名一致性，可快速從資料字典加入到資料表內</a:t>
            </a:r>
            <a:endParaRPr lang="en-US" altLang="zh-TW" dirty="0" smtClean="0"/>
          </a:p>
          <a:p>
            <a:r>
              <a:rPr lang="zh-TW" altLang="en-US" dirty="0" smtClean="0"/>
              <a:t>欄位型態對應</a:t>
            </a:r>
            <a:r>
              <a:rPr lang="en-US" altLang="zh-TW" dirty="0" smtClean="0"/>
              <a:t>-</a:t>
            </a:r>
            <a:r>
              <a:rPr lang="zh-TW" altLang="en-US" dirty="0" smtClean="0"/>
              <a:t>建立共用欄位且具有意義的欄位</a:t>
            </a:r>
            <a:r>
              <a:rPr lang="en-US" altLang="zh-TW" dirty="0" smtClean="0"/>
              <a:t>(</a:t>
            </a:r>
            <a:r>
              <a:rPr lang="zh-TW" altLang="en-US" dirty="0" smtClean="0"/>
              <a:t>例如</a:t>
            </a:r>
            <a:r>
              <a:rPr lang="en-US" altLang="zh-TW" dirty="0" err="1" smtClean="0"/>
              <a:t>exec_log_seq</a:t>
            </a:r>
            <a:r>
              <a:rPr lang="en-US" altLang="zh-TW" dirty="0" smtClean="0"/>
              <a:t>:</a:t>
            </a:r>
            <a:r>
              <a:rPr lang="zh-TW" altLang="en-US" dirty="0" smtClean="0"/>
              <a:t>轉檔記錄序號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程式</a:t>
            </a:r>
            <a:r>
              <a:rPr lang="zh-TW" altLang="en-US" dirty="0" smtClean="0"/>
              <a:t>物件</a:t>
            </a:r>
            <a:r>
              <a:rPr lang="en-US" altLang="zh-TW" dirty="0" smtClean="0"/>
              <a:t>-</a:t>
            </a:r>
            <a:r>
              <a:rPr lang="zh-TW" altLang="en-US" dirty="0" smtClean="0"/>
              <a:t>查看</a:t>
            </a:r>
            <a:r>
              <a:rPr lang="en-US" altLang="zh-TW" dirty="0" err="1" smtClean="0"/>
              <a:t>view,sp,function,trigger</a:t>
            </a:r>
            <a:r>
              <a:rPr lang="zh-TW" altLang="en-US" dirty="0" smtClean="0"/>
              <a:t>等程式內容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5578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tx1"/>
                </a:solidFill>
              </a:rPr>
              <a:t>資料表檢視</a:t>
            </a:r>
            <a:br>
              <a:rPr lang="zh-TW" altLang="en-US" b="1" dirty="0">
                <a:solidFill>
                  <a:schemeClr val="tx1"/>
                </a:solidFill>
              </a:rPr>
            </a:b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794240" y="2115915"/>
            <a:ext cx="2409092" cy="7297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資料表欄位檢視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94240" y="3056592"/>
            <a:ext cx="2409092" cy="7297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產生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Insert</a:t>
            </a:r>
            <a:r>
              <a:rPr lang="zh-TW" altLang="en-US" sz="1600" b="1" dirty="0" smtClean="0">
                <a:solidFill>
                  <a:schemeClr val="tx1"/>
                </a:solidFill>
              </a:rPr>
              <a:t> 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value</a:t>
            </a:r>
            <a:r>
              <a:rPr lang="zh-TW" altLang="en-US" sz="1600" b="1" dirty="0" smtClean="0">
                <a:solidFill>
                  <a:schemeClr val="tx1"/>
                </a:solidFill>
              </a:rPr>
              <a:t> 語法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94240" y="4022411"/>
            <a:ext cx="2409092" cy="7297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產生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Update</a:t>
            </a:r>
            <a:r>
              <a:rPr lang="zh-TW" altLang="en-US" sz="1600" b="1" dirty="0" smtClean="0">
                <a:solidFill>
                  <a:schemeClr val="tx1"/>
                </a:solidFill>
              </a:rPr>
              <a:t> 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value</a:t>
            </a:r>
            <a:r>
              <a:rPr lang="zh-TW" altLang="en-US" sz="1600" b="1" dirty="0" smtClean="0">
                <a:solidFill>
                  <a:schemeClr val="tx1"/>
                </a:solidFill>
              </a:rPr>
              <a:t> 語法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60075" y="2126222"/>
            <a:ext cx="2409092" cy="7297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產生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Merge</a:t>
            </a:r>
            <a:r>
              <a:rPr lang="zh-TW" altLang="en-US" sz="1600" b="1" dirty="0" smtClean="0">
                <a:solidFill>
                  <a:schemeClr val="tx1"/>
                </a:solidFill>
              </a:rPr>
              <a:t> 語法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94240" y="4988230"/>
            <a:ext cx="2409092" cy="7297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產生 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select</a:t>
            </a:r>
            <a:r>
              <a:rPr lang="zh-TW" altLang="en-US" sz="1600" b="1" dirty="0" smtClean="0">
                <a:solidFill>
                  <a:schemeClr val="tx1"/>
                </a:solidFill>
              </a:rPr>
              <a:t> 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value</a:t>
            </a:r>
            <a:r>
              <a:rPr lang="zh-TW" altLang="en-US" sz="1600" b="1" dirty="0" smtClean="0">
                <a:solidFill>
                  <a:schemeClr val="tx1"/>
                </a:solidFill>
              </a:rPr>
              <a:t> 語法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660075" y="3056592"/>
            <a:ext cx="2409092" cy="7297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產生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export</a:t>
            </a:r>
            <a:r>
              <a:rPr lang="zh-TW" altLang="en-US" sz="1600" b="1" dirty="0" smtClean="0">
                <a:solidFill>
                  <a:schemeClr val="tx1"/>
                </a:solidFill>
              </a:rPr>
              <a:t> 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data</a:t>
            </a:r>
            <a:r>
              <a:rPr lang="zh-TW" altLang="en-US" sz="1600" b="1" dirty="0" smtClean="0">
                <a:solidFill>
                  <a:schemeClr val="tx1"/>
                </a:solidFill>
              </a:rPr>
              <a:t> 語法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60075" y="4022411"/>
            <a:ext cx="2409092" cy="7297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 smtClean="0">
                <a:solidFill>
                  <a:schemeClr val="tx1"/>
                </a:solidFill>
              </a:rPr>
              <a:t>產生資料表中文說明語法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660075" y="4988230"/>
            <a:ext cx="2409092" cy="7297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產生欄位中文說明語法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256737" y="3056592"/>
            <a:ext cx="2409092" cy="7297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 smtClean="0">
                <a:solidFill>
                  <a:schemeClr val="tx1"/>
                </a:solidFill>
              </a:rPr>
              <a:t>產生資料表類別語法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256737" y="4022411"/>
            <a:ext cx="2409092" cy="7297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產生欄位備註語法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256737" y="2115915"/>
            <a:ext cx="2409092" cy="7297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 smtClean="0">
                <a:solidFill>
                  <a:schemeClr val="tx1"/>
                </a:solidFill>
              </a:rPr>
              <a:t>產生匯入到資料表設定語法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30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tx1"/>
                </a:solidFill>
              </a:rPr>
              <a:t>資料</a:t>
            </a:r>
            <a:r>
              <a:rPr lang="zh-TW" altLang="en-US" b="1" dirty="0" smtClean="0">
                <a:solidFill>
                  <a:schemeClr val="tx1"/>
                </a:solidFill>
              </a:rPr>
              <a:t>表及資料字典設定</a:t>
            </a:r>
            <a:r>
              <a:rPr lang="zh-TW" altLang="en-US" b="1" dirty="0">
                <a:solidFill>
                  <a:schemeClr val="tx1"/>
                </a:solidFill>
              </a:rPr>
              <a:t/>
            </a:r>
            <a:br>
              <a:rPr lang="zh-TW" altLang="en-US" b="1" dirty="0">
                <a:solidFill>
                  <a:schemeClr val="tx1"/>
                </a:solidFill>
              </a:rPr>
            </a:b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96995" y="2272711"/>
            <a:ext cx="2409092" cy="7297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快速建立資料表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96995" y="3277965"/>
            <a:ext cx="2409092" cy="7297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產生建立資料表語法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96995" y="4283219"/>
            <a:ext cx="2409092" cy="7297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產生重建資料表語法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96995" y="5191757"/>
            <a:ext cx="2409092" cy="7297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產生匯入暫存表語法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010180" y="5222430"/>
            <a:ext cx="2409092" cy="7297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產生設定語法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010180" y="3277965"/>
            <a:ext cx="2409092" cy="7297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變更實體資料表中文名稱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010180" y="4283219"/>
            <a:ext cx="2409092" cy="7297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設定檔案對應資料表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010180" y="2272711"/>
            <a:ext cx="2409092" cy="7297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從資料字典加入欄位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756311" y="3277965"/>
            <a:ext cx="2409092" cy="7297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產生新增欄位語法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756311" y="4283219"/>
            <a:ext cx="2409092" cy="7297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產生變更欄位語法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756311" y="5288473"/>
            <a:ext cx="2409092" cy="7297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產生刪除欄位語法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756311" y="2260887"/>
            <a:ext cx="2409092" cy="7297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快速插入自訂欄位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394003" y="2272711"/>
            <a:ext cx="2409092" cy="7297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整批調整欄位順</a:t>
            </a:r>
            <a:r>
              <a:rPr lang="zh-TW" altLang="en-US" b="1" dirty="0">
                <a:solidFill>
                  <a:schemeClr val="tx1"/>
                </a:solidFill>
              </a:rPr>
              <a:t>序</a:t>
            </a:r>
          </a:p>
        </p:txBody>
      </p:sp>
      <p:sp>
        <p:nvSpPr>
          <p:cNvPr id="18" name="矩形 17"/>
          <p:cNvSpPr/>
          <p:nvPr/>
        </p:nvSpPr>
        <p:spPr>
          <a:xfrm>
            <a:off x="9394003" y="3277965"/>
            <a:ext cx="2409092" cy="7297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欄位警訊檢合設定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394003" y="4283219"/>
            <a:ext cx="2409092" cy="7297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匯入欄位例外</a:t>
            </a:r>
            <a:r>
              <a:rPr lang="zh-TW" altLang="en-US" b="1" dirty="0" smtClean="0">
                <a:solidFill>
                  <a:schemeClr val="tx1"/>
                </a:solidFill>
              </a:rPr>
              <a:t>處理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394003" y="5288473"/>
            <a:ext cx="2409092" cy="729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自訂資料字典</a:t>
            </a:r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05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668079"/>
          </a:xfrm>
        </p:spPr>
        <p:txBody>
          <a:bodyPr>
            <a:normAutofit fontScale="90000"/>
          </a:bodyPr>
          <a:lstStyle/>
          <a:p>
            <a:r>
              <a:rPr lang="zh-TW" altLang="en-US" b="1" dirty="0">
                <a:solidFill>
                  <a:schemeClr val="tx1"/>
                </a:solidFill>
              </a:rPr>
              <a:t>欄位型態對應</a:t>
            </a:r>
            <a:br>
              <a:rPr lang="zh-TW" altLang="en-US" b="1" dirty="0">
                <a:solidFill>
                  <a:schemeClr val="tx1"/>
                </a:solidFill>
              </a:rPr>
            </a:b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88732" y="1642495"/>
            <a:ext cx="2409092" cy="7297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CRD-</a:t>
            </a:r>
            <a:r>
              <a:rPr lang="zh-TW" altLang="en-US" b="1" dirty="0">
                <a:solidFill>
                  <a:schemeClr val="tx1"/>
                </a:solidFill>
              </a:rPr>
              <a:t>建立時間</a:t>
            </a:r>
          </a:p>
        </p:txBody>
      </p:sp>
      <p:sp>
        <p:nvSpPr>
          <p:cNvPr id="6" name="矩形 5"/>
          <p:cNvSpPr/>
          <p:nvPr/>
        </p:nvSpPr>
        <p:spPr>
          <a:xfrm>
            <a:off x="688732" y="2722563"/>
            <a:ext cx="2409092" cy="7297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CTD-</a:t>
            </a:r>
            <a:r>
              <a:rPr lang="zh-TW" altLang="en-US" b="1" dirty="0">
                <a:solidFill>
                  <a:schemeClr val="tx1"/>
                </a:solidFill>
              </a:rPr>
              <a:t>代碼轉代碼</a:t>
            </a:r>
            <a:r>
              <a:rPr lang="zh-TW" altLang="en-US" b="1" dirty="0" smtClean="0">
                <a:solidFill>
                  <a:schemeClr val="tx1"/>
                </a:solidFill>
              </a:rPr>
              <a:t>說明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8732" y="3802631"/>
            <a:ext cx="2409092" cy="7297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DTC-</a:t>
            </a:r>
            <a:r>
              <a:rPr lang="zh-TW" altLang="en-US" b="1" dirty="0">
                <a:solidFill>
                  <a:schemeClr val="tx1"/>
                </a:solidFill>
              </a:rPr>
              <a:t>代碼說明轉</a:t>
            </a:r>
            <a:r>
              <a:rPr lang="zh-TW" altLang="en-US" b="1" dirty="0" smtClean="0">
                <a:solidFill>
                  <a:schemeClr val="tx1"/>
                </a:solidFill>
              </a:rPr>
              <a:t>代碼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26070" y="1659284"/>
            <a:ext cx="2409092" cy="7297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ELS-</a:t>
            </a:r>
            <a:r>
              <a:rPr lang="en-US" altLang="zh-TW" b="1" dirty="0" err="1">
                <a:solidFill>
                  <a:schemeClr val="tx1"/>
                </a:solidFill>
              </a:rPr>
              <a:t>exec_log_seq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88732" y="4784953"/>
            <a:ext cx="2409092" cy="7297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</a:rPr>
              <a:t>JOB01-</a:t>
            </a:r>
            <a:r>
              <a:rPr lang="zh-TW" altLang="en-US" sz="1600" b="1" dirty="0">
                <a:solidFill>
                  <a:schemeClr val="tx1"/>
                </a:solidFill>
              </a:rPr>
              <a:t>作業迴圈欄位一</a:t>
            </a:r>
          </a:p>
        </p:txBody>
      </p:sp>
      <p:sp>
        <p:nvSpPr>
          <p:cNvPr id="11" name="矩形 10"/>
          <p:cNvSpPr/>
          <p:nvPr/>
        </p:nvSpPr>
        <p:spPr>
          <a:xfrm>
            <a:off x="3390901" y="2722563"/>
            <a:ext cx="2409092" cy="7297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LINENO-</a:t>
            </a:r>
            <a:r>
              <a:rPr lang="zh-TW" altLang="en-US" b="1" dirty="0">
                <a:solidFill>
                  <a:schemeClr val="tx1"/>
                </a:solidFill>
              </a:rPr>
              <a:t>列號</a:t>
            </a:r>
          </a:p>
        </p:txBody>
      </p:sp>
      <p:sp>
        <p:nvSpPr>
          <p:cNvPr id="12" name="矩形 11"/>
          <p:cNvSpPr/>
          <p:nvPr/>
        </p:nvSpPr>
        <p:spPr>
          <a:xfrm>
            <a:off x="3390901" y="3802631"/>
            <a:ext cx="2409092" cy="7297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LOWER-</a:t>
            </a:r>
            <a:r>
              <a:rPr lang="zh-TW" altLang="en-US" b="1" dirty="0">
                <a:solidFill>
                  <a:schemeClr val="tx1"/>
                </a:solidFill>
              </a:rPr>
              <a:t>轉小寫</a:t>
            </a:r>
          </a:p>
        </p:txBody>
      </p:sp>
      <p:sp>
        <p:nvSpPr>
          <p:cNvPr id="13" name="矩形 12"/>
          <p:cNvSpPr/>
          <p:nvPr/>
        </p:nvSpPr>
        <p:spPr>
          <a:xfrm>
            <a:off x="6128239" y="3730626"/>
            <a:ext cx="2409092" cy="7297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NTW-</a:t>
            </a:r>
            <a:r>
              <a:rPr lang="zh-TW" altLang="en-US" b="1" dirty="0">
                <a:solidFill>
                  <a:schemeClr val="tx1"/>
                </a:solidFill>
              </a:rPr>
              <a:t>半形轉全形</a:t>
            </a:r>
          </a:p>
        </p:txBody>
      </p:sp>
      <p:sp>
        <p:nvSpPr>
          <p:cNvPr id="14" name="矩形 13"/>
          <p:cNvSpPr/>
          <p:nvPr/>
        </p:nvSpPr>
        <p:spPr>
          <a:xfrm>
            <a:off x="8830408" y="1659284"/>
            <a:ext cx="2409092" cy="7297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</a:rPr>
              <a:t>PAR-</a:t>
            </a:r>
            <a:r>
              <a:rPr lang="zh-TW" altLang="en-US" sz="1600" b="1" dirty="0">
                <a:solidFill>
                  <a:schemeClr val="tx1"/>
                </a:solidFill>
              </a:rPr>
              <a:t>參數欄位</a:t>
            </a:r>
          </a:p>
        </p:txBody>
      </p:sp>
      <p:sp>
        <p:nvSpPr>
          <p:cNvPr id="15" name="矩形 14"/>
          <p:cNvSpPr/>
          <p:nvPr/>
        </p:nvSpPr>
        <p:spPr>
          <a:xfrm>
            <a:off x="6128239" y="1659284"/>
            <a:ext cx="2409092" cy="7297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STT-</a:t>
            </a:r>
            <a:r>
              <a:rPr lang="zh-TW" altLang="en-US" b="1" dirty="0">
                <a:solidFill>
                  <a:schemeClr val="tx1"/>
                </a:solidFill>
              </a:rPr>
              <a:t>簡體轉繁體</a:t>
            </a:r>
          </a:p>
        </p:txBody>
      </p:sp>
      <p:sp>
        <p:nvSpPr>
          <p:cNvPr id="16" name="矩形 15"/>
          <p:cNvSpPr/>
          <p:nvPr/>
        </p:nvSpPr>
        <p:spPr>
          <a:xfrm>
            <a:off x="6128239" y="2739352"/>
            <a:ext cx="2409092" cy="7297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TTS-</a:t>
            </a:r>
            <a:r>
              <a:rPr lang="zh-TW" altLang="en-US" b="1" dirty="0">
                <a:solidFill>
                  <a:schemeClr val="tx1"/>
                </a:solidFill>
              </a:rPr>
              <a:t>繁體轉簡體</a:t>
            </a:r>
          </a:p>
        </p:txBody>
      </p:sp>
      <p:sp>
        <p:nvSpPr>
          <p:cNvPr id="17" name="矩形 16"/>
          <p:cNvSpPr/>
          <p:nvPr/>
        </p:nvSpPr>
        <p:spPr>
          <a:xfrm>
            <a:off x="3390901" y="4793905"/>
            <a:ext cx="2409092" cy="7297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UPPER-</a:t>
            </a:r>
            <a:r>
              <a:rPr lang="zh-TW" altLang="en-US" b="1" dirty="0">
                <a:solidFill>
                  <a:schemeClr val="tx1"/>
                </a:solidFill>
              </a:rPr>
              <a:t>轉大寫</a:t>
            </a:r>
          </a:p>
        </p:txBody>
      </p:sp>
      <p:sp>
        <p:nvSpPr>
          <p:cNvPr id="18" name="矩形 17"/>
          <p:cNvSpPr/>
          <p:nvPr/>
        </p:nvSpPr>
        <p:spPr>
          <a:xfrm>
            <a:off x="6128239" y="4784953"/>
            <a:ext cx="2409092" cy="7297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WTN-</a:t>
            </a:r>
            <a:r>
              <a:rPr lang="zh-TW" altLang="en-US" b="1" dirty="0">
                <a:solidFill>
                  <a:schemeClr val="tx1"/>
                </a:solidFill>
              </a:rPr>
              <a:t>全形轉半形</a:t>
            </a:r>
          </a:p>
        </p:txBody>
      </p:sp>
      <p:sp>
        <p:nvSpPr>
          <p:cNvPr id="19" name="矩形 18"/>
          <p:cNvSpPr/>
          <p:nvPr/>
        </p:nvSpPr>
        <p:spPr>
          <a:xfrm>
            <a:off x="8830408" y="2722563"/>
            <a:ext cx="2409092" cy="7297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</a:rPr>
              <a:t>PAR-</a:t>
            </a:r>
            <a:r>
              <a:rPr lang="zh-TW" altLang="en-US" sz="1600" b="1" dirty="0">
                <a:solidFill>
                  <a:schemeClr val="tx1"/>
                </a:solidFill>
              </a:rPr>
              <a:t>參數欄位</a:t>
            </a:r>
          </a:p>
        </p:txBody>
      </p:sp>
      <p:sp>
        <p:nvSpPr>
          <p:cNvPr id="20" name="矩形 19"/>
          <p:cNvSpPr/>
          <p:nvPr/>
        </p:nvSpPr>
        <p:spPr>
          <a:xfrm>
            <a:off x="8865577" y="3730626"/>
            <a:ext cx="2409092" cy="7297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BEG-</a:t>
            </a:r>
            <a:r>
              <a:rPr lang="zh-TW" altLang="en-US" b="1" dirty="0">
                <a:solidFill>
                  <a:schemeClr val="tx1"/>
                </a:solidFill>
              </a:rPr>
              <a:t>資料起始時間</a:t>
            </a:r>
          </a:p>
        </p:txBody>
      </p:sp>
      <p:sp>
        <p:nvSpPr>
          <p:cNvPr id="21" name="矩形 20"/>
          <p:cNvSpPr/>
          <p:nvPr/>
        </p:nvSpPr>
        <p:spPr>
          <a:xfrm>
            <a:off x="8865577" y="4784953"/>
            <a:ext cx="2409092" cy="7297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END-</a:t>
            </a:r>
            <a:r>
              <a:rPr lang="zh-TW" altLang="en-US" b="1" dirty="0">
                <a:solidFill>
                  <a:schemeClr val="tx1"/>
                </a:solidFill>
              </a:rPr>
              <a:t>資料截止時間</a:t>
            </a:r>
          </a:p>
        </p:txBody>
      </p:sp>
    </p:spTree>
    <p:extLst>
      <p:ext uri="{BB962C8B-B14F-4D97-AF65-F5344CB8AC3E}">
        <p14:creationId xmlns:p14="http://schemas.microsoft.com/office/powerpoint/2010/main" val="188904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系統模組功能說明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19835" y="2212731"/>
            <a:ext cx="10084777" cy="4214446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硬體架構</a:t>
            </a:r>
            <a:r>
              <a:rPr lang="zh-TW" altLang="en-US" b="1" dirty="0">
                <a:solidFill>
                  <a:srgbClr val="FF0000"/>
                </a:solidFill>
              </a:rPr>
              <a:t>圖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系統功能模組方塊圖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00574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tx1"/>
                </a:solidFill>
              </a:rPr>
              <a:t>程式物件</a:t>
            </a:r>
            <a:br>
              <a:rPr lang="zh-TW" altLang="en-US" b="1" dirty="0">
                <a:solidFill>
                  <a:schemeClr val="tx1"/>
                </a:solidFill>
              </a:rPr>
            </a:b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05255" y="2133600"/>
            <a:ext cx="2409092" cy="72976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View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05255" y="3091962"/>
            <a:ext cx="2409092" cy="72976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Store</a:t>
            </a:r>
            <a:r>
              <a:rPr lang="zh-TW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zh-TW" b="1" dirty="0" smtClean="0">
                <a:solidFill>
                  <a:schemeClr val="tx1"/>
                </a:solidFill>
              </a:rPr>
              <a:t>Procedure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05255" y="4255477"/>
            <a:ext cx="2409092" cy="72976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Function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88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tx1"/>
                </a:solidFill>
              </a:rPr>
              <a:t>檔案總管</a:t>
            </a:r>
            <a:r>
              <a:rPr lang="zh-TW" altLang="en-US" dirty="0">
                <a:solidFill>
                  <a:srgbClr val="0070C0"/>
                </a:solidFill>
              </a:rPr>
              <a:t/>
            </a:r>
            <a:br>
              <a:rPr lang="zh-TW" altLang="en-US" dirty="0">
                <a:solidFill>
                  <a:srgbClr val="0070C0"/>
                </a:solidFill>
              </a:rPr>
            </a:b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880846" y="1905000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遠端資料夾瀏覽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80846" y="2855984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Ftp</a:t>
            </a:r>
            <a:r>
              <a:rPr lang="zh-TW" altLang="en-US" dirty="0" smtClean="0">
                <a:solidFill>
                  <a:schemeClr val="tx1"/>
                </a:solidFill>
              </a:rPr>
              <a:t>資料夾瀏覽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80846" y="3887614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Ftp</a:t>
            </a:r>
            <a:r>
              <a:rPr lang="zh-TW" altLang="en-US" dirty="0" smtClean="0">
                <a:solidFill>
                  <a:schemeClr val="tx1"/>
                </a:solidFill>
              </a:rPr>
              <a:t>檔案下載至遠端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880846" y="4925002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從遠端上傳檔案至</a:t>
            </a:r>
            <a:r>
              <a:rPr lang="en-US" altLang="zh-TW" dirty="0" smtClean="0">
                <a:solidFill>
                  <a:schemeClr val="tx1"/>
                </a:solidFill>
              </a:rPr>
              <a:t>Ftp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5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安全性管理</a:t>
            </a:r>
            <a:endParaRPr lang="zh-TW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945174" y="1799493"/>
            <a:ext cx="2409092" cy="7297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變更登入密碼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76625" y="4167558"/>
            <a:ext cx="2409092" cy="7297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權限管理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39971" y="2971952"/>
            <a:ext cx="2409092" cy="7297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功能別維護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08077" y="2971952"/>
            <a:ext cx="2409092" cy="7297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權限指派角色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08077" y="1805355"/>
            <a:ext cx="2409092" cy="7297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角色管理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539528" y="2971952"/>
            <a:ext cx="2409092" cy="7297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角色指派權限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08077" y="4153206"/>
            <a:ext cx="2409092" cy="7297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人員管理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008077" y="5351593"/>
            <a:ext cx="2409092" cy="7297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人員指派角色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539528" y="1788371"/>
            <a:ext cx="2409092" cy="7297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角色指派成員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39971" y="4167558"/>
            <a:ext cx="2409092" cy="7297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功能</a:t>
            </a:r>
            <a:r>
              <a:rPr lang="zh-TW" altLang="en-US" dirty="0">
                <a:solidFill>
                  <a:srgbClr val="FF0000"/>
                </a:solidFill>
              </a:rPr>
              <a:t>維護</a:t>
            </a:r>
          </a:p>
        </p:txBody>
      </p:sp>
      <p:sp>
        <p:nvSpPr>
          <p:cNvPr id="15" name="矩形 14"/>
          <p:cNvSpPr/>
          <p:nvPr/>
        </p:nvSpPr>
        <p:spPr>
          <a:xfrm>
            <a:off x="939971" y="5351593"/>
            <a:ext cx="2409092" cy="7297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選單維護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476625" y="5351593"/>
            <a:ext cx="2409092" cy="7297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權限指派功能別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476625" y="1791001"/>
            <a:ext cx="2409092" cy="7297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功能附加功能別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476625" y="2973719"/>
            <a:ext cx="2409092" cy="7297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功能附加選單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01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659567"/>
          </a:xfrm>
        </p:spPr>
        <p:txBody>
          <a:bodyPr/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權限清單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一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798512" y="1458933"/>
            <a:ext cx="2409092" cy="7297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rgbClr val="FF0000"/>
                </a:solidFill>
              </a:rPr>
              <a:t>系統管理員</a:t>
            </a:r>
          </a:p>
        </p:txBody>
      </p:sp>
      <p:sp>
        <p:nvSpPr>
          <p:cNvPr id="6" name="矩形 5"/>
          <p:cNvSpPr/>
          <p:nvPr/>
        </p:nvSpPr>
        <p:spPr>
          <a:xfrm>
            <a:off x="3742469" y="1435183"/>
            <a:ext cx="2409092" cy="7297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rgbClr val="FF0000"/>
                </a:solidFill>
              </a:rPr>
              <a:t>一般使用者</a:t>
            </a:r>
          </a:p>
        </p:txBody>
      </p:sp>
      <p:sp>
        <p:nvSpPr>
          <p:cNvPr id="7" name="矩形 6"/>
          <p:cNvSpPr/>
          <p:nvPr/>
        </p:nvSpPr>
        <p:spPr>
          <a:xfrm>
            <a:off x="6475825" y="4645121"/>
            <a:ext cx="2409092" cy="7297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>
                <a:solidFill>
                  <a:schemeClr val="tx1"/>
                </a:solidFill>
              </a:rPr>
              <a:t>檔案路徑管理員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98512" y="3571949"/>
            <a:ext cx="2409092" cy="7297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批次作業管理員</a:t>
            </a:r>
          </a:p>
        </p:txBody>
      </p:sp>
      <p:sp>
        <p:nvSpPr>
          <p:cNvPr id="9" name="矩形 8"/>
          <p:cNvSpPr/>
          <p:nvPr/>
        </p:nvSpPr>
        <p:spPr>
          <a:xfrm>
            <a:off x="798511" y="4591197"/>
            <a:ext cx="2409092" cy="7297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批次作業執行員</a:t>
            </a:r>
          </a:p>
        </p:txBody>
      </p:sp>
      <p:sp>
        <p:nvSpPr>
          <p:cNvPr id="10" name="矩形 9"/>
          <p:cNvSpPr/>
          <p:nvPr/>
        </p:nvSpPr>
        <p:spPr>
          <a:xfrm>
            <a:off x="798511" y="2519134"/>
            <a:ext cx="2409092" cy="7297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批次作業檢視員</a:t>
            </a:r>
          </a:p>
        </p:txBody>
      </p:sp>
      <p:sp>
        <p:nvSpPr>
          <p:cNvPr id="11" name="矩形 10"/>
          <p:cNvSpPr/>
          <p:nvPr/>
        </p:nvSpPr>
        <p:spPr>
          <a:xfrm>
            <a:off x="3742469" y="3606458"/>
            <a:ext cx="2409092" cy="7297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批次檢視員</a:t>
            </a:r>
          </a:p>
        </p:txBody>
      </p:sp>
      <p:sp>
        <p:nvSpPr>
          <p:cNvPr id="12" name="矩形 11"/>
          <p:cNvSpPr/>
          <p:nvPr/>
        </p:nvSpPr>
        <p:spPr>
          <a:xfrm>
            <a:off x="3742469" y="2500969"/>
            <a:ext cx="2409092" cy="7297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批次記錄檢視員</a:t>
            </a:r>
          </a:p>
        </p:txBody>
      </p:sp>
      <p:sp>
        <p:nvSpPr>
          <p:cNvPr id="13" name="矩形 12"/>
          <p:cNvSpPr/>
          <p:nvPr/>
        </p:nvSpPr>
        <p:spPr>
          <a:xfrm>
            <a:off x="6475825" y="2519134"/>
            <a:ext cx="2409092" cy="7297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>
                <a:solidFill>
                  <a:schemeClr val="tx1"/>
                </a:solidFill>
              </a:rPr>
              <a:t>連線設定管理員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459144" y="3561170"/>
            <a:ext cx="2409092" cy="7297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>
                <a:solidFill>
                  <a:schemeClr val="tx1"/>
                </a:solidFill>
              </a:rPr>
              <a:t>連線設定檢視員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459144" y="1435183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>
                <a:solidFill>
                  <a:schemeClr val="tx1"/>
                </a:solidFill>
              </a:rPr>
              <a:t>電子郵件管理員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42469" y="4585041"/>
            <a:ext cx="2409092" cy="7297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>
                <a:solidFill>
                  <a:schemeClr val="tx1"/>
                </a:solidFill>
              </a:rPr>
              <a:t>公用代碼管理員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192500" y="1395480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>
                <a:solidFill>
                  <a:schemeClr val="tx1"/>
                </a:solidFill>
              </a:rPr>
              <a:t>電子郵件檢視員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790959" y="5627077"/>
            <a:ext cx="2409092" cy="7297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>
                <a:solidFill>
                  <a:schemeClr val="tx1"/>
                </a:solidFill>
              </a:rPr>
              <a:t>公用代碼檢視員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98511" y="5695735"/>
            <a:ext cx="2409092" cy="7297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>
                <a:solidFill>
                  <a:schemeClr val="tx1"/>
                </a:solidFill>
              </a:rPr>
              <a:t>作業迴圈管理員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192500" y="2500969"/>
            <a:ext cx="2409092" cy="729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>
                <a:solidFill>
                  <a:schemeClr val="tx1"/>
                </a:solidFill>
              </a:rPr>
              <a:t>排程管理員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192500" y="4648494"/>
            <a:ext cx="2409092" cy="729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>
                <a:solidFill>
                  <a:schemeClr val="tx1"/>
                </a:solidFill>
              </a:rPr>
              <a:t>排程作業檢視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192500" y="3543005"/>
            <a:ext cx="2409092" cy="729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>
                <a:solidFill>
                  <a:schemeClr val="tx1"/>
                </a:solidFill>
              </a:rPr>
              <a:t>排程作業管理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192500" y="5627077"/>
            <a:ext cx="2409092" cy="729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>
                <a:solidFill>
                  <a:schemeClr val="tx1"/>
                </a:solidFill>
              </a:rPr>
              <a:t>排程檢視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459144" y="5613446"/>
            <a:ext cx="2409092" cy="7297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>
                <a:solidFill>
                  <a:schemeClr val="tx1"/>
                </a:solidFill>
              </a:rPr>
              <a:t>檔案路徑檢視員</a:t>
            </a:r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91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586876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權限清單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二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798511" y="1491465"/>
            <a:ext cx="2409092" cy="7297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>
                <a:solidFill>
                  <a:schemeClr val="tx1"/>
                </a:solidFill>
              </a:rPr>
              <a:t>授權管理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8418" y="2509357"/>
            <a:ext cx="2409092" cy="7297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>
                <a:solidFill>
                  <a:schemeClr val="tx1"/>
                </a:solidFill>
              </a:rPr>
              <a:t>授權檢視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26102" y="5563034"/>
            <a:ext cx="2409092" cy="7297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rgbClr val="FF0000"/>
                </a:solidFill>
              </a:rPr>
              <a:t>系統檢視員</a:t>
            </a:r>
          </a:p>
        </p:txBody>
      </p:sp>
      <p:sp>
        <p:nvSpPr>
          <p:cNvPr id="8" name="矩形 7"/>
          <p:cNvSpPr/>
          <p:nvPr/>
        </p:nvSpPr>
        <p:spPr>
          <a:xfrm>
            <a:off x="838418" y="3527249"/>
            <a:ext cx="2409092" cy="7297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>
                <a:solidFill>
                  <a:schemeClr val="tx1"/>
                </a:solidFill>
              </a:rPr>
              <a:t>權限管理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38418" y="4545141"/>
            <a:ext cx="2409092" cy="7297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>
                <a:solidFill>
                  <a:schemeClr val="tx1"/>
                </a:solidFill>
              </a:rPr>
              <a:t>權限暨授權管理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38418" y="5563034"/>
            <a:ext cx="2409092" cy="7297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>
                <a:solidFill>
                  <a:schemeClr val="tx1"/>
                </a:solidFill>
              </a:rPr>
              <a:t>權限暨授權檢視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632260" y="3501129"/>
            <a:ext cx="2409092" cy="7297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>
                <a:solidFill>
                  <a:schemeClr val="tx1"/>
                </a:solidFill>
              </a:rPr>
              <a:t>資料表管理員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632260" y="5570981"/>
            <a:ext cx="2409092" cy="7297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>
                <a:solidFill>
                  <a:schemeClr val="tx1"/>
                </a:solidFill>
              </a:rPr>
              <a:t>權限檢視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418994" y="1458933"/>
            <a:ext cx="2409092" cy="7297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>
                <a:solidFill>
                  <a:schemeClr val="tx1"/>
                </a:solidFill>
              </a:rPr>
              <a:t>檔案瀏覽管理員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418994" y="2493239"/>
            <a:ext cx="2409092" cy="7297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>
                <a:solidFill>
                  <a:schemeClr val="tx1"/>
                </a:solidFill>
              </a:rPr>
              <a:t>遠端檔案下載管理員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585244" y="1455157"/>
            <a:ext cx="2409092" cy="7297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資料庫管理員</a:t>
            </a:r>
          </a:p>
        </p:txBody>
      </p:sp>
      <p:sp>
        <p:nvSpPr>
          <p:cNvPr id="16" name="矩形 15"/>
          <p:cNvSpPr/>
          <p:nvPr/>
        </p:nvSpPr>
        <p:spPr>
          <a:xfrm>
            <a:off x="3632260" y="4524116"/>
            <a:ext cx="2409092" cy="7297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>
                <a:solidFill>
                  <a:schemeClr val="tx1"/>
                </a:solidFill>
              </a:rPr>
              <a:t>資料表檢視員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585244" y="2478143"/>
            <a:ext cx="2409092" cy="7297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資料庫檢視員</a:t>
            </a:r>
          </a:p>
        </p:txBody>
      </p:sp>
      <p:sp>
        <p:nvSpPr>
          <p:cNvPr id="18" name="矩形 17"/>
          <p:cNvSpPr/>
          <p:nvPr/>
        </p:nvSpPr>
        <p:spPr>
          <a:xfrm>
            <a:off x="6418994" y="4561851"/>
            <a:ext cx="2409092" cy="7297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>
                <a:solidFill>
                  <a:schemeClr val="tx1"/>
                </a:solidFill>
              </a:rPr>
              <a:t>檔案瀏覽檢視員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418994" y="3527545"/>
            <a:ext cx="2409092" cy="7297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>
                <a:solidFill>
                  <a:schemeClr val="tx1"/>
                </a:solidFill>
              </a:rPr>
              <a:t>遠端檔案上傳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095519" y="1475494"/>
            <a:ext cx="2409092" cy="7297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>
                <a:solidFill>
                  <a:schemeClr val="tx1"/>
                </a:solidFill>
              </a:rPr>
              <a:t>FTP</a:t>
            </a:r>
            <a:r>
              <a:rPr lang="zh-TW" altLang="en-US" b="1">
                <a:solidFill>
                  <a:schemeClr val="tx1"/>
                </a:solidFill>
              </a:rPr>
              <a:t>檔案瀏覽管理員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095519" y="3547155"/>
            <a:ext cx="2409092" cy="7297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>
                <a:solidFill>
                  <a:schemeClr val="tx1"/>
                </a:solidFill>
              </a:rPr>
              <a:t>FTP</a:t>
            </a:r>
            <a:r>
              <a:rPr lang="zh-TW" altLang="en-US" b="1">
                <a:solidFill>
                  <a:schemeClr val="tx1"/>
                </a:solidFill>
              </a:rPr>
              <a:t>檔案上傳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095519" y="2520507"/>
            <a:ext cx="2409092" cy="7297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>
                <a:solidFill>
                  <a:schemeClr val="tx1"/>
                </a:solidFill>
              </a:rPr>
              <a:t>FTP</a:t>
            </a:r>
            <a:r>
              <a:rPr lang="zh-TW" altLang="en-US" b="1">
                <a:solidFill>
                  <a:schemeClr val="tx1"/>
                </a:solidFill>
              </a:rPr>
              <a:t>檔案下載管理員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095519" y="4573803"/>
            <a:ext cx="2409092" cy="7297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>
                <a:solidFill>
                  <a:schemeClr val="tx1"/>
                </a:solidFill>
              </a:rPr>
              <a:t>FTP</a:t>
            </a:r>
            <a:r>
              <a:rPr lang="zh-TW" altLang="en-US" b="1">
                <a:solidFill>
                  <a:schemeClr val="tx1"/>
                </a:solidFill>
              </a:rPr>
              <a:t>檔案瀏覽檢視員</a:t>
            </a:r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86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E103FC-18CF-BB40-9570-206C9F8B9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5177" y="606362"/>
            <a:ext cx="8911687" cy="1280890"/>
          </a:xfrm>
        </p:spPr>
        <p:txBody>
          <a:bodyPr/>
          <a:lstStyle/>
          <a:p>
            <a:pPr algn="ctr"/>
            <a:r>
              <a:rPr lang="en-US" altLang="zh-TW" b="1" dirty="0" smtClean="0"/>
              <a:t>SBP</a:t>
            </a:r>
            <a:r>
              <a:rPr lang="zh-TW" altLang="en-US" b="1" dirty="0" smtClean="0"/>
              <a:t>與</a:t>
            </a:r>
            <a:r>
              <a:rPr lang="en-US" altLang="zh-TW" b="1" dirty="0"/>
              <a:t>ETL</a:t>
            </a:r>
            <a:r>
              <a:rPr lang="zh-TW" altLang="en-US" b="1" dirty="0"/>
              <a:t>工具</a:t>
            </a:r>
            <a:r>
              <a:rPr lang="zh-TW" altLang="en-US" b="1" dirty="0" smtClean="0"/>
              <a:t>比較</a:t>
            </a:r>
            <a:r>
              <a:rPr lang="en-US" altLang="zh-TW" b="1" dirty="0" smtClean="0"/>
              <a:t>(1/2)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FC538642-A822-A44C-82CD-06DE871EFA32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387927" y="1246807"/>
          <a:ext cx="11314547" cy="529599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39193">
                  <a:extLst>
                    <a:ext uri="{9D8B030D-6E8A-4147-A177-3AD203B41FA5}">
                      <a16:colId xmlns:a16="http://schemas.microsoft.com/office/drawing/2014/main" val="1900113868"/>
                    </a:ext>
                  </a:extLst>
                </a:gridCol>
                <a:gridCol w="4545053">
                  <a:extLst>
                    <a:ext uri="{9D8B030D-6E8A-4147-A177-3AD203B41FA5}">
                      <a16:colId xmlns:a16="http://schemas.microsoft.com/office/drawing/2014/main" val="4001221872"/>
                    </a:ext>
                  </a:extLst>
                </a:gridCol>
                <a:gridCol w="3787546">
                  <a:extLst>
                    <a:ext uri="{9D8B030D-6E8A-4147-A177-3AD203B41FA5}">
                      <a16:colId xmlns:a16="http://schemas.microsoft.com/office/drawing/2014/main" val="335174292"/>
                    </a:ext>
                  </a:extLst>
                </a:gridCol>
                <a:gridCol w="742755">
                  <a:extLst>
                    <a:ext uri="{9D8B030D-6E8A-4147-A177-3AD203B41FA5}">
                      <a16:colId xmlns:a16="http://schemas.microsoft.com/office/drawing/2014/main" val="3990363164"/>
                    </a:ext>
                  </a:extLst>
                </a:gridCol>
              </a:tblGrid>
              <a:tr h="354168">
                <a:tc>
                  <a:txBody>
                    <a:bodyPr/>
                    <a:lstStyle/>
                    <a:p>
                      <a:r>
                        <a:rPr lang="zh-TW" altLang="en-US" dirty="0"/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傳統</a:t>
                      </a:r>
                      <a:r>
                        <a:rPr lang="en-US" altLang="zh-TW"/>
                        <a:t>ETL</a:t>
                      </a:r>
                      <a:r>
                        <a:rPr lang="zh-TW" altLang="en-US"/>
                        <a:t>工具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SBP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優勢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819544"/>
                  </a:ext>
                </a:extLst>
              </a:tr>
              <a:tr h="354168">
                <a:tc>
                  <a:txBody>
                    <a:bodyPr/>
                    <a:lstStyle/>
                    <a:p>
                      <a:r>
                        <a:rPr lang="zh-TW" altLang="en-US"/>
                        <a:t>使用主要對象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IT</a:t>
                      </a:r>
                      <a:r>
                        <a:rPr lang="zh-TW" altLang="en-US" dirty="0"/>
                        <a:t>開發或管理人員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非</a:t>
                      </a:r>
                      <a:r>
                        <a:rPr lang="en-US" altLang="zh-TW" dirty="0"/>
                        <a:t>IT</a:t>
                      </a:r>
                      <a:r>
                        <a:rPr lang="zh-TW" altLang="en-US" dirty="0"/>
                        <a:t>人員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SBP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693028"/>
                  </a:ext>
                </a:extLst>
              </a:tr>
              <a:tr h="885420">
                <a:tc>
                  <a:txBody>
                    <a:bodyPr/>
                    <a:lstStyle/>
                    <a:p>
                      <a:r>
                        <a:rPr lang="zh-TW" altLang="en-US" dirty="0"/>
                        <a:t>主要功能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以開發，</a:t>
                      </a:r>
                      <a:r>
                        <a:rPr lang="zh-TW" altLang="en-US" dirty="0" smtClean="0"/>
                        <a:t>元件，執行，排程管理為主。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其他管理，部屬，維護，監控大多透過應用程式自行開發，無統一界面。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具有開發，管理，部屬</a:t>
                      </a:r>
                      <a:r>
                        <a:rPr lang="zh-TW" altLang="en-US" dirty="0" smtClean="0"/>
                        <a:t>，執行</a:t>
                      </a:r>
                      <a:r>
                        <a:rPr lang="zh-TW" altLang="en-US" dirty="0"/>
                        <a:t>，維護，監控，且統一使用界</a:t>
                      </a:r>
                      <a:r>
                        <a:rPr lang="zh-TW" altLang="en-US" dirty="0" smtClean="0"/>
                        <a:t>面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en-US" altLang="zh-TW" dirty="0" err="1" smtClean="0"/>
                        <a:t>SBPWeb</a:t>
                      </a:r>
                      <a:r>
                        <a:rPr lang="zh-TW" altLang="en-US" dirty="0" smtClean="0"/>
                        <a:t>或</a:t>
                      </a:r>
                      <a:r>
                        <a:rPr lang="en-US" altLang="zh-TW" dirty="0" smtClean="0"/>
                        <a:t>APP)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SBP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967281"/>
                  </a:ext>
                </a:extLst>
              </a:tr>
              <a:tr h="619794">
                <a:tc>
                  <a:txBody>
                    <a:bodyPr/>
                    <a:lstStyle/>
                    <a:p>
                      <a:r>
                        <a:rPr lang="zh-TW" altLang="en-US" dirty="0"/>
                        <a:t>開發模組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以程式元件</a:t>
                      </a:r>
                      <a:r>
                        <a:rPr lang="zh-TW" altLang="en-US" dirty="0" smtClean="0"/>
                        <a:t>為主。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經由</a:t>
                      </a:r>
                      <a:r>
                        <a:rPr lang="zh-TW" altLang="en-US" dirty="0"/>
                        <a:t>開發</a:t>
                      </a:r>
                      <a:r>
                        <a:rPr lang="zh-TW" altLang="en-US" dirty="0" smtClean="0"/>
                        <a:t>人員開發</a:t>
                      </a:r>
                      <a:r>
                        <a:rPr lang="zh-TW" altLang="en-US" dirty="0"/>
                        <a:t>成應用模組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以應用模組開發為主</a:t>
                      </a:r>
                      <a:r>
                        <a:rPr lang="zh-TW" altLang="en-US" dirty="0" smtClean="0"/>
                        <a:t>，透過</a:t>
                      </a:r>
                      <a:r>
                        <a:rPr lang="zh-TW" altLang="en-US" dirty="0"/>
                        <a:t>參數化設定</a:t>
                      </a:r>
                      <a:r>
                        <a:rPr lang="zh-TW" altLang="en-US" dirty="0" smtClean="0"/>
                        <a:t>即可。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SBP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532229"/>
                  </a:ext>
                </a:extLst>
              </a:tr>
              <a:tr h="619794">
                <a:tc>
                  <a:txBody>
                    <a:bodyPr/>
                    <a:lstStyle/>
                    <a:p>
                      <a:r>
                        <a:rPr lang="zh-TW" altLang="en-US" dirty="0"/>
                        <a:t>執行作業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大多只能透過時間排程或</a:t>
                      </a:r>
                      <a:r>
                        <a:rPr lang="en-US" altLang="zh-TW" dirty="0"/>
                        <a:t>ETL</a:t>
                      </a:r>
                      <a:r>
                        <a:rPr lang="zh-TW" altLang="en-US" dirty="0"/>
                        <a:t>開發工具</a:t>
                      </a:r>
                      <a:r>
                        <a:rPr lang="zh-TW" altLang="en-US" dirty="0" smtClean="0"/>
                        <a:t>執行。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除非</a:t>
                      </a:r>
                      <a:r>
                        <a:rPr lang="zh-TW" altLang="en-US" dirty="0"/>
                        <a:t>額外開發應用程式才能執行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手動</a:t>
                      </a:r>
                      <a:r>
                        <a:rPr lang="zh-TW" altLang="en-US" dirty="0"/>
                        <a:t>或排程或外部事件</a:t>
                      </a:r>
                      <a:r>
                        <a:rPr lang="zh-TW" altLang="en-US" dirty="0" smtClean="0"/>
                        <a:t>觸發或</a:t>
                      </a:r>
                      <a:r>
                        <a:rPr lang="en-US" altLang="zh-TW" dirty="0" smtClean="0"/>
                        <a:t>SQL</a:t>
                      </a:r>
                      <a:r>
                        <a:rPr lang="zh-TW" altLang="en-US" dirty="0" smtClean="0"/>
                        <a:t>命令或呼叫</a:t>
                      </a:r>
                      <a:r>
                        <a:rPr lang="en-US" altLang="zh-TW" dirty="0" smtClean="0"/>
                        <a:t>WEBAPI</a:t>
                      </a:r>
                      <a:r>
                        <a:rPr lang="zh-TW" altLang="en-US" dirty="0" smtClean="0"/>
                        <a:t>皆</a:t>
                      </a:r>
                      <a:r>
                        <a:rPr lang="zh-TW" altLang="en-US" dirty="0"/>
                        <a:t>可執行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SBP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322977"/>
                  </a:ext>
                </a:extLst>
              </a:tr>
              <a:tr h="619794">
                <a:tc>
                  <a:txBody>
                    <a:bodyPr/>
                    <a:lstStyle/>
                    <a:p>
                      <a:r>
                        <a:rPr lang="zh-TW" altLang="en-US" dirty="0"/>
                        <a:t>檢視作業或檔案執行記錄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無，開發</a:t>
                      </a:r>
                      <a:r>
                        <a:rPr lang="zh-TW" altLang="en-US" dirty="0"/>
                        <a:t>人員需特別</a:t>
                      </a:r>
                      <a:r>
                        <a:rPr lang="zh-TW" altLang="en-US" dirty="0" smtClean="0"/>
                        <a:t>開發。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有，開發</a:t>
                      </a:r>
                      <a:r>
                        <a:rPr lang="zh-TW" altLang="en-US" dirty="0"/>
                        <a:t>人員無需特別</a:t>
                      </a:r>
                      <a:r>
                        <a:rPr lang="zh-TW" altLang="en-US" dirty="0" smtClean="0"/>
                        <a:t>開發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SBP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765713"/>
                  </a:ext>
                </a:extLst>
              </a:tr>
              <a:tr h="88542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檔案匯入資料異常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無，大多數資料若有問題系統會停止，除非透過程式特別處理產生紀錄，再透過應用程式查詢檢視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方便檢視檔案總筆數、成功筆數、失敗筆數、那些欄位異常及異常原因，原始異常資料內容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SBP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853053"/>
                  </a:ext>
                </a:extLst>
              </a:tr>
              <a:tr h="815433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檢視</a:t>
                      </a:r>
                      <a:r>
                        <a:rPr lang="zh-TW" altLang="en-US" dirty="0"/>
                        <a:t>程式執行流程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有，但大多</a:t>
                      </a:r>
                      <a:r>
                        <a:rPr lang="zh-TW" altLang="en-US" dirty="0"/>
                        <a:t>透過</a:t>
                      </a:r>
                      <a:r>
                        <a:rPr lang="en-US" altLang="zh-TW" dirty="0"/>
                        <a:t>ETL</a:t>
                      </a:r>
                      <a:r>
                        <a:rPr lang="zh-TW" altLang="en-US" dirty="0"/>
                        <a:t>開發工具才能知道執行流程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有，所有人皆可檢視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SBP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355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203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E103FC-18CF-BB40-9570-206C9F8B9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5177" y="606362"/>
            <a:ext cx="8911687" cy="1280890"/>
          </a:xfrm>
        </p:spPr>
        <p:txBody>
          <a:bodyPr/>
          <a:lstStyle/>
          <a:p>
            <a:pPr algn="ctr"/>
            <a:r>
              <a:rPr lang="en-US" altLang="zh-TW" b="1" dirty="0" smtClean="0"/>
              <a:t>SBP</a:t>
            </a:r>
            <a:r>
              <a:rPr lang="zh-TW" altLang="en-US" b="1" dirty="0" smtClean="0"/>
              <a:t>與</a:t>
            </a:r>
            <a:r>
              <a:rPr lang="en-US" altLang="zh-TW" b="1" dirty="0"/>
              <a:t>ETL</a:t>
            </a:r>
            <a:r>
              <a:rPr lang="zh-TW" altLang="en-US" b="1" dirty="0"/>
              <a:t>工具</a:t>
            </a:r>
            <a:r>
              <a:rPr lang="zh-TW" altLang="en-US" b="1" dirty="0" smtClean="0"/>
              <a:t>比較</a:t>
            </a:r>
            <a:r>
              <a:rPr lang="en-US" altLang="zh-TW" b="1" dirty="0" smtClean="0"/>
              <a:t>(2/2)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FC538642-A822-A44C-82CD-06DE871EFA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2761131"/>
              </p:ext>
            </p:extLst>
          </p:nvPr>
        </p:nvGraphicFramePr>
        <p:xfrm>
          <a:off x="1028506" y="1246807"/>
          <a:ext cx="10208976" cy="545705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19494">
                  <a:extLst>
                    <a:ext uri="{9D8B030D-6E8A-4147-A177-3AD203B41FA5}">
                      <a16:colId xmlns:a16="http://schemas.microsoft.com/office/drawing/2014/main" val="1900113868"/>
                    </a:ext>
                  </a:extLst>
                </a:gridCol>
                <a:gridCol w="3482109">
                  <a:extLst>
                    <a:ext uri="{9D8B030D-6E8A-4147-A177-3AD203B41FA5}">
                      <a16:colId xmlns:a16="http://schemas.microsoft.com/office/drawing/2014/main" val="4001221872"/>
                    </a:ext>
                  </a:extLst>
                </a:gridCol>
                <a:gridCol w="3953164">
                  <a:extLst>
                    <a:ext uri="{9D8B030D-6E8A-4147-A177-3AD203B41FA5}">
                      <a16:colId xmlns:a16="http://schemas.microsoft.com/office/drawing/2014/main" val="335174292"/>
                    </a:ext>
                  </a:extLst>
                </a:gridCol>
                <a:gridCol w="754209">
                  <a:extLst>
                    <a:ext uri="{9D8B030D-6E8A-4147-A177-3AD203B41FA5}">
                      <a16:colId xmlns:a16="http://schemas.microsoft.com/office/drawing/2014/main" val="3990363164"/>
                    </a:ext>
                  </a:extLst>
                </a:gridCol>
              </a:tblGrid>
              <a:tr h="386458">
                <a:tc>
                  <a:txBody>
                    <a:bodyPr/>
                    <a:lstStyle/>
                    <a:p>
                      <a:r>
                        <a:rPr lang="zh-TW" altLang="en-US" dirty="0"/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傳統</a:t>
                      </a:r>
                      <a:r>
                        <a:rPr lang="en-US" altLang="zh-TW"/>
                        <a:t>ETL</a:t>
                      </a:r>
                      <a:r>
                        <a:rPr lang="zh-TW" altLang="en-US"/>
                        <a:t>工具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SBP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優勢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819544"/>
                  </a:ext>
                </a:extLst>
              </a:tr>
              <a:tr h="742307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產生程式</a:t>
                      </a:r>
                      <a:r>
                        <a:rPr lang="zh-TW" altLang="en-US" dirty="0"/>
                        <a:t>文件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無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設定內容皆儲存在資料庫內，透過</a:t>
                      </a:r>
                      <a:r>
                        <a:rPr lang="en-US" altLang="zh-TW" dirty="0" smtClean="0"/>
                        <a:t>Excel</a:t>
                      </a:r>
                      <a:r>
                        <a:rPr lang="zh-TW" altLang="en-US" dirty="0" smtClean="0"/>
                        <a:t>及</a:t>
                      </a:r>
                      <a:r>
                        <a:rPr lang="en-US" altLang="zh-TW" dirty="0" smtClean="0"/>
                        <a:t>Reporting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Service</a:t>
                      </a:r>
                      <a:r>
                        <a:rPr lang="zh-TW" altLang="en-US" dirty="0" smtClean="0"/>
                        <a:t>產生設定報表文件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SBP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553769"/>
                  </a:ext>
                </a:extLst>
              </a:tr>
              <a:tr h="519615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資料來源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支援多種不同資料庫及協定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僅支援</a:t>
                      </a:r>
                      <a:r>
                        <a:rPr lang="en-US" altLang="zh-TW" dirty="0" smtClean="0"/>
                        <a:t>OLEDB</a:t>
                      </a:r>
                      <a:r>
                        <a:rPr lang="zh-TW" altLang="en-US" dirty="0" smtClean="0"/>
                        <a:t>方式連結異質性資料庫、檔案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ETL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478637"/>
                  </a:ext>
                </a:extLst>
              </a:tr>
              <a:tr h="386458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資料目的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支援多種不同資料庫及協定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僅支援</a:t>
                      </a:r>
                      <a:r>
                        <a:rPr lang="en-US" altLang="zh-TW" dirty="0" smtClean="0"/>
                        <a:t>MSSQL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Server</a:t>
                      </a:r>
                      <a:r>
                        <a:rPr lang="zh-TW" altLang="en-US" dirty="0" smtClean="0"/>
                        <a:t>、檔案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ETL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448470"/>
                  </a:ext>
                </a:extLst>
              </a:tr>
              <a:tr h="519615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擴充性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支援特定語言開發擴充功能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只支援</a:t>
                      </a:r>
                      <a:r>
                        <a:rPr lang="en-US" altLang="zh-TW" dirty="0" smtClean="0"/>
                        <a:t>SQL</a:t>
                      </a:r>
                      <a:r>
                        <a:rPr lang="zh-TW" altLang="en-US" dirty="0" smtClean="0"/>
                        <a:t>語法及執行外部</a:t>
                      </a:r>
                      <a:r>
                        <a:rPr lang="en-US" altLang="zh-TW" dirty="0" smtClean="0"/>
                        <a:t>SSIS</a:t>
                      </a:r>
                      <a:r>
                        <a:rPr lang="zh-TW" altLang="en-US" dirty="0" smtClean="0"/>
                        <a:t>及執行檔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ETL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209224"/>
                  </a:ext>
                </a:extLst>
              </a:tr>
              <a:tr h="386458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通知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提共多種不同通知功能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只支援</a:t>
                      </a:r>
                      <a:r>
                        <a:rPr lang="en-US" altLang="zh-TW" dirty="0" smtClean="0"/>
                        <a:t>Email</a:t>
                      </a:r>
                      <a:r>
                        <a:rPr lang="zh-TW" altLang="en-US" dirty="0" smtClean="0"/>
                        <a:t>及</a:t>
                      </a:r>
                      <a:r>
                        <a:rPr lang="en-US" altLang="zh-TW" dirty="0" smtClean="0"/>
                        <a:t>Line</a:t>
                      </a:r>
                      <a:r>
                        <a:rPr lang="zh-TW" altLang="en-US" dirty="0" smtClean="0"/>
                        <a:t>通知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ETL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173612"/>
                  </a:ext>
                </a:extLst>
              </a:tr>
              <a:tr h="964999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檔案存取方式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大多數可支援</a:t>
                      </a:r>
                      <a:r>
                        <a:rPr lang="en-US" altLang="zh-TW" dirty="0" err="1" smtClean="0"/>
                        <a:t>file,ftp</a:t>
                      </a:r>
                      <a:r>
                        <a:rPr lang="zh-TW" altLang="en-US" dirty="0" smtClean="0"/>
                        <a:t>協定存取檔案，其他必須自訂開發程式存取檔案，且通常無法直接檢視資料夾內容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可支援</a:t>
                      </a:r>
                      <a:r>
                        <a:rPr lang="en-US" altLang="zh-TW" dirty="0" smtClean="0"/>
                        <a:t>file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smtClean="0"/>
                        <a:t>http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smtClean="0"/>
                        <a:t>ftp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err="1" smtClean="0"/>
                        <a:t>sftp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err="1" smtClean="0"/>
                        <a:t>ftps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err="1" smtClean="0"/>
                        <a:t>unc</a:t>
                      </a:r>
                      <a:r>
                        <a:rPr lang="zh-TW" altLang="en-US" dirty="0" smtClean="0"/>
                        <a:t>方式存取檔案，也可管理資料夾及檔案內容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SBP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332935"/>
                  </a:ext>
                </a:extLst>
              </a:tr>
              <a:tr h="742307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資料庫管理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無，透過其他工具管理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支援建立資料表、資料字典、檢視與修改</a:t>
                      </a:r>
                      <a:r>
                        <a:rPr lang="en-US" altLang="zh-TW" dirty="0" smtClean="0"/>
                        <a:t>SQL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SERVER</a:t>
                      </a:r>
                      <a:r>
                        <a:rPr lang="zh-TW" altLang="en-US" dirty="0" smtClean="0"/>
                        <a:t>程式物件</a:t>
                      </a:r>
                      <a:r>
                        <a:rPr lang="en-US" altLang="zh-TW" dirty="0" smtClean="0"/>
                        <a:t>(VIEW,SP,FUNCTION,TRIGGER</a:t>
                      </a:r>
                      <a:r>
                        <a:rPr lang="zh-TW" altLang="en-US" dirty="0" smtClean="0"/>
                        <a:t>內容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SBP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556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185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圓角矩形 62"/>
          <p:cNvSpPr/>
          <p:nvPr/>
        </p:nvSpPr>
        <p:spPr>
          <a:xfrm>
            <a:off x="243191" y="1264555"/>
            <a:ext cx="1396409" cy="4341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架構一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一台</a:t>
            </a:r>
            <a:r>
              <a:rPr lang="en-US" altLang="zh-TW" dirty="0" smtClean="0"/>
              <a:t>Server)</a:t>
            </a:r>
            <a:endParaRPr lang="zh-TW" altLang="en-US" dirty="0"/>
          </a:p>
        </p:txBody>
      </p:sp>
      <p:pic>
        <p:nvPicPr>
          <p:cNvPr id="20" name="內容版面配置區 19" descr="Category:Telephone icons - Wikimedia Commons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97" y="3102288"/>
            <a:ext cx="828882" cy="571056"/>
          </a:xfrm>
        </p:spPr>
      </p:pic>
      <p:sp>
        <p:nvSpPr>
          <p:cNvPr id="4" name="矩形 3"/>
          <p:cNvSpPr/>
          <p:nvPr/>
        </p:nvSpPr>
        <p:spPr>
          <a:xfrm>
            <a:off x="1857376" y="1283856"/>
            <a:ext cx="9429460" cy="4510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柱 5"/>
          <p:cNvSpPr/>
          <p:nvPr/>
        </p:nvSpPr>
        <p:spPr>
          <a:xfrm>
            <a:off x="9877824" y="2194522"/>
            <a:ext cx="1338746" cy="335933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SBP</a:t>
            </a:r>
          </a:p>
          <a:p>
            <a:pPr algn="ctr"/>
            <a:r>
              <a:rPr lang="en-US" altLang="zh-TW" dirty="0" smtClean="0"/>
              <a:t>Repository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3229749" y="3676933"/>
            <a:ext cx="2353197" cy="5860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SBPClient.exe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72145" y="4610955"/>
            <a:ext cx="2364377" cy="4829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SBPLib.dll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向右箭號 11"/>
          <p:cNvSpPr/>
          <p:nvPr/>
        </p:nvSpPr>
        <p:spPr>
          <a:xfrm>
            <a:off x="5558127" y="4657958"/>
            <a:ext cx="435795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呼叫</a:t>
            </a:r>
            <a:endParaRPr lang="zh-TW" altLang="en-US" dirty="0"/>
          </a:p>
        </p:txBody>
      </p:sp>
      <p:sp>
        <p:nvSpPr>
          <p:cNvPr id="13" name="向下箭號 12"/>
          <p:cNvSpPr/>
          <p:nvPr/>
        </p:nvSpPr>
        <p:spPr>
          <a:xfrm>
            <a:off x="4199765" y="4277319"/>
            <a:ext cx="154569" cy="300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4487623" y="4277319"/>
            <a:ext cx="941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參考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063999" y="1849072"/>
            <a:ext cx="2364377" cy="37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rgbClr val="FF0000"/>
                </a:solidFill>
              </a:rPr>
              <a:t>SBPWeb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向下箭號 15"/>
          <p:cNvSpPr/>
          <p:nvPr/>
        </p:nvSpPr>
        <p:spPr>
          <a:xfrm>
            <a:off x="4199765" y="3166492"/>
            <a:ext cx="101936" cy="4853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4322344" y="3247723"/>
            <a:ext cx="941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執行</a:t>
            </a:r>
          </a:p>
        </p:txBody>
      </p:sp>
      <p:cxnSp>
        <p:nvCxnSpPr>
          <p:cNvPr id="40" name="直線單箭頭接點 39"/>
          <p:cNvCxnSpPr>
            <a:endCxn id="15" idx="1"/>
          </p:cNvCxnSpPr>
          <p:nvPr/>
        </p:nvCxnSpPr>
        <p:spPr>
          <a:xfrm>
            <a:off x="1674364" y="1986748"/>
            <a:ext cx="1389635" cy="48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/>
          <p:cNvSpPr txBox="1"/>
          <p:nvPr/>
        </p:nvSpPr>
        <p:spPr>
          <a:xfrm>
            <a:off x="1683028" y="1675265"/>
            <a:ext cx="1053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http://</a:t>
            </a:r>
            <a:endParaRPr lang="zh-TW" altLang="en-US" dirty="0"/>
          </a:p>
        </p:txBody>
      </p:sp>
      <p:sp>
        <p:nvSpPr>
          <p:cNvPr id="51" name="向右箭號 50"/>
          <p:cNvSpPr/>
          <p:nvPr/>
        </p:nvSpPr>
        <p:spPr>
          <a:xfrm>
            <a:off x="5460425" y="2700947"/>
            <a:ext cx="433319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呼叫</a:t>
            </a:r>
            <a:endParaRPr lang="zh-TW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6584790" y="3653329"/>
            <a:ext cx="2411811" cy="6239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rgbClr val="FF0000"/>
                </a:solidFill>
              </a:rPr>
              <a:t>SBPScheduleService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6" name="向右箭號 55"/>
          <p:cNvSpPr/>
          <p:nvPr/>
        </p:nvSpPr>
        <p:spPr>
          <a:xfrm flipH="1">
            <a:off x="5585174" y="3695869"/>
            <a:ext cx="9726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執行</a:t>
            </a:r>
          </a:p>
        </p:txBody>
      </p:sp>
      <p:sp>
        <p:nvSpPr>
          <p:cNvPr id="58" name="Freeform 108"/>
          <p:cNvSpPr>
            <a:spLocks noEditPoints="1"/>
          </p:cNvSpPr>
          <p:nvPr>
            <p:custDataLst>
              <p:custData r:id="rId1"/>
              <p:custData r:id="rId2"/>
            </p:custDataLst>
          </p:nvPr>
        </p:nvSpPr>
        <p:spPr bwMode="black">
          <a:xfrm>
            <a:off x="8047915" y="3166492"/>
            <a:ext cx="476651" cy="443669"/>
          </a:xfrm>
          <a:custGeom>
            <a:avLst/>
            <a:gdLst>
              <a:gd name="T0" fmla="*/ 29 w 70"/>
              <a:gd name="T1" fmla="*/ 9 h 78"/>
              <a:gd name="T2" fmla="*/ 9 w 70"/>
              <a:gd name="T3" fmla="*/ 6 h 78"/>
              <a:gd name="T4" fmla="*/ 5 w 70"/>
              <a:gd name="T5" fmla="*/ 26 h 78"/>
              <a:gd name="T6" fmla="*/ 29 w 70"/>
              <a:gd name="T7" fmla="*/ 9 h 78"/>
              <a:gd name="T8" fmla="*/ 50 w 70"/>
              <a:gd name="T9" fmla="*/ 49 h 78"/>
              <a:gd name="T10" fmla="*/ 54 w 70"/>
              <a:gd name="T11" fmla="*/ 46 h 78"/>
              <a:gd name="T12" fmla="*/ 50 w 70"/>
              <a:gd name="T13" fmla="*/ 42 h 78"/>
              <a:gd name="T14" fmla="*/ 40 w 70"/>
              <a:gd name="T15" fmla="*/ 42 h 78"/>
              <a:gd name="T16" fmla="*/ 40 w 70"/>
              <a:gd name="T17" fmla="*/ 29 h 78"/>
              <a:gd name="T18" fmla="*/ 36 w 70"/>
              <a:gd name="T19" fmla="*/ 25 h 78"/>
              <a:gd name="T20" fmla="*/ 33 w 70"/>
              <a:gd name="T21" fmla="*/ 29 h 78"/>
              <a:gd name="T22" fmla="*/ 33 w 70"/>
              <a:gd name="T23" fmla="*/ 46 h 78"/>
              <a:gd name="T24" fmla="*/ 36 w 70"/>
              <a:gd name="T25" fmla="*/ 49 h 78"/>
              <a:gd name="T26" fmla="*/ 50 w 70"/>
              <a:gd name="T27" fmla="*/ 49 h 78"/>
              <a:gd name="T28" fmla="*/ 36 w 70"/>
              <a:gd name="T29" fmla="*/ 20 h 78"/>
              <a:gd name="T30" fmla="*/ 62 w 70"/>
              <a:gd name="T31" fmla="*/ 46 h 78"/>
              <a:gd name="T32" fmla="*/ 36 w 70"/>
              <a:gd name="T33" fmla="*/ 71 h 78"/>
              <a:gd name="T34" fmla="*/ 11 w 70"/>
              <a:gd name="T35" fmla="*/ 46 h 78"/>
              <a:gd name="T36" fmla="*/ 36 w 70"/>
              <a:gd name="T37" fmla="*/ 20 h 78"/>
              <a:gd name="T38" fmla="*/ 36 w 70"/>
              <a:gd name="T39" fmla="*/ 78 h 78"/>
              <a:gd name="T40" fmla="*/ 69 w 70"/>
              <a:gd name="T41" fmla="*/ 46 h 78"/>
              <a:gd name="T42" fmla="*/ 36 w 70"/>
              <a:gd name="T43" fmla="*/ 13 h 78"/>
              <a:gd name="T44" fmla="*/ 4 w 70"/>
              <a:gd name="T45" fmla="*/ 46 h 78"/>
              <a:gd name="T46" fmla="*/ 36 w 70"/>
              <a:gd name="T47" fmla="*/ 78 h 78"/>
              <a:gd name="T48" fmla="*/ 42 w 70"/>
              <a:gd name="T49" fmla="*/ 9 h 78"/>
              <a:gd name="T50" fmla="*/ 62 w 70"/>
              <a:gd name="T51" fmla="*/ 6 h 78"/>
              <a:gd name="T52" fmla="*/ 67 w 70"/>
              <a:gd name="T53" fmla="*/ 24 h 78"/>
              <a:gd name="T54" fmla="*/ 42 w 70"/>
              <a:gd name="T55" fmla="*/ 9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0" h="78">
                <a:moveTo>
                  <a:pt x="29" y="9"/>
                </a:moveTo>
                <a:cubicBezTo>
                  <a:pt x="24" y="3"/>
                  <a:pt x="17" y="0"/>
                  <a:pt x="9" y="6"/>
                </a:cubicBezTo>
                <a:cubicBezTo>
                  <a:pt x="0" y="11"/>
                  <a:pt x="0" y="19"/>
                  <a:pt x="5" y="26"/>
                </a:cubicBezTo>
                <a:cubicBezTo>
                  <a:pt x="10" y="17"/>
                  <a:pt x="19" y="11"/>
                  <a:pt x="29" y="9"/>
                </a:cubicBezTo>
                <a:moveTo>
                  <a:pt x="50" y="49"/>
                </a:moveTo>
                <a:cubicBezTo>
                  <a:pt x="52" y="49"/>
                  <a:pt x="54" y="48"/>
                  <a:pt x="54" y="46"/>
                </a:cubicBezTo>
                <a:cubicBezTo>
                  <a:pt x="54" y="44"/>
                  <a:pt x="52" y="42"/>
                  <a:pt x="50" y="42"/>
                </a:cubicBezTo>
                <a:cubicBezTo>
                  <a:pt x="40" y="42"/>
                  <a:pt x="40" y="42"/>
                  <a:pt x="40" y="42"/>
                </a:cubicBezTo>
                <a:cubicBezTo>
                  <a:pt x="40" y="29"/>
                  <a:pt x="40" y="29"/>
                  <a:pt x="40" y="29"/>
                </a:cubicBezTo>
                <a:cubicBezTo>
                  <a:pt x="40" y="27"/>
                  <a:pt x="38" y="25"/>
                  <a:pt x="36" y="25"/>
                </a:cubicBezTo>
                <a:cubicBezTo>
                  <a:pt x="34" y="25"/>
                  <a:pt x="33" y="27"/>
                  <a:pt x="33" y="29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48"/>
                  <a:pt x="34" y="49"/>
                  <a:pt x="36" y="49"/>
                </a:cubicBezTo>
                <a:lnTo>
                  <a:pt x="50" y="49"/>
                </a:lnTo>
                <a:close/>
                <a:moveTo>
                  <a:pt x="36" y="20"/>
                </a:moveTo>
                <a:cubicBezTo>
                  <a:pt x="50" y="20"/>
                  <a:pt x="62" y="32"/>
                  <a:pt x="62" y="46"/>
                </a:cubicBezTo>
                <a:cubicBezTo>
                  <a:pt x="62" y="60"/>
                  <a:pt x="50" y="71"/>
                  <a:pt x="36" y="71"/>
                </a:cubicBezTo>
                <a:cubicBezTo>
                  <a:pt x="22" y="71"/>
                  <a:pt x="11" y="60"/>
                  <a:pt x="11" y="46"/>
                </a:cubicBezTo>
                <a:cubicBezTo>
                  <a:pt x="11" y="32"/>
                  <a:pt x="22" y="20"/>
                  <a:pt x="36" y="20"/>
                </a:cubicBezTo>
                <a:moveTo>
                  <a:pt x="36" y="78"/>
                </a:moveTo>
                <a:cubicBezTo>
                  <a:pt x="54" y="78"/>
                  <a:pt x="69" y="64"/>
                  <a:pt x="69" y="46"/>
                </a:cubicBezTo>
                <a:cubicBezTo>
                  <a:pt x="69" y="28"/>
                  <a:pt x="54" y="13"/>
                  <a:pt x="36" y="13"/>
                </a:cubicBezTo>
                <a:cubicBezTo>
                  <a:pt x="18" y="13"/>
                  <a:pt x="4" y="28"/>
                  <a:pt x="4" y="46"/>
                </a:cubicBezTo>
                <a:cubicBezTo>
                  <a:pt x="4" y="64"/>
                  <a:pt x="18" y="78"/>
                  <a:pt x="36" y="78"/>
                </a:cubicBezTo>
                <a:moveTo>
                  <a:pt x="42" y="9"/>
                </a:moveTo>
                <a:cubicBezTo>
                  <a:pt x="47" y="3"/>
                  <a:pt x="54" y="0"/>
                  <a:pt x="62" y="6"/>
                </a:cubicBezTo>
                <a:cubicBezTo>
                  <a:pt x="70" y="11"/>
                  <a:pt x="70" y="18"/>
                  <a:pt x="67" y="24"/>
                </a:cubicBezTo>
                <a:cubicBezTo>
                  <a:pt x="61" y="16"/>
                  <a:pt x="52" y="10"/>
                  <a:pt x="42" y="9"/>
                </a:cubicBezTo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文字方塊 66"/>
          <p:cNvSpPr txBox="1"/>
          <p:nvPr/>
        </p:nvSpPr>
        <p:spPr>
          <a:xfrm>
            <a:off x="7064353" y="41805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6419081" y="3252424"/>
            <a:ext cx="173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時間</a:t>
            </a:r>
            <a:r>
              <a:rPr lang="en-US" altLang="zh-TW" dirty="0" smtClean="0"/>
              <a:t>/</a:t>
            </a:r>
            <a:r>
              <a:rPr lang="zh-TW" altLang="en-US" dirty="0" smtClean="0"/>
              <a:t>事件驅動</a:t>
            </a:r>
            <a:endParaRPr lang="zh-TW" altLang="en-US" dirty="0"/>
          </a:p>
        </p:txBody>
      </p:sp>
      <p:sp>
        <p:nvSpPr>
          <p:cNvPr id="72" name="向右箭號 71"/>
          <p:cNvSpPr/>
          <p:nvPr/>
        </p:nvSpPr>
        <p:spPr>
          <a:xfrm>
            <a:off x="8963831" y="3721549"/>
            <a:ext cx="98155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讀取</a:t>
            </a:r>
            <a:endParaRPr lang="zh-TW" altLang="en-US" dirty="0"/>
          </a:p>
        </p:txBody>
      </p:sp>
      <p:sp>
        <p:nvSpPr>
          <p:cNvPr id="73" name="流程圖: 多重文件 72"/>
          <p:cNvSpPr/>
          <p:nvPr/>
        </p:nvSpPr>
        <p:spPr>
          <a:xfrm>
            <a:off x="3824344" y="5455583"/>
            <a:ext cx="1273999" cy="300254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向下箭號 73"/>
          <p:cNvSpPr/>
          <p:nvPr/>
        </p:nvSpPr>
        <p:spPr>
          <a:xfrm>
            <a:off x="4246188" y="5126689"/>
            <a:ext cx="185431" cy="3288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文字方塊 74"/>
          <p:cNvSpPr txBox="1"/>
          <p:nvPr/>
        </p:nvSpPr>
        <p:spPr>
          <a:xfrm>
            <a:off x="4487623" y="5047957"/>
            <a:ext cx="1202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讀取</a:t>
            </a:r>
            <a:r>
              <a:rPr lang="en-US" altLang="zh-TW" dirty="0" smtClean="0"/>
              <a:t>/</a:t>
            </a:r>
            <a:r>
              <a:rPr lang="zh-TW" altLang="en-US" dirty="0" smtClean="0"/>
              <a:t>寫</a:t>
            </a:r>
            <a:r>
              <a:rPr lang="zh-TW" altLang="en-US" dirty="0"/>
              <a:t>入</a:t>
            </a:r>
          </a:p>
        </p:txBody>
      </p:sp>
      <p:sp>
        <p:nvSpPr>
          <p:cNvPr id="89" name="矩形 88"/>
          <p:cNvSpPr/>
          <p:nvPr/>
        </p:nvSpPr>
        <p:spPr>
          <a:xfrm>
            <a:off x="2089051" y="4274651"/>
            <a:ext cx="966171" cy="37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命令列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93" name="肘形接點 92"/>
          <p:cNvCxnSpPr>
            <a:stCxn id="89" idx="0"/>
            <a:endCxn id="8" idx="1"/>
          </p:cNvCxnSpPr>
          <p:nvPr/>
        </p:nvCxnSpPr>
        <p:spPr>
          <a:xfrm rot="5400000" flipH="1" flipV="1">
            <a:off x="2748589" y="3793491"/>
            <a:ext cx="304709" cy="6576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字方塊 93"/>
          <p:cNvSpPr txBox="1"/>
          <p:nvPr/>
        </p:nvSpPr>
        <p:spPr>
          <a:xfrm>
            <a:off x="2553532" y="3636307"/>
            <a:ext cx="673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執行</a:t>
            </a:r>
          </a:p>
        </p:txBody>
      </p:sp>
      <p:sp>
        <p:nvSpPr>
          <p:cNvPr id="44" name="矩形 43"/>
          <p:cNvSpPr/>
          <p:nvPr/>
        </p:nvSpPr>
        <p:spPr>
          <a:xfrm>
            <a:off x="3063999" y="2798766"/>
            <a:ext cx="2364377" cy="37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rgbClr val="FF0000"/>
                </a:solidFill>
              </a:rPr>
              <a:t>SBPWebAPI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5" name="向下箭號 44"/>
          <p:cNvSpPr/>
          <p:nvPr/>
        </p:nvSpPr>
        <p:spPr>
          <a:xfrm flipH="1">
            <a:off x="4221041" y="2236441"/>
            <a:ext cx="45719" cy="5479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文字方塊 45"/>
          <p:cNvSpPr txBox="1"/>
          <p:nvPr/>
        </p:nvSpPr>
        <p:spPr>
          <a:xfrm>
            <a:off x="1813949" y="2730752"/>
            <a:ext cx="126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SBP</a:t>
            </a:r>
            <a:r>
              <a:rPr lang="zh-TW" altLang="en-US" dirty="0" smtClean="0"/>
              <a:t> </a:t>
            </a:r>
            <a:r>
              <a:rPr lang="en-US" altLang="zh-TW" dirty="0" smtClean="0"/>
              <a:t>App</a:t>
            </a:r>
            <a:endParaRPr lang="zh-TW" altLang="en-US" dirty="0"/>
          </a:p>
        </p:txBody>
      </p:sp>
      <p:pic>
        <p:nvPicPr>
          <p:cNvPr id="47" name="圖片 46" descr="Computer &lt;strong&gt;PC&lt;/strong&gt; PNG Transparent Images | PNG All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71" y="1440827"/>
            <a:ext cx="709147" cy="733636"/>
          </a:xfrm>
          <a:prstGeom prst="rect">
            <a:avLst/>
          </a:prstGeom>
        </p:spPr>
      </p:pic>
      <p:cxnSp>
        <p:nvCxnSpPr>
          <p:cNvPr id="69" name="直線單箭頭接點 68"/>
          <p:cNvCxnSpPr/>
          <p:nvPr/>
        </p:nvCxnSpPr>
        <p:spPr>
          <a:xfrm flipV="1">
            <a:off x="1639600" y="3039660"/>
            <a:ext cx="14404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圖片 58" descr="User:Guoyunhebrave - 维基教科书，自由的教学读本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56" y="2350735"/>
            <a:ext cx="428625" cy="428625"/>
          </a:xfrm>
          <a:prstGeom prst="rect">
            <a:avLst/>
          </a:prstGeom>
        </p:spPr>
      </p:pic>
      <p:pic>
        <p:nvPicPr>
          <p:cNvPr id="78" name="Picture 1"/>
          <p:cNvPicPr preferRelativeResize="0">
            <a:picLocks/>
          </p:cNvPicPr>
          <p:nvPr>
            <p:custDataLst>
              <p:custData r:id="rId3"/>
            </p:custDataLst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87" t="14587" r="18380" b="17747"/>
          <a:stretch/>
        </p:blipFill>
        <p:spPr>
          <a:xfrm>
            <a:off x="2000925" y="1450525"/>
            <a:ext cx="336551" cy="33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74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圓角矩形 62"/>
          <p:cNvSpPr/>
          <p:nvPr/>
        </p:nvSpPr>
        <p:spPr>
          <a:xfrm>
            <a:off x="243191" y="1264555"/>
            <a:ext cx="1396409" cy="4341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429393"/>
            <a:ext cx="8911687" cy="646375"/>
          </a:xfrm>
        </p:spPr>
        <p:txBody>
          <a:bodyPr/>
          <a:lstStyle/>
          <a:p>
            <a:r>
              <a:rPr lang="zh-TW" altLang="en-US" dirty="0"/>
              <a:t>架構二</a:t>
            </a:r>
            <a:r>
              <a:rPr lang="en-US" altLang="zh-TW" dirty="0"/>
              <a:t>(Web +DB Server)</a:t>
            </a:r>
            <a:endParaRPr lang="zh-TW" altLang="en-US" dirty="0"/>
          </a:p>
        </p:txBody>
      </p:sp>
      <p:pic>
        <p:nvPicPr>
          <p:cNvPr id="20" name="內容版面配置區 19" descr="Category:Telephone icons - Wikimedia Commons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97" y="3102288"/>
            <a:ext cx="828882" cy="571056"/>
          </a:xfrm>
        </p:spPr>
      </p:pic>
      <p:sp>
        <p:nvSpPr>
          <p:cNvPr id="4" name="矩形 3"/>
          <p:cNvSpPr/>
          <p:nvPr/>
        </p:nvSpPr>
        <p:spPr>
          <a:xfrm>
            <a:off x="1857376" y="1283856"/>
            <a:ext cx="9429460" cy="4510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柱 5"/>
          <p:cNvSpPr/>
          <p:nvPr/>
        </p:nvSpPr>
        <p:spPr>
          <a:xfrm>
            <a:off x="9877824" y="2194522"/>
            <a:ext cx="1338746" cy="335933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SBP</a:t>
            </a:r>
          </a:p>
          <a:p>
            <a:pPr algn="ctr"/>
            <a:r>
              <a:rPr lang="en-US" altLang="zh-TW" dirty="0" smtClean="0"/>
              <a:t>Repository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3229749" y="3676933"/>
            <a:ext cx="2353197" cy="5860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SBPClient.exe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72145" y="4610955"/>
            <a:ext cx="2364377" cy="4829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SBPLib.dll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向右箭號 11"/>
          <p:cNvSpPr/>
          <p:nvPr/>
        </p:nvSpPr>
        <p:spPr>
          <a:xfrm>
            <a:off x="5558127" y="4657958"/>
            <a:ext cx="435795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呼叫</a:t>
            </a:r>
            <a:endParaRPr lang="zh-TW" altLang="en-US" dirty="0"/>
          </a:p>
        </p:txBody>
      </p:sp>
      <p:sp>
        <p:nvSpPr>
          <p:cNvPr id="13" name="向下箭號 12"/>
          <p:cNvSpPr/>
          <p:nvPr/>
        </p:nvSpPr>
        <p:spPr>
          <a:xfrm>
            <a:off x="4199765" y="4277319"/>
            <a:ext cx="154569" cy="300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4487623" y="4277319"/>
            <a:ext cx="941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參考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063999" y="1849072"/>
            <a:ext cx="2364377" cy="37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rgbClr val="FF0000"/>
                </a:solidFill>
              </a:rPr>
              <a:t>SBPWeb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向下箭號 15"/>
          <p:cNvSpPr/>
          <p:nvPr/>
        </p:nvSpPr>
        <p:spPr>
          <a:xfrm>
            <a:off x="4199765" y="3166492"/>
            <a:ext cx="101936" cy="4853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4322344" y="3247723"/>
            <a:ext cx="941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執行</a:t>
            </a:r>
          </a:p>
        </p:txBody>
      </p:sp>
      <p:cxnSp>
        <p:nvCxnSpPr>
          <p:cNvPr id="40" name="直線單箭頭接點 39"/>
          <p:cNvCxnSpPr/>
          <p:nvPr/>
        </p:nvCxnSpPr>
        <p:spPr>
          <a:xfrm flipV="1">
            <a:off x="1683027" y="2133327"/>
            <a:ext cx="1399557" cy="31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/>
          <p:cNvSpPr txBox="1"/>
          <p:nvPr/>
        </p:nvSpPr>
        <p:spPr>
          <a:xfrm>
            <a:off x="1869155" y="1790250"/>
            <a:ext cx="1053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http://</a:t>
            </a:r>
            <a:endParaRPr lang="zh-TW" altLang="en-US" dirty="0"/>
          </a:p>
        </p:txBody>
      </p:sp>
      <p:sp>
        <p:nvSpPr>
          <p:cNvPr id="51" name="向右箭號 50"/>
          <p:cNvSpPr/>
          <p:nvPr/>
        </p:nvSpPr>
        <p:spPr>
          <a:xfrm>
            <a:off x="5460425" y="2700947"/>
            <a:ext cx="433319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呼叫</a:t>
            </a:r>
            <a:endParaRPr lang="zh-TW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6600352" y="3693612"/>
            <a:ext cx="2411811" cy="4837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rgbClr val="FF0000"/>
                </a:solidFill>
              </a:rPr>
              <a:t>SBPScheduleService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6" name="向右箭號 55"/>
          <p:cNvSpPr/>
          <p:nvPr/>
        </p:nvSpPr>
        <p:spPr>
          <a:xfrm flipH="1">
            <a:off x="5585174" y="3695869"/>
            <a:ext cx="9726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執行</a:t>
            </a:r>
          </a:p>
        </p:txBody>
      </p:sp>
      <p:sp>
        <p:nvSpPr>
          <p:cNvPr id="58" name="Freeform 108"/>
          <p:cNvSpPr>
            <a:spLocks noEditPoints="1"/>
          </p:cNvSpPr>
          <p:nvPr>
            <p:custDataLst>
              <p:custData r:id="rId1"/>
              <p:custData r:id="rId2"/>
            </p:custDataLst>
          </p:nvPr>
        </p:nvSpPr>
        <p:spPr bwMode="black">
          <a:xfrm>
            <a:off x="8047915" y="3166492"/>
            <a:ext cx="476651" cy="443669"/>
          </a:xfrm>
          <a:custGeom>
            <a:avLst/>
            <a:gdLst>
              <a:gd name="T0" fmla="*/ 29 w 70"/>
              <a:gd name="T1" fmla="*/ 9 h 78"/>
              <a:gd name="T2" fmla="*/ 9 w 70"/>
              <a:gd name="T3" fmla="*/ 6 h 78"/>
              <a:gd name="T4" fmla="*/ 5 w 70"/>
              <a:gd name="T5" fmla="*/ 26 h 78"/>
              <a:gd name="T6" fmla="*/ 29 w 70"/>
              <a:gd name="T7" fmla="*/ 9 h 78"/>
              <a:gd name="T8" fmla="*/ 50 w 70"/>
              <a:gd name="T9" fmla="*/ 49 h 78"/>
              <a:gd name="T10" fmla="*/ 54 w 70"/>
              <a:gd name="T11" fmla="*/ 46 h 78"/>
              <a:gd name="T12" fmla="*/ 50 w 70"/>
              <a:gd name="T13" fmla="*/ 42 h 78"/>
              <a:gd name="T14" fmla="*/ 40 w 70"/>
              <a:gd name="T15" fmla="*/ 42 h 78"/>
              <a:gd name="T16" fmla="*/ 40 w 70"/>
              <a:gd name="T17" fmla="*/ 29 h 78"/>
              <a:gd name="T18" fmla="*/ 36 w 70"/>
              <a:gd name="T19" fmla="*/ 25 h 78"/>
              <a:gd name="T20" fmla="*/ 33 w 70"/>
              <a:gd name="T21" fmla="*/ 29 h 78"/>
              <a:gd name="T22" fmla="*/ 33 w 70"/>
              <a:gd name="T23" fmla="*/ 46 h 78"/>
              <a:gd name="T24" fmla="*/ 36 w 70"/>
              <a:gd name="T25" fmla="*/ 49 h 78"/>
              <a:gd name="T26" fmla="*/ 50 w 70"/>
              <a:gd name="T27" fmla="*/ 49 h 78"/>
              <a:gd name="T28" fmla="*/ 36 w 70"/>
              <a:gd name="T29" fmla="*/ 20 h 78"/>
              <a:gd name="T30" fmla="*/ 62 w 70"/>
              <a:gd name="T31" fmla="*/ 46 h 78"/>
              <a:gd name="T32" fmla="*/ 36 w 70"/>
              <a:gd name="T33" fmla="*/ 71 h 78"/>
              <a:gd name="T34" fmla="*/ 11 w 70"/>
              <a:gd name="T35" fmla="*/ 46 h 78"/>
              <a:gd name="T36" fmla="*/ 36 w 70"/>
              <a:gd name="T37" fmla="*/ 20 h 78"/>
              <a:gd name="T38" fmla="*/ 36 w 70"/>
              <a:gd name="T39" fmla="*/ 78 h 78"/>
              <a:gd name="T40" fmla="*/ 69 w 70"/>
              <a:gd name="T41" fmla="*/ 46 h 78"/>
              <a:gd name="T42" fmla="*/ 36 w 70"/>
              <a:gd name="T43" fmla="*/ 13 h 78"/>
              <a:gd name="T44" fmla="*/ 4 w 70"/>
              <a:gd name="T45" fmla="*/ 46 h 78"/>
              <a:gd name="T46" fmla="*/ 36 w 70"/>
              <a:gd name="T47" fmla="*/ 78 h 78"/>
              <a:gd name="T48" fmla="*/ 42 w 70"/>
              <a:gd name="T49" fmla="*/ 9 h 78"/>
              <a:gd name="T50" fmla="*/ 62 w 70"/>
              <a:gd name="T51" fmla="*/ 6 h 78"/>
              <a:gd name="T52" fmla="*/ 67 w 70"/>
              <a:gd name="T53" fmla="*/ 24 h 78"/>
              <a:gd name="T54" fmla="*/ 42 w 70"/>
              <a:gd name="T55" fmla="*/ 9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0" h="78">
                <a:moveTo>
                  <a:pt x="29" y="9"/>
                </a:moveTo>
                <a:cubicBezTo>
                  <a:pt x="24" y="3"/>
                  <a:pt x="17" y="0"/>
                  <a:pt x="9" y="6"/>
                </a:cubicBezTo>
                <a:cubicBezTo>
                  <a:pt x="0" y="11"/>
                  <a:pt x="0" y="19"/>
                  <a:pt x="5" y="26"/>
                </a:cubicBezTo>
                <a:cubicBezTo>
                  <a:pt x="10" y="17"/>
                  <a:pt x="19" y="11"/>
                  <a:pt x="29" y="9"/>
                </a:cubicBezTo>
                <a:moveTo>
                  <a:pt x="50" y="49"/>
                </a:moveTo>
                <a:cubicBezTo>
                  <a:pt x="52" y="49"/>
                  <a:pt x="54" y="48"/>
                  <a:pt x="54" y="46"/>
                </a:cubicBezTo>
                <a:cubicBezTo>
                  <a:pt x="54" y="44"/>
                  <a:pt x="52" y="42"/>
                  <a:pt x="50" y="42"/>
                </a:cubicBezTo>
                <a:cubicBezTo>
                  <a:pt x="40" y="42"/>
                  <a:pt x="40" y="42"/>
                  <a:pt x="40" y="42"/>
                </a:cubicBezTo>
                <a:cubicBezTo>
                  <a:pt x="40" y="29"/>
                  <a:pt x="40" y="29"/>
                  <a:pt x="40" y="29"/>
                </a:cubicBezTo>
                <a:cubicBezTo>
                  <a:pt x="40" y="27"/>
                  <a:pt x="38" y="25"/>
                  <a:pt x="36" y="25"/>
                </a:cubicBezTo>
                <a:cubicBezTo>
                  <a:pt x="34" y="25"/>
                  <a:pt x="33" y="27"/>
                  <a:pt x="33" y="29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48"/>
                  <a:pt x="34" y="49"/>
                  <a:pt x="36" y="49"/>
                </a:cubicBezTo>
                <a:lnTo>
                  <a:pt x="50" y="49"/>
                </a:lnTo>
                <a:close/>
                <a:moveTo>
                  <a:pt x="36" y="20"/>
                </a:moveTo>
                <a:cubicBezTo>
                  <a:pt x="50" y="20"/>
                  <a:pt x="62" y="32"/>
                  <a:pt x="62" y="46"/>
                </a:cubicBezTo>
                <a:cubicBezTo>
                  <a:pt x="62" y="60"/>
                  <a:pt x="50" y="71"/>
                  <a:pt x="36" y="71"/>
                </a:cubicBezTo>
                <a:cubicBezTo>
                  <a:pt x="22" y="71"/>
                  <a:pt x="11" y="60"/>
                  <a:pt x="11" y="46"/>
                </a:cubicBezTo>
                <a:cubicBezTo>
                  <a:pt x="11" y="32"/>
                  <a:pt x="22" y="20"/>
                  <a:pt x="36" y="20"/>
                </a:cubicBezTo>
                <a:moveTo>
                  <a:pt x="36" y="78"/>
                </a:moveTo>
                <a:cubicBezTo>
                  <a:pt x="54" y="78"/>
                  <a:pt x="69" y="64"/>
                  <a:pt x="69" y="46"/>
                </a:cubicBezTo>
                <a:cubicBezTo>
                  <a:pt x="69" y="28"/>
                  <a:pt x="54" y="13"/>
                  <a:pt x="36" y="13"/>
                </a:cubicBezTo>
                <a:cubicBezTo>
                  <a:pt x="18" y="13"/>
                  <a:pt x="4" y="28"/>
                  <a:pt x="4" y="46"/>
                </a:cubicBezTo>
                <a:cubicBezTo>
                  <a:pt x="4" y="64"/>
                  <a:pt x="18" y="78"/>
                  <a:pt x="36" y="78"/>
                </a:cubicBezTo>
                <a:moveTo>
                  <a:pt x="42" y="9"/>
                </a:moveTo>
                <a:cubicBezTo>
                  <a:pt x="47" y="3"/>
                  <a:pt x="54" y="0"/>
                  <a:pt x="62" y="6"/>
                </a:cubicBezTo>
                <a:cubicBezTo>
                  <a:pt x="70" y="11"/>
                  <a:pt x="70" y="18"/>
                  <a:pt x="67" y="24"/>
                </a:cubicBezTo>
                <a:cubicBezTo>
                  <a:pt x="61" y="16"/>
                  <a:pt x="52" y="10"/>
                  <a:pt x="42" y="9"/>
                </a:cubicBezTo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文字方塊 66"/>
          <p:cNvSpPr txBox="1"/>
          <p:nvPr/>
        </p:nvSpPr>
        <p:spPr>
          <a:xfrm>
            <a:off x="7064353" y="41805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6080312" y="3232204"/>
            <a:ext cx="1770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時間</a:t>
            </a:r>
            <a:r>
              <a:rPr lang="en-US" altLang="zh-TW" dirty="0"/>
              <a:t>/</a:t>
            </a:r>
            <a:r>
              <a:rPr lang="zh-TW" altLang="en-US" dirty="0"/>
              <a:t>事件驅動</a:t>
            </a:r>
          </a:p>
        </p:txBody>
      </p:sp>
      <p:sp>
        <p:nvSpPr>
          <p:cNvPr id="72" name="向右箭號 71"/>
          <p:cNvSpPr/>
          <p:nvPr/>
        </p:nvSpPr>
        <p:spPr>
          <a:xfrm>
            <a:off x="8963831" y="3721549"/>
            <a:ext cx="98155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讀取</a:t>
            </a:r>
            <a:endParaRPr lang="zh-TW" altLang="en-US" dirty="0"/>
          </a:p>
        </p:txBody>
      </p:sp>
      <p:sp>
        <p:nvSpPr>
          <p:cNvPr id="73" name="流程圖: 多重文件 72"/>
          <p:cNvSpPr/>
          <p:nvPr/>
        </p:nvSpPr>
        <p:spPr>
          <a:xfrm>
            <a:off x="3824344" y="5455583"/>
            <a:ext cx="1273999" cy="300254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向下箭號 73"/>
          <p:cNvSpPr/>
          <p:nvPr/>
        </p:nvSpPr>
        <p:spPr>
          <a:xfrm>
            <a:off x="4246188" y="5126689"/>
            <a:ext cx="185431" cy="3288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文字方塊 74"/>
          <p:cNvSpPr txBox="1"/>
          <p:nvPr/>
        </p:nvSpPr>
        <p:spPr>
          <a:xfrm>
            <a:off x="4487623" y="5047957"/>
            <a:ext cx="1202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讀取</a:t>
            </a:r>
            <a:r>
              <a:rPr lang="en-US" altLang="zh-TW" dirty="0" smtClean="0"/>
              <a:t>/</a:t>
            </a:r>
            <a:r>
              <a:rPr lang="zh-TW" altLang="en-US" dirty="0" smtClean="0"/>
              <a:t>寫</a:t>
            </a:r>
            <a:r>
              <a:rPr lang="zh-TW" altLang="en-US" dirty="0"/>
              <a:t>入</a:t>
            </a:r>
          </a:p>
        </p:txBody>
      </p:sp>
      <p:sp>
        <p:nvSpPr>
          <p:cNvPr id="89" name="矩形 88"/>
          <p:cNvSpPr/>
          <p:nvPr/>
        </p:nvSpPr>
        <p:spPr>
          <a:xfrm>
            <a:off x="2089051" y="4274651"/>
            <a:ext cx="966171" cy="37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命令列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93" name="肘形接點 92"/>
          <p:cNvCxnSpPr>
            <a:stCxn id="89" idx="0"/>
            <a:endCxn id="8" idx="1"/>
          </p:cNvCxnSpPr>
          <p:nvPr/>
        </p:nvCxnSpPr>
        <p:spPr>
          <a:xfrm rot="5400000" flipH="1" flipV="1">
            <a:off x="2748589" y="3793491"/>
            <a:ext cx="304709" cy="6576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字方塊 93"/>
          <p:cNvSpPr txBox="1"/>
          <p:nvPr/>
        </p:nvSpPr>
        <p:spPr>
          <a:xfrm>
            <a:off x="2553532" y="3636307"/>
            <a:ext cx="673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執行</a:t>
            </a:r>
          </a:p>
        </p:txBody>
      </p:sp>
      <p:sp>
        <p:nvSpPr>
          <p:cNvPr id="44" name="矩形 43"/>
          <p:cNvSpPr/>
          <p:nvPr/>
        </p:nvSpPr>
        <p:spPr>
          <a:xfrm>
            <a:off x="3063999" y="2798766"/>
            <a:ext cx="2364377" cy="37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rgbClr val="FF0000"/>
                </a:solidFill>
              </a:rPr>
              <a:t>SBPWebAPI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5" name="向下箭號 44"/>
          <p:cNvSpPr/>
          <p:nvPr/>
        </p:nvSpPr>
        <p:spPr>
          <a:xfrm flipH="1">
            <a:off x="4221041" y="2236441"/>
            <a:ext cx="45719" cy="5479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文字方塊 45"/>
          <p:cNvSpPr txBox="1"/>
          <p:nvPr/>
        </p:nvSpPr>
        <p:spPr>
          <a:xfrm>
            <a:off x="1813949" y="2730752"/>
            <a:ext cx="126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SBP</a:t>
            </a:r>
            <a:r>
              <a:rPr lang="zh-TW" altLang="en-US" dirty="0" smtClean="0"/>
              <a:t> </a:t>
            </a:r>
            <a:r>
              <a:rPr lang="en-US" altLang="zh-TW" dirty="0" smtClean="0"/>
              <a:t>App</a:t>
            </a:r>
            <a:endParaRPr lang="zh-TW" altLang="en-US" dirty="0"/>
          </a:p>
        </p:txBody>
      </p:sp>
      <p:pic>
        <p:nvPicPr>
          <p:cNvPr id="47" name="圖片 46" descr="Computer &lt;strong&gt;PC&lt;/strong&gt; PNG Transparent Images | PNG All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71" y="1440827"/>
            <a:ext cx="709147" cy="733636"/>
          </a:xfrm>
          <a:prstGeom prst="rect">
            <a:avLst/>
          </a:prstGeom>
        </p:spPr>
      </p:pic>
      <p:cxnSp>
        <p:nvCxnSpPr>
          <p:cNvPr id="69" name="直線單箭頭接點 68"/>
          <p:cNvCxnSpPr/>
          <p:nvPr/>
        </p:nvCxnSpPr>
        <p:spPr>
          <a:xfrm flipV="1">
            <a:off x="1639600" y="3039660"/>
            <a:ext cx="14404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圖片 58" descr="User:Guoyunhebrave - 维基教科书，自由的教学读本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56" y="2350735"/>
            <a:ext cx="428625" cy="428625"/>
          </a:xfrm>
          <a:prstGeom prst="rect">
            <a:avLst/>
          </a:prstGeom>
        </p:spPr>
      </p:pic>
      <p:pic>
        <p:nvPicPr>
          <p:cNvPr id="78" name="Picture 1"/>
          <p:cNvPicPr preferRelativeResize="0">
            <a:picLocks/>
          </p:cNvPicPr>
          <p:nvPr>
            <p:custDataLst>
              <p:custData r:id="rId3"/>
            </p:custDataLst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87" t="14587" r="18380" b="17747"/>
          <a:stretch/>
        </p:blipFill>
        <p:spPr>
          <a:xfrm>
            <a:off x="2176548" y="2149126"/>
            <a:ext cx="336551" cy="349423"/>
          </a:xfrm>
          <a:prstGeom prst="rect">
            <a:avLst/>
          </a:prstGeom>
        </p:spPr>
      </p:pic>
      <p:sp>
        <p:nvSpPr>
          <p:cNvPr id="38" name="內容版面配置區 2"/>
          <p:cNvSpPr txBox="1">
            <a:spLocks/>
          </p:cNvSpPr>
          <p:nvPr/>
        </p:nvSpPr>
        <p:spPr>
          <a:xfrm>
            <a:off x="8963830" y="1264555"/>
            <a:ext cx="2311225" cy="4529577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DB Server</a:t>
            </a:r>
            <a:endParaRPr lang="zh-TW" altLang="en-US" dirty="0"/>
          </a:p>
        </p:txBody>
      </p:sp>
      <p:sp>
        <p:nvSpPr>
          <p:cNvPr id="43" name="內容版面配置區 2"/>
          <p:cNvSpPr txBox="1">
            <a:spLocks/>
          </p:cNvSpPr>
          <p:nvPr/>
        </p:nvSpPr>
        <p:spPr>
          <a:xfrm>
            <a:off x="1869156" y="1270334"/>
            <a:ext cx="7094673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Web Server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088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5064196" y="1266760"/>
            <a:ext cx="4569537" cy="4517721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圓角矩形 62"/>
          <p:cNvSpPr/>
          <p:nvPr/>
        </p:nvSpPr>
        <p:spPr>
          <a:xfrm>
            <a:off x="243191" y="1264555"/>
            <a:ext cx="1396409" cy="4341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429393"/>
            <a:ext cx="8911687" cy="646375"/>
          </a:xfrm>
        </p:spPr>
        <p:txBody>
          <a:bodyPr/>
          <a:lstStyle/>
          <a:p>
            <a:r>
              <a:rPr lang="zh-TW" altLang="en-US" dirty="0" smtClean="0"/>
              <a:t>架構三</a:t>
            </a:r>
            <a:r>
              <a:rPr lang="en-US" altLang="zh-TW" dirty="0" smtClean="0"/>
              <a:t>(</a:t>
            </a:r>
            <a:r>
              <a:rPr lang="en-US" altLang="zh-TW" dirty="0"/>
              <a:t>Web </a:t>
            </a:r>
            <a:r>
              <a:rPr lang="en-US" altLang="zh-TW" dirty="0" smtClean="0"/>
              <a:t>+Batch(AP)+DB </a:t>
            </a:r>
            <a:r>
              <a:rPr lang="en-US" altLang="zh-TW" dirty="0"/>
              <a:t>Server)</a:t>
            </a:r>
            <a:endParaRPr lang="zh-TW" altLang="en-US" dirty="0"/>
          </a:p>
        </p:txBody>
      </p:sp>
      <p:pic>
        <p:nvPicPr>
          <p:cNvPr id="20" name="內容版面配置區 19" descr="Category:Telephone icons - Wikimedia Commons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97" y="3102288"/>
            <a:ext cx="828882" cy="571056"/>
          </a:xfrm>
        </p:spPr>
      </p:pic>
      <p:sp>
        <p:nvSpPr>
          <p:cNvPr id="4" name="矩形 3"/>
          <p:cNvSpPr/>
          <p:nvPr/>
        </p:nvSpPr>
        <p:spPr>
          <a:xfrm>
            <a:off x="1795844" y="1274205"/>
            <a:ext cx="10166948" cy="4510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柱 5"/>
          <p:cNvSpPr/>
          <p:nvPr/>
        </p:nvSpPr>
        <p:spPr>
          <a:xfrm>
            <a:off x="10383525" y="2222072"/>
            <a:ext cx="1338746" cy="335933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SBP</a:t>
            </a:r>
          </a:p>
          <a:p>
            <a:pPr algn="ctr"/>
            <a:r>
              <a:rPr lang="en-US" altLang="zh-TW" dirty="0" smtClean="0"/>
              <a:t>Repository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5126477" y="3598006"/>
            <a:ext cx="1713611" cy="5860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rgbClr val="FF0000"/>
                </a:solidFill>
              </a:rPr>
              <a:t>SBPClient.exe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36382" y="4511313"/>
            <a:ext cx="1697355" cy="4829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SBPLib.dll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向右箭號 11"/>
          <p:cNvSpPr/>
          <p:nvPr/>
        </p:nvSpPr>
        <p:spPr>
          <a:xfrm>
            <a:off x="8524566" y="4665188"/>
            <a:ext cx="179175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呼叫</a:t>
            </a:r>
            <a:endParaRPr lang="zh-TW" altLang="en-US" dirty="0"/>
          </a:p>
        </p:txBody>
      </p:sp>
      <p:sp>
        <p:nvSpPr>
          <p:cNvPr id="13" name="向下箭號 12"/>
          <p:cNvSpPr/>
          <p:nvPr/>
        </p:nvSpPr>
        <p:spPr>
          <a:xfrm>
            <a:off x="5544672" y="4190454"/>
            <a:ext cx="154569" cy="300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5811374" y="4228766"/>
            <a:ext cx="941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參考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064000" y="1849072"/>
            <a:ext cx="1887380" cy="37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rgbClr val="FF0000"/>
                </a:solidFill>
              </a:rPr>
              <a:t>SBPWeb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向下箭號 15"/>
          <p:cNvSpPr/>
          <p:nvPr/>
        </p:nvSpPr>
        <p:spPr>
          <a:xfrm>
            <a:off x="6367233" y="3037761"/>
            <a:ext cx="83162" cy="5343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6526722" y="3101890"/>
            <a:ext cx="941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執行</a:t>
            </a:r>
          </a:p>
        </p:txBody>
      </p:sp>
      <p:cxnSp>
        <p:nvCxnSpPr>
          <p:cNvPr id="40" name="直線單箭頭接點 39"/>
          <p:cNvCxnSpPr/>
          <p:nvPr/>
        </p:nvCxnSpPr>
        <p:spPr>
          <a:xfrm flipV="1">
            <a:off x="1683027" y="2133327"/>
            <a:ext cx="1399557" cy="31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/>
          <p:cNvSpPr txBox="1"/>
          <p:nvPr/>
        </p:nvSpPr>
        <p:spPr>
          <a:xfrm>
            <a:off x="1869155" y="1790250"/>
            <a:ext cx="1053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http://</a:t>
            </a:r>
            <a:endParaRPr lang="zh-TW" altLang="en-US" dirty="0"/>
          </a:p>
        </p:txBody>
      </p:sp>
      <p:sp>
        <p:nvSpPr>
          <p:cNvPr id="51" name="向右箭號 50"/>
          <p:cNvSpPr/>
          <p:nvPr/>
        </p:nvSpPr>
        <p:spPr>
          <a:xfrm>
            <a:off x="7481375" y="2615452"/>
            <a:ext cx="292406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呼叫</a:t>
            </a:r>
            <a:endParaRPr lang="zh-TW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7843559" y="3673344"/>
            <a:ext cx="1562547" cy="4837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>
                <a:solidFill>
                  <a:srgbClr val="FF0000"/>
                </a:solidFill>
              </a:rPr>
              <a:t>SBPScheduleService</a:t>
            </a:r>
            <a:endParaRPr lang="zh-TW" altLang="en-US" sz="1100" dirty="0">
              <a:solidFill>
                <a:srgbClr val="FF0000"/>
              </a:solidFill>
            </a:endParaRPr>
          </a:p>
        </p:txBody>
      </p:sp>
      <p:sp>
        <p:nvSpPr>
          <p:cNvPr id="56" name="向右箭號 55"/>
          <p:cNvSpPr/>
          <p:nvPr/>
        </p:nvSpPr>
        <p:spPr>
          <a:xfrm flipH="1">
            <a:off x="6814543" y="3641163"/>
            <a:ext cx="9726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執行</a:t>
            </a:r>
          </a:p>
        </p:txBody>
      </p:sp>
      <p:sp>
        <p:nvSpPr>
          <p:cNvPr id="58" name="Freeform 108"/>
          <p:cNvSpPr>
            <a:spLocks noEditPoints="1"/>
          </p:cNvSpPr>
          <p:nvPr>
            <p:custDataLst>
              <p:custData r:id="rId1"/>
              <p:custData r:id="rId2"/>
            </p:custDataLst>
          </p:nvPr>
        </p:nvSpPr>
        <p:spPr bwMode="black">
          <a:xfrm>
            <a:off x="7697618" y="3107529"/>
            <a:ext cx="476651" cy="443669"/>
          </a:xfrm>
          <a:custGeom>
            <a:avLst/>
            <a:gdLst>
              <a:gd name="T0" fmla="*/ 29 w 70"/>
              <a:gd name="T1" fmla="*/ 9 h 78"/>
              <a:gd name="T2" fmla="*/ 9 w 70"/>
              <a:gd name="T3" fmla="*/ 6 h 78"/>
              <a:gd name="T4" fmla="*/ 5 w 70"/>
              <a:gd name="T5" fmla="*/ 26 h 78"/>
              <a:gd name="T6" fmla="*/ 29 w 70"/>
              <a:gd name="T7" fmla="*/ 9 h 78"/>
              <a:gd name="T8" fmla="*/ 50 w 70"/>
              <a:gd name="T9" fmla="*/ 49 h 78"/>
              <a:gd name="T10" fmla="*/ 54 w 70"/>
              <a:gd name="T11" fmla="*/ 46 h 78"/>
              <a:gd name="T12" fmla="*/ 50 w 70"/>
              <a:gd name="T13" fmla="*/ 42 h 78"/>
              <a:gd name="T14" fmla="*/ 40 w 70"/>
              <a:gd name="T15" fmla="*/ 42 h 78"/>
              <a:gd name="T16" fmla="*/ 40 w 70"/>
              <a:gd name="T17" fmla="*/ 29 h 78"/>
              <a:gd name="T18" fmla="*/ 36 w 70"/>
              <a:gd name="T19" fmla="*/ 25 h 78"/>
              <a:gd name="T20" fmla="*/ 33 w 70"/>
              <a:gd name="T21" fmla="*/ 29 h 78"/>
              <a:gd name="T22" fmla="*/ 33 w 70"/>
              <a:gd name="T23" fmla="*/ 46 h 78"/>
              <a:gd name="T24" fmla="*/ 36 w 70"/>
              <a:gd name="T25" fmla="*/ 49 h 78"/>
              <a:gd name="T26" fmla="*/ 50 w 70"/>
              <a:gd name="T27" fmla="*/ 49 h 78"/>
              <a:gd name="T28" fmla="*/ 36 w 70"/>
              <a:gd name="T29" fmla="*/ 20 h 78"/>
              <a:gd name="T30" fmla="*/ 62 w 70"/>
              <a:gd name="T31" fmla="*/ 46 h 78"/>
              <a:gd name="T32" fmla="*/ 36 w 70"/>
              <a:gd name="T33" fmla="*/ 71 h 78"/>
              <a:gd name="T34" fmla="*/ 11 w 70"/>
              <a:gd name="T35" fmla="*/ 46 h 78"/>
              <a:gd name="T36" fmla="*/ 36 w 70"/>
              <a:gd name="T37" fmla="*/ 20 h 78"/>
              <a:gd name="T38" fmla="*/ 36 w 70"/>
              <a:gd name="T39" fmla="*/ 78 h 78"/>
              <a:gd name="T40" fmla="*/ 69 w 70"/>
              <a:gd name="T41" fmla="*/ 46 h 78"/>
              <a:gd name="T42" fmla="*/ 36 w 70"/>
              <a:gd name="T43" fmla="*/ 13 h 78"/>
              <a:gd name="T44" fmla="*/ 4 w 70"/>
              <a:gd name="T45" fmla="*/ 46 h 78"/>
              <a:gd name="T46" fmla="*/ 36 w 70"/>
              <a:gd name="T47" fmla="*/ 78 h 78"/>
              <a:gd name="T48" fmla="*/ 42 w 70"/>
              <a:gd name="T49" fmla="*/ 9 h 78"/>
              <a:gd name="T50" fmla="*/ 62 w 70"/>
              <a:gd name="T51" fmla="*/ 6 h 78"/>
              <a:gd name="T52" fmla="*/ 67 w 70"/>
              <a:gd name="T53" fmla="*/ 24 h 78"/>
              <a:gd name="T54" fmla="*/ 42 w 70"/>
              <a:gd name="T55" fmla="*/ 9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0" h="78">
                <a:moveTo>
                  <a:pt x="29" y="9"/>
                </a:moveTo>
                <a:cubicBezTo>
                  <a:pt x="24" y="3"/>
                  <a:pt x="17" y="0"/>
                  <a:pt x="9" y="6"/>
                </a:cubicBezTo>
                <a:cubicBezTo>
                  <a:pt x="0" y="11"/>
                  <a:pt x="0" y="19"/>
                  <a:pt x="5" y="26"/>
                </a:cubicBezTo>
                <a:cubicBezTo>
                  <a:pt x="10" y="17"/>
                  <a:pt x="19" y="11"/>
                  <a:pt x="29" y="9"/>
                </a:cubicBezTo>
                <a:moveTo>
                  <a:pt x="50" y="49"/>
                </a:moveTo>
                <a:cubicBezTo>
                  <a:pt x="52" y="49"/>
                  <a:pt x="54" y="48"/>
                  <a:pt x="54" y="46"/>
                </a:cubicBezTo>
                <a:cubicBezTo>
                  <a:pt x="54" y="44"/>
                  <a:pt x="52" y="42"/>
                  <a:pt x="50" y="42"/>
                </a:cubicBezTo>
                <a:cubicBezTo>
                  <a:pt x="40" y="42"/>
                  <a:pt x="40" y="42"/>
                  <a:pt x="40" y="42"/>
                </a:cubicBezTo>
                <a:cubicBezTo>
                  <a:pt x="40" y="29"/>
                  <a:pt x="40" y="29"/>
                  <a:pt x="40" y="29"/>
                </a:cubicBezTo>
                <a:cubicBezTo>
                  <a:pt x="40" y="27"/>
                  <a:pt x="38" y="25"/>
                  <a:pt x="36" y="25"/>
                </a:cubicBezTo>
                <a:cubicBezTo>
                  <a:pt x="34" y="25"/>
                  <a:pt x="33" y="27"/>
                  <a:pt x="33" y="29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48"/>
                  <a:pt x="34" y="49"/>
                  <a:pt x="36" y="49"/>
                </a:cubicBezTo>
                <a:lnTo>
                  <a:pt x="50" y="49"/>
                </a:lnTo>
                <a:close/>
                <a:moveTo>
                  <a:pt x="36" y="20"/>
                </a:moveTo>
                <a:cubicBezTo>
                  <a:pt x="50" y="20"/>
                  <a:pt x="62" y="32"/>
                  <a:pt x="62" y="46"/>
                </a:cubicBezTo>
                <a:cubicBezTo>
                  <a:pt x="62" y="60"/>
                  <a:pt x="50" y="71"/>
                  <a:pt x="36" y="71"/>
                </a:cubicBezTo>
                <a:cubicBezTo>
                  <a:pt x="22" y="71"/>
                  <a:pt x="11" y="60"/>
                  <a:pt x="11" y="46"/>
                </a:cubicBezTo>
                <a:cubicBezTo>
                  <a:pt x="11" y="32"/>
                  <a:pt x="22" y="20"/>
                  <a:pt x="36" y="20"/>
                </a:cubicBezTo>
                <a:moveTo>
                  <a:pt x="36" y="78"/>
                </a:moveTo>
                <a:cubicBezTo>
                  <a:pt x="54" y="78"/>
                  <a:pt x="69" y="64"/>
                  <a:pt x="69" y="46"/>
                </a:cubicBezTo>
                <a:cubicBezTo>
                  <a:pt x="69" y="28"/>
                  <a:pt x="54" y="13"/>
                  <a:pt x="36" y="13"/>
                </a:cubicBezTo>
                <a:cubicBezTo>
                  <a:pt x="18" y="13"/>
                  <a:pt x="4" y="28"/>
                  <a:pt x="4" y="46"/>
                </a:cubicBezTo>
                <a:cubicBezTo>
                  <a:pt x="4" y="64"/>
                  <a:pt x="18" y="78"/>
                  <a:pt x="36" y="78"/>
                </a:cubicBezTo>
                <a:moveTo>
                  <a:pt x="42" y="9"/>
                </a:moveTo>
                <a:cubicBezTo>
                  <a:pt x="47" y="3"/>
                  <a:pt x="54" y="0"/>
                  <a:pt x="62" y="6"/>
                </a:cubicBezTo>
                <a:cubicBezTo>
                  <a:pt x="70" y="11"/>
                  <a:pt x="70" y="18"/>
                  <a:pt x="67" y="24"/>
                </a:cubicBezTo>
                <a:cubicBezTo>
                  <a:pt x="61" y="16"/>
                  <a:pt x="52" y="10"/>
                  <a:pt x="42" y="9"/>
                </a:cubicBezTo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文字方塊 66"/>
          <p:cNvSpPr txBox="1"/>
          <p:nvPr/>
        </p:nvSpPr>
        <p:spPr>
          <a:xfrm>
            <a:off x="7064353" y="41805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8240639" y="3163544"/>
            <a:ext cx="166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時間</a:t>
            </a:r>
            <a:r>
              <a:rPr lang="en-US" altLang="zh-TW" dirty="0"/>
              <a:t>/</a:t>
            </a:r>
            <a:r>
              <a:rPr lang="zh-TW" altLang="en-US" dirty="0"/>
              <a:t>事件驅動</a:t>
            </a:r>
          </a:p>
        </p:txBody>
      </p:sp>
      <p:sp>
        <p:nvSpPr>
          <p:cNvPr id="72" name="向右箭號 71"/>
          <p:cNvSpPr/>
          <p:nvPr/>
        </p:nvSpPr>
        <p:spPr>
          <a:xfrm>
            <a:off x="9406105" y="3690710"/>
            <a:ext cx="102506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讀取</a:t>
            </a:r>
            <a:endParaRPr lang="zh-TW" altLang="en-US" dirty="0"/>
          </a:p>
        </p:txBody>
      </p:sp>
      <p:sp>
        <p:nvSpPr>
          <p:cNvPr id="73" name="流程圖: 多重文件 72"/>
          <p:cNvSpPr/>
          <p:nvPr/>
        </p:nvSpPr>
        <p:spPr>
          <a:xfrm>
            <a:off x="5813712" y="5484227"/>
            <a:ext cx="1273999" cy="300254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向下箭號 73"/>
          <p:cNvSpPr/>
          <p:nvPr/>
        </p:nvSpPr>
        <p:spPr>
          <a:xfrm>
            <a:off x="5605319" y="5029113"/>
            <a:ext cx="185431" cy="3288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文字方塊 74"/>
          <p:cNvSpPr txBox="1"/>
          <p:nvPr/>
        </p:nvSpPr>
        <p:spPr>
          <a:xfrm>
            <a:off x="5710531" y="5057856"/>
            <a:ext cx="1202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讀取</a:t>
            </a:r>
            <a:r>
              <a:rPr lang="en-US" altLang="zh-TW" dirty="0" smtClean="0"/>
              <a:t>/</a:t>
            </a:r>
            <a:r>
              <a:rPr lang="zh-TW" altLang="en-US" dirty="0" smtClean="0"/>
              <a:t>寫</a:t>
            </a:r>
            <a:r>
              <a:rPr lang="zh-TW" altLang="en-US" dirty="0"/>
              <a:t>入</a:t>
            </a:r>
          </a:p>
        </p:txBody>
      </p:sp>
      <p:sp>
        <p:nvSpPr>
          <p:cNvPr id="89" name="矩形 88"/>
          <p:cNvSpPr/>
          <p:nvPr/>
        </p:nvSpPr>
        <p:spPr>
          <a:xfrm>
            <a:off x="7345689" y="5202107"/>
            <a:ext cx="966171" cy="37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命令列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93" name="肘形接點 92"/>
          <p:cNvCxnSpPr>
            <a:stCxn id="89" idx="0"/>
            <a:endCxn id="11" idx="3"/>
          </p:cNvCxnSpPr>
          <p:nvPr/>
        </p:nvCxnSpPr>
        <p:spPr>
          <a:xfrm rot="16200000" flipV="1">
            <a:off x="7106599" y="4479931"/>
            <a:ext cx="449314" cy="9950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字方塊 93"/>
          <p:cNvSpPr txBox="1"/>
          <p:nvPr/>
        </p:nvSpPr>
        <p:spPr>
          <a:xfrm>
            <a:off x="7048768" y="4403706"/>
            <a:ext cx="673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執行</a:t>
            </a:r>
          </a:p>
        </p:txBody>
      </p:sp>
      <p:sp>
        <p:nvSpPr>
          <p:cNvPr id="44" name="矩形 43"/>
          <p:cNvSpPr/>
          <p:nvPr/>
        </p:nvSpPr>
        <p:spPr>
          <a:xfrm>
            <a:off x="6131570" y="2662790"/>
            <a:ext cx="1327407" cy="37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>
                <a:solidFill>
                  <a:srgbClr val="FF0000"/>
                </a:solidFill>
              </a:rPr>
              <a:t>SBPWebAPI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45" name="向下箭號 44"/>
          <p:cNvSpPr/>
          <p:nvPr/>
        </p:nvSpPr>
        <p:spPr>
          <a:xfrm flipH="1">
            <a:off x="4221041" y="2236441"/>
            <a:ext cx="45719" cy="5479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文字方塊 45"/>
          <p:cNvSpPr txBox="1"/>
          <p:nvPr/>
        </p:nvSpPr>
        <p:spPr>
          <a:xfrm>
            <a:off x="1917406" y="3072412"/>
            <a:ext cx="126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SBP</a:t>
            </a:r>
            <a:r>
              <a:rPr lang="zh-TW" altLang="en-US" dirty="0" smtClean="0"/>
              <a:t> </a:t>
            </a:r>
            <a:r>
              <a:rPr lang="en-US" altLang="zh-TW" dirty="0" smtClean="0"/>
              <a:t>App</a:t>
            </a:r>
            <a:endParaRPr lang="zh-TW" altLang="en-US" dirty="0"/>
          </a:p>
        </p:txBody>
      </p:sp>
      <p:pic>
        <p:nvPicPr>
          <p:cNvPr id="47" name="圖片 46" descr="Computer &lt;strong&gt;PC&lt;/strong&gt; PNG Transparent Images | PNG All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71" y="1440827"/>
            <a:ext cx="709147" cy="733636"/>
          </a:xfrm>
          <a:prstGeom prst="rect">
            <a:avLst/>
          </a:prstGeom>
        </p:spPr>
      </p:pic>
      <p:cxnSp>
        <p:nvCxnSpPr>
          <p:cNvPr id="69" name="直線單箭頭接點 68"/>
          <p:cNvCxnSpPr/>
          <p:nvPr/>
        </p:nvCxnSpPr>
        <p:spPr>
          <a:xfrm flipV="1">
            <a:off x="1639600" y="3039660"/>
            <a:ext cx="14404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圖片 58" descr="User:Guoyunhebrave - 维基教科书，自由的教学读本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56" y="2350735"/>
            <a:ext cx="428625" cy="428625"/>
          </a:xfrm>
          <a:prstGeom prst="rect">
            <a:avLst/>
          </a:prstGeom>
        </p:spPr>
      </p:pic>
      <p:pic>
        <p:nvPicPr>
          <p:cNvPr id="78" name="Picture 1"/>
          <p:cNvPicPr preferRelativeResize="0">
            <a:picLocks/>
          </p:cNvPicPr>
          <p:nvPr>
            <p:custDataLst>
              <p:custData r:id="rId3"/>
            </p:custDataLst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87" t="14587" r="18380" b="17747"/>
          <a:stretch/>
        </p:blipFill>
        <p:spPr>
          <a:xfrm>
            <a:off x="2176548" y="2149126"/>
            <a:ext cx="336551" cy="349423"/>
          </a:xfrm>
          <a:prstGeom prst="rect">
            <a:avLst/>
          </a:prstGeom>
        </p:spPr>
      </p:pic>
      <p:sp>
        <p:nvSpPr>
          <p:cNvPr id="38" name="內容版面配置區 2"/>
          <p:cNvSpPr txBox="1">
            <a:spLocks/>
          </p:cNvSpPr>
          <p:nvPr/>
        </p:nvSpPr>
        <p:spPr>
          <a:xfrm>
            <a:off x="9656130" y="1264555"/>
            <a:ext cx="2311225" cy="4529577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DB Server</a:t>
            </a:r>
            <a:endParaRPr lang="zh-TW" altLang="en-US" dirty="0"/>
          </a:p>
        </p:txBody>
      </p:sp>
      <p:sp>
        <p:nvSpPr>
          <p:cNvPr id="43" name="內容版面配置區 2"/>
          <p:cNvSpPr txBox="1">
            <a:spLocks/>
          </p:cNvSpPr>
          <p:nvPr/>
        </p:nvSpPr>
        <p:spPr>
          <a:xfrm>
            <a:off x="1869156" y="1270334"/>
            <a:ext cx="7094673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Web Server</a:t>
            </a:r>
            <a:endParaRPr lang="zh-TW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3101130" y="2793492"/>
            <a:ext cx="1931079" cy="37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>
                <a:solidFill>
                  <a:srgbClr val="FF0000"/>
                </a:solidFill>
              </a:rPr>
              <a:t>SBPWebForwardAPI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205867" y="1378997"/>
            <a:ext cx="20681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Batch(AP) </a:t>
            </a:r>
            <a:r>
              <a:rPr lang="en-US" altLang="zh-TW" dirty="0"/>
              <a:t>Server</a:t>
            </a:r>
          </a:p>
        </p:txBody>
      </p:sp>
      <p:sp>
        <p:nvSpPr>
          <p:cNvPr id="54" name="向右箭號 53"/>
          <p:cNvSpPr/>
          <p:nvPr/>
        </p:nvSpPr>
        <p:spPr>
          <a:xfrm>
            <a:off x="4966617" y="2697064"/>
            <a:ext cx="113296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呼叫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371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絲縷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57ce005f-4166-4f04-b3e1-8a8b05ea1f06" RevisionId="141682c8-8c74-41ed-b47d-1c2b47fa8f1c" Stencil="172d6d98-e5c9-42e9-a209-79f7a94bbd38" StencilRevisionId="00000000-0000-0000-0000-000000000000" StencilVersion="0.0"/>
</Control>
</file>

<file path=customXml/item10.xml><?xml version="1.0" encoding="utf-8"?>
<Control xmlns="http://schemas.microsoft.com/VisualStudio/2011/storyboarding/control">
  <Id Name="57ce005f-4166-4f04-b3e1-8a8b05ea1f06" RevisionId="141682c8-8c74-41ed-b47d-1c2b47fa8f1c" Stencil="172d6d98-e5c9-42e9-a209-79f7a94bbd38" StencilRevisionId="00000000-0000-0000-0000-000000000000" StencilVersion="0.0"/>
</Control>
</file>

<file path=customXml/item11.xml><?xml version="1.0" encoding="utf-8"?>
<Control xmlns="http://schemas.microsoft.com/VisualStudio/2011/storyboarding/control">
  <Id Name="System.Storyboarding.WindowsAppIcons.Alarm" Revision="1" Stencil="System.Storyboarding.WindowsAppIcons" StencilVersion="0.1"/>
</Control>
</file>

<file path=customXml/item12.xml><?xml version="1.0" encoding="utf-8"?>
<Control xmlns="http://schemas.microsoft.com/VisualStudio/2011/storyboarding/control">
  <Id Name="57ce005f-4166-4f04-b3e1-8a8b05ea1f06" RevisionId="141682c8-8c74-41ed-b47d-1c2b47fa8f1c" Stencil="172d6d98-e5c9-42e9-a209-79f7a94bbd38" StencilRevisionId="00000000-0000-0000-0000-000000000000" StencilVersion="0.0"/>
</Control>
</file>

<file path=customXml/item13.xml><?xml version="1.0" encoding="utf-8"?>
<Control xmlns="http://schemas.microsoft.com/VisualStudio/2011/storyboarding/control">
  <Id Name="57ce005f-4166-4f04-b3e1-8a8b05ea1f06" RevisionId="141682c8-8c74-41ed-b47d-1c2b47fa8f1c" Stencil="172d6d98-e5c9-42e9-a209-79f7a94bbd38" StencilRevisionId="00000000-0000-0000-0000-000000000000" StencilVersion="0.0"/>
</Control>
</file>

<file path=customXml/item14.xml><?xml version="1.0" encoding="utf-8"?>
<Control xmlns="http://schemas.microsoft.com/VisualStudio/2011/storyboarding/control">
  <Id Name="761a6736-8b3b-4f55-b15e-48818de58055" Revision="1" Stencil="85a07843-b809-41ee-b566-325b1850150a" StencilVersion="1.0"/>
</Control>
</file>

<file path=customXml/item15.xml><?xml version="1.0" encoding="utf-8"?>
<Control xmlns="http://schemas.microsoft.com/VisualStudio/2011/storyboarding/control">
  <Id Name="57ce005f-4166-4f04-b3e1-8a8b05ea1f06" RevisionId="141682c8-8c74-41ed-b47d-1c2b47fa8f1c" Stencil="172d6d98-e5c9-42e9-a209-79f7a94bbd38" StencilRevisionId="00000000-0000-0000-0000-000000000000" StencilVersion="0.0"/>
</Control>
</file>

<file path=customXml/item16.xml><?xml version="1.0" encoding="utf-8"?>
<Control xmlns="http://schemas.microsoft.com/VisualStudio/2011/storyboarding/control">
  <Id Name="System.Storyboarding.WindowsAppIcons.Alarm" Revision="1" Stencil="System.Storyboarding.WindowsAppIcons" StencilVersion="0.1"/>
</Control>
</file>

<file path=customXml/item17.xml><?xml version="1.0" encoding="utf-8"?>
<Control xmlns="http://schemas.microsoft.com/VisualStudio/2011/storyboarding/control">
  <Id Name="System.Storyboarding.WindowsAppIcons.Web" Revision="1" Stencil="System.Storyboarding.WindowsAppIcons" StencilVersion="0.1"/>
</Control>
</file>

<file path=customXml/item18.xml><?xml version="1.0" encoding="utf-8"?>
<Control xmlns="http://schemas.microsoft.com/VisualStudio/2011/storyboarding/control">
  <Id Name="System.Storyboarding.WindowsAppIcons.Web" Revision="1" Stencil="System.Storyboarding.WindowsAppIcons" StencilVersion="0.1"/>
</Control>
</file>

<file path=customXml/item19.xml><?xml version="1.0" encoding="utf-8"?>
<Control xmlns="http://schemas.microsoft.com/VisualStudio/2011/storyboarding/control">
  <Id Name="System.Storyboarding.WindowsAppIcons.Alarm" Revision="1" Stencil="System.Storyboarding.WindowsAppIcons" StencilVersion="0.1"/>
</Control>
</file>

<file path=customXml/item2.xml><?xml version="1.0" encoding="utf-8"?>
<Control xmlns="http://schemas.microsoft.com/VisualStudio/2011/storyboarding/control">
  <Id Name="System.Storyboarding.WindowsAppIcons.Web" Revision="1" Stencil="System.Storyboarding.WindowsAppIcons" StencilVersion="0.1"/>
</Control>
</file>

<file path=customXml/item20.xml><?xml version="1.0" encoding="utf-8"?>
<Control xmlns="http://schemas.microsoft.com/VisualStudio/2011/storyboarding/control">
  <Id Name="761a6736-8b3b-4f55-b15e-48818de58055" Revision="1" Stencil="85a07843-b809-41ee-b566-325b1850150a" StencilVersion="1.0"/>
</Control>
</file>

<file path=customXml/item21.xml><?xml version="1.0" encoding="utf-8"?>
<Control xmlns="http://schemas.microsoft.com/VisualStudio/2011/storyboarding/control">
  <Id Name="System.Storyboarding.WindowsAppIcons.Alarm" Revision="1" Stencil="System.Storyboarding.WindowsAppIcons" StencilVersion="0.1"/>
</Control>
</file>

<file path=customXml/item22.xml><?xml version="1.0" encoding="utf-8"?>
<Control xmlns="http://schemas.microsoft.com/VisualStudio/2011/storyboarding/control">
  <Id Name="761a6736-8b3b-4f55-b15e-48818de58055" Revision="1" Stencil="85a07843-b809-41ee-b566-325b1850150a" StencilVersion="1.0"/>
</Control>
</file>

<file path=customXml/item23.xml><?xml version="1.0" encoding="utf-8"?>
<Control xmlns="http://schemas.microsoft.com/VisualStudio/2011/storyboarding/control">
  <Id Name="761a6736-8b3b-4f55-b15e-48818de58055" Revision="1" Stencil="85a07843-b809-41ee-b566-325b1850150a" StencilVersion="1.0"/>
</Control>
</file>

<file path=customXml/item24.xml><?xml version="1.0" encoding="utf-8"?>
<Control xmlns="http://schemas.microsoft.com/VisualStudio/2011/storyboarding/control">
  <Id Name="761a6736-8b3b-4f55-b15e-48818de58055" Revision="1" Stencil="85a07843-b809-41ee-b566-325b1850150a" StencilVersion="1.0"/>
</Control>
</file>

<file path=customXml/item25.xml><?xml version="1.0" encoding="utf-8"?>
<Control xmlns="http://schemas.microsoft.com/VisualStudio/2011/storyboarding/control">
  <Id Name="57ce005f-4166-4f04-b3e1-8a8b05ea1f06" RevisionId="141682c8-8c74-41ed-b47d-1c2b47fa8f1c" Stencil="172d6d98-e5c9-42e9-a209-79f7a94bbd38" StencilRevisionId="00000000-0000-0000-0000-000000000000" StencilVersion="0.0"/>
</Control>
</file>

<file path=customXml/item26.xml><?xml version="1.0" encoding="utf-8"?>
<Control xmlns="http://schemas.microsoft.com/VisualStudio/2011/storyboarding/control">
  <Id Name="761a6736-8b3b-4f55-b15e-48818de58055" Revision="1" Stencil="85a07843-b809-41ee-b566-325b1850150a" StencilVersion="1.0"/>
</Control>
</file>

<file path=customXml/item27.xml><?xml version="1.0" encoding="utf-8"?>
<Control xmlns="http://schemas.microsoft.com/VisualStudio/2011/storyboarding/control">
  <Id Name="57ce005f-4166-4f04-b3e1-8a8b05ea1f06" RevisionId="141682c8-8c74-41ed-b47d-1c2b47fa8f1c" Stencil="172d6d98-e5c9-42e9-a209-79f7a94bbd38" StencilRevisionId="00000000-0000-0000-0000-000000000000" StencilVersion="0.0"/>
</Control>
</file>

<file path=customXml/item28.xml><?xml version="1.0" encoding="utf-8"?>
<Control xmlns="http://schemas.microsoft.com/VisualStudio/2011/storyboarding/control">
  <Id Name="System.Storyboarding.WindowsAppIcons.Web" Revision="1" Stencil="System.Storyboarding.WindowsAppIcons" StencilVersion="0.1"/>
</Control>
</file>

<file path=customXml/item29.xml><?xml version="1.0" encoding="utf-8"?>
<Control xmlns="http://schemas.microsoft.com/VisualStudio/2011/storyboarding/control">
  <Id Name="System.Storyboarding.WindowsAppIcons.Alarm" Revision="1" Stencil="System.Storyboarding.WindowsAppIcons" StencilVersion="0.1"/>
</Control>
</file>

<file path=customXml/item3.xml><?xml version="1.0" encoding="utf-8"?>
<Control xmlns="http://schemas.microsoft.com/VisualStudio/2011/storyboarding/control">
  <Id Name="System.Storyboarding.WindowsAppIcons.Alarm" Revision="1" Stencil="System.Storyboarding.WindowsAppIcons" StencilVersion="0.1"/>
</Control>
</file>

<file path=customXml/item30.xml><?xml version="1.0" encoding="utf-8"?>
<Control xmlns="http://schemas.microsoft.com/VisualStudio/2011/storyboarding/control">
  <Id Name="System.Storyboarding.WindowsAppIcons.Alarm" Revision="1" Stencil="System.Storyboarding.WindowsAppIcons" StencilVersion="0.1"/>
</Control>
</file>

<file path=customXml/item31.xml><?xml version="1.0" encoding="utf-8"?>
<Control xmlns="http://schemas.microsoft.com/VisualStudio/2011/storyboarding/control">
  <Id Name="System.Storyboarding.WindowsAppIcons.Web" Revision="1" Stencil="System.Storyboarding.WindowsAppIcons" StencilVersion="0.1"/>
</Control>
</file>

<file path=customXml/item32.xml><?xml version="1.0" encoding="utf-8"?>
<Control xmlns="http://schemas.microsoft.com/VisualStudio/2011/storyboarding/control">
  <Id Name="57ce005f-4166-4f04-b3e1-8a8b05ea1f06" RevisionId="141682c8-8c74-41ed-b47d-1c2b47fa8f1c" Stencil="172d6d98-e5c9-42e9-a209-79f7a94bbd38" StencilRevisionId="00000000-0000-0000-0000-000000000000" StencilVersion="0.0"/>
</Control>
</file>

<file path=customXml/item33.xml><?xml version="1.0" encoding="utf-8"?>
<Control xmlns="http://schemas.microsoft.com/VisualStudio/2011/storyboarding/control">
  <Id Name="System.Storyboarding.WindowsAppIcons.Alarm" Revision="1" Stencil="System.Storyboarding.WindowsAppIcons" StencilVersion="0.1"/>
</Control>
</file>

<file path=customXml/item4.xml><?xml version="1.0" encoding="utf-8"?>
<Control xmlns="http://schemas.microsoft.com/VisualStudio/2011/storyboarding/control">
  <Id Name="761a6736-8b3b-4f55-b15e-48818de58055" Revision="1" Stencil="85a07843-b809-41ee-b566-325b1850150a" StencilVersion="1.0"/>
</Control>
</file>

<file path=customXml/item5.xml><?xml version="1.0" encoding="utf-8"?>
<Control xmlns="http://schemas.microsoft.com/VisualStudio/2011/storyboarding/control">
  <Id Name="System.Storyboarding.WindowsAppIcons.Web" Revision="1" Stencil="System.Storyboarding.WindowsAppIcons" StencilVersion="0.1"/>
</Control>
</file>

<file path=customXml/item6.xml><?xml version="1.0" encoding="utf-8"?>
<Control xmlns="http://schemas.microsoft.com/VisualStudio/2011/storyboarding/control">
  <Id Name="761a6736-8b3b-4f55-b15e-48818de58055" Revision="1" Stencil="85a07843-b809-41ee-b566-325b1850150a" StencilVersion="1.0"/>
</Control>
</file>

<file path=customXml/item7.xml><?xml version="1.0" encoding="utf-8"?>
<Control xmlns="http://schemas.microsoft.com/VisualStudio/2011/storyboarding/control">
  <Id Name="System.Storyboarding.WindowsAppIcons.Web" Revision="1" Stencil="System.Storyboarding.WindowsAppIcons" StencilVersion="0.1"/>
</Control>
</file>

<file path=customXml/item8.xml><?xml version="1.0" encoding="utf-8"?>
<Control xmlns="http://schemas.microsoft.com/VisualStudio/2011/storyboarding/control">
  <Id Name="761a6736-8b3b-4f55-b15e-48818de58055" Revision="1" Stencil="85a07843-b809-41ee-b566-325b1850150a" StencilVersion="1.0"/>
</Control>
</file>

<file path=customXml/item9.xml><?xml version="1.0" encoding="utf-8"?>
<Control xmlns="http://schemas.microsoft.com/VisualStudio/2011/storyboarding/control">
  <Id Name="57ce005f-4166-4f04-b3e1-8a8b05ea1f06" RevisionId="141682c8-8c74-41ed-b47d-1c2b47fa8f1c" Stencil="172d6d98-e5c9-42e9-a209-79f7a94bbd38" StencilRevisionId="00000000-0000-0000-0000-000000000000" StencilVersion="0.0"/>
</Control>
</file>

<file path=customXml/itemProps1.xml><?xml version="1.0" encoding="utf-8"?>
<ds:datastoreItem xmlns:ds="http://schemas.openxmlformats.org/officeDocument/2006/customXml" ds:itemID="{148D5DCF-151E-4015-B476-A25CC99190CA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6CC58CDE-8F96-4095-BDED-8A47ABD727EE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738A74A7-76FD-48E5-A193-6D6977BFBDAE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E9B23BC6-07EE-40E2-8F3C-7CE3FB077A0F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68810301-6691-4A1C-B59B-76AF86FC6BBE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4780157E-5417-4F95-B79A-A1EA619F0782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5731EF05-EFDB-44BF-B766-CF479308FD64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5550C4AD-84E5-4BCB-B03A-6396ECBD9EAB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F886C5C4-549C-4140-8C8F-17B1D9AAB60E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C92F7AA4-4A23-40D4-8330-F85E9CDA4BF5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DE216A0C-77B5-497D-8ABD-E229184AA87B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F3A3437F-FECB-45DF-90FF-DD804982CC4A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61CA8695-2A03-45D9-95FB-4D937EDC1CFE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B0860B91-8879-4B7A-B22F-450821A19C5E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AA360F50-5958-4B0C-896E-C0D4873DBC69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40DB16A7-7EFE-4032-9655-E56720B3E45A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DFB9CBAB-EFB7-4D9A-A657-9AB274B3E7E0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2EFAE75A-8164-4911-A9FC-DC55FCC2ABCB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EF170634-4DA5-41B3-BC28-0BD8FC8AE459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89BBAA15-2AC5-4A20-B9F4-02F53D04C7C6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042BED24-1BB3-4EC5-9F03-58F1227E6B2F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0374B0B6-586C-4E72-BE0A-33481CBFA899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ABFE2FA2-C5FC-44B7-8207-D63AF1B2F796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68E586DB-1ED8-4542-A7B3-A4CE833063DD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9A473A1C-B9AB-4B5F-8E45-F989559A8DF5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742F4881-D3DB-4173-B512-0FD254C36A9B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5F482AC2-392C-4207-B790-F30374686498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FD1365A2-B35F-44DC-9551-8A791B536F00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07EE8327-F650-4928-B7D3-3172D22F4B30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183AA98E-A099-4A99-99B9-AB5F79FF6E61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5B8C7E0A-D284-4808-8CF0-3F459CAC4B8A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40997FD4-A579-47F1-B558-684E3F14BD19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A6BC2F24-0066-4BE5-824C-AA4012B1F646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4163</TotalTime>
  <Words>3370</Words>
  <Application>Microsoft Office PowerPoint</Application>
  <PresentationFormat>寬螢幕</PresentationFormat>
  <Paragraphs>655</Paragraphs>
  <Slides>66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66</vt:i4>
      </vt:variant>
    </vt:vector>
  </HeadingPairs>
  <TitlesOfParts>
    <vt:vector size="71" baseType="lpstr">
      <vt:lpstr>微軟正黑體</vt:lpstr>
      <vt:lpstr>Arial</vt:lpstr>
      <vt:lpstr>Century Gothic</vt:lpstr>
      <vt:lpstr>Wingdings 3</vt:lpstr>
      <vt:lpstr>絲縷</vt:lpstr>
      <vt:lpstr>SBP平台</vt:lpstr>
      <vt:lpstr>議程</vt:lpstr>
      <vt:lpstr>何謂SBP平台? </vt:lpstr>
      <vt:lpstr>批次開發現狀之問題</vt:lpstr>
      <vt:lpstr>目的</vt:lpstr>
      <vt:lpstr>系統模組功能說明</vt:lpstr>
      <vt:lpstr>架構一(一台Server)</vt:lpstr>
      <vt:lpstr>架構二(Web +DB Server)</vt:lpstr>
      <vt:lpstr>架構三(Web +Batch(AP)+DB Server)</vt:lpstr>
      <vt:lpstr>架構四(Web +Batch(AP) +Sch+DB Server)</vt:lpstr>
      <vt:lpstr>SBPWeb模組</vt:lpstr>
      <vt:lpstr>採用標準HTML5 的Single Page應用程式 </vt:lpstr>
      <vt:lpstr>響應式設計的網頁顯示效果(RWD)</vt:lpstr>
      <vt:lpstr>集中式管理多台後端伺服器 </vt:lpstr>
      <vt:lpstr>SBPWeb模組-使用Ionic cli 3.2.0 java script framework</vt:lpstr>
      <vt:lpstr>依照不同權限登入，具有不同功能使用 </vt:lpstr>
      <vt:lpstr>依照模組購買license開啟相關功能 </vt:lpstr>
      <vt:lpstr>SBPApp模組</vt:lpstr>
      <vt:lpstr>SBPWebApi模組</vt:lpstr>
      <vt:lpstr>提供標準的Restful API 由前端應用程式呼叫</vt:lpstr>
      <vt:lpstr>提供批次執行模組呼叫SBPClient執行批次</vt:lpstr>
      <vt:lpstr>提供SBP相關設定模組呼叫，進行後端SBP Repository資料庫存取</vt:lpstr>
      <vt:lpstr>提供檔案總管模組呼叫管理伺服器資料夾及檔案</vt:lpstr>
      <vt:lpstr>提供FTP檔案總管模組呼叫管理後端FTP伺服器資料夾及檔案 </vt:lpstr>
      <vt:lpstr>SBPWebForwardAPI模組</vt:lpstr>
      <vt:lpstr>SBPWebForwardAPI提供Url轉址給SBPWebAPI，並取得SBPWebApi回傳內容轉給SBPWebClient </vt:lpstr>
      <vt:lpstr>SBPClient模組</vt:lpstr>
      <vt:lpstr>SBPLIB模組</vt:lpstr>
      <vt:lpstr>SBPScheduleService模組</vt:lpstr>
      <vt:lpstr>SBP Repository 模組</vt:lpstr>
      <vt:lpstr>系統模組功能說明</vt:lpstr>
      <vt:lpstr>系統功能模組方塊圖</vt:lpstr>
      <vt:lpstr>作業排程管理</vt:lpstr>
      <vt:lpstr>作業</vt:lpstr>
      <vt:lpstr>排程管理</vt:lpstr>
      <vt:lpstr>Email管理</vt:lpstr>
      <vt:lpstr>收件者分類</vt:lpstr>
      <vt:lpstr>Email寄發設定</vt:lpstr>
      <vt:lpstr>批次設定管理</vt:lpstr>
      <vt:lpstr>連線設定</vt:lpstr>
      <vt:lpstr>轉入類</vt:lpstr>
      <vt:lpstr>檔案匯入 </vt:lpstr>
      <vt:lpstr>Ftp下載</vt:lpstr>
      <vt:lpstr>Http下載</vt:lpstr>
      <vt:lpstr>解壓縮</vt:lpstr>
      <vt:lpstr>轉出類</vt:lpstr>
      <vt:lpstr>檔案匯出</vt:lpstr>
      <vt:lpstr>Ftp上傳</vt:lpstr>
      <vt:lpstr>Http上傳</vt:lpstr>
      <vt:lpstr>壓縮檔案</vt:lpstr>
      <vt:lpstr>資料夾與檔案</vt:lpstr>
      <vt:lpstr>SQL執行</vt:lpstr>
      <vt:lpstr>命令列執行 </vt:lpstr>
      <vt:lpstr>SSIS執行 </vt:lpstr>
      <vt:lpstr>共用程式</vt:lpstr>
      <vt:lpstr>資料庫管理</vt:lpstr>
      <vt:lpstr>資料表檢視 </vt:lpstr>
      <vt:lpstr>資料表及資料字典設定 </vt:lpstr>
      <vt:lpstr>欄位型態對應 </vt:lpstr>
      <vt:lpstr>程式物件 </vt:lpstr>
      <vt:lpstr>檔案總管 </vt:lpstr>
      <vt:lpstr>安全性管理</vt:lpstr>
      <vt:lpstr>權限清單(一)</vt:lpstr>
      <vt:lpstr>權限清單(二)</vt:lpstr>
      <vt:lpstr>SBP與ETL工具比較(1/2)</vt:lpstr>
      <vt:lpstr>SBP與ETL工具比較(2/2)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SBP平台</dc:title>
  <dc:creator>葉俊志</dc:creator>
  <cp:lastModifiedBy>俊志 葉</cp:lastModifiedBy>
  <cp:revision>190</cp:revision>
  <dcterms:created xsi:type="dcterms:W3CDTF">2016-08-04T07:30:26Z</dcterms:created>
  <dcterms:modified xsi:type="dcterms:W3CDTF">2019-10-14T13:57:04Z</dcterms:modified>
</cp:coreProperties>
</file>