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69781D-0848-4BFF-B4F2-213FDF926849}">
  <a:tblStyle styleId="{B669781D-0848-4BFF-B4F2-213FDF9268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A584339-8226-4148-B0BE-ADA0F3D060A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Robo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4b7ec7da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4b7ec7da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4b7ec7da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4b7ec7da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b7ec7da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4b7ec7da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4b7ec7da5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4b7ec7da5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b7ec7da5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4b7ec7da5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4b7ec7da5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4b7ec7da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4b7ec7da5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4b7ec7da5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b7ec7da5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4b7ec7da5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4b7ec7da5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4b7ec7da5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4b7ec7da5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4b7ec7da5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b7ec7da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4b7ec7da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4b7ec7da5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4b7ec7da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4b7ec7da5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4b7ec7da5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b7ec7da5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4b7ec7da5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4b7ec7da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4b7ec7da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4b7ec7da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4b7ec7da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4b7ec7da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4b7ec7da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b7ec7da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4b7ec7da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4b7ec7da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4b7ec7da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4b7ec7da5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4b7ec7da5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b7ec7da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4b7ec7da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b7ec7da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b7ec7da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3e51e17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3e51e17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4b7ec7da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4b7ec7da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4b7ec7da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4b7ec7da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4b7ec7da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4b7ec7da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b7ec7da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4b7ec7da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b7ec7da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4b7ec7da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b7ec7da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b7ec7da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4b7ec7da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4b7ec7da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4b7ec7da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4b7ec7da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b7ec7da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b7ec7da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41718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final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6" y="3172900"/>
            <a:ext cx="3791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580"/>
              <a:t>Data Science </a:t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580"/>
              <a:t>Coder House </a:t>
            </a:r>
            <a:endParaRPr sz="158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200" y="2767800"/>
            <a:ext cx="2067500" cy="20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727650" y="53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Clientes según grado de satisfacción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075" y="1296150"/>
            <a:ext cx="5749875" cy="37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727650" y="55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 entre Clase y Edad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7398"/>
          <a:stretch/>
        </p:blipFill>
        <p:spPr>
          <a:xfrm>
            <a:off x="2345850" y="1090125"/>
            <a:ext cx="4452301" cy="39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4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27650" y="55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 entre Distancia del viaje y Satisfacción</a:t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900" y="1161800"/>
            <a:ext cx="4391400" cy="38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27650" y="570500"/>
            <a:ext cx="823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Edad según el sexo y el grado de satisfacción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850" y="1177375"/>
            <a:ext cx="4022375" cy="38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7650" y="570500"/>
            <a:ext cx="823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Distancia del vuelo según clase y grado de satisfacción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50" y="1285850"/>
            <a:ext cx="8886352" cy="31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67675" y="465400"/>
            <a:ext cx="823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040"/>
              <a:t>Satisfacción de las/os pasajeras/os, de acuerdo a la correlación entre la demora de salida y llegada</a:t>
            </a:r>
            <a:endParaRPr sz="2040"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088" y="1245275"/>
            <a:ext cx="4291828" cy="38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727650" y="58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 entre Tipo de cliente y satisfacción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375" y="1199450"/>
            <a:ext cx="3731532" cy="37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727650" y="58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 entre Tipo de viaje y satisfacción</a:t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925" y="1162375"/>
            <a:ext cx="6888822" cy="37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727650" y="58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 entre Tipo de cliente y satisfacción</a:t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8375" y="1116225"/>
            <a:ext cx="4645100" cy="39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727650" y="58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 entre Tipo de cliente y satisfacción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18550"/>
            <a:ext cx="8839201" cy="3206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800" y="1318925"/>
            <a:ext cx="39870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950" y="756438"/>
            <a:ext cx="3630624" cy="36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727638" y="57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Variables según grado de satisfacción</a:t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 rotWithShape="1">
          <a:blip r:embed="rId4">
            <a:alphaModFix/>
          </a:blip>
          <a:srcRect b="2629" l="0" r="0" t="0"/>
          <a:stretch/>
        </p:blipFill>
        <p:spPr>
          <a:xfrm>
            <a:off x="1754725" y="1113500"/>
            <a:ext cx="6258429" cy="40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627375" y="46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40"/>
              <a:t>Puntaje de variables, de acuerdo al grado de satisfacción y la clase</a:t>
            </a:r>
            <a:endParaRPr sz="2140"/>
          </a:p>
        </p:txBody>
      </p:sp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25" y="1772675"/>
            <a:ext cx="861060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/>
          <p:nvPr/>
        </p:nvSpPr>
        <p:spPr>
          <a:xfrm>
            <a:off x="3260250" y="3884825"/>
            <a:ext cx="465300" cy="233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3878825" y="4186925"/>
            <a:ext cx="465300" cy="233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4572000" y="3586600"/>
            <a:ext cx="465300" cy="233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2437125" y="4186925"/>
            <a:ext cx="465300" cy="233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5806150" y="3586600"/>
            <a:ext cx="465300" cy="233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6580125" y="3586600"/>
            <a:ext cx="465300" cy="233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7385125" y="3586600"/>
            <a:ext cx="465300" cy="233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/>
          <p:nvPr/>
        </p:nvSpPr>
        <p:spPr>
          <a:xfrm>
            <a:off x="8316075" y="3586600"/>
            <a:ext cx="465300" cy="233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/>
          <p:nvPr/>
        </p:nvSpPr>
        <p:spPr>
          <a:xfrm>
            <a:off x="2403050" y="2685325"/>
            <a:ext cx="465300" cy="233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/>
          <p:nvPr/>
        </p:nvSpPr>
        <p:spPr>
          <a:xfrm>
            <a:off x="3260250" y="3000900"/>
            <a:ext cx="465300" cy="233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3878825" y="2685325"/>
            <a:ext cx="465300" cy="233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4572000" y="2685325"/>
            <a:ext cx="465300" cy="233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5806150" y="2685325"/>
            <a:ext cx="465300" cy="233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7385125" y="2685325"/>
            <a:ext cx="465300" cy="233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6595638" y="2685325"/>
            <a:ext cx="465300" cy="233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8316075" y="2685325"/>
            <a:ext cx="465300" cy="233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727650" y="57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Correlaciones</a:t>
            </a:r>
            <a:endParaRPr/>
          </a:p>
        </p:txBody>
      </p:sp>
      <p:pic>
        <p:nvPicPr>
          <p:cNvPr id="279" name="Google Shape;279;p34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4">
            <a:alphaModFix/>
          </a:blip>
          <a:srcRect b="0" l="0" r="0" t="9049"/>
          <a:stretch/>
        </p:blipFill>
        <p:spPr>
          <a:xfrm>
            <a:off x="2019350" y="1105700"/>
            <a:ext cx="5105311" cy="40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727800" y="1318925"/>
            <a:ext cx="39870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</a:t>
            </a:r>
            <a:endParaRPr/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725" y="77175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360000" y="72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Random Forest</a:t>
            </a:r>
            <a:endParaRPr/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7153050" y="38"/>
            <a:ext cx="14157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Modelos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925" y="0"/>
            <a:ext cx="483074" cy="48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" y="1440000"/>
            <a:ext cx="41472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000" y="1440000"/>
            <a:ext cx="33408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360000" y="72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regresión logística</a:t>
            </a:r>
            <a:endParaRPr/>
          </a:p>
        </p:txBody>
      </p:sp>
      <p:sp>
        <p:nvSpPr>
          <p:cNvPr id="302" name="Google Shape;302;p37"/>
          <p:cNvSpPr txBox="1"/>
          <p:nvPr>
            <p:ph type="title"/>
          </p:nvPr>
        </p:nvSpPr>
        <p:spPr>
          <a:xfrm>
            <a:off x="7153050" y="38"/>
            <a:ext cx="14157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Modelos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925" y="0"/>
            <a:ext cx="483074" cy="48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" y="1440000"/>
            <a:ext cx="3732201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000" y="1440000"/>
            <a:ext cx="3505753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360000" y="72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K-Nearest Neighbor</a:t>
            </a:r>
            <a:endParaRPr/>
          </a:p>
        </p:txBody>
      </p:sp>
      <p:sp>
        <p:nvSpPr>
          <p:cNvPr id="311" name="Google Shape;311;p38"/>
          <p:cNvSpPr txBox="1"/>
          <p:nvPr>
            <p:ph type="title"/>
          </p:nvPr>
        </p:nvSpPr>
        <p:spPr>
          <a:xfrm>
            <a:off x="7153050" y="38"/>
            <a:ext cx="14157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Modelos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925" y="0"/>
            <a:ext cx="483074" cy="48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" y="1440000"/>
            <a:ext cx="3639349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000" y="1440000"/>
            <a:ext cx="3656355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360000" y="72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Comparación entre modelos</a:t>
            </a:r>
            <a:endParaRPr/>
          </a:p>
        </p:txBody>
      </p:sp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5463025" y="1556725"/>
            <a:ext cx="26901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 txBox="1"/>
          <p:nvPr>
            <p:ph type="title"/>
          </p:nvPr>
        </p:nvSpPr>
        <p:spPr>
          <a:xfrm>
            <a:off x="7153050" y="38"/>
            <a:ext cx="14157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Modelos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925" y="0"/>
            <a:ext cx="483074" cy="483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3" name="Google Shape;323;p39"/>
          <p:cNvGraphicFramePr/>
          <p:nvPr/>
        </p:nvGraphicFramePr>
        <p:xfrm>
          <a:off x="1811775" y="21233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{4A584339-8226-4148-B0BE-ADA0F3D060A3}</a:tableStyleId>
              </a:tblPr>
              <a:tblGrid>
                <a:gridCol w="2259725"/>
                <a:gridCol w="671825"/>
              </a:tblGrid>
              <a:tr h="43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5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AUC</a:t>
                      </a:r>
                      <a:endParaRPr b="1" sz="115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5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KNeighbors</a:t>
                      </a:r>
                      <a:endParaRPr b="1" sz="115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5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Regresión </a:t>
                      </a:r>
                      <a:r>
                        <a:rPr b="1" lang="es-419" sz="115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Logística</a:t>
                      </a:r>
                      <a:endParaRPr b="1" sz="115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5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Radom Forest</a:t>
                      </a:r>
                      <a:endParaRPr b="1" sz="115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727800" y="1318925"/>
            <a:ext cx="39870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pic>
        <p:nvPicPr>
          <p:cNvPr id="329" name="Google Shape;3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150" y="77175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type="title"/>
          </p:nvPr>
        </p:nvSpPr>
        <p:spPr>
          <a:xfrm>
            <a:off x="6827250" y="0"/>
            <a:ext cx="185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4196"/>
              <a:buNone/>
            </a:pPr>
            <a:r>
              <a:rPr lang="es-419" sz="2240">
                <a:solidFill>
                  <a:srgbClr val="BEBEBE"/>
                </a:solidFill>
              </a:rPr>
              <a:t>Conclusiones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335" name="Google Shape;3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975" y="0"/>
            <a:ext cx="460024" cy="46002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1"/>
          <p:cNvSpPr txBox="1"/>
          <p:nvPr/>
        </p:nvSpPr>
        <p:spPr>
          <a:xfrm>
            <a:off x="30600" y="1187700"/>
            <a:ext cx="90828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533400" marR="38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 la mayoría de los clientes (56%) la opinión en satisfacción fue Neutral o negativa.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5334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 proporción de hombres y mujeres encuestados es similar.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5334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 variable edad tiene una aparente distribución normal centralizada en el rango 30-60.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5334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Los clientes que realizan viajes cortos (menores a 1000 km) tienden a tener un nivel de satisfacción neutral o negativa. con respecto a las clases: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906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 menos usada es la eco plus, la cantidad de gente que utiliza eco y business es más o menos la misma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906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los clientes de business tienen un promedio de edad levemente más elevado que quienes viajan en las otras dos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906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el tipo de clase no afecta la conformidad de las personas.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906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los vuelos eco y eco plus son en su mayoría de menos de 1000 km, mientras que los vuelos de clase business son entre 1000 a 4000 km.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1"/>
          <p:cNvSpPr txBox="1"/>
          <p:nvPr>
            <p:ph type="title"/>
          </p:nvPr>
        </p:nvSpPr>
        <p:spPr>
          <a:xfrm>
            <a:off x="727650" y="53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r>
              <a:rPr lang="es-419"/>
              <a:t> sobre los Datos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836775" y="2971288"/>
            <a:ext cx="269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general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715000" y="3506488"/>
            <a:ext cx="59844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600"/>
              </a:spcBef>
              <a:spcAft>
                <a:spcPts val="500"/>
              </a:spcAft>
              <a:buNone/>
            </a:pPr>
            <a:r>
              <a:rPr lang="es-419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Predecir a través de un modelo de ML la satisfacción de las/os pasajeras/os con la mayor asertividad posible, según ciertos contextos y analizar qué variables impactan con mayor correlación en la satisfacción, realizando el entrenamiento de un modelo predictivo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125" y="704275"/>
            <a:ext cx="1752475" cy="1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635125" y="704275"/>
            <a:ext cx="386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negocio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0400" y="1239475"/>
            <a:ext cx="59844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500"/>
              </a:spcAft>
              <a:buNone/>
            </a:pPr>
            <a:r>
              <a:rPr lang="es-419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industria aérea se caracteriza por una intensa competencia, por lo que </a:t>
            </a:r>
            <a:r>
              <a:rPr lang="es-419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resulta de suma importancia conocer a los clientes, sus intereses y preferencias. 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75" y="3173875"/>
            <a:ext cx="1541525" cy="15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525" y="3392200"/>
            <a:ext cx="9334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9175" y="0"/>
            <a:ext cx="484376" cy="4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type="title"/>
          </p:nvPr>
        </p:nvSpPr>
        <p:spPr>
          <a:xfrm>
            <a:off x="6285800" y="0"/>
            <a:ext cx="2232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Introducción</a:t>
            </a:r>
            <a:endParaRPr sz="2240">
              <a:solidFill>
                <a:srgbClr val="BEBEB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6827250" y="0"/>
            <a:ext cx="185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4196"/>
              <a:buNone/>
            </a:pPr>
            <a:r>
              <a:rPr lang="es-419" sz="2240">
                <a:solidFill>
                  <a:srgbClr val="BEBEBE"/>
                </a:solidFill>
              </a:rPr>
              <a:t>Conclusiones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975" y="0"/>
            <a:ext cx="460024" cy="46002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 txBox="1"/>
          <p:nvPr/>
        </p:nvSpPr>
        <p:spPr>
          <a:xfrm>
            <a:off x="0" y="1371225"/>
            <a:ext cx="9205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533400" marR="38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 demora en la partida tiene una correlación positiva muy fuerte con la demora en la llegada (r= 0,96), sin embargo no parece afectar el nivel de satisfacción de los/as pasajeros/as.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5334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características de las personas disconformes: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906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en su mayoría realizan viajes de menos de 1000 km (los conformes realizan viajes entre 1000 a 4000 km)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906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poseen entre 20 a 40 años (los conformes poseen entre 40 a 60)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906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en su mayoría son clientes no leales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5334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 observa una correlación positiva entre la limpieza, la bebida y la comida,el confort de los asientos y el entretenimiento del vuelo.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42"/>
          <p:cNvSpPr txBox="1"/>
          <p:nvPr>
            <p:ph type="title"/>
          </p:nvPr>
        </p:nvSpPr>
        <p:spPr>
          <a:xfrm>
            <a:off x="727650" y="53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Comentarios sobre los Datos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>
            <p:ph type="title"/>
          </p:nvPr>
        </p:nvSpPr>
        <p:spPr>
          <a:xfrm>
            <a:off x="6827250" y="0"/>
            <a:ext cx="185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4196"/>
              <a:buNone/>
            </a:pPr>
            <a:r>
              <a:rPr lang="es-419" sz="2240">
                <a:solidFill>
                  <a:srgbClr val="BEBEBE"/>
                </a:solidFill>
              </a:rPr>
              <a:t>Conclusiones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975" y="0"/>
            <a:ext cx="460024" cy="46002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 txBox="1"/>
          <p:nvPr/>
        </p:nvSpPr>
        <p:spPr>
          <a:xfrm>
            <a:off x="361825" y="1433000"/>
            <a:ext cx="85068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 acuerdo a nuestro gráfico de correlación, observamos que aquellas variables que explican en mayor medida la </a:t>
            </a: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satisfacción</a:t>
            </a: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de nuestros clientes corresponden a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533400" marR="38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Online Boarding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5334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5334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Type of Travel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381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Mientras aquellas que peor correlación tienen con nuestra variable de satisfacción son: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533400" marR="38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Gate Location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5334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5334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Departure/Arrival Time Conveninet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3"/>
          <p:cNvSpPr txBox="1"/>
          <p:nvPr>
            <p:ph type="title"/>
          </p:nvPr>
        </p:nvSpPr>
        <p:spPr>
          <a:xfrm>
            <a:off x="770875" y="53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Comentarios sobre los Datos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6827250" y="0"/>
            <a:ext cx="185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4196"/>
              <a:buNone/>
            </a:pPr>
            <a:r>
              <a:rPr lang="es-419" sz="2240">
                <a:solidFill>
                  <a:srgbClr val="BEBEBE"/>
                </a:solidFill>
              </a:rPr>
              <a:t>Conclusiones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359" name="Google Shape;3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975" y="0"/>
            <a:ext cx="460024" cy="4600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4"/>
          <p:cNvSpPr txBox="1"/>
          <p:nvPr/>
        </p:nvSpPr>
        <p:spPr>
          <a:xfrm>
            <a:off x="389650" y="1694100"/>
            <a:ext cx="807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38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udimos observar que tanto nuestro modelo de Random Forest como KNeighbors tuvieron una muy buena performace con Accuracy y curvas de ROC superiores a un score del 90%.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 obstante, ramdom forest demandó doble del tiempo que el de KNeighbors, por lo que dependiendo de los recursos disponibles podríamos sacrificar el accuracy en pos de realizar cálculos y estimaciones más rápidas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4"/>
          <p:cNvSpPr txBox="1"/>
          <p:nvPr>
            <p:ph type="title"/>
          </p:nvPr>
        </p:nvSpPr>
        <p:spPr>
          <a:xfrm>
            <a:off x="770875" y="53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Comentarios sobre los Modelos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4743125" y="2980125"/>
            <a:ext cx="4148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Equipo de trabajo</a:t>
            </a:r>
            <a:endParaRPr sz="3200"/>
          </a:p>
        </p:txBody>
      </p:sp>
      <p:sp>
        <p:nvSpPr>
          <p:cNvPr id="367" name="Google Shape;367;p45"/>
          <p:cNvSpPr txBox="1"/>
          <p:nvPr>
            <p:ph idx="4294967295" type="body"/>
          </p:nvPr>
        </p:nvSpPr>
        <p:spPr>
          <a:xfrm>
            <a:off x="4847550" y="3683925"/>
            <a:ext cx="21777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Jonathan Carrasco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Mariana Moreyra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Luciano Ghidella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Martin Rodriguez Valiente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-419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Lourdes Aparicio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725" y="3683925"/>
            <a:ext cx="1358100" cy="13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001" y="1005400"/>
            <a:ext cx="2678550" cy="267852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/>
          <p:nvPr>
            <p:ph type="title"/>
          </p:nvPr>
        </p:nvSpPr>
        <p:spPr>
          <a:xfrm>
            <a:off x="594425" y="261100"/>
            <a:ext cx="28551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7650" y="624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específicos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7650" y="1288125"/>
            <a:ext cx="76887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Conocer las características y preferencias de los clientes de acuerdo al género, edad, tipo de cliente y clase de vuelo que utilizan.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Identificar cuáles son los servicios que deben mejorarse, y ver si se asocian a las características generales de los clientes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Analizar las características generales de los vuelos que tienen mayores inconvenientes (demoras en partida/arribo por ej), y ver si la información recolectada es de utilidad para proponer soluciones a los mismos.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Desarrollar un modelo predictivo que permita identificar el nivel de satisfacción de los pasajeros respecto a los servicios brindados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00" y="624675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175" y="0"/>
            <a:ext cx="484376" cy="4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type="title"/>
          </p:nvPr>
        </p:nvSpPr>
        <p:spPr>
          <a:xfrm>
            <a:off x="6285800" y="0"/>
            <a:ext cx="2232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Introducción</a:t>
            </a:r>
            <a:endParaRPr sz="2240">
              <a:solidFill>
                <a:srgbClr val="BEBEB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54075" y="555675"/>
            <a:ext cx="1507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Variables</a:t>
            </a:r>
            <a:endParaRPr/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3070450" y="511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{B669781D-0848-4BFF-B4F2-213FDF926849}</a:tableStyleId>
              </a:tblPr>
              <a:tblGrid>
                <a:gridCol w="1905000"/>
                <a:gridCol w="1905000"/>
                <a:gridCol w="2152650"/>
              </a:tblGrid>
              <a:tr h="34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Variables que caracterizan a pasajeras/os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Variables que caracterizan los vuelos</a:t>
                      </a:r>
                      <a:endParaRPr b="1" sz="9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Variables con escala de satisfacción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rgbClr val="E6B8AF"/>
                    </a:solidFill>
                  </a:tcPr>
                </a:tc>
              </a:tr>
              <a:tr h="23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Age</a:t>
                      </a:r>
                      <a:endParaRPr sz="9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Flight distance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Inflight wifi service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</a:tr>
              <a:tr h="23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Gender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Departure Delay in Minutes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Departure/Arrival time convenient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</a:tr>
              <a:tr h="23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Customer Type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Arrival Delay in Minutes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Ease of Online booking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Type of travel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Gate location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E6B8AF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Class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Food and drink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E6B8AF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Online boarding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Seat comfort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</a:tr>
              <a:tr h="28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Inflight entertainment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On-board service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E6B8AF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Leg room service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E6B8AF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Baggage handling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E6B8AF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Check-in service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E6B8AF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Inflight service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E6B8AF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Cleanliness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17"/>
          <p:cNvSpPr txBox="1"/>
          <p:nvPr/>
        </p:nvSpPr>
        <p:spPr>
          <a:xfrm>
            <a:off x="718275" y="3597325"/>
            <a:ext cx="1378800" cy="431100"/>
          </a:xfrm>
          <a:prstGeom prst="rect">
            <a:avLst/>
          </a:prstGeom>
          <a:solidFill>
            <a:srgbClr val="F6B26B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accent3"/>
                </a:solidFill>
              </a:rPr>
              <a:t>Satisfaction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58425" y="2829525"/>
            <a:ext cx="209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Variable </a:t>
            </a:r>
            <a:r>
              <a:rPr lang="es-419" sz="1600">
                <a:latin typeface="Lato"/>
                <a:ea typeface="Lato"/>
                <a:cs typeface="Lato"/>
                <a:sym typeface="Lato"/>
              </a:rPr>
              <a:t>Target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>
            <a:off x="1407675" y="3174900"/>
            <a:ext cx="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7"/>
          <p:cNvSpPr txBox="1"/>
          <p:nvPr/>
        </p:nvSpPr>
        <p:spPr>
          <a:xfrm>
            <a:off x="602625" y="1630300"/>
            <a:ext cx="18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Variables de análisis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2363400" y="1826800"/>
            <a:ext cx="589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0"/>
            <a:ext cx="484376" cy="4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title"/>
          </p:nvPr>
        </p:nvSpPr>
        <p:spPr>
          <a:xfrm>
            <a:off x="6285800" y="0"/>
            <a:ext cx="2232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Introducción</a:t>
            </a:r>
            <a:endParaRPr sz="2240">
              <a:solidFill>
                <a:srgbClr val="BEBEB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668225" y="543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</a:t>
            </a:r>
            <a:r>
              <a:rPr lang="es-419"/>
              <a:t>asos previos a </a:t>
            </a:r>
            <a:r>
              <a:rPr lang="es-419"/>
              <a:t>la obtención de los resultados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727650" y="1310800"/>
            <a:ext cx="76887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utilizaron las librerías </a:t>
            </a:r>
            <a:r>
              <a:rPr b="1"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Numpy, Pandas, Matplotlib, Seaborn, Letsplot y Sklearn </a:t>
            </a: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Pyt</a:t>
            </a: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hon para la limpieza, el procesamiento y la obtención de los resultados del modelo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38775" y="2084800"/>
            <a:ext cx="76887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dataset se  dividió en un data frame para prueba, y uno para realizar el testeo, y ambos se subieron a la plataforma Github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realizó un modelado de datos, donde se transformaron las variables para poder correr los modelos (se le asignaron números a las categorías)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revisaron: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lphaLcPeriod"/>
            </a:pP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cuáles eran las características de las variables de </a:t>
            </a: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interés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lphaLcPeriod"/>
            </a:pP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 no hubiesen valores faltantes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lphaLcPeriod"/>
            </a:pP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 los datos estuvieran normalizados 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Una vez normalizado el data</a:t>
            </a: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-419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et, se realizaron los análisis uni, bi y multivariados; además de los modelos de machine learning para poder predecir la satisfacción de las/os pasajeras/os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175" y="0"/>
            <a:ext cx="484376" cy="4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6285800" y="0"/>
            <a:ext cx="2232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Introducción</a:t>
            </a:r>
            <a:endParaRPr sz="2240">
              <a:solidFill>
                <a:srgbClr val="BEBEB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729450" y="1322450"/>
            <a:ext cx="38016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5247300" y="77175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27650" y="61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 generales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25825" y="1398725"/>
            <a:ext cx="50367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 promedio de </a:t>
            </a:r>
            <a:r>
              <a:rPr b="1" lang="es-419"/>
              <a:t>edad</a:t>
            </a:r>
            <a:r>
              <a:rPr lang="es-419"/>
              <a:t> de las/os pasajeros es de 39 ±15 años (con un rango de edad entre los 7 a 85 años)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La distribución por </a:t>
            </a:r>
            <a:r>
              <a:rPr b="1" lang="es-419"/>
              <a:t>sexos</a:t>
            </a:r>
            <a:r>
              <a:rPr lang="es-419"/>
              <a:t> es 50,7% femenino : 49,3% masculino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 69% de las/os pasajeras/os </a:t>
            </a:r>
            <a:r>
              <a:rPr b="1" lang="es-419"/>
              <a:t>viajan por</a:t>
            </a:r>
            <a:r>
              <a:rPr lang="es-419"/>
              <a:t> negocios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Las</a:t>
            </a:r>
            <a:r>
              <a:rPr b="1" lang="es-419"/>
              <a:t> clases </a:t>
            </a:r>
            <a:r>
              <a:rPr lang="es-419"/>
              <a:t>más utilizadas son Business (47,8%) y Eco (45%). Solo el 7,2% viaja en Eco plus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Los aviones recorren</a:t>
            </a:r>
            <a:r>
              <a:rPr lang="es-419"/>
              <a:t> entre 31 a 4983 kms de vuelo (promedio: 1189,5 ± 997,1)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En promedio, la </a:t>
            </a:r>
            <a:r>
              <a:rPr b="1" lang="es-419"/>
              <a:t>demora de salida</a:t>
            </a:r>
            <a:r>
              <a:rPr lang="es-419"/>
              <a:t> es de 14,8 ± 38,2 minutos; mientras que la</a:t>
            </a:r>
            <a:r>
              <a:rPr b="1" lang="es-419"/>
              <a:t> demora de llegada </a:t>
            </a:r>
            <a:r>
              <a:rPr lang="es-419"/>
              <a:t>es de 15,1 ±  38,6 minutos. Sin embargo, el 75% de los vuelos presentan una demora menor a 12 minutos de salida y de 13 minutos de llegada. 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050" y="1619050"/>
            <a:ext cx="2799400" cy="26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294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Variables según grado de satisfacción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-1812" l="0" r="-1812" t="0"/>
          <a:stretch/>
        </p:blipFill>
        <p:spPr>
          <a:xfrm>
            <a:off x="8580200" y="0"/>
            <a:ext cx="465400" cy="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>
            <p:ph type="title"/>
          </p:nvPr>
        </p:nvSpPr>
        <p:spPr>
          <a:xfrm>
            <a:off x="6633475" y="0"/>
            <a:ext cx="1968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40">
                <a:solidFill>
                  <a:srgbClr val="BEBEBE"/>
                </a:solidFill>
              </a:rPr>
              <a:t>Resultados</a:t>
            </a:r>
            <a:endParaRPr sz="2240">
              <a:solidFill>
                <a:srgbClr val="BEBEBE"/>
              </a:solidFill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775" y="1164150"/>
            <a:ext cx="5156452" cy="39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