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9144000" cy="5143500" type="screen16x9"/>
  <p:notesSz cx="6858000" cy="9144000"/>
  <p:embeddedFontLst>
    <p:embeddedFont>
      <p:font typeface="Lato" panose="020F0502020204030203" pitchFamily="34" charset="0"/>
      <p:regular r:id="rId56"/>
      <p:bold r:id="rId57"/>
      <p:italic r:id="rId58"/>
      <p:boldItalic r:id="rId59"/>
    </p:embeddedFont>
    <p:embeddedFont>
      <p:font typeface="Raleway" panose="020B0604020202020204" pitchFamily="2" charset="0"/>
      <p:regular r:id="rId60"/>
      <p:bold r:id="rId61"/>
      <p:italic r:id="rId62"/>
      <p:boldItalic r:id="rId63"/>
    </p:embeddedFont>
    <p:embeddedFont>
      <p:font typeface="Roboto" panose="02000000000000000000" pitchFamily="2"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F9F21A-E6C8-4CAB-AB8A-25B405CC227B}">
  <a:tblStyle styleId="{C5F9F21A-E6C8-4CAB-AB8A-25B405CC227B}"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16" y="-2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8.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7.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24b7ec7da5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24b7ec7da5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4b7ec7da5_0_2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24b7ec7da5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24b7ec7da5_0_2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24b7ec7da5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f40c34c746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f40c34c74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f40c34c746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f40c34c746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24b7ec7da5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24b7ec7da5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24b7ec7da5_0_4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24b7ec7da5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24b7ec7da5_0_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24b7ec7da5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24b7ec7da5_0_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24b7ec7da5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24b7ec7da5_0_5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24b7ec7da5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f40c34c74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f40c34c7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24b7ec7da5_0_5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24b7ec7da5_0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24b7ec7da5_0_4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24b7ec7da5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24b7ec7da5_0_5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24b7ec7da5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24b7ec7da5_0_4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24b7ec7da5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24b7ec7da5_0_4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24b7ec7da5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f3e51e1728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f3e51e172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24b7ec7da5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24b7ec7da5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f40c34c746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f40c34c746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f40c34c746_0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f40c34c746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24b7ec7da5_0_3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24b7ec7da5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40c34c746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40c34c746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24b7ec7da5_0_3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24b7ec7da5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24b7ec7da5_0_2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24b7ec7da5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f40c34c746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f40c34c746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f40c34c746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f40c34c746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f40c34c746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f40c34c74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f40c34c746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f40c34c746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f40c34c746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f40c34c746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40c34c746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40c34c746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f40c34c746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f40c34c746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24b7ec7da5_0_2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24b7ec7da5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24b7ec7da5_0_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24b7ec7da5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f40c34c746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f40c34c746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f40c34c746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f40c34c746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f40c34c746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f40c34c746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f40c34c746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f40c34c746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f40c34c746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f40c34c746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f40c34c746_0_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f40c34c746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124b7ec7da5_0_3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124b7ec7da5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f40c34c74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f40c34c74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f40c34c746_0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f40c34c746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f40c34c746_0_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f40c34c746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24b7ec7da5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24b7ec7da5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f40c34c746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f40c34c746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124b7ec7da5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124b7ec7da5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f40c34c74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f40c34c74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124b7ec7da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124b7ec7da5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4b7ec7da5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4b7ec7da5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24b7ec7da5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24b7ec7da5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24b7ec7da5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24b7ec7da5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24b7ec7da5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24b7ec7da5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42.png"/></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2.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3.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46.png"/></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5.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49.png"/></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9.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5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0.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55.png"/><Relationship Id="rId4" Type="http://schemas.openxmlformats.org/officeDocument/2006/relationships/image" Target="../media/image54.png"/></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4171800" cy="1030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Proyecto final</a:t>
            </a:r>
            <a:endParaRPr/>
          </a:p>
          <a:p>
            <a:pPr marL="0" lvl="0" indent="0" algn="l" rtl="0">
              <a:spcBef>
                <a:spcPts val="0"/>
              </a:spcBef>
              <a:spcAft>
                <a:spcPts val="0"/>
              </a:spcAft>
              <a:buNone/>
            </a:pPr>
            <a:r>
              <a:rPr lang="es-419"/>
              <a:t> </a:t>
            </a:r>
            <a:endParaRPr/>
          </a:p>
        </p:txBody>
      </p:sp>
      <p:sp>
        <p:nvSpPr>
          <p:cNvPr id="87" name="Google Shape;87;p13"/>
          <p:cNvSpPr txBox="1">
            <a:spLocks noGrp="1"/>
          </p:cNvSpPr>
          <p:nvPr>
            <p:ph type="subTitle" idx="1"/>
          </p:nvPr>
        </p:nvSpPr>
        <p:spPr>
          <a:xfrm>
            <a:off x="729626" y="3172900"/>
            <a:ext cx="3791100" cy="5412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605"/>
              <a:buNone/>
            </a:pPr>
            <a:r>
              <a:rPr lang="es-419" sz="1580"/>
              <a:t>Data Science </a:t>
            </a:r>
            <a:endParaRPr sz="1580"/>
          </a:p>
          <a:p>
            <a:pPr marL="0" lvl="0" indent="0" algn="l" rtl="0">
              <a:lnSpc>
                <a:spcPct val="80000"/>
              </a:lnSpc>
              <a:spcBef>
                <a:spcPts val="0"/>
              </a:spcBef>
              <a:spcAft>
                <a:spcPts val="0"/>
              </a:spcAft>
              <a:buSzPts val="605"/>
              <a:buNone/>
            </a:pPr>
            <a:endParaRPr sz="1580"/>
          </a:p>
          <a:p>
            <a:pPr marL="0" lvl="0" indent="0" algn="l" rtl="0">
              <a:lnSpc>
                <a:spcPct val="80000"/>
              </a:lnSpc>
              <a:spcBef>
                <a:spcPts val="0"/>
              </a:spcBef>
              <a:spcAft>
                <a:spcPts val="0"/>
              </a:spcAft>
              <a:buSzPts val="605"/>
              <a:buNone/>
            </a:pPr>
            <a:r>
              <a:rPr lang="es-419" sz="1580"/>
              <a:t>Coder House </a:t>
            </a:r>
            <a:endParaRPr sz="1580"/>
          </a:p>
        </p:txBody>
      </p:sp>
      <p:pic>
        <p:nvPicPr>
          <p:cNvPr id="88" name="Google Shape;88;p13"/>
          <p:cNvPicPr preferRelativeResize="0"/>
          <p:nvPr/>
        </p:nvPicPr>
        <p:blipFill>
          <a:blip r:embed="rId3">
            <a:alphaModFix/>
          </a:blip>
          <a:stretch>
            <a:fillRect/>
          </a:stretch>
        </p:blipFill>
        <p:spPr>
          <a:xfrm>
            <a:off x="6679200" y="2767800"/>
            <a:ext cx="2067500" cy="2067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2"/>
          <p:cNvSpPr txBox="1">
            <a:spLocks noGrp="1"/>
          </p:cNvSpPr>
          <p:nvPr>
            <p:ph type="title"/>
          </p:nvPr>
        </p:nvSpPr>
        <p:spPr>
          <a:xfrm>
            <a:off x="727650" y="6168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Características generales</a:t>
            </a:r>
            <a:endParaRPr/>
          </a:p>
        </p:txBody>
      </p:sp>
      <p:sp>
        <p:nvSpPr>
          <p:cNvPr id="162" name="Google Shape;162;p22"/>
          <p:cNvSpPr txBox="1">
            <a:spLocks noGrp="1"/>
          </p:cNvSpPr>
          <p:nvPr>
            <p:ph type="body" idx="1"/>
          </p:nvPr>
        </p:nvSpPr>
        <p:spPr>
          <a:xfrm>
            <a:off x="325825" y="1398725"/>
            <a:ext cx="5036700" cy="3491100"/>
          </a:xfrm>
          <a:prstGeom prst="rect">
            <a:avLst/>
          </a:prstGeom>
        </p:spPr>
        <p:txBody>
          <a:bodyPr spcFirstLastPara="1" wrap="square" lIns="91425" tIns="91425" rIns="91425" bIns="91425" anchor="t" anchorCtr="0">
            <a:normAutofit fontScale="92500" lnSpcReduction="10000"/>
          </a:bodyPr>
          <a:lstStyle/>
          <a:p>
            <a:pPr marL="457200" lvl="0" indent="-311150" algn="l" rtl="0">
              <a:lnSpc>
                <a:spcPct val="150000"/>
              </a:lnSpc>
              <a:spcBef>
                <a:spcPts val="0"/>
              </a:spcBef>
              <a:spcAft>
                <a:spcPts val="0"/>
              </a:spcAft>
              <a:buSzPts val="1300"/>
              <a:buChar char="●"/>
            </a:pPr>
            <a:r>
              <a:rPr lang="es-419"/>
              <a:t>El promedio de </a:t>
            </a:r>
            <a:r>
              <a:rPr lang="es-419" b="1"/>
              <a:t>edad</a:t>
            </a:r>
            <a:r>
              <a:rPr lang="es-419"/>
              <a:t> de las/os pasajeros es de 39 ±15 años (con un rango de edad entre los 7 a 85 años)</a:t>
            </a:r>
            <a:endParaRPr/>
          </a:p>
          <a:p>
            <a:pPr marL="457200" lvl="0" indent="-311150" algn="l" rtl="0">
              <a:lnSpc>
                <a:spcPct val="150000"/>
              </a:lnSpc>
              <a:spcBef>
                <a:spcPts val="0"/>
              </a:spcBef>
              <a:spcAft>
                <a:spcPts val="0"/>
              </a:spcAft>
              <a:buSzPts val="1300"/>
              <a:buChar char="●"/>
            </a:pPr>
            <a:r>
              <a:rPr lang="es-419"/>
              <a:t>La distribución por </a:t>
            </a:r>
            <a:r>
              <a:rPr lang="es-419" b="1"/>
              <a:t>sexos</a:t>
            </a:r>
            <a:r>
              <a:rPr lang="es-419"/>
              <a:t> es 50,7% femenino : 49,3% masculino</a:t>
            </a:r>
            <a:endParaRPr/>
          </a:p>
          <a:p>
            <a:pPr marL="457200" lvl="0" indent="-311150" algn="l" rtl="0">
              <a:lnSpc>
                <a:spcPct val="150000"/>
              </a:lnSpc>
              <a:spcBef>
                <a:spcPts val="0"/>
              </a:spcBef>
              <a:spcAft>
                <a:spcPts val="0"/>
              </a:spcAft>
              <a:buSzPts val="1300"/>
              <a:buChar char="●"/>
            </a:pPr>
            <a:r>
              <a:rPr lang="es-419"/>
              <a:t>El 69% de las/os pasajeras/os </a:t>
            </a:r>
            <a:r>
              <a:rPr lang="es-419" b="1"/>
              <a:t>viajan por</a:t>
            </a:r>
            <a:r>
              <a:rPr lang="es-419"/>
              <a:t> negocios</a:t>
            </a:r>
            <a:endParaRPr/>
          </a:p>
          <a:p>
            <a:pPr marL="457200" lvl="0" indent="-311150" algn="l" rtl="0">
              <a:lnSpc>
                <a:spcPct val="150000"/>
              </a:lnSpc>
              <a:spcBef>
                <a:spcPts val="0"/>
              </a:spcBef>
              <a:spcAft>
                <a:spcPts val="0"/>
              </a:spcAft>
              <a:buSzPts val="1300"/>
              <a:buChar char="●"/>
            </a:pPr>
            <a:r>
              <a:rPr lang="es-419"/>
              <a:t>Las</a:t>
            </a:r>
            <a:r>
              <a:rPr lang="es-419" b="1"/>
              <a:t> clases </a:t>
            </a:r>
            <a:r>
              <a:rPr lang="es-419"/>
              <a:t>más utilizadas son Business (47,8%) y Eco (45%). Solo el 7,2% viaja en Eco plus</a:t>
            </a:r>
            <a:endParaRPr/>
          </a:p>
          <a:p>
            <a:pPr marL="457200" lvl="0" indent="-311150" algn="l" rtl="0">
              <a:lnSpc>
                <a:spcPct val="150000"/>
              </a:lnSpc>
              <a:spcBef>
                <a:spcPts val="0"/>
              </a:spcBef>
              <a:spcAft>
                <a:spcPts val="0"/>
              </a:spcAft>
              <a:buSzPts val="1300"/>
              <a:buChar char="●"/>
            </a:pPr>
            <a:r>
              <a:rPr lang="es-419" b="1"/>
              <a:t>Los aviones recorren</a:t>
            </a:r>
            <a:r>
              <a:rPr lang="es-419"/>
              <a:t> entre 31 a 4983 kms de vuelo (promedio: 1189,5 ± 997,1)</a:t>
            </a:r>
            <a:endParaRPr/>
          </a:p>
          <a:p>
            <a:pPr marL="457200" lvl="0" indent="-311150" algn="l" rtl="0">
              <a:lnSpc>
                <a:spcPct val="150000"/>
              </a:lnSpc>
              <a:spcBef>
                <a:spcPts val="0"/>
              </a:spcBef>
              <a:spcAft>
                <a:spcPts val="0"/>
              </a:spcAft>
              <a:buSzPts val="1300"/>
              <a:buChar char="●"/>
            </a:pPr>
            <a:r>
              <a:rPr lang="es-419"/>
              <a:t>En promedio, la </a:t>
            </a:r>
            <a:r>
              <a:rPr lang="es-419" b="1"/>
              <a:t>demora de salida</a:t>
            </a:r>
            <a:r>
              <a:rPr lang="es-419"/>
              <a:t> es de 14,8 ± 38,2 minutos; mientras que la</a:t>
            </a:r>
            <a:r>
              <a:rPr lang="es-419" b="1"/>
              <a:t> demora de llegada </a:t>
            </a:r>
            <a:r>
              <a:rPr lang="es-419"/>
              <a:t>es de 15,1 ±  38,6 minutos. Sin embargo, el 75% de los vuelos presentan una demora menor a 12 minutos de salida y de 13 minutos de llegada. </a:t>
            </a:r>
            <a:endParaRPr/>
          </a:p>
        </p:txBody>
      </p:sp>
      <p:pic>
        <p:nvPicPr>
          <p:cNvPr id="163" name="Google Shape;163;p22"/>
          <p:cNvPicPr preferRelativeResize="0"/>
          <p:nvPr/>
        </p:nvPicPr>
        <p:blipFill rotWithShape="1">
          <a:blip r:embed="rId3">
            <a:alphaModFix/>
          </a:blip>
          <a:srcRect r="-1812" b="-1812"/>
          <a:stretch/>
        </p:blipFill>
        <p:spPr>
          <a:xfrm>
            <a:off x="8580200" y="0"/>
            <a:ext cx="465400" cy="465400"/>
          </a:xfrm>
          <a:prstGeom prst="rect">
            <a:avLst/>
          </a:prstGeom>
          <a:noFill/>
          <a:ln>
            <a:noFill/>
          </a:ln>
        </p:spPr>
      </p:pic>
      <p:sp>
        <p:nvSpPr>
          <p:cNvPr id="164" name="Google Shape;164;p22"/>
          <p:cNvSpPr txBox="1">
            <a:spLocks noGrp="1"/>
          </p:cNvSpPr>
          <p:nvPr>
            <p:ph type="title"/>
          </p:nvPr>
        </p:nvSpPr>
        <p:spPr>
          <a:xfrm>
            <a:off x="6633475" y="0"/>
            <a:ext cx="1968600" cy="46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419" sz="2240">
                <a:solidFill>
                  <a:srgbClr val="BEBEBE"/>
                </a:solidFill>
              </a:rPr>
              <a:t>Resultados</a:t>
            </a:r>
            <a:endParaRPr sz="2240">
              <a:solidFill>
                <a:srgbClr val="BEBEBE"/>
              </a:solidFill>
            </a:endParaRPr>
          </a:p>
        </p:txBody>
      </p:sp>
      <p:pic>
        <p:nvPicPr>
          <p:cNvPr id="165" name="Google Shape;165;p22"/>
          <p:cNvPicPr preferRelativeResize="0"/>
          <p:nvPr/>
        </p:nvPicPr>
        <p:blipFill>
          <a:blip r:embed="rId4">
            <a:alphaModFix/>
          </a:blip>
          <a:stretch>
            <a:fillRect/>
          </a:stretch>
        </p:blipFill>
        <p:spPr>
          <a:xfrm>
            <a:off x="6146050" y="1619050"/>
            <a:ext cx="2799400" cy="2624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729450" y="5471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Variables según grado de satisfacción</a:t>
            </a:r>
            <a:endParaRPr/>
          </a:p>
        </p:txBody>
      </p:sp>
      <p:pic>
        <p:nvPicPr>
          <p:cNvPr id="171" name="Google Shape;171;p23"/>
          <p:cNvPicPr preferRelativeResize="0"/>
          <p:nvPr/>
        </p:nvPicPr>
        <p:blipFill rotWithShape="1">
          <a:blip r:embed="rId3">
            <a:alphaModFix/>
          </a:blip>
          <a:srcRect r="-1812" b="-1812"/>
          <a:stretch/>
        </p:blipFill>
        <p:spPr>
          <a:xfrm>
            <a:off x="8580200" y="0"/>
            <a:ext cx="465400" cy="465400"/>
          </a:xfrm>
          <a:prstGeom prst="rect">
            <a:avLst/>
          </a:prstGeom>
          <a:noFill/>
          <a:ln>
            <a:noFill/>
          </a:ln>
        </p:spPr>
      </p:pic>
      <p:sp>
        <p:nvSpPr>
          <p:cNvPr id="172" name="Google Shape;172;p23"/>
          <p:cNvSpPr txBox="1">
            <a:spLocks noGrp="1"/>
          </p:cNvSpPr>
          <p:nvPr>
            <p:ph type="title"/>
          </p:nvPr>
        </p:nvSpPr>
        <p:spPr>
          <a:xfrm>
            <a:off x="6633475" y="0"/>
            <a:ext cx="1968600" cy="46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419" sz="2240">
                <a:solidFill>
                  <a:srgbClr val="BEBEBE"/>
                </a:solidFill>
              </a:rPr>
              <a:t>Resultados</a:t>
            </a:r>
            <a:endParaRPr sz="2240">
              <a:solidFill>
                <a:srgbClr val="BEBEBE"/>
              </a:solidFill>
            </a:endParaRPr>
          </a:p>
        </p:txBody>
      </p:sp>
      <p:pic>
        <p:nvPicPr>
          <p:cNvPr id="173" name="Google Shape;173;p23"/>
          <p:cNvPicPr preferRelativeResize="0"/>
          <p:nvPr/>
        </p:nvPicPr>
        <p:blipFill>
          <a:blip r:embed="rId4">
            <a:alphaModFix/>
          </a:blip>
          <a:stretch>
            <a:fillRect/>
          </a:stretch>
        </p:blipFill>
        <p:spPr>
          <a:xfrm>
            <a:off x="1320650" y="1234725"/>
            <a:ext cx="6723247" cy="3756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4"/>
          <p:cNvSpPr txBox="1">
            <a:spLocks noGrp="1"/>
          </p:cNvSpPr>
          <p:nvPr>
            <p:ph type="title"/>
          </p:nvPr>
        </p:nvSpPr>
        <p:spPr>
          <a:xfrm>
            <a:off x="727650" y="5393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Clientes según grado de satisfacción</a:t>
            </a:r>
            <a:endParaRPr/>
          </a:p>
        </p:txBody>
      </p:sp>
      <p:pic>
        <p:nvPicPr>
          <p:cNvPr id="179" name="Google Shape;179;p24"/>
          <p:cNvPicPr preferRelativeResize="0"/>
          <p:nvPr/>
        </p:nvPicPr>
        <p:blipFill rotWithShape="1">
          <a:blip r:embed="rId3">
            <a:alphaModFix/>
          </a:blip>
          <a:srcRect r="-1812" b="-1812"/>
          <a:stretch/>
        </p:blipFill>
        <p:spPr>
          <a:xfrm>
            <a:off x="8580200" y="0"/>
            <a:ext cx="465400" cy="465400"/>
          </a:xfrm>
          <a:prstGeom prst="rect">
            <a:avLst/>
          </a:prstGeom>
          <a:noFill/>
          <a:ln>
            <a:noFill/>
          </a:ln>
        </p:spPr>
      </p:pic>
      <p:sp>
        <p:nvSpPr>
          <p:cNvPr id="180" name="Google Shape;180;p24"/>
          <p:cNvSpPr txBox="1">
            <a:spLocks noGrp="1"/>
          </p:cNvSpPr>
          <p:nvPr>
            <p:ph type="title"/>
          </p:nvPr>
        </p:nvSpPr>
        <p:spPr>
          <a:xfrm>
            <a:off x="6633475" y="0"/>
            <a:ext cx="1968600" cy="46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419" sz="2240">
                <a:solidFill>
                  <a:srgbClr val="BEBEBE"/>
                </a:solidFill>
              </a:rPr>
              <a:t>Resultados</a:t>
            </a:r>
            <a:endParaRPr sz="2240">
              <a:solidFill>
                <a:srgbClr val="BEBEBE"/>
              </a:solidFill>
            </a:endParaRPr>
          </a:p>
        </p:txBody>
      </p:sp>
      <p:pic>
        <p:nvPicPr>
          <p:cNvPr id="181" name="Google Shape;181;p24"/>
          <p:cNvPicPr preferRelativeResize="0"/>
          <p:nvPr/>
        </p:nvPicPr>
        <p:blipFill>
          <a:blip r:embed="rId4">
            <a:alphaModFix/>
          </a:blip>
          <a:stretch>
            <a:fillRect/>
          </a:stretch>
        </p:blipFill>
        <p:spPr>
          <a:xfrm>
            <a:off x="1888025" y="1410950"/>
            <a:ext cx="5367950" cy="3489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5"/>
          <p:cNvSpPr txBox="1">
            <a:spLocks noGrp="1"/>
          </p:cNvSpPr>
          <p:nvPr>
            <p:ph type="title"/>
          </p:nvPr>
        </p:nvSpPr>
        <p:spPr>
          <a:xfrm>
            <a:off x="727650" y="5393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Distribución de la edad de las/os pasajeras/os</a:t>
            </a:r>
            <a:endParaRPr/>
          </a:p>
        </p:txBody>
      </p:sp>
      <p:pic>
        <p:nvPicPr>
          <p:cNvPr id="187" name="Google Shape;187;p25"/>
          <p:cNvPicPr preferRelativeResize="0"/>
          <p:nvPr/>
        </p:nvPicPr>
        <p:blipFill rotWithShape="1">
          <a:blip r:embed="rId3">
            <a:alphaModFix/>
          </a:blip>
          <a:srcRect r="-1812" b="-1812"/>
          <a:stretch/>
        </p:blipFill>
        <p:spPr>
          <a:xfrm>
            <a:off x="8580200" y="0"/>
            <a:ext cx="465400" cy="465400"/>
          </a:xfrm>
          <a:prstGeom prst="rect">
            <a:avLst/>
          </a:prstGeom>
          <a:noFill/>
          <a:ln>
            <a:noFill/>
          </a:ln>
        </p:spPr>
      </p:pic>
      <p:sp>
        <p:nvSpPr>
          <p:cNvPr id="188" name="Google Shape;188;p25"/>
          <p:cNvSpPr txBox="1">
            <a:spLocks noGrp="1"/>
          </p:cNvSpPr>
          <p:nvPr>
            <p:ph type="title"/>
          </p:nvPr>
        </p:nvSpPr>
        <p:spPr>
          <a:xfrm>
            <a:off x="6633475" y="0"/>
            <a:ext cx="1968600" cy="46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419" sz="2240">
                <a:solidFill>
                  <a:srgbClr val="BEBEBE"/>
                </a:solidFill>
              </a:rPr>
              <a:t>Resultados</a:t>
            </a:r>
            <a:endParaRPr sz="2240">
              <a:solidFill>
                <a:srgbClr val="BEBEBE"/>
              </a:solidFill>
            </a:endParaRPr>
          </a:p>
        </p:txBody>
      </p:sp>
      <p:pic>
        <p:nvPicPr>
          <p:cNvPr id="189" name="Google Shape;189;p25"/>
          <p:cNvPicPr preferRelativeResize="0"/>
          <p:nvPr/>
        </p:nvPicPr>
        <p:blipFill>
          <a:blip r:embed="rId4">
            <a:alphaModFix/>
          </a:blip>
          <a:stretch>
            <a:fillRect/>
          </a:stretch>
        </p:blipFill>
        <p:spPr>
          <a:xfrm>
            <a:off x="1825425" y="1233505"/>
            <a:ext cx="4506150" cy="3746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6"/>
          <p:cNvSpPr txBox="1">
            <a:spLocks noGrp="1"/>
          </p:cNvSpPr>
          <p:nvPr>
            <p:ph type="title"/>
          </p:nvPr>
        </p:nvSpPr>
        <p:spPr>
          <a:xfrm>
            <a:off x="727650" y="5393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Tipo de clase en la que vuelan las/os clientes</a:t>
            </a:r>
            <a:endParaRPr/>
          </a:p>
        </p:txBody>
      </p:sp>
      <p:pic>
        <p:nvPicPr>
          <p:cNvPr id="195" name="Google Shape;195;p26"/>
          <p:cNvPicPr preferRelativeResize="0"/>
          <p:nvPr/>
        </p:nvPicPr>
        <p:blipFill rotWithShape="1">
          <a:blip r:embed="rId3">
            <a:alphaModFix/>
          </a:blip>
          <a:srcRect r="-1812" b="-1812"/>
          <a:stretch/>
        </p:blipFill>
        <p:spPr>
          <a:xfrm>
            <a:off x="8580200" y="0"/>
            <a:ext cx="465400" cy="465400"/>
          </a:xfrm>
          <a:prstGeom prst="rect">
            <a:avLst/>
          </a:prstGeom>
          <a:noFill/>
          <a:ln>
            <a:noFill/>
          </a:ln>
        </p:spPr>
      </p:pic>
      <p:sp>
        <p:nvSpPr>
          <p:cNvPr id="196" name="Google Shape;196;p26"/>
          <p:cNvSpPr txBox="1">
            <a:spLocks noGrp="1"/>
          </p:cNvSpPr>
          <p:nvPr>
            <p:ph type="title"/>
          </p:nvPr>
        </p:nvSpPr>
        <p:spPr>
          <a:xfrm>
            <a:off x="6633475" y="0"/>
            <a:ext cx="1968600" cy="46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419" sz="2240">
                <a:solidFill>
                  <a:srgbClr val="BEBEBE"/>
                </a:solidFill>
              </a:rPr>
              <a:t>Resultados</a:t>
            </a:r>
            <a:endParaRPr sz="2240">
              <a:solidFill>
                <a:srgbClr val="BEBEBE"/>
              </a:solidFill>
            </a:endParaRPr>
          </a:p>
        </p:txBody>
      </p:sp>
      <p:pic>
        <p:nvPicPr>
          <p:cNvPr id="197" name="Google Shape;197;p26"/>
          <p:cNvPicPr preferRelativeResize="0"/>
          <p:nvPr/>
        </p:nvPicPr>
        <p:blipFill>
          <a:blip r:embed="rId4">
            <a:alphaModFix/>
          </a:blip>
          <a:stretch>
            <a:fillRect/>
          </a:stretch>
        </p:blipFill>
        <p:spPr>
          <a:xfrm>
            <a:off x="1320625" y="1319231"/>
            <a:ext cx="5312850" cy="368675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7"/>
          <p:cNvSpPr txBox="1">
            <a:spLocks noGrp="1"/>
          </p:cNvSpPr>
          <p:nvPr>
            <p:ph type="title"/>
          </p:nvPr>
        </p:nvSpPr>
        <p:spPr>
          <a:xfrm>
            <a:off x="727650" y="554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Relación entre Clase y Edad</a:t>
            </a:r>
            <a:endParaRPr/>
          </a:p>
        </p:txBody>
      </p:sp>
      <p:pic>
        <p:nvPicPr>
          <p:cNvPr id="203" name="Google Shape;203;p27"/>
          <p:cNvPicPr preferRelativeResize="0"/>
          <p:nvPr/>
        </p:nvPicPr>
        <p:blipFill rotWithShape="1">
          <a:blip r:embed="rId3">
            <a:alphaModFix/>
          </a:blip>
          <a:srcRect r="-1812" b="-1812"/>
          <a:stretch/>
        </p:blipFill>
        <p:spPr>
          <a:xfrm>
            <a:off x="8580200" y="0"/>
            <a:ext cx="465400" cy="465400"/>
          </a:xfrm>
          <a:prstGeom prst="rect">
            <a:avLst/>
          </a:prstGeom>
          <a:noFill/>
          <a:ln>
            <a:noFill/>
          </a:ln>
        </p:spPr>
      </p:pic>
      <p:sp>
        <p:nvSpPr>
          <p:cNvPr id="204" name="Google Shape;204;p27"/>
          <p:cNvSpPr txBox="1">
            <a:spLocks noGrp="1"/>
          </p:cNvSpPr>
          <p:nvPr>
            <p:ph type="title"/>
          </p:nvPr>
        </p:nvSpPr>
        <p:spPr>
          <a:xfrm>
            <a:off x="6633475" y="0"/>
            <a:ext cx="1968600" cy="46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419" sz="2240">
                <a:solidFill>
                  <a:srgbClr val="BEBEBE"/>
                </a:solidFill>
              </a:rPr>
              <a:t>Resultados</a:t>
            </a:r>
            <a:endParaRPr sz="2240">
              <a:solidFill>
                <a:srgbClr val="BEBEBE"/>
              </a:solidFill>
            </a:endParaRPr>
          </a:p>
        </p:txBody>
      </p:sp>
      <p:pic>
        <p:nvPicPr>
          <p:cNvPr id="205" name="Google Shape;205;p27"/>
          <p:cNvPicPr preferRelativeResize="0"/>
          <p:nvPr/>
        </p:nvPicPr>
        <p:blipFill>
          <a:blip r:embed="rId4">
            <a:alphaModFix/>
          </a:blip>
          <a:stretch>
            <a:fillRect/>
          </a:stretch>
        </p:blipFill>
        <p:spPr>
          <a:xfrm>
            <a:off x="1940800" y="1228125"/>
            <a:ext cx="4275400" cy="3724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727650" y="570500"/>
            <a:ext cx="8234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Distancia del vuelo según clase y grado de satisfacción</a:t>
            </a:r>
            <a:endParaRPr/>
          </a:p>
        </p:txBody>
      </p:sp>
      <p:pic>
        <p:nvPicPr>
          <p:cNvPr id="211" name="Google Shape;211;p28"/>
          <p:cNvPicPr preferRelativeResize="0"/>
          <p:nvPr/>
        </p:nvPicPr>
        <p:blipFill rotWithShape="1">
          <a:blip r:embed="rId3">
            <a:alphaModFix/>
          </a:blip>
          <a:srcRect r="-1812" b="-1812"/>
          <a:stretch/>
        </p:blipFill>
        <p:spPr>
          <a:xfrm>
            <a:off x="8580200" y="0"/>
            <a:ext cx="465400" cy="465400"/>
          </a:xfrm>
          <a:prstGeom prst="rect">
            <a:avLst/>
          </a:prstGeom>
          <a:noFill/>
          <a:ln>
            <a:noFill/>
          </a:ln>
        </p:spPr>
      </p:pic>
      <p:sp>
        <p:nvSpPr>
          <p:cNvPr id="212" name="Google Shape;212;p28"/>
          <p:cNvSpPr txBox="1">
            <a:spLocks noGrp="1"/>
          </p:cNvSpPr>
          <p:nvPr>
            <p:ph type="title"/>
          </p:nvPr>
        </p:nvSpPr>
        <p:spPr>
          <a:xfrm>
            <a:off x="6633475" y="0"/>
            <a:ext cx="1968600" cy="46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419" sz="2240">
                <a:solidFill>
                  <a:srgbClr val="BEBEBE"/>
                </a:solidFill>
              </a:rPr>
              <a:t>Resultados</a:t>
            </a:r>
            <a:endParaRPr sz="2240">
              <a:solidFill>
                <a:srgbClr val="BEBEBE"/>
              </a:solidFill>
            </a:endParaRPr>
          </a:p>
        </p:txBody>
      </p:sp>
      <p:pic>
        <p:nvPicPr>
          <p:cNvPr id="213" name="Google Shape;213;p28"/>
          <p:cNvPicPr preferRelativeResize="0"/>
          <p:nvPr/>
        </p:nvPicPr>
        <p:blipFill>
          <a:blip r:embed="rId4">
            <a:alphaModFix/>
          </a:blip>
          <a:stretch>
            <a:fillRect/>
          </a:stretch>
        </p:blipFill>
        <p:spPr>
          <a:xfrm>
            <a:off x="159250" y="1285850"/>
            <a:ext cx="8886352" cy="3164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a:spLocks noGrp="1"/>
          </p:cNvSpPr>
          <p:nvPr>
            <p:ph type="title"/>
          </p:nvPr>
        </p:nvSpPr>
        <p:spPr>
          <a:xfrm>
            <a:off x="6827250" y="0"/>
            <a:ext cx="18570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SzPct val="44196"/>
              <a:buNone/>
            </a:pPr>
            <a:r>
              <a:rPr lang="es-419" sz="2240">
                <a:solidFill>
                  <a:srgbClr val="BEBEBE"/>
                </a:solidFill>
              </a:rPr>
              <a:t>Conclusiones</a:t>
            </a:r>
            <a:endParaRPr sz="2240">
              <a:solidFill>
                <a:srgbClr val="BEBEBE"/>
              </a:solidFill>
            </a:endParaRPr>
          </a:p>
        </p:txBody>
      </p:sp>
      <p:pic>
        <p:nvPicPr>
          <p:cNvPr id="219" name="Google Shape;219;p29"/>
          <p:cNvPicPr preferRelativeResize="0"/>
          <p:nvPr/>
        </p:nvPicPr>
        <p:blipFill>
          <a:blip r:embed="rId3">
            <a:alphaModFix/>
          </a:blip>
          <a:stretch>
            <a:fillRect/>
          </a:stretch>
        </p:blipFill>
        <p:spPr>
          <a:xfrm>
            <a:off x="8683975" y="0"/>
            <a:ext cx="460024" cy="460026"/>
          </a:xfrm>
          <a:prstGeom prst="rect">
            <a:avLst/>
          </a:prstGeom>
          <a:noFill/>
          <a:ln>
            <a:noFill/>
          </a:ln>
        </p:spPr>
      </p:pic>
      <p:sp>
        <p:nvSpPr>
          <p:cNvPr id="220" name="Google Shape;220;p29"/>
          <p:cNvSpPr txBox="1"/>
          <p:nvPr/>
        </p:nvSpPr>
        <p:spPr>
          <a:xfrm>
            <a:off x="30600" y="1187700"/>
            <a:ext cx="9082800" cy="3147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s-419" sz="1500" b="1">
                <a:solidFill>
                  <a:srgbClr val="212121"/>
                </a:solidFill>
                <a:highlight>
                  <a:srgbClr val="FFFFFF"/>
                </a:highlight>
                <a:latin typeface="Roboto"/>
                <a:ea typeface="Roboto"/>
                <a:cs typeface="Roboto"/>
                <a:sym typeface="Roboto"/>
              </a:rPr>
              <a:t>Del análisis Univariado podemos decir:</a:t>
            </a:r>
            <a:endParaRPr sz="1500" b="1">
              <a:solidFill>
                <a:srgbClr val="212121"/>
              </a:solidFill>
              <a:highlight>
                <a:srgbClr val="FFFFFF"/>
              </a:highlight>
              <a:latin typeface="Roboto"/>
              <a:ea typeface="Roboto"/>
              <a:cs typeface="Roboto"/>
              <a:sym typeface="Roboto"/>
            </a:endParaRPr>
          </a:p>
          <a:p>
            <a:pPr marL="457200" lvl="0" indent="-323850" algn="l" rtl="0">
              <a:lnSpc>
                <a:spcPct val="115000"/>
              </a:lnSpc>
              <a:spcBef>
                <a:spcPts val="600"/>
              </a:spcBef>
              <a:spcAft>
                <a:spcPts val="0"/>
              </a:spcAft>
              <a:buClr>
                <a:srgbClr val="212121"/>
              </a:buClr>
              <a:buSzPts val="1500"/>
              <a:buFont typeface="Roboto"/>
              <a:buChar char="●"/>
            </a:pPr>
            <a:r>
              <a:rPr lang="es-419" sz="1500">
                <a:solidFill>
                  <a:srgbClr val="212121"/>
                </a:solidFill>
                <a:highlight>
                  <a:srgbClr val="FFFFFF"/>
                </a:highlight>
                <a:latin typeface="Roboto"/>
                <a:ea typeface="Roboto"/>
                <a:cs typeface="Roboto"/>
                <a:sym typeface="Roboto"/>
              </a:rPr>
              <a:t>En cuanto a satisfacción (nuestra variable a predecir) En un (56%) la opinión en satisfacción fue Neutral o negativa, versus 44% donde los clientes quedaron satisfechos. </a:t>
            </a:r>
            <a:r>
              <a:rPr lang="es-419" sz="1500" b="1">
                <a:solidFill>
                  <a:srgbClr val="212121"/>
                </a:solidFill>
                <a:highlight>
                  <a:srgbClr val="FFFFFF"/>
                </a:highlight>
                <a:latin typeface="Roboto"/>
                <a:ea typeface="Roboto"/>
                <a:cs typeface="Roboto"/>
                <a:sym typeface="Roboto"/>
              </a:rPr>
              <a:t>No hay desbalance de la variable target.</a:t>
            </a:r>
            <a:endParaRPr sz="1500" b="1">
              <a:solidFill>
                <a:srgbClr val="212121"/>
              </a:solidFill>
              <a:highlight>
                <a:srgbClr val="FFFFFF"/>
              </a:highlight>
              <a:latin typeface="Roboto"/>
              <a:ea typeface="Roboto"/>
              <a:cs typeface="Roboto"/>
              <a:sym typeface="Roboto"/>
            </a:endParaRPr>
          </a:p>
          <a:p>
            <a:pPr marL="457200" lvl="0" indent="-323850" algn="l" rtl="0">
              <a:lnSpc>
                <a:spcPct val="115000"/>
              </a:lnSpc>
              <a:spcBef>
                <a:spcPts val="0"/>
              </a:spcBef>
              <a:spcAft>
                <a:spcPts val="0"/>
              </a:spcAft>
              <a:buClr>
                <a:srgbClr val="212121"/>
              </a:buClr>
              <a:buSzPts val="1500"/>
              <a:buFont typeface="Roboto"/>
              <a:buChar char="●"/>
            </a:pPr>
            <a:r>
              <a:rPr lang="es-419" sz="1500">
                <a:solidFill>
                  <a:srgbClr val="212121"/>
                </a:solidFill>
                <a:highlight>
                  <a:srgbClr val="FFFFFF"/>
                </a:highlight>
                <a:latin typeface="Roboto"/>
                <a:ea typeface="Roboto"/>
                <a:cs typeface="Roboto"/>
                <a:sym typeface="Roboto"/>
              </a:rPr>
              <a:t>Variable género: La proporción de hombres y mujeres encuestados es similar.</a:t>
            </a:r>
            <a:endParaRPr sz="1500">
              <a:solidFill>
                <a:srgbClr val="212121"/>
              </a:solidFill>
              <a:highlight>
                <a:srgbClr val="FFFFFF"/>
              </a:highlight>
              <a:latin typeface="Roboto"/>
              <a:ea typeface="Roboto"/>
              <a:cs typeface="Roboto"/>
              <a:sym typeface="Roboto"/>
            </a:endParaRPr>
          </a:p>
          <a:p>
            <a:pPr marL="457200" lvl="0" indent="-323850" algn="l" rtl="0">
              <a:lnSpc>
                <a:spcPct val="115000"/>
              </a:lnSpc>
              <a:spcBef>
                <a:spcPts val="0"/>
              </a:spcBef>
              <a:spcAft>
                <a:spcPts val="0"/>
              </a:spcAft>
              <a:buClr>
                <a:srgbClr val="212121"/>
              </a:buClr>
              <a:buSzPts val="1500"/>
              <a:buFont typeface="Roboto"/>
              <a:buChar char="●"/>
            </a:pPr>
            <a:r>
              <a:rPr lang="es-419" sz="1500">
                <a:solidFill>
                  <a:srgbClr val="212121"/>
                </a:solidFill>
                <a:highlight>
                  <a:srgbClr val="FFFFFF"/>
                </a:highlight>
                <a:latin typeface="Roboto"/>
                <a:ea typeface="Roboto"/>
                <a:cs typeface="Roboto"/>
                <a:sym typeface="Roboto"/>
              </a:rPr>
              <a:t>Según histograma por edad, el rango de más concentración es entre 25-60 años.</a:t>
            </a:r>
            <a:endParaRPr sz="1500">
              <a:solidFill>
                <a:srgbClr val="212121"/>
              </a:solidFill>
              <a:highlight>
                <a:srgbClr val="FFFFFF"/>
              </a:highlight>
              <a:latin typeface="Roboto"/>
              <a:ea typeface="Roboto"/>
              <a:cs typeface="Roboto"/>
              <a:sym typeface="Roboto"/>
            </a:endParaRPr>
          </a:p>
          <a:p>
            <a:pPr marL="457200" lvl="0" indent="-323850" algn="l" rtl="0">
              <a:lnSpc>
                <a:spcPct val="115000"/>
              </a:lnSpc>
              <a:spcBef>
                <a:spcPts val="0"/>
              </a:spcBef>
              <a:spcAft>
                <a:spcPts val="0"/>
              </a:spcAft>
              <a:buClr>
                <a:srgbClr val="212121"/>
              </a:buClr>
              <a:buSzPts val="1500"/>
              <a:buFont typeface="Roboto"/>
              <a:buChar char="●"/>
            </a:pPr>
            <a:r>
              <a:rPr lang="es-419" sz="1500">
                <a:solidFill>
                  <a:srgbClr val="212121"/>
                </a:solidFill>
                <a:highlight>
                  <a:srgbClr val="FFFFFF"/>
                </a:highlight>
                <a:latin typeface="Roboto"/>
                <a:ea typeface="Roboto"/>
                <a:cs typeface="Roboto"/>
                <a:sym typeface="Roboto"/>
              </a:rPr>
              <a:t>Respecto a las clases: Es menor al 10% las personas que viajan en ecoplus, el resto se divide entre business y eco en partes prácticamente iguales. Es probable que la oferta de ecoplus no está disponible en muchos vuelos, y no que sea por una preferencia del cliente.</a:t>
            </a:r>
            <a:endParaRPr sz="1500">
              <a:solidFill>
                <a:srgbClr val="212121"/>
              </a:solidFill>
              <a:highlight>
                <a:srgbClr val="FFFFFF"/>
              </a:highlight>
              <a:latin typeface="Roboto"/>
              <a:ea typeface="Roboto"/>
              <a:cs typeface="Roboto"/>
              <a:sym typeface="Roboto"/>
            </a:endParaRPr>
          </a:p>
          <a:p>
            <a:pPr marL="457200" lvl="0" indent="-323850" algn="l" rtl="0">
              <a:lnSpc>
                <a:spcPct val="115000"/>
              </a:lnSpc>
              <a:spcBef>
                <a:spcPts val="0"/>
              </a:spcBef>
              <a:spcAft>
                <a:spcPts val="0"/>
              </a:spcAft>
              <a:buClr>
                <a:srgbClr val="212121"/>
              </a:buClr>
              <a:buSzPts val="1500"/>
              <a:buFont typeface="Roboto"/>
              <a:buChar char="●"/>
            </a:pPr>
            <a:r>
              <a:rPr lang="es-419" sz="1500">
                <a:solidFill>
                  <a:srgbClr val="212121"/>
                </a:solidFill>
                <a:highlight>
                  <a:srgbClr val="FFFFFF"/>
                </a:highlight>
                <a:latin typeface="Roboto"/>
                <a:ea typeface="Roboto"/>
                <a:cs typeface="Roboto"/>
                <a:sym typeface="Roboto"/>
              </a:rPr>
              <a:t>De los gráficos de torta evaluando las encuestas, vemos que hay más exigencia (o menos conformidad) en wifi en vuelo y en facilidad de reserva on line.</a:t>
            </a:r>
            <a:endParaRPr sz="1600">
              <a:solidFill>
                <a:srgbClr val="212121"/>
              </a:solidFill>
              <a:latin typeface="Roboto"/>
              <a:ea typeface="Roboto"/>
              <a:cs typeface="Roboto"/>
              <a:sym typeface="Roboto"/>
            </a:endParaRPr>
          </a:p>
        </p:txBody>
      </p:sp>
      <p:sp>
        <p:nvSpPr>
          <p:cNvPr id="221" name="Google Shape;221;p29"/>
          <p:cNvSpPr txBox="1">
            <a:spLocks noGrp="1"/>
          </p:cNvSpPr>
          <p:nvPr>
            <p:ph type="title"/>
          </p:nvPr>
        </p:nvSpPr>
        <p:spPr>
          <a:xfrm>
            <a:off x="727650" y="5352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Conclusiones sobre los Datos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0"/>
          <p:cNvSpPr txBox="1">
            <a:spLocks noGrp="1"/>
          </p:cNvSpPr>
          <p:nvPr>
            <p:ph type="title"/>
          </p:nvPr>
        </p:nvSpPr>
        <p:spPr>
          <a:xfrm>
            <a:off x="727650" y="554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Relación entre Distancia del viaje y Satisfacción</a:t>
            </a:r>
            <a:endParaRPr/>
          </a:p>
        </p:txBody>
      </p:sp>
      <p:pic>
        <p:nvPicPr>
          <p:cNvPr id="227" name="Google Shape;227;p30"/>
          <p:cNvPicPr preferRelativeResize="0"/>
          <p:nvPr/>
        </p:nvPicPr>
        <p:blipFill rotWithShape="1">
          <a:blip r:embed="rId3">
            <a:alphaModFix/>
          </a:blip>
          <a:srcRect r="-1812" b="-1812"/>
          <a:stretch/>
        </p:blipFill>
        <p:spPr>
          <a:xfrm>
            <a:off x="8580200" y="0"/>
            <a:ext cx="465400" cy="465400"/>
          </a:xfrm>
          <a:prstGeom prst="rect">
            <a:avLst/>
          </a:prstGeom>
          <a:noFill/>
          <a:ln>
            <a:noFill/>
          </a:ln>
        </p:spPr>
      </p:pic>
      <p:sp>
        <p:nvSpPr>
          <p:cNvPr id="228" name="Google Shape;228;p30"/>
          <p:cNvSpPr txBox="1">
            <a:spLocks noGrp="1"/>
          </p:cNvSpPr>
          <p:nvPr>
            <p:ph type="title"/>
          </p:nvPr>
        </p:nvSpPr>
        <p:spPr>
          <a:xfrm>
            <a:off x="6633475" y="0"/>
            <a:ext cx="1968600" cy="46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419" sz="2240">
                <a:solidFill>
                  <a:srgbClr val="BEBEBE"/>
                </a:solidFill>
              </a:rPr>
              <a:t>Resultados</a:t>
            </a:r>
            <a:endParaRPr sz="2240">
              <a:solidFill>
                <a:srgbClr val="BEBEBE"/>
              </a:solidFill>
            </a:endParaRPr>
          </a:p>
        </p:txBody>
      </p:sp>
      <p:pic>
        <p:nvPicPr>
          <p:cNvPr id="229" name="Google Shape;229;p30"/>
          <p:cNvPicPr preferRelativeResize="0"/>
          <p:nvPr/>
        </p:nvPicPr>
        <p:blipFill>
          <a:blip r:embed="rId4">
            <a:alphaModFix/>
          </a:blip>
          <a:stretch>
            <a:fillRect/>
          </a:stretch>
        </p:blipFill>
        <p:spPr>
          <a:xfrm>
            <a:off x="1666775" y="1242500"/>
            <a:ext cx="4664800" cy="3744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1"/>
          <p:cNvSpPr txBox="1">
            <a:spLocks noGrp="1"/>
          </p:cNvSpPr>
          <p:nvPr>
            <p:ph type="title"/>
          </p:nvPr>
        </p:nvSpPr>
        <p:spPr>
          <a:xfrm>
            <a:off x="727650" y="570500"/>
            <a:ext cx="8234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Edad según el sexo y el grado de satisfacción</a:t>
            </a:r>
            <a:endParaRPr/>
          </a:p>
        </p:txBody>
      </p:sp>
      <p:pic>
        <p:nvPicPr>
          <p:cNvPr id="235" name="Google Shape;235;p31"/>
          <p:cNvPicPr preferRelativeResize="0"/>
          <p:nvPr/>
        </p:nvPicPr>
        <p:blipFill rotWithShape="1">
          <a:blip r:embed="rId3">
            <a:alphaModFix/>
          </a:blip>
          <a:srcRect r="-1812" b="-1812"/>
          <a:stretch/>
        </p:blipFill>
        <p:spPr>
          <a:xfrm>
            <a:off x="8580200" y="0"/>
            <a:ext cx="465400" cy="465400"/>
          </a:xfrm>
          <a:prstGeom prst="rect">
            <a:avLst/>
          </a:prstGeom>
          <a:noFill/>
          <a:ln>
            <a:noFill/>
          </a:ln>
        </p:spPr>
      </p:pic>
      <p:sp>
        <p:nvSpPr>
          <p:cNvPr id="236" name="Google Shape;236;p31"/>
          <p:cNvSpPr txBox="1">
            <a:spLocks noGrp="1"/>
          </p:cNvSpPr>
          <p:nvPr>
            <p:ph type="title"/>
          </p:nvPr>
        </p:nvSpPr>
        <p:spPr>
          <a:xfrm>
            <a:off x="6633475" y="0"/>
            <a:ext cx="1968600" cy="46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419" sz="2240">
                <a:solidFill>
                  <a:srgbClr val="BEBEBE"/>
                </a:solidFill>
              </a:rPr>
              <a:t>Resultados</a:t>
            </a:r>
            <a:endParaRPr sz="2240">
              <a:solidFill>
                <a:srgbClr val="BEBEBE"/>
              </a:solidFill>
            </a:endParaRPr>
          </a:p>
        </p:txBody>
      </p:sp>
      <p:pic>
        <p:nvPicPr>
          <p:cNvPr id="237" name="Google Shape;237;p31"/>
          <p:cNvPicPr preferRelativeResize="0"/>
          <p:nvPr/>
        </p:nvPicPr>
        <p:blipFill>
          <a:blip r:embed="rId4">
            <a:alphaModFix/>
          </a:blip>
          <a:stretch>
            <a:fillRect/>
          </a:stretch>
        </p:blipFill>
        <p:spPr>
          <a:xfrm>
            <a:off x="2213875" y="1229250"/>
            <a:ext cx="4419600" cy="37170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idx="4294967295"/>
          </p:nvPr>
        </p:nvSpPr>
        <p:spPr>
          <a:xfrm>
            <a:off x="706500" y="704275"/>
            <a:ext cx="38655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Tabla de contenidos</a:t>
            </a:r>
            <a:endParaRPr/>
          </a:p>
        </p:txBody>
      </p:sp>
      <p:sp>
        <p:nvSpPr>
          <p:cNvPr id="94" name="Google Shape;94;p14"/>
          <p:cNvSpPr txBox="1">
            <a:spLocks noGrp="1"/>
          </p:cNvSpPr>
          <p:nvPr>
            <p:ph type="body" idx="4294967295"/>
          </p:nvPr>
        </p:nvSpPr>
        <p:spPr>
          <a:xfrm>
            <a:off x="374250" y="1455825"/>
            <a:ext cx="6260100" cy="3159600"/>
          </a:xfrm>
          <a:prstGeom prst="rect">
            <a:avLst/>
          </a:prstGeom>
          <a:ln>
            <a:noFill/>
          </a:ln>
        </p:spPr>
        <p:txBody>
          <a:bodyPr spcFirstLastPara="1" wrap="square" lIns="91425" tIns="91425" rIns="91425" bIns="91425" anchor="t" anchorCtr="0">
            <a:noAutofit/>
          </a:bodyPr>
          <a:lstStyle/>
          <a:p>
            <a:pPr marL="457200" lvl="0" indent="-330200" algn="just" rtl="0">
              <a:spcBef>
                <a:spcPts val="600"/>
              </a:spcBef>
              <a:spcAft>
                <a:spcPts val="0"/>
              </a:spcAft>
              <a:buClr>
                <a:srgbClr val="212121"/>
              </a:buClr>
              <a:buSzPts val="1600"/>
              <a:buFont typeface="Roboto"/>
              <a:buAutoNum type="arabicPeriod"/>
            </a:pPr>
            <a:r>
              <a:rPr lang="es-419" sz="1600">
                <a:solidFill>
                  <a:srgbClr val="212121"/>
                </a:solidFill>
                <a:latin typeface="Roboto"/>
                <a:ea typeface="Roboto"/>
                <a:cs typeface="Roboto"/>
                <a:sym typeface="Roboto"/>
              </a:rPr>
              <a:t>Introducción </a:t>
            </a:r>
            <a:endParaRPr sz="1600">
              <a:solidFill>
                <a:srgbClr val="212121"/>
              </a:solidFill>
              <a:latin typeface="Roboto"/>
              <a:ea typeface="Roboto"/>
              <a:cs typeface="Roboto"/>
              <a:sym typeface="Roboto"/>
            </a:endParaRPr>
          </a:p>
          <a:p>
            <a:pPr marL="914400" lvl="1" indent="-330200" algn="just" rtl="0">
              <a:spcBef>
                <a:spcPts val="0"/>
              </a:spcBef>
              <a:spcAft>
                <a:spcPts val="0"/>
              </a:spcAft>
              <a:buClr>
                <a:srgbClr val="212121"/>
              </a:buClr>
              <a:buSzPts val="1600"/>
              <a:buFont typeface="Roboto"/>
              <a:buAutoNum type="alphaLcPeriod"/>
            </a:pPr>
            <a:r>
              <a:rPr lang="es-419" sz="1600">
                <a:solidFill>
                  <a:srgbClr val="212121"/>
                </a:solidFill>
                <a:latin typeface="Roboto"/>
                <a:ea typeface="Roboto"/>
                <a:cs typeface="Roboto"/>
                <a:sym typeface="Roboto"/>
              </a:rPr>
              <a:t>Modelo de Negocios </a:t>
            </a:r>
            <a:endParaRPr sz="1600">
              <a:solidFill>
                <a:srgbClr val="212121"/>
              </a:solidFill>
              <a:latin typeface="Roboto"/>
              <a:ea typeface="Roboto"/>
              <a:cs typeface="Roboto"/>
              <a:sym typeface="Roboto"/>
            </a:endParaRPr>
          </a:p>
          <a:p>
            <a:pPr marL="914400" lvl="1" indent="-330200" algn="just" rtl="0">
              <a:spcBef>
                <a:spcPts val="0"/>
              </a:spcBef>
              <a:spcAft>
                <a:spcPts val="0"/>
              </a:spcAft>
              <a:buClr>
                <a:srgbClr val="212121"/>
              </a:buClr>
              <a:buSzPts val="1600"/>
              <a:buFont typeface="Roboto"/>
              <a:buAutoNum type="alphaLcPeriod"/>
            </a:pPr>
            <a:r>
              <a:rPr lang="es-419" sz="1600">
                <a:solidFill>
                  <a:srgbClr val="212121"/>
                </a:solidFill>
                <a:latin typeface="Roboto"/>
                <a:ea typeface="Roboto"/>
                <a:cs typeface="Roboto"/>
                <a:sym typeface="Roboto"/>
              </a:rPr>
              <a:t>Objetivos generales y específicos </a:t>
            </a:r>
            <a:endParaRPr sz="1600">
              <a:solidFill>
                <a:srgbClr val="212121"/>
              </a:solidFill>
              <a:latin typeface="Roboto"/>
              <a:ea typeface="Roboto"/>
              <a:cs typeface="Roboto"/>
              <a:sym typeface="Roboto"/>
            </a:endParaRPr>
          </a:p>
          <a:p>
            <a:pPr marL="914400" lvl="1" indent="-330200" algn="just" rtl="0">
              <a:spcBef>
                <a:spcPts val="0"/>
              </a:spcBef>
              <a:spcAft>
                <a:spcPts val="0"/>
              </a:spcAft>
              <a:buClr>
                <a:srgbClr val="212121"/>
              </a:buClr>
              <a:buSzPts val="1600"/>
              <a:buFont typeface="Roboto"/>
              <a:buAutoNum type="alphaLcPeriod"/>
            </a:pPr>
            <a:r>
              <a:rPr lang="es-419" sz="1600">
                <a:solidFill>
                  <a:srgbClr val="212121"/>
                </a:solidFill>
                <a:latin typeface="Roboto"/>
                <a:ea typeface="Roboto"/>
                <a:cs typeface="Roboto"/>
                <a:sym typeface="Roboto"/>
              </a:rPr>
              <a:t>Variables</a:t>
            </a:r>
            <a:endParaRPr sz="1600">
              <a:solidFill>
                <a:srgbClr val="212121"/>
              </a:solidFill>
              <a:latin typeface="Roboto"/>
              <a:ea typeface="Roboto"/>
              <a:cs typeface="Roboto"/>
              <a:sym typeface="Roboto"/>
            </a:endParaRPr>
          </a:p>
          <a:p>
            <a:pPr marL="914400" lvl="1" indent="-330200" algn="just" rtl="0">
              <a:spcBef>
                <a:spcPts val="0"/>
              </a:spcBef>
              <a:spcAft>
                <a:spcPts val="0"/>
              </a:spcAft>
              <a:buClr>
                <a:srgbClr val="212121"/>
              </a:buClr>
              <a:buSzPts val="1600"/>
              <a:buFont typeface="Roboto"/>
              <a:buAutoNum type="alphaLcPeriod"/>
            </a:pPr>
            <a:r>
              <a:rPr lang="es-419" sz="1600">
                <a:solidFill>
                  <a:srgbClr val="212121"/>
                </a:solidFill>
                <a:latin typeface="Roboto"/>
                <a:ea typeface="Roboto"/>
                <a:cs typeface="Roboto"/>
                <a:sym typeface="Roboto"/>
              </a:rPr>
              <a:t>Pasos previos a la obtención de resultados</a:t>
            </a:r>
            <a:endParaRPr sz="1600">
              <a:solidFill>
                <a:srgbClr val="212121"/>
              </a:solidFill>
              <a:latin typeface="Roboto"/>
              <a:ea typeface="Roboto"/>
              <a:cs typeface="Roboto"/>
              <a:sym typeface="Roboto"/>
            </a:endParaRPr>
          </a:p>
          <a:p>
            <a:pPr marL="914400" lvl="0" indent="0" algn="just" rtl="0">
              <a:spcBef>
                <a:spcPts val="600"/>
              </a:spcBef>
              <a:spcAft>
                <a:spcPts val="0"/>
              </a:spcAft>
              <a:buNone/>
            </a:pPr>
            <a:endParaRPr sz="1600">
              <a:solidFill>
                <a:srgbClr val="212121"/>
              </a:solidFill>
              <a:latin typeface="Roboto"/>
              <a:ea typeface="Roboto"/>
              <a:cs typeface="Roboto"/>
              <a:sym typeface="Roboto"/>
            </a:endParaRPr>
          </a:p>
          <a:p>
            <a:pPr marL="457200" lvl="0" indent="-330200" algn="just" rtl="0">
              <a:spcBef>
                <a:spcPts val="600"/>
              </a:spcBef>
              <a:spcAft>
                <a:spcPts val="0"/>
              </a:spcAft>
              <a:buClr>
                <a:srgbClr val="212121"/>
              </a:buClr>
              <a:buSzPts val="1600"/>
              <a:buFont typeface="Roboto"/>
              <a:buAutoNum type="arabicPeriod"/>
            </a:pPr>
            <a:r>
              <a:rPr lang="es-419" sz="1600">
                <a:solidFill>
                  <a:srgbClr val="212121"/>
                </a:solidFill>
                <a:latin typeface="Roboto"/>
                <a:ea typeface="Roboto"/>
                <a:cs typeface="Roboto"/>
                <a:sym typeface="Roboto"/>
              </a:rPr>
              <a:t>Resultados y conclusiones</a:t>
            </a:r>
            <a:endParaRPr sz="1600">
              <a:solidFill>
                <a:srgbClr val="212121"/>
              </a:solidFill>
              <a:latin typeface="Roboto"/>
              <a:ea typeface="Roboto"/>
              <a:cs typeface="Roboto"/>
              <a:sym typeface="Roboto"/>
            </a:endParaRPr>
          </a:p>
          <a:p>
            <a:pPr marL="914400" lvl="1" indent="-330200" algn="just" rtl="0">
              <a:spcBef>
                <a:spcPts val="0"/>
              </a:spcBef>
              <a:spcAft>
                <a:spcPts val="0"/>
              </a:spcAft>
              <a:buClr>
                <a:srgbClr val="212121"/>
              </a:buClr>
              <a:buSzPts val="1600"/>
              <a:buFont typeface="Roboto"/>
              <a:buAutoNum type="alphaLcPeriod"/>
            </a:pPr>
            <a:r>
              <a:rPr lang="es-419" sz="1600">
                <a:solidFill>
                  <a:srgbClr val="212121"/>
                </a:solidFill>
                <a:latin typeface="Roboto"/>
                <a:ea typeface="Roboto"/>
                <a:cs typeface="Roboto"/>
                <a:sym typeface="Roboto"/>
              </a:rPr>
              <a:t>Generales (univariados)</a:t>
            </a:r>
            <a:endParaRPr sz="1600">
              <a:solidFill>
                <a:srgbClr val="212121"/>
              </a:solidFill>
              <a:latin typeface="Roboto"/>
              <a:ea typeface="Roboto"/>
              <a:cs typeface="Roboto"/>
              <a:sym typeface="Roboto"/>
            </a:endParaRPr>
          </a:p>
          <a:p>
            <a:pPr marL="914400" lvl="1" indent="-330200" algn="just" rtl="0">
              <a:spcBef>
                <a:spcPts val="0"/>
              </a:spcBef>
              <a:spcAft>
                <a:spcPts val="0"/>
              </a:spcAft>
              <a:buClr>
                <a:srgbClr val="212121"/>
              </a:buClr>
              <a:buSzPts val="1600"/>
              <a:buFont typeface="Roboto"/>
              <a:buAutoNum type="alphaLcPeriod"/>
            </a:pPr>
            <a:r>
              <a:rPr lang="es-419" sz="1600">
                <a:solidFill>
                  <a:srgbClr val="212121"/>
                </a:solidFill>
                <a:latin typeface="Roboto"/>
                <a:ea typeface="Roboto"/>
                <a:cs typeface="Roboto"/>
                <a:sym typeface="Roboto"/>
              </a:rPr>
              <a:t>Bivariados </a:t>
            </a:r>
            <a:endParaRPr sz="1600">
              <a:solidFill>
                <a:srgbClr val="212121"/>
              </a:solidFill>
              <a:latin typeface="Roboto"/>
              <a:ea typeface="Roboto"/>
              <a:cs typeface="Roboto"/>
              <a:sym typeface="Roboto"/>
            </a:endParaRPr>
          </a:p>
          <a:p>
            <a:pPr marL="914400" lvl="1" indent="-330200" algn="just" rtl="0">
              <a:spcBef>
                <a:spcPts val="0"/>
              </a:spcBef>
              <a:spcAft>
                <a:spcPts val="0"/>
              </a:spcAft>
              <a:buClr>
                <a:srgbClr val="212121"/>
              </a:buClr>
              <a:buSzPts val="1600"/>
              <a:buFont typeface="Roboto"/>
              <a:buAutoNum type="alphaLcPeriod"/>
            </a:pPr>
            <a:r>
              <a:rPr lang="es-419" sz="1600">
                <a:solidFill>
                  <a:srgbClr val="212121"/>
                </a:solidFill>
                <a:latin typeface="Roboto"/>
                <a:ea typeface="Roboto"/>
                <a:cs typeface="Roboto"/>
                <a:sym typeface="Roboto"/>
              </a:rPr>
              <a:t>Correlaciones </a:t>
            </a:r>
            <a:endParaRPr sz="1600">
              <a:solidFill>
                <a:srgbClr val="212121"/>
              </a:solidFill>
              <a:latin typeface="Roboto"/>
              <a:ea typeface="Roboto"/>
              <a:cs typeface="Roboto"/>
              <a:sym typeface="Roboto"/>
            </a:endParaRPr>
          </a:p>
          <a:p>
            <a:pPr marL="0" lvl="0" indent="0" algn="just" rtl="0">
              <a:spcBef>
                <a:spcPts val="600"/>
              </a:spcBef>
              <a:spcAft>
                <a:spcPts val="0"/>
              </a:spcAft>
              <a:buNone/>
            </a:pPr>
            <a:endParaRPr sz="1600">
              <a:solidFill>
                <a:srgbClr val="212121"/>
              </a:solidFill>
              <a:latin typeface="Roboto"/>
              <a:ea typeface="Roboto"/>
              <a:cs typeface="Roboto"/>
              <a:sym typeface="Roboto"/>
            </a:endParaRPr>
          </a:p>
          <a:p>
            <a:pPr marL="0" lvl="0" indent="0" algn="just" rtl="0">
              <a:spcBef>
                <a:spcPts val="600"/>
              </a:spcBef>
              <a:spcAft>
                <a:spcPts val="500"/>
              </a:spcAft>
              <a:buNone/>
            </a:pPr>
            <a:endParaRPr sz="1600">
              <a:solidFill>
                <a:srgbClr val="212121"/>
              </a:solidFill>
              <a:highlight>
                <a:srgbClr val="FFFFFF"/>
              </a:highlight>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2"/>
          <p:cNvSpPr txBox="1">
            <a:spLocks noGrp="1"/>
          </p:cNvSpPr>
          <p:nvPr>
            <p:ph type="title"/>
          </p:nvPr>
        </p:nvSpPr>
        <p:spPr>
          <a:xfrm>
            <a:off x="367675" y="465400"/>
            <a:ext cx="8234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419" sz="2040"/>
              <a:t>Satisfacción de las/os pasajeras/os, de acuerdo a la correlación entre la demora de salida y llegada</a:t>
            </a:r>
            <a:endParaRPr sz="2040"/>
          </a:p>
        </p:txBody>
      </p:sp>
      <p:pic>
        <p:nvPicPr>
          <p:cNvPr id="243" name="Google Shape;243;p32"/>
          <p:cNvPicPr preferRelativeResize="0"/>
          <p:nvPr/>
        </p:nvPicPr>
        <p:blipFill rotWithShape="1">
          <a:blip r:embed="rId3">
            <a:alphaModFix/>
          </a:blip>
          <a:srcRect r="-1812" b="-1812"/>
          <a:stretch/>
        </p:blipFill>
        <p:spPr>
          <a:xfrm>
            <a:off x="8580200" y="0"/>
            <a:ext cx="465400" cy="465400"/>
          </a:xfrm>
          <a:prstGeom prst="rect">
            <a:avLst/>
          </a:prstGeom>
          <a:noFill/>
          <a:ln>
            <a:noFill/>
          </a:ln>
        </p:spPr>
      </p:pic>
      <p:sp>
        <p:nvSpPr>
          <p:cNvPr id="244" name="Google Shape;244;p32"/>
          <p:cNvSpPr txBox="1">
            <a:spLocks noGrp="1"/>
          </p:cNvSpPr>
          <p:nvPr>
            <p:ph type="title"/>
          </p:nvPr>
        </p:nvSpPr>
        <p:spPr>
          <a:xfrm>
            <a:off x="6633475" y="0"/>
            <a:ext cx="1968600" cy="46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419" sz="2240">
                <a:solidFill>
                  <a:srgbClr val="BEBEBE"/>
                </a:solidFill>
              </a:rPr>
              <a:t>Resultados</a:t>
            </a:r>
            <a:endParaRPr sz="2240">
              <a:solidFill>
                <a:srgbClr val="BEBEBE"/>
              </a:solidFill>
            </a:endParaRPr>
          </a:p>
        </p:txBody>
      </p:sp>
      <p:pic>
        <p:nvPicPr>
          <p:cNvPr id="245" name="Google Shape;245;p32"/>
          <p:cNvPicPr preferRelativeResize="0"/>
          <p:nvPr/>
        </p:nvPicPr>
        <p:blipFill>
          <a:blip r:embed="rId4">
            <a:alphaModFix/>
          </a:blip>
          <a:stretch>
            <a:fillRect/>
          </a:stretch>
        </p:blipFill>
        <p:spPr>
          <a:xfrm>
            <a:off x="2488875" y="1196275"/>
            <a:ext cx="4304155" cy="3838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3"/>
          <p:cNvSpPr txBox="1">
            <a:spLocks noGrp="1"/>
          </p:cNvSpPr>
          <p:nvPr>
            <p:ph type="title"/>
          </p:nvPr>
        </p:nvSpPr>
        <p:spPr>
          <a:xfrm>
            <a:off x="727650" y="5810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Relación entre Tipo de cliente y satisfacción</a:t>
            </a:r>
            <a:endParaRPr/>
          </a:p>
        </p:txBody>
      </p:sp>
      <p:pic>
        <p:nvPicPr>
          <p:cNvPr id="251" name="Google Shape;251;p33"/>
          <p:cNvPicPr preferRelativeResize="0"/>
          <p:nvPr/>
        </p:nvPicPr>
        <p:blipFill rotWithShape="1">
          <a:blip r:embed="rId3">
            <a:alphaModFix/>
          </a:blip>
          <a:srcRect r="-1812" b="-1812"/>
          <a:stretch/>
        </p:blipFill>
        <p:spPr>
          <a:xfrm>
            <a:off x="8580200" y="0"/>
            <a:ext cx="465400" cy="465400"/>
          </a:xfrm>
          <a:prstGeom prst="rect">
            <a:avLst/>
          </a:prstGeom>
          <a:noFill/>
          <a:ln>
            <a:noFill/>
          </a:ln>
        </p:spPr>
      </p:pic>
      <p:sp>
        <p:nvSpPr>
          <p:cNvPr id="252" name="Google Shape;252;p33"/>
          <p:cNvSpPr txBox="1">
            <a:spLocks noGrp="1"/>
          </p:cNvSpPr>
          <p:nvPr>
            <p:ph type="title"/>
          </p:nvPr>
        </p:nvSpPr>
        <p:spPr>
          <a:xfrm>
            <a:off x="6633475" y="0"/>
            <a:ext cx="1968600" cy="46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419" sz="2240">
                <a:solidFill>
                  <a:srgbClr val="BEBEBE"/>
                </a:solidFill>
              </a:rPr>
              <a:t>Resultados</a:t>
            </a:r>
            <a:endParaRPr sz="2240">
              <a:solidFill>
                <a:srgbClr val="BEBEBE"/>
              </a:solidFill>
            </a:endParaRPr>
          </a:p>
        </p:txBody>
      </p:sp>
      <p:pic>
        <p:nvPicPr>
          <p:cNvPr id="253" name="Google Shape;253;p33"/>
          <p:cNvPicPr preferRelativeResize="0"/>
          <p:nvPr/>
        </p:nvPicPr>
        <p:blipFill>
          <a:blip r:embed="rId4">
            <a:alphaModFix/>
          </a:blip>
          <a:stretch>
            <a:fillRect/>
          </a:stretch>
        </p:blipFill>
        <p:spPr>
          <a:xfrm>
            <a:off x="2171575" y="1268625"/>
            <a:ext cx="4087875" cy="3651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4"/>
          <p:cNvSpPr txBox="1">
            <a:spLocks noGrp="1"/>
          </p:cNvSpPr>
          <p:nvPr>
            <p:ph type="title"/>
          </p:nvPr>
        </p:nvSpPr>
        <p:spPr>
          <a:xfrm>
            <a:off x="727650" y="581025"/>
            <a:ext cx="7688700" cy="74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891"/>
              <a:buNone/>
            </a:pPr>
            <a:r>
              <a:rPr lang="es-419" sz="1816"/>
              <a:t>Relación entre satisfacción y características del vuelo (valores promedio)</a:t>
            </a:r>
            <a:endParaRPr sz="1816"/>
          </a:p>
        </p:txBody>
      </p:sp>
      <p:pic>
        <p:nvPicPr>
          <p:cNvPr id="259" name="Google Shape;259;p34"/>
          <p:cNvPicPr preferRelativeResize="0"/>
          <p:nvPr/>
        </p:nvPicPr>
        <p:blipFill rotWithShape="1">
          <a:blip r:embed="rId3">
            <a:alphaModFix/>
          </a:blip>
          <a:srcRect r="-1812" b="-1812"/>
          <a:stretch/>
        </p:blipFill>
        <p:spPr>
          <a:xfrm>
            <a:off x="8580200" y="0"/>
            <a:ext cx="465400" cy="465400"/>
          </a:xfrm>
          <a:prstGeom prst="rect">
            <a:avLst/>
          </a:prstGeom>
          <a:noFill/>
          <a:ln>
            <a:noFill/>
          </a:ln>
        </p:spPr>
      </p:pic>
      <p:sp>
        <p:nvSpPr>
          <p:cNvPr id="260" name="Google Shape;260;p34"/>
          <p:cNvSpPr txBox="1">
            <a:spLocks noGrp="1"/>
          </p:cNvSpPr>
          <p:nvPr>
            <p:ph type="title"/>
          </p:nvPr>
        </p:nvSpPr>
        <p:spPr>
          <a:xfrm>
            <a:off x="6633475" y="0"/>
            <a:ext cx="1968600" cy="46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419" sz="2240">
                <a:solidFill>
                  <a:srgbClr val="BEBEBE"/>
                </a:solidFill>
              </a:rPr>
              <a:t>Resultados</a:t>
            </a:r>
            <a:endParaRPr sz="2240">
              <a:solidFill>
                <a:srgbClr val="BEBEBE"/>
              </a:solidFill>
            </a:endParaRPr>
          </a:p>
        </p:txBody>
      </p:sp>
      <p:pic>
        <p:nvPicPr>
          <p:cNvPr id="261" name="Google Shape;261;p34"/>
          <p:cNvPicPr preferRelativeResize="0"/>
          <p:nvPr/>
        </p:nvPicPr>
        <p:blipFill>
          <a:blip r:embed="rId4">
            <a:alphaModFix/>
          </a:blip>
          <a:stretch>
            <a:fillRect/>
          </a:stretch>
        </p:blipFill>
        <p:spPr>
          <a:xfrm>
            <a:off x="1649125" y="1421025"/>
            <a:ext cx="5845731" cy="3722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5"/>
          <p:cNvSpPr txBox="1">
            <a:spLocks noGrp="1"/>
          </p:cNvSpPr>
          <p:nvPr>
            <p:ph type="title"/>
          </p:nvPr>
        </p:nvSpPr>
        <p:spPr>
          <a:xfrm>
            <a:off x="727638" y="5783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Variables según grado de satisfacción</a:t>
            </a:r>
            <a:endParaRPr/>
          </a:p>
        </p:txBody>
      </p:sp>
      <p:pic>
        <p:nvPicPr>
          <p:cNvPr id="267" name="Google Shape;267;p35"/>
          <p:cNvPicPr preferRelativeResize="0"/>
          <p:nvPr/>
        </p:nvPicPr>
        <p:blipFill rotWithShape="1">
          <a:blip r:embed="rId3">
            <a:alphaModFix/>
          </a:blip>
          <a:srcRect r="-1812" b="-1812"/>
          <a:stretch/>
        </p:blipFill>
        <p:spPr>
          <a:xfrm>
            <a:off x="8580200" y="0"/>
            <a:ext cx="465400" cy="465400"/>
          </a:xfrm>
          <a:prstGeom prst="rect">
            <a:avLst/>
          </a:prstGeom>
          <a:noFill/>
          <a:ln>
            <a:noFill/>
          </a:ln>
        </p:spPr>
      </p:pic>
      <p:sp>
        <p:nvSpPr>
          <p:cNvPr id="268" name="Google Shape;268;p35"/>
          <p:cNvSpPr txBox="1">
            <a:spLocks noGrp="1"/>
          </p:cNvSpPr>
          <p:nvPr>
            <p:ph type="title"/>
          </p:nvPr>
        </p:nvSpPr>
        <p:spPr>
          <a:xfrm>
            <a:off x="6633475" y="0"/>
            <a:ext cx="1968600" cy="46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419" sz="2240">
                <a:solidFill>
                  <a:srgbClr val="BEBEBE"/>
                </a:solidFill>
              </a:rPr>
              <a:t>Resultados</a:t>
            </a:r>
            <a:endParaRPr sz="2240">
              <a:solidFill>
                <a:srgbClr val="BEBEBE"/>
              </a:solidFill>
            </a:endParaRPr>
          </a:p>
        </p:txBody>
      </p:sp>
      <p:pic>
        <p:nvPicPr>
          <p:cNvPr id="269" name="Google Shape;269;p35"/>
          <p:cNvPicPr preferRelativeResize="0"/>
          <p:nvPr/>
        </p:nvPicPr>
        <p:blipFill rotWithShape="1">
          <a:blip r:embed="rId4">
            <a:alphaModFix/>
          </a:blip>
          <a:srcRect b="2629"/>
          <a:stretch/>
        </p:blipFill>
        <p:spPr>
          <a:xfrm>
            <a:off x="1754725" y="1113500"/>
            <a:ext cx="6258429" cy="4030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6"/>
          <p:cNvSpPr txBox="1">
            <a:spLocks noGrp="1"/>
          </p:cNvSpPr>
          <p:nvPr>
            <p:ph type="title"/>
          </p:nvPr>
        </p:nvSpPr>
        <p:spPr>
          <a:xfrm>
            <a:off x="627375" y="4653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419" sz="2140"/>
              <a:t>Puntaje de variables, de acuerdo al grado de satisfacción y la clase</a:t>
            </a:r>
            <a:endParaRPr sz="2140"/>
          </a:p>
        </p:txBody>
      </p:sp>
      <p:pic>
        <p:nvPicPr>
          <p:cNvPr id="275" name="Google Shape;275;p36"/>
          <p:cNvPicPr preferRelativeResize="0"/>
          <p:nvPr/>
        </p:nvPicPr>
        <p:blipFill rotWithShape="1">
          <a:blip r:embed="rId3">
            <a:alphaModFix/>
          </a:blip>
          <a:srcRect r="-1812" b="-1812"/>
          <a:stretch/>
        </p:blipFill>
        <p:spPr>
          <a:xfrm>
            <a:off x="8580200" y="0"/>
            <a:ext cx="465400" cy="465400"/>
          </a:xfrm>
          <a:prstGeom prst="rect">
            <a:avLst/>
          </a:prstGeom>
          <a:noFill/>
          <a:ln>
            <a:noFill/>
          </a:ln>
        </p:spPr>
      </p:pic>
      <p:sp>
        <p:nvSpPr>
          <p:cNvPr id="276" name="Google Shape;276;p36"/>
          <p:cNvSpPr txBox="1">
            <a:spLocks noGrp="1"/>
          </p:cNvSpPr>
          <p:nvPr>
            <p:ph type="title"/>
          </p:nvPr>
        </p:nvSpPr>
        <p:spPr>
          <a:xfrm>
            <a:off x="6633475" y="0"/>
            <a:ext cx="1968600" cy="46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419" sz="2240">
                <a:solidFill>
                  <a:srgbClr val="BEBEBE"/>
                </a:solidFill>
              </a:rPr>
              <a:t>Resultados</a:t>
            </a:r>
            <a:endParaRPr sz="2240">
              <a:solidFill>
                <a:srgbClr val="BEBEBE"/>
              </a:solidFill>
            </a:endParaRPr>
          </a:p>
        </p:txBody>
      </p:sp>
      <p:pic>
        <p:nvPicPr>
          <p:cNvPr id="277" name="Google Shape;277;p36"/>
          <p:cNvPicPr preferRelativeResize="0"/>
          <p:nvPr/>
        </p:nvPicPr>
        <p:blipFill>
          <a:blip r:embed="rId4">
            <a:alphaModFix/>
          </a:blip>
          <a:stretch>
            <a:fillRect/>
          </a:stretch>
        </p:blipFill>
        <p:spPr>
          <a:xfrm>
            <a:off x="166425" y="1772675"/>
            <a:ext cx="8610600" cy="2762250"/>
          </a:xfrm>
          <a:prstGeom prst="rect">
            <a:avLst/>
          </a:prstGeom>
          <a:noFill/>
          <a:ln>
            <a:noFill/>
          </a:ln>
        </p:spPr>
      </p:pic>
      <p:sp>
        <p:nvSpPr>
          <p:cNvPr id="278" name="Google Shape;278;p36"/>
          <p:cNvSpPr/>
          <p:nvPr/>
        </p:nvSpPr>
        <p:spPr>
          <a:xfrm>
            <a:off x="3260250" y="3884825"/>
            <a:ext cx="465300" cy="233100"/>
          </a:xfrm>
          <a:prstGeom prst="rect">
            <a:avLst/>
          </a:prstGeom>
          <a:noFill/>
          <a:ln w="2857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6"/>
          <p:cNvSpPr/>
          <p:nvPr/>
        </p:nvSpPr>
        <p:spPr>
          <a:xfrm>
            <a:off x="3878825" y="4186925"/>
            <a:ext cx="465300" cy="233100"/>
          </a:xfrm>
          <a:prstGeom prst="rect">
            <a:avLst/>
          </a:prstGeom>
          <a:noFill/>
          <a:ln w="2857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6"/>
          <p:cNvSpPr/>
          <p:nvPr/>
        </p:nvSpPr>
        <p:spPr>
          <a:xfrm>
            <a:off x="4572000" y="3586600"/>
            <a:ext cx="465300" cy="233100"/>
          </a:xfrm>
          <a:prstGeom prst="rect">
            <a:avLst/>
          </a:prstGeom>
          <a:noFill/>
          <a:ln w="2857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6"/>
          <p:cNvSpPr/>
          <p:nvPr/>
        </p:nvSpPr>
        <p:spPr>
          <a:xfrm>
            <a:off x="2437125" y="4186925"/>
            <a:ext cx="465300" cy="233100"/>
          </a:xfrm>
          <a:prstGeom prst="rect">
            <a:avLst/>
          </a:prstGeom>
          <a:noFill/>
          <a:ln w="2857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6"/>
          <p:cNvSpPr/>
          <p:nvPr/>
        </p:nvSpPr>
        <p:spPr>
          <a:xfrm>
            <a:off x="5806150" y="3586600"/>
            <a:ext cx="465300" cy="233100"/>
          </a:xfrm>
          <a:prstGeom prst="rect">
            <a:avLst/>
          </a:prstGeom>
          <a:noFill/>
          <a:ln w="2857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6"/>
          <p:cNvSpPr/>
          <p:nvPr/>
        </p:nvSpPr>
        <p:spPr>
          <a:xfrm>
            <a:off x="6580125" y="3586600"/>
            <a:ext cx="465300" cy="233100"/>
          </a:xfrm>
          <a:prstGeom prst="rect">
            <a:avLst/>
          </a:prstGeom>
          <a:noFill/>
          <a:ln w="2857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6"/>
          <p:cNvSpPr/>
          <p:nvPr/>
        </p:nvSpPr>
        <p:spPr>
          <a:xfrm>
            <a:off x="7385125" y="3586600"/>
            <a:ext cx="465300" cy="233100"/>
          </a:xfrm>
          <a:prstGeom prst="rect">
            <a:avLst/>
          </a:prstGeom>
          <a:noFill/>
          <a:ln w="2857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6"/>
          <p:cNvSpPr/>
          <p:nvPr/>
        </p:nvSpPr>
        <p:spPr>
          <a:xfrm>
            <a:off x="8316075" y="3586600"/>
            <a:ext cx="465300" cy="233100"/>
          </a:xfrm>
          <a:prstGeom prst="rect">
            <a:avLst/>
          </a:prstGeom>
          <a:noFill/>
          <a:ln w="2857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6"/>
          <p:cNvSpPr/>
          <p:nvPr/>
        </p:nvSpPr>
        <p:spPr>
          <a:xfrm>
            <a:off x="2403050" y="2685325"/>
            <a:ext cx="465300" cy="233100"/>
          </a:xfrm>
          <a:prstGeom prst="rect">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6"/>
          <p:cNvSpPr/>
          <p:nvPr/>
        </p:nvSpPr>
        <p:spPr>
          <a:xfrm>
            <a:off x="3260250" y="3000900"/>
            <a:ext cx="465300" cy="233100"/>
          </a:xfrm>
          <a:prstGeom prst="rect">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6"/>
          <p:cNvSpPr/>
          <p:nvPr/>
        </p:nvSpPr>
        <p:spPr>
          <a:xfrm>
            <a:off x="3878825" y="2685325"/>
            <a:ext cx="465300" cy="233100"/>
          </a:xfrm>
          <a:prstGeom prst="rect">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6"/>
          <p:cNvSpPr/>
          <p:nvPr/>
        </p:nvSpPr>
        <p:spPr>
          <a:xfrm>
            <a:off x="4572000" y="2685325"/>
            <a:ext cx="465300" cy="233100"/>
          </a:xfrm>
          <a:prstGeom prst="rect">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6"/>
          <p:cNvSpPr/>
          <p:nvPr/>
        </p:nvSpPr>
        <p:spPr>
          <a:xfrm>
            <a:off x="5806150" y="2685325"/>
            <a:ext cx="465300" cy="233100"/>
          </a:xfrm>
          <a:prstGeom prst="rect">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6"/>
          <p:cNvSpPr/>
          <p:nvPr/>
        </p:nvSpPr>
        <p:spPr>
          <a:xfrm>
            <a:off x="7385125" y="2685325"/>
            <a:ext cx="465300" cy="233100"/>
          </a:xfrm>
          <a:prstGeom prst="rect">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6"/>
          <p:cNvSpPr/>
          <p:nvPr/>
        </p:nvSpPr>
        <p:spPr>
          <a:xfrm>
            <a:off x="6595638" y="2685325"/>
            <a:ext cx="465300" cy="233100"/>
          </a:xfrm>
          <a:prstGeom prst="rect">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6"/>
          <p:cNvSpPr/>
          <p:nvPr/>
        </p:nvSpPr>
        <p:spPr>
          <a:xfrm>
            <a:off x="8316075" y="2685325"/>
            <a:ext cx="465300" cy="233100"/>
          </a:xfrm>
          <a:prstGeom prst="rect">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7"/>
          <p:cNvSpPr txBox="1">
            <a:spLocks noGrp="1"/>
          </p:cNvSpPr>
          <p:nvPr>
            <p:ph type="title"/>
          </p:nvPr>
        </p:nvSpPr>
        <p:spPr>
          <a:xfrm>
            <a:off x="6827250" y="0"/>
            <a:ext cx="18570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SzPct val="44196"/>
              <a:buNone/>
            </a:pPr>
            <a:r>
              <a:rPr lang="es-419" sz="2240">
                <a:solidFill>
                  <a:srgbClr val="BEBEBE"/>
                </a:solidFill>
              </a:rPr>
              <a:t>Conclusiones</a:t>
            </a:r>
            <a:endParaRPr sz="2240">
              <a:solidFill>
                <a:srgbClr val="BEBEBE"/>
              </a:solidFill>
            </a:endParaRPr>
          </a:p>
        </p:txBody>
      </p:sp>
      <p:pic>
        <p:nvPicPr>
          <p:cNvPr id="299" name="Google Shape;299;p37"/>
          <p:cNvPicPr preferRelativeResize="0"/>
          <p:nvPr/>
        </p:nvPicPr>
        <p:blipFill>
          <a:blip r:embed="rId3">
            <a:alphaModFix/>
          </a:blip>
          <a:stretch>
            <a:fillRect/>
          </a:stretch>
        </p:blipFill>
        <p:spPr>
          <a:xfrm>
            <a:off x="8683975" y="0"/>
            <a:ext cx="460024" cy="460026"/>
          </a:xfrm>
          <a:prstGeom prst="rect">
            <a:avLst/>
          </a:prstGeom>
          <a:noFill/>
          <a:ln>
            <a:noFill/>
          </a:ln>
        </p:spPr>
      </p:pic>
      <p:sp>
        <p:nvSpPr>
          <p:cNvPr id="300" name="Google Shape;300;p37"/>
          <p:cNvSpPr txBox="1">
            <a:spLocks noGrp="1"/>
          </p:cNvSpPr>
          <p:nvPr>
            <p:ph type="title"/>
          </p:nvPr>
        </p:nvSpPr>
        <p:spPr>
          <a:xfrm>
            <a:off x="727650" y="5352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Comentarios sobre los Datos</a:t>
            </a:r>
            <a:endParaRPr/>
          </a:p>
        </p:txBody>
      </p:sp>
      <p:sp>
        <p:nvSpPr>
          <p:cNvPr id="301" name="Google Shape;301;p37"/>
          <p:cNvSpPr txBox="1"/>
          <p:nvPr/>
        </p:nvSpPr>
        <p:spPr>
          <a:xfrm>
            <a:off x="129800" y="1070400"/>
            <a:ext cx="8711400" cy="385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s-419" b="1">
                <a:solidFill>
                  <a:srgbClr val="212121"/>
                </a:solidFill>
                <a:highlight>
                  <a:srgbClr val="FFFFFF"/>
                </a:highlight>
                <a:latin typeface="Roboto"/>
                <a:ea typeface="Roboto"/>
                <a:cs typeface="Roboto"/>
                <a:sym typeface="Roboto"/>
              </a:rPr>
              <a:t>Sobre el Análisis Bivariado:</a:t>
            </a:r>
            <a:endParaRPr b="1">
              <a:solidFill>
                <a:srgbClr val="212121"/>
              </a:solidFill>
              <a:highlight>
                <a:srgbClr val="FFFFFF"/>
              </a:highlight>
              <a:latin typeface="Roboto"/>
              <a:ea typeface="Roboto"/>
              <a:cs typeface="Roboto"/>
              <a:sym typeface="Roboto"/>
            </a:endParaRPr>
          </a:p>
          <a:p>
            <a:pPr marL="457200" lvl="0" indent="-317500" algn="l" rtl="0">
              <a:lnSpc>
                <a:spcPct val="115000"/>
              </a:lnSpc>
              <a:spcBef>
                <a:spcPts val="600"/>
              </a:spcBef>
              <a:spcAft>
                <a:spcPts val="0"/>
              </a:spcAft>
              <a:buClr>
                <a:srgbClr val="212121"/>
              </a:buClr>
              <a:buSzPts val="1400"/>
              <a:buFont typeface="Roboto"/>
              <a:buChar char="●"/>
            </a:pPr>
            <a:r>
              <a:rPr lang="es-419">
                <a:solidFill>
                  <a:srgbClr val="212121"/>
                </a:solidFill>
                <a:highlight>
                  <a:srgbClr val="FFFFFF"/>
                </a:highlight>
                <a:latin typeface="Roboto"/>
                <a:ea typeface="Roboto"/>
                <a:cs typeface="Roboto"/>
                <a:sym typeface="Roboto"/>
              </a:rPr>
              <a:t>Por lo visto en el gráfico de cajas, los clientes de business tienen un promedio de edad más elevado (+33 a 50) que quienes viajan en las otras dos (+25 a 50)</a:t>
            </a:r>
            <a:endParaRPr>
              <a:solidFill>
                <a:srgbClr val="212121"/>
              </a:solidFill>
              <a:highlight>
                <a:srgbClr val="FFFFFF"/>
              </a:highlight>
              <a:latin typeface="Roboto"/>
              <a:ea typeface="Roboto"/>
              <a:cs typeface="Roboto"/>
              <a:sym typeface="Roboto"/>
            </a:endParaRPr>
          </a:p>
          <a:p>
            <a:pPr marL="457200" lvl="0" indent="-317500" algn="l" rtl="0">
              <a:lnSpc>
                <a:spcPct val="115000"/>
              </a:lnSpc>
              <a:spcBef>
                <a:spcPts val="0"/>
              </a:spcBef>
              <a:spcAft>
                <a:spcPts val="0"/>
              </a:spcAft>
              <a:buClr>
                <a:srgbClr val="212121"/>
              </a:buClr>
              <a:buSzPts val="1400"/>
              <a:buFont typeface="Roboto"/>
              <a:buChar char="●"/>
            </a:pPr>
            <a:r>
              <a:rPr lang="es-419">
                <a:solidFill>
                  <a:srgbClr val="212121"/>
                </a:solidFill>
                <a:highlight>
                  <a:srgbClr val="FFFFFF"/>
                </a:highlight>
                <a:latin typeface="Roboto"/>
                <a:ea typeface="Roboto"/>
                <a:cs typeface="Roboto"/>
                <a:sym typeface="Roboto"/>
              </a:rPr>
              <a:t>Observando el gráfico de violín (distancia/satisfacción), los clientes que realizan viajes cortos (menores a 1000 km) tienden a tener un nivel de satisfacción neutral o negativa. Esta No Satisfacción, puede tener que ver con otra variable que se relacione con viajes cortos más que con la distancia en sí misma. (Por ejemplo la clase ,edad o tipo de viaje) Es conveniente evaluar distancia/variable?/satisfacción en gráficos multivariados.</a:t>
            </a:r>
            <a:endParaRPr>
              <a:solidFill>
                <a:srgbClr val="212121"/>
              </a:solidFill>
              <a:highlight>
                <a:srgbClr val="FFFFFF"/>
              </a:highlight>
              <a:latin typeface="Roboto"/>
              <a:ea typeface="Roboto"/>
              <a:cs typeface="Roboto"/>
              <a:sym typeface="Roboto"/>
            </a:endParaRPr>
          </a:p>
          <a:p>
            <a:pPr marL="0" lvl="0" indent="0" algn="l" rtl="0">
              <a:lnSpc>
                <a:spcPct val="115000"/>
              </a:lnSpc>
              <a:spcBef>
                <a:spcPts val="600"/>
              </a:spcBef>
              <a:spcAft>
                <a:spcPts val="0"/>
              </a:spcAft>
              <a:buNone/>
            </a:pPr>
            <a:r>
              <a:rPr lang="es-419">
                <a:solidFill>
                  <a:srgbClr val="212121"/>
                </a:solidFill>
                <a:highlight>
                  <a:srgbClr val="FFFFFF"/>
                </a:highlight>
                <a:latin typeface="Roboto"/>
                <a:ea typeface="Roboto"/>
                <a:cs typeface="Roboto"/>
                <a:sym typeface="Roboto"/>
              </a:rPr>
              <a:t>Podemos ver una tabla posterior a dicho gráfico donde indica que los que viajan en clase eco en su mayoría son No satisfechos y los que viajan en clase business en mayoría son Satisfechos. También más adelante se ve en gráfico violín (Clase/distancia/satisfacción) que los viajes cortos poseen mayor concentración en clase eco, lo que explica una de las causas porque en viajes cortos hay menor grado de satisfacción.</a:t>
            </a:r>
            <a:endParaRPr>
              <a:solidFill>
                <a:srgbClr val="212121"/>
              </a:solidFill>
              <a:highlight>
                <a:srgbClr val="FFFFFF"/>
              </a:highlight>
              <a:latin typeface="Roboto"/>
              <a:ea typeface="Roboto"/>
              <a:cs typeface="Roboto"/>
              <a:sym typeface="Roboto"/>
            </a:endParaRPr>
          </a:p>
          <a:p>
            <a:pPr marL="0" lvl="0" indent="0" algn="l" rtl="0">
              <a:lnSpc>
                <a:spcPct val="115000"/>
              </a:lnSpc>
              <a:spcBef>
                <a:spcPts val="600"/>
              </a:spcBef>
              <a:spcAft>
                <a:spcPts val="500"/>
              </a:spcAft>
              <a:buNone/>
            </a:pPr>
            <a:r>
              <a:rPr lang="es-419">
                <a:solidFill>
                  <a:srgbClr val="212121"/>
                </a:solidFill>
                <a:highlight>
                  <a:srgbClr val="FFFFFF"/>
                </a:highlight>
                <a:latin typeface="Roboto"/>
                <a:ea typeface="Roboto"/>
                <a:cs typeface="Roboto"/>
                <a:sym typeface="Roboto"/>
              </a:rPr>
              <a:t>Siguiendo con la misma idea, vemos en las tablas siguientes que los que viajan por motivos personales en su gran mayoría son No satisfechos, y viajan distancias más cortas que los que viajan por trabajo.</a:t>
            </a:r>
            <a:endParaRPr>
              <a:solidFill>
                <a:srgbClr val="212121"/>
              </a:solidFill>
              <a:highlight>
                <a:srgbClr val="FFFFFF"/>
              </a:highlight>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8"/>
          <p:cNvSpPr txBox="1">
            <a:spLocks noGrp="1"/>
          </p:cNvSpPr>
          <p:nvPr>
            <p:ph type="title"/>
          </p:nvPr>
        </p:nvSpPr>
        <p:spPr>
          <a:xfrm>
            <a:off x="727650" y="5705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Correlaciones</a:t>
            </a:r>
            <a:endParaRPr/>
          </a:p>
        </p:txBody>
      </p:sp>
      <p:pic>
        <p:nvPicPr>
          <p:cNvPr id="307" name="Google Shape;307;p38"/>
          <p:cNvPicPr preferRelativeResize="0"/>
          <p:nvPr/>
        </p:nvPicPr>
        <p:blipFill rotWithShape="1">
          <a:blip r:embed="rId3">
            <a:alphaModFix/>
          </a:blip>
          <a:srcRect r="-1812" b="-1812"/>
          <a:stretch/>
        </p:blipFill>
        <p:spPr>
          <a:xfrm>
            <a:off x="8580200" y="0"/>
            <a:ext cx="465400" cy="465400"/>
          </a:xfrm>
          <a:prstGeom prst="rect">
            <a:avLst/>
          </a:prstGeom>
          <a:noFill/>
          <a:ln>
            <a:noFill/>
          </a:ln>
        </p:spPr>
      </p:pic>
      <p:sp>
        <p:nvSpPr>
          <p:cNvPr id="308" name="Google Shape;308;p38"/>
          <p:cNvSpPr txBox="1">
            <a:spLocks noGrp="1"/>
          </p:cNvSpPr>
          <p:nvPr>
            <p:ph type="title"/>
          </p:nvPr>
        </p:nvSpPr>
        <p:spPr>
          <a:xfrm>
            <a:off x="6633475" y="0"/>
            <a:ext cx="1968600" cy="46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419" sz="2240">
                <a:solidFill>
                  <a:srgbClr val="BEBEBE"/>
                </a:solidFill>
              </a:rPr>
              <a:t>Resultados</a:t>
            </a:r>
            <a:endParaRPr sz="2240">
              <a:solidFill>
                <a:srgbClr val="BEBEBE"/>
              </a:solidFill>
            </a:endParaRPr>
          </a:p>
        </p:txBody>
      </p:sp>
      <p:pic>
        <p:nvPicPr>
          <p:cNvPr id="309" name="Google Shape;309;p38"/>
          <p:cNvPicPr preferRelativeResize="0"/>
          <p:nvPr/>
        </p:nvPicPr>
        <p:blipFill>
          <a:blip r:embed="rId4">
            <a:alphaModFix/>
          </a:blip>
          <a:stretch>
            <a:fillRect/>
          </a:stretch>
        </p:blipFill>
        <p:spPr>
          <a:xfrm>
            <a:off x="1955250" y="961475"/>
            <a:ext cx="4678224" cy="424223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9"/>
          <p:cNvSpPr txBox="1">
            <a:spLocks noGrp="1"/>
          </p:cNvSpPr>
          <p:nvPr>
            <p:ph type="title"/>
          </p:nvPr>
        </p:nvSpPr>
        <p:spPr>
          <a:xfrm>
            <a:off x="727650" y="5705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Correlaciones</a:t>
            </a:r>
            <a:endParaRPr/>
          </a:p>
        </p:txBody>
      </p:sp>
      <p:pic>
        <p:nvPicPr>
          <p:cNvPr id="315" name="Google Shape;315;p39"/>
          <p:cNvPicPr preferRelativeResize="0"/>
          <p:nvPr/>
        </p:nvPicPr>
        <p:blipFill rotWithShape="1">
          <a:blip r:embed="rId3">
            <a:alphaModFix/>
          </a:blip>
          <a:srcRect r="-1812" b="-1812"/>
          <a:stretch/>
        </p:blipFill>
        <p:spPr>
          <a:xfrm>
            <a:off x="8580200" y="0"/>
            <a:ext cx="465400" cy="465400"/>
          </a:xfrm>
          <a:prstGeom prst="rect">
            <a:avLst/>
          </a:prstGeom>
          <a:noFill/>
          <a:ln>
            <a:noFill/>
          </a:ln>
        </p:spPr>
      </p:pic>
      <p:sp>
        <p:nvSpPr>
          <p:cNvPr id="316" name="Google Shape;316;p39"/>
          <p:cNvSpPr txBox="1">
            <a:spLocks noGrp="1"/>
          </p:cNvSpPr>
          <p:nvPr>
            <p:ph type="title"/>
          </p:nvPr>
        </p:nvSpPr>
        <p:spPr>
          <a:xfrm>
            <a:off x="6633475" y="0"/>
            <a:ext cx="1968600" cy="46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419" sz="2240">
                <a:solidFill>
                  <a:srgbClr val="BEBEBE"/>
                </a:solidFill>
              </a:rPr>
              <a:t>Resultados</a:t>
            </a:r>
            <a:endParaRPr sz="2240">
              <a:solidFill>
                <a:srgbClr val="BEBEBE"/>
              </a:solidFill>
            </a:endParaRPr>
          </a:p>
        </p:txBody>
      </p:sp>
      <p:pic>
        <p:nvPicPr>
          <p:cNvPr id="317" name="Google Shape;317;p39"/>
          <p:cNvPicPr preferRelativeResize="0"/>
          <p:nvPr/>
        </p:nvPicPr>
        <p:blipFill>
          <a:blip r:embed="rId4">
            <a:alphaModFix/>
          </a:blip>
          <a:stretch>
            <a:fillRect/>
          </a:stretch>
        </p:blipFill>
        <p:spPr>
          <a:xfrm>
            <a:off x="1320650" y="1286950"/>
            <a:ext cx="5789750" cy="37627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0"/>
          <p:cNvSpPr txBox="1">
            <a:spLocks noGrp="1"/>
          </p:cNvSpPr>
          <p:nvPr>
            <p:ph type="title"/>
          </p:nvPr>
        </p:nvSpPr>
        <p:spPr>
          <a:xfrm>
            <a:off x="6827250" y="0"/>
            <a:ext cx="18570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SzPct val="44196"/>
              <a:buNone/>
            </a:pPr>
            <a:r>
              <a:rPr lang="es-419" sz="2240">
                <a:solidFill>
                  <a:srgbClr val="BEBEBE"/>
                </a:solidFill>
              </a:rPr>
              <a:t>Conclusiones</a:t>
            </a:r>
            <a:endParaRPr sz="2240">
              <a:solidFill>
                <a:srgbClr val="BEBEBE"/>
              </a:solidFill>
            </a:endParaRPr>
          </a:p>
        </p:txBody>
      </p:sp>
      <p:pic>
        <p:nvPicPr>
          <p:cNvPr id="323" name="Google Shape;323;p40"/>
          <p:cNvPicPr preferRelativeResize="0"/>
          <p:nvPr/>
        </p:nvPicPr>
        <p:blipFill>
          <a:blip r:embed="rId3">
            <a:alphaModFix/>
          </a:blip>
          <a:stretch>
            <a:fillRect/>
          </a:stretch>
        </p:blipFill>
        <p:spPr>
          <a:xfrm>
            <a:off x="8683975" y="0"/>
            <a:ext cx="460024" cy="460026"/>
          </a:xfrm>
          <a:prstGeom prst="rect">
            <a:avLst/>
          </a:prstGeom>
          <a:noFill/>
          <a:ln>
            <a:noFill/>
          </a:ln>
        </p:spPr>
      </p:pic>
      <p:sp>
        <p:nvSpPr>
          <p:cNvPr id="324" name="Google Shape;324;p40"/>
          <p:cNvSpPr txBox="1">
            <a:spLocks noGrp="1"/>
          </p:cNvSpPr>
          <p:nvPr>
            <p:ph type="title"/>
          </p:nvPr>
        </p:nvSpPr>
        <p:spPr>
          <a:xfrm>
            <a:off x="727650" y="5352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Comentarios sobre los Datos</a:t>
            </a:r>
            <a:endParaRPr/>
          </a:p>
        </p:txBody>
      </p:sp>
      <p:sp>
        <p:nvSpPr>
          <p:cNvPr id="325" name="Google Shape;325;p40"/>
          <p:cNvSpPr txBox="1"/>
          <p:nvPr/>
        </p:nvSpPr>
        <p:spPr>
          <a:xfrm>
            <a:off x="108150" y="1211500"/>
            <a:ext cx="8927700" cy="3413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s-419" sz="1500" b="1">
                <a:solidFill>
                  <a:srgbClr val="212121"/>
                </a:solidFill>
                <a:highlight>
                  <a:srgbClr val="FFFFFF"/>
                </a:highlight>
                <a:latin typeface="Roboto"/>
                <a:ea typeface="Roboto"/>
                <a:cs typeface="Roboto"/>
                <a:sym typeface="Roboto"/>
              </a:rPr>
              <a:t>Observación Multivariada</a:t>
            </a:r>
            <a:endParaRPr sz="1500" b="1">
              <a:solidFill>
                <a:srgbClr val="212121"/>
              </a:solidFill>
              <a:highlight>
                <a:srgbClr val="FFFFFF"/>
              </a:highlight>
              <a:latin typeface="Roboto"/>
              <a:ea typeface="Roboto"/>
              <a:cs typeface="Roboto"/>
              <a:sym typeface="Roboto"/>
            </a:endParaRPr>
          </a:p>
          <a:p>
            <a:pPr marL="457200" lvl="0" indent="-323850" algn="l" rtl="0">
              <a:lnSpc>
                <a:spcPct val="115000"/>
              </a:lnSpc>
              <a:spcBef>
                <a:spcPts val="600"/>
              </a:spcBef>
              <a:spcAft>
                <a:spcPts val="0"/>
              </a:spcAft>
              <a:buClr>
                <a:srgbClr val="212121"/>
              </a:buClr>
              <a:buSzPts val="1500"/>
              <a:buFont typeface="Roboto"/>
              <a:buChar char="●"/>
            </a:pPr>
            <a:r>
              <a:rPr lang="es-419" sz="1500">
                <a:solidFill>
                  <a:srgbClr val="212121"/>
                </a:solidFill>
                <a:highlight>
                  <a:srgbClr val="FFFFFF"/>
                </a:highlight>
                <a:latin typeface="Roboto"/>
                <a:ea typeface="Roboto"/>
                <a:cs typeface="Roboto"/>
                <a:sym typeface="Roboto"/>
              </a:rPr>
              <a:t>La demora en la partida tiene una correlación positiva muy fuerte con la demora en la llegada (r= 0,96), sin embargo no afecta el nivel de satisfacción de los pasajeros.</a:t>
            </a:r>
            <a:endParaRPr sz="1500">
              <a:solidFill>
                <a:srgbClr val="212121"/>
              </a:solidFill>
              <a:highlight>
                <a:srgbClr val="FFFFFF"/>
              </a:highlight>
              <a:latin typeface="Roboto"/>
              <a:ea typeface="Roboto"/>
              <a:cs typeface="Roboto"/>
              <a:sym typeface="Roboto"/>
            </a:endParaRPr>
          </a:p>
          <a:p>
            <a:pPr marL="457200" lvl="0" indent="-323850" algn="l" rtl="0">
              <a:lnSpc>
                <a:spcPct val="115000"/>
              </a:lnSpc>
              <a:spcBef>
                <a:spcPts val="0"/>
              </a:spcBef>
              <a:spcAft>
                <a:spcPts val="0"/>
              </a:spcAft>
              <a:buClr>
                <a:srgbClr val="212121"/>
              </a:buClr>
              <a:buSzPts val="1500"/>
              <a:buFont typeface="Roboto"/>
              <a:buChar char="●"/>
            </a:pPr>
            <a:r>
              <a:rPr lang="es-419" sz="1500">
                <a:solidFill>
                  <a:srgbClr val="212121"/>
                </a:solidFill>
                <a:highlight>
                  <a:srgbClr val="FFFFFF"/>
                </a:highlight>
                <a:latin typeface="Roboto"/>
                <a:ea typeface="Roboto"/>
                <a:cs typeface="Roboto"/>
                <a:sym typeface="Roboto"/>
              </a:rPr>
              <a:t>Un cliente no leal es más probable que sea No satisfecho.</a:t>
            </a:r>
            <a:endParaRPr sz="1500">
              <a:solidFill>
                <a:srgbClr val="212121"/>
              </a:solidFill>
              <a:highlight>
                <a:srgbClr val="FFFFFF"/>
              </a:highlight>
              <a:latin typeface="Roboto"/>
              <a:ea typeface="Roboto"/>
              <a:cs typeface="Roboto"/>
              <a:sym typeface="Roboto"/>
            </a:endParaRPr>
          </a:p>
          <a:p>
            <a:pPr marL="457200" lvl="0" indent="-323850" algn="l" rtl="0">
              <a:lnSpc>
                <a:spcPct val="115000"/>
              </a:lnSpc>
              <a:spcBef>
                <a:spcPts val="0"/>
              </a:spcBef>
              <a:spcAft>
                <a:spcPts val="0"/>
              </a:spcAft>
              <a:buClr>
                <a:srgbClr val="212121"/>
              </a:buClr>
              <a:buSzPts val="1500"/>
              <a:buFont typeface="Roboto"/>
              <a:buChar char="●"/>
            </a:pPr>
            <a:r>
              <a:rPr lang="es-419" sz="1500">
                <a:solidFill>
                  <a:srgbClr val="212121"/>
                </a:solidFill>
                <a:highlight>
                  <a:srgbClr val="FFFFFF"/>
                </a:highlight>
                <a:latin typeface="Roboto"/>
                <a:ea typeface="Roboto"/>
                <a:cs typeface="Roboto"/>
                <a:sym typeface="Roboto"/>
              </a:rPr>
              <a:t>Observando gráfico violín (género/edad/satisfacción) los No satisfechos poseen entre 20 a 40 años (los conformes poseen entre 40 a 60).</a:t>
            </a:r>
            <a:endParaRPr sz="1500">
              <a:solidFill>
                <a:srgbClr val="212121"/>
              </a:solidFill>
              <a:highlight>
                <a:srgbClr val="FFFFFF"/>
              </a:highlight>
              <a:latin typeface="Roboto"/>
              <a:ea typeface="Roboto"/>
              <a:cs typeface="Roboto"/>
              <a:sym typeface="Roboto"/>
            </a:endParaRPr>
          </a:p>
          <a:p>
            <a:pPr marL="457200" lvl="0" indent="-323850" algn="l" rtl="0">
              <a:lnSpc>
                <a:spcPct val="115000"/>
              </a:lnSpc>
              <a:spcBef>
                <a:spcPts val="0"/>
              </a:spcBef>
              <a:spcAft>
                <a:spcPts val="0"/>
              </a:spcAft>
              <a:buClr>
                <a:srgbClr val="212121"/>
              </a:buClr>
              <a:buSzPts val="1500"/>
              <a:buFont typeface="Roboto"/>
              <a:buChar char="●"/>
            </a:pPr>
            <a:r>
              <a:rPr lang="es-419" sz="1500">
                <a:solidFill>
                  <a:srgbClr val="212121"/>
                </a:solidFill>
                <a:highlight>
                  <a:srgbClr val="FFFFFF"/>
                </a:highlight>
                <a:latin typeface="Roboto"/>
                <a:ea typeface="Roboto"/>
                <a:cs typeface="Roboto"/>
                <a:sym typeface="Roboto"/>
              </a:rPr>
              <a:t>Del mapa de calor (satisfacción/clase/encuestas) vemos que los satisfechos que viajaron en business, le dieron importancia a los asientos y al servicio en vuelo. Mientras que los que los satisfechos que viajaron en económica le dieron importancia al wifi y a los entretenimientos. (Dato importante para el cliente, donde fortalecer en cada clase) Se observa mediante este mapa que los No Satisfechos de todas las clases puntuaron en promedio bajó al servicio de wifi en vuelo.</a:t>
            </a:r>
            <a:endParaRPr sz="1500">
              <a:solidFill>
                <a:srgbClr val="212121"/>
              </a:solidFill>
              <a:highlight>
                <a:srgbClr val="FFFFFF"/>
              </a:highlight>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1"/>
          <p:cNvSpPr txBox="1">
            <a:spLocks noGrp="1"/>
          </p:cNvSpPr>
          <p:nvPr>
            <p:ph type="title"/>
          </p:nvPr>
        </p:nvSpPr>
        <p:spPr>
          <a:xfrm>
            <a:off x="6827250" y="0"/>
            <a:ext cx="18570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SzPct val="44196"/>
              <a:buNone/>
            </a:pPr>
            <a:r>
              <a:rPr lang="es-419" sz="2240">
                <a:solidFill>
                  <a:srgbClr val="BEBEBE"/>
                </a:solidFill>
              </a:rPr>
              <a:t>Conclusiones</a:t>
            </a:r>
            <a:endParaRPr sz="2240">
              <a:solidFill>
                <a:srgbClr val="BEBEBE"/>
              </a:solidFill>
            </a:endParaRPr>
          </a:p>
        </p:txBody>
      </p:sp>
      <p:pic>
        <p:nvPicPr>
          <p:cNvPr id="331" name="Google Shape;331;p41"/>
          <p:cNvPicPr preferRelativeResize="0"/>
          <p:nvPr/>
        </p:nvPicPr>
        <p:blipFill>
          <a:blip r:embed="rId3">
            <a:alphaModFix/>
          </a:blip>
          <a:stretch>
            <a:fillRect/>
          </a:stretch>
        </p:blipFill>
        <p:spPr>
          <a:xfrm>
            <a:off x="8683975" y="0"/>
            <a:ext cx="460024" cy="460026"/>
          </a:xfrm>
          <a:prstGeom prst="rect">
            <a:avLst/>
          </a:prstGeom>
          <a:noFill/>
          <a:ln>
            <a:noFill/>
          </a:ln>
        </p:spPr>
      </p:pic>
      <p:sp>
        <p:nvSpPr>
          <p:cNvPr id="332" name="Google Shape;332;p41"/>
          <p:cNvSpPr txBox="1"/>
          <p:nvPr/>
        </p:nvSpPr>
        <p:spPr>
          <a:xfrm>
            <a:off x="361825" y="1203000"/>
            <a:ext cx="8506800" cy="3940500"/>
          </a:xfrm>
          <a:prstGeom prst="rect">
            <a:avLst/>
          </a:prstGeom>
          <a:noFill/>
          <a:ln>
            <a:noFill/>
          </a:ln>
        </p:spPr>
        <p:txBody>
          <a:bodyPr spcFirstLastPara="1" wrap="square" lIns="91425" tIns="91425" rIns="91425" bIns="91425" anchor="t" anchorCtr="0">
            <a:spAutoFit/>
          </a:bodyPr>
          <a:lstStyle/>
          <a:p>
            <a:pPr marL="76200" marR="38100" lvl="0" indent="0" algn="l" rtl="0">
              <a:lnSpc>
                <a:spcPct val="150000"/>
              </a:lnSpc>
              <a:spcBef>
                <a:spcPts val="600"/>
              </a:spcBef>
              <a:spcAft>
                <a:spcPts val="0"/>
              </a:spcAft>
              <a:buNone/>
            </a:pPr>
            <a:r>
              <a:rPr lang="es-419">
                <a:solidFill>
                  <a:srgbClr val="212121"/>
                </a:solidFill>
                <a:latin typeface="Roboto"/>
                <a:ea typeface="Roboto"/>
                <a:cs typeface="Roboto"/>
                <a:sym typeface="Roboto"/>
              </a:rPr>
              <a:t>De acuerdo a nuestro gráfico de correlación, observamos que aquellas variables que explican en mayor medida la satisfacción de nuestros clientes corresponden a</a:t>
            </a:r>
            <a:endParaRPr>
              <a:solidFill>
                <a:srgbClr val="212121"/>
              </a:solidFill>
              <a:latin typeface="Roboto"/>
              <a:ea typeface="Roboto"/>
              <a:cs typeface="Roboto"/>
              <a:sym typeface="Roboto"/>
            </a:endParaRPr>
          </a:p>
          <a:p>
            <a:pPr marL="533400" marR="38100" lvl="0" indent="-317500" algn="l" rtl="0">
              <a:lnSpc>
                <a:spcPct val="150000"/>
              </a:lnSpc>
              <a:spcBef>
                <a:spcPts val="600"/>
              </a:spcBef>
              <a:spcAft>
                <a:spcPts val="0"/>
              </a:spcAft>
              <a:buClr>
                <a:srgbClr val="212121"/>
              </a:buClr>
              <a:buSzPts val="1400"/>
              <a:buFont typeface="Roboto"/>
              <a:buAutoNum type="arabicPeriod"/>
            </a:pPr>
            <a:r>
              <a:rPr lang="es-419">
                <a:solidFill>
                  <a:srgbClr val="212121"/>
                </a:solidFill>
                <a:latin typeface="Roboto"/>
                <a:ea typeface="Roboto"/>
                <a:cs typeface="Roboto"/>
                <a:sym typeface="Roboto"/>
              </a:rPr>
              <a:t>Online Boarding</a:t>
            </a:r>
            <a:endParaRPr>
              <a:solidFill>
                <a:srgbClr val="212121"/>
              </a:solidFill>
              <a:latin typeface="Roboto"/>
              <a:ea typeface="Roboto"/>
              <a:cs typeface="Roboto"/>
              <a:sym typeface="Roboto"/>
            </a:endParaRPr>
          </a:p>
          <a:p>
            <a:pPr marL="533400" marR="38100" lvl="0" indent="-317500" algn="l" rtl="0">
              <a:lnSpc>
                <a:spcPct val="150000"/>
              </a:lnSpc>
              <a:spcBef>
                <a:spcPts val="0"/>
              </a:spcBef>
              <a:spcAft>
                <a:spcPts val="0"/>
              </a:spcAft>
              <a:buClr>
                <a:srgbClr val="212121"/>
              </a:buClr>
              <a:buSzPts val="1400"/>
              <a:buFont typeface="Roboto"/>
              <a:buAutoNum type="arabicPeriod"/>
            </a:pPr>
            <a:r>
              <a:rPr lang="es-419">
                <a:solidFill>
                  <a:srgbClr val="212121"/>
                </a:solidFill>
                <a:latin typeface="Roboto"/>
                <a:ea typeface="Roboto"/>
                <a:cs typeface="Roboto"/>
                <a:sym typeface="Roboto"/>
              </a:rPr>
              <a:t>Class</a:t>
            </a:r>
            <a:endParaRPr>
              <a:solidFill>
                <a:srgbClr val="212121"/>
              </a:solidFill>
              <a:latin typeface="Roboto"/>
              <a:ea typeface="Roboto"/>
              <a:cs typeface="Roboto"/>
              <a:sym typeface="Roboto"/>
            </a:endParaRPr>
          </a:p>
          <a:p>
            <a:pPr marL="533400" marR="38100" lvl="0" indent="-317500" algn="l" rtl="0">
              <a:lnSpc>
                <a:spcPct val="150000"/>
              </a:lnSpc>
              <a:spcBef>
                <a:spcPts val="0"/>
              </a:spcBef>
              <a:spcAft>
                <a:spcPts val="0"/>
              </a:spcAft>
              <a:buClr>
                <a:srgbClr val="212121"/>
              </a:buClr>
              <a:buSzPts val="1400"/>
              <a:buFont typeface="Roboto"/>
              <a:buAutoNum type="arabicPeriod"/>
            </a:pPr>
            <a:r>
              <a:rPr lang="es-419">
                <a:solidFill>
                  <a:srgbClr val="212121"/>
                </a:solidFill>
                <a:latin typeface="Roboto"/>
                <a:ea typeface="Roboto"/>
                <a:cs typeface="Roboto"/>
                <a:sym typeface="Roboto"/>
              </a:rPr>
              <a:t>Type of Travel</a:t>
            </a:r>
            <a:endParaRPr>
              <a:solidFill>
                <a:srgbClr val="212121"/>
              </a:solidFill>
              <a:latin typeface="Roboto"/>
              <a:ea typeface="Roboto"/>
              <a:cs typeface="Roboto"/>
              <a:sym typeface="Roboto"/>
            </a:endParaRPr>
          </a:p>
          <a:p>
            <a:pPr marL="76200" marR="38100" lvl="0" indent="0" algn="l" rtl="0">
              <a:lnSpc>
                <a:spcPct val="150000"/>
              </a:lnSpc>
              <a:spcBef>
                <a:spcPts val="1200"/>
              </a:spcBef>
              <a:spcAft>
                <a:spcPts val="0"/>
              </a:spcAft>
              <a:buNone/>
            </a:pPr>
            <a:r>
              <a:rPr lang="es-419">
                <a:solidFill>
                  <a:srgbClr val="212121"/>
                </a:solidFill>
                <a:latin typeface="Roboto"/>
                <a:ea typeface="Roboto"/>
                <a:cs typeface="Roboto"/>
                <a:sym typeface="Roboto"/>
              </a:rPr>
              <a:t>Mientras aquellas que peor correlación tienen con nuestra variable de satisfacción son:</a:t>
            </a:r>
            <a:endParaRPr>
              <a:solidFill>
                <a:srgbClr val="212121"/>
              </a:solidFill>
              <a:latin typeface="Roboto"/>
              <a:ea typeface="Roboto"/>
              <a:cs typeface="Roboto"/>
              <a:sym typeface="Roboto"/>
            </a:endParaRPr>
          </a:p>
          <a:p>
            <a:pPr marL="533400" marR="38100" lvl="0" indent="-317500" algn="l" rtl="0">
              <a:lnSpc>
                <a:spcPct val="150000"/>
              </a:lnSpc>
              <a:spcBef>
                <a:spcPts val="600"/>
              </a:spcBef>
              <a:spcAft>
                <a:spcPts val="0"/>
              </a:spcAft>
              <a:buClr>
                <a:srgbClr val="212121"/>
              </a:buClr>
              <a:buSzPts val="1400"/>
              <a:buFont typeface="Roboto"/>
              <a:buChar char="●"/>
            </a:pPr>
            <a:r>
              <a:rPr lang="es-419">
                <a:solidFill>
                  <a:srgbClr val="212121"/>
                </a:solidFill>
                <a:latin typeface="Roboto"/>
                <a:ea typeface="Roboto"/>
                <a:cs typeface="Roboto"/>
                <a:sym typeface="Roboto"/>
              </a:rPr>
              <a:t>Gate Location</a:t>
            </a:r>
            <a:endParaRPr>
              <a:solidFill>
                <a:srgbClr val="212121"/>
              </a:solidFill>
              <a:latin typeface="Roboto"/>
              <a:ea typeface="Roboto"/>
              <a:cs typeface="Roboto"/>
              <a:sym typeface="Roboto"/>
            </a:endParaRPr>
          </a:p>
          <a:p>
            <a:pPr marL="533400" marR="38100" lvl="0" indent="-317500" algn="l" rtl="0">
              <a:lnSpc>
                <a:spcPct val="150000"/>
              </a:lnSpc>
              <a:spcBef>
                <a:spcPts val="0"/>
              </a:spcBef>
              <a:spcAft>
                <a:spcPts val="0"/>
              </a:spcAft>
              <a:buClr>
                <a:srgbClr val="212121"/>
              </a:buClr>
              <a:buSzPts val="1400"/>
              <a:buFont typeface="Roboto"/>
              <a:buChar char="●"/>
            </a:pPr>
            <a:r>
              <a:rPr lang="es-419">
                <a:solidFill>
                  <a:srgbClr val="212121"/>
                </a:solidFill>
                <a:latin typeface="Roboto"/>
                <a:ea typeface="Roboto"/>
                <a:cs typeface="Roboto"/>
                <a:sym typeface="Roboto"/>
              </a:rPr>
              <a:t>Gender</a:t>
            </a:r>
            <a:endParaRPr>
              <a:solidFill>
                <a:srgbClr val="212121"/>
              </a:solidFill>
              <a:latin typeface="Roboto"/>
              <a:ea typeface="Roboto"/>
              <a:cs typeface="Roboto"/>
              <a:sym typeface="Roboto"/>
            </a:endParaRPr>
          </a:p>
          <a:p>
            <a:pPr marL="533400" marR="38100" lvl="0" indent="-317500" algn="l" rtl="0">
              <a:lnSpc>
                <a:spcPct val="150000"/>
              </a:lnSpc>
              <a:spcBef>
                <a:spcPts val="0"/>
              </a:spcBef>
              <a:spcAft>
                <a:spcPts val="0"/>
              </a:spcAft>
              <a:buClr>
                <a:srgbClr val="212121"/>
              </a:buClr>
              <a:buSzPts val="1400"/>
              <a:buFont typeface="Roboto"/>
              <a:buChar char="●"/>
            </a:pPr>
            <a:r>
              <a:rPr lang="es-419">
                <a:solidFill>
                  <a:srgbClr val="212121"/>
                </a:solidFill>
                <a:latin typeface="Roboto"/>
                <a:ea typeface="Roboto"/>
                <a:cs typeface="Roboto"/>
                <a:sym typeface="Roboto"/>
              </a:rPr>
              <a:t>Departure/Arrival Time Conveninet</a:t>
            </a:r>
            <a:endParaRPr>
              <a:solidFill>
                <a:srgbClr val="212121"/>
              </a:solidFill>
              <a:latin typeface="Roboto"/>
              <a:ea typeface="Roboto"/>
              <a:cs typeface="Roboto"/>
              <a:sym typeface="Roboto"/>
            </a:endParaRPr>
          </a:p>
          <a:p>
            <a:pPr marL="0" marR="38100" lvl="0" indent="0" algn="l" rtl="0">
              <a:lnSpc>
                <a:spcPct val="150000"/>
              </a:lnSpc>
              <a:spcBef>
                <a:spcPts val="600"/>
              </a:spcBef>
              <a:spcAft>
                <a:spcPts val="500"/>
              </a:spcAft>
              <a:buNone/>
            </a:pPr>
            <a:r>
              <a:rPr lang="es-419" sz="1200" b="1">
                <a:solidFill>
                  <a:srgbClr val="212121"/>
                </a:solidFill>
                <a:highlight>
                  <a:srgbClr val="FFFFFF"/>
                </a:highlight>
                <a:latin typeface="Roboto"/>
                <a:ea typeface="Roboto"/>
                <a:cs typeface="Roboto"/>
                <a:sym typeface="Roboto"/>
              </a:rPr>
              <a:t>Del gráfico FacetGrid - (Edad vs Distancia segun clase)</a:t>
            </a:r>
            <a:r>
              <a:rPr lang="es-419" sz="1200">
                <a:solidFill>
                  <a:srgbClr val="212121"/>
                </a:solidFill>
                <a:highlight>
                  <a:srgbClr val="FFFFFF"/>
                </a:highlight>
                <a:latin typeface="Roboto"/>
                <a:ea typeface="Roboto"/>
                <a:cs typeface="Roboto"/>
                <a:sym typeface="Roboto"/>
              </a:rPr>
              <a:t> Se pueden ver zonas y franjas de las clases y edad. Esto permitiría hacer clustering y segmentar patrones para repensar estrategias de mercado.</a:t>
            </a:r>
            <a:endParaRPr>
              <a:solidFill>
                <a:srgbClr val="212121"/>
              </a:solidFill>
              <a:latin typeface="Roboto"/>
              <a:ea typeface="Roboto"/>
              <a:cs typeface="Roboto"/>
              <a:sym typeface="Roboto"/>
            </a:endParaRPr>
          </a:p>
        </p:txBody>
      </p:sp>
      <p:sp>
        <p:nvSpPr>
          <p:cNvPr id="333" name="Google Shape;333;p41"/>
          <p:cNvSpPr txBox="1">
            <a:spLocks noGrp="1"/>
          </p:cNvSpPr>
          <p:nvPr>
            <p:ph type="title"/>
          </p:nvPr>
        </p:nvSpPr>
        <p:spPr>
          <a:xfrm>
            <a:off x="770875" y="5352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Comentarios sobre los Datos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idx="4294967295"/>
          </p:nvPr>
        </p:nvSpPr>
        <p:spPr>
          <a:xfrm>
            <a:off x="706500" y="704275"/>
            <a:ext cx="38655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Tabla de contenidos</a:t>
            </a:r>
            <a:endParaRPr/>
          </a:p>
        </p:txBody>
      </p:sp>
      <p:sp>
        <p:nvSpPr>
          <p:cNvPr id="100" name="Google Shape;100;p15"/>
          <p:cNvSpPr txBox="1"/>
          <p:nvPr/>
        </p:nvSpPr>
        <p:spPr>
          <a:xfrm>
            <a:off x="461550" y="1629750"/>
            <a:ext cx="7240200" cy="37248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600"/>
              </a:spcBef>
              <a:spcAft>
                <a:spcPts val="0"/>
              </a:spcAft>
              <a:buNone/>
            </a:pPr>
            <a:r>
              <a:rPr lang="es-419" sz="1600">
                <a:solidFill>
                  <a:srgbClr val="212121"/>
                </a:solidFill>
                <a:latin typeface="Roboto"/>
                <a:ea typeface="Roboto"/>
                <a:cs typeface="Roboto"/>
                <a:sym typeface="Roboto"/>
              </a:rPr>
              <a:t>3. Modelos </a:t>
            </a:r>
            <a:endParaRPr sz="1600">
              <a:solidFill>
                <a:srgbClr val="212121"/>
              </a:solidFill>
              <a:latin typeface="Roboto"/>
              <a:ea typeface="Roboto"/>
              <a:cs typeface="Roboto"/>
              <a:sym typeface="Roboto"/>
            </a:endParaRPr>
          </a:p>
          <a:p>
            <a:pPr marL="914400" lvl="1" indent="-330200" algn="just" rtl="0">
              <a:lnSpc>
                <a:spcPct val="115000"/>
              </a:lnSpc>
              <a:spcBef>
                <a:spcPts val="600"/>
              </a:spcBef>
              <a:spcAft>
                <a:spcPts val="0"/>
              </a:spcAft>
              <a:buClr>
                <a:srgbClr val="212121"/>
              </a:buClr>
              <a:buSzPts val="1600"/>
              <a:buFont typeface="Roboto"/>
              <a:buAutoNum type="alphaLcPeriod"/>
            </a:pPr>
            <a:r>
              <a:rPr lang="es-419" sz="1600">
                <a:solidFill>
                  <a:srgbClr val="212121"/>
                </a:solidFill>
                <a:latin typeface="Roboto"/>
                <a:ea typeface="Roboto"/>
                <a:cs typeface="Roboto"/>
                <a:sym typeface="Roboto"/>
              </a:rPr>
              <a:t>Decision Tree</a:t>
            </a:r>
            <a:endParaRPr sz="1600">
              <a:solidFill>
                <a:srgbClr val="212121"/>
              </a:solidFill>
              <a:latin typeface="Roboto"/>
              <a:ea typeface="Roboto"/>
              <a:cs typeface="Roboto"/>
              <a:sym typeface="Roboto"/>
            </a:endParaRPr>
          </a:p>
          <a:p>
            <a:pPr marL="914400" lvl="1" indent="-330200" algn="just" rtl="0">
              <a:lnSpc>
                <a:spcPct val="115000"/>
              </a:lnSpc>
              <a:spcBef>
                <a:spcPts val="0"/>
              </a:spcBef>
              <a:spcAft>
                <a:spcPts val="0"/>
              </a:spcAft>
              <a:buClr>
                <a:srgbClr val="212121"/>
              </a:buClr>
              <a:buSzPts val="1600"/>
              <a:buFont typeface="Roboto"/>
              <a:buAutoNum type="alphaLcPeriod"/>
            </a:pPr>
            <a:r>
              <a:rPr lang="es-419" sz="1600">
                <a:solidFill>
                  <a:srgbClr val="212121"/>
                </a:solidFill>
                <a:latin typeface="Roboto"/>
                <a:ea typeface="Roboto"/>
                <a:cs typeface="Roboto"/>
                <a:sym typeface="Roboto"/>
              </a:rPr>
              <a:t>Random Forest</a:t>
            </a:r>
            <a:endParaRPr sz="1600">
              <a:solidFill>
                <a:srgbClr val="212121"/>
              </a:solidFill>
              <a:latin typeface="Roboto"/>
              <a:ea typeface="Roboto"/>
              <a:cs typeface="Roboto"/>
              <a:sym typeface="Roboto"/>
            </a:endParaRPr>
          </a:p>
          <a:p>
            <a:pPr marL="914400" lvl="1" indent="-330200" algn="just" rtl="0">
              <a:lnSpc>
                <a:spcPct val="115000"/>
              </a:lnSpc>
              <a:spcBef>
                <a:spcPts val="0"/>
              </a:spcBef>
              <a:spcAft>
                <a:spcPts val="0"/>
              </a:spcAft>
              <a:buClr>
                <a:srgbClr val="212121"/>
              </a:buClr>
              <a:buSzPts val="1600"/>
              <a:buFont typeface="Roboto"/>
              <a:buAutoNum type="alphaLcPeriod"/>
            </a:pPr>
            <a:r>
              <a:rPr lang="es-419" sz="1600">
                <a:solidFill>
                  <a:srgbClr val="212121"/>
                </a:solidFill>
                <a:latin typeface="Roboto"/>
                <a:ea typeface="Roboto"/>
                <a:cs typeface="Roboto"/>
                <a:sym typeface="Roboto"/>
              </a:rPr>
              <a:t>Regresión Logística </a:t>
            </a:r>
            <a:endParaRPr sz="1600">
              <a:solidFill>
                <a:srgbClr val="212121"/>
              </a:solidFill>
              <a:latin typeface="Roboto"/>
              <a:ea typeface="Roboto"/>
              <a:cs typeface="Roboto"/>
              <a:sym typeface="Roboto"/>
            </a:endParaRPr>
          </a:p>
          <a:p>
            <a:pPr marL="914400" lvl="1" indent="-330200" algn="just" rtl="0">
              <a:lnSpc>
                <a:spcPct val="115000"/>
              </a:lnSpc>
              <a:spcBef>
                <a:spcPts val="0"/>
              </a:spcBef>
              <a:spcAft>
                <a:spcPts val="0"/>
              </a:spcAft>
              <a:buClr>
                <a:srgbClr val="212121"/>
              </a:buClr>
              <a:buSzPts val="1600"/>
              <a:buFont typeface="Roboto"/>
              <a:buAutoNum type="alphaLcPeriod"/>
            </a:pPr>
            <a:r>
              <a:rPr lang="es-419" sz="1600">
                <a:solidFill>
                  <a:srgbClr val="212121"/>
                </a:solidFill>
                <a:latin typeface="Roboto"/>
                <a:ea typeface="Roboto"/>
                <a:cs typeface="Roboto"/>
                <a:sym typeface="Roboto"/>
              </a:rPr>
              <a:t>LightGBM</a:t>
            </a:r>
            <a:endParaRPr sz="1600">
              <a:solidFill>
                <a:srgbClr val="212121"/>
              </a:solidFill>
              <a:latin typeface="Roboto"/>
              <a:ea typeface="Roboto"/>
              <a:cs typeface="Roboto"/>
              <a:sym typeface="Roboto"/>
            </a:endParaRPr>
          </a:p>
          <a:p>
            <a:pPr marL="914400" lvl="1" indent="-330200" algn="just" rtl="0">
              <a:lnSpc>
                <a:spcPct val="115000"/>
              </a:lnSpc>
              <a:spcBef>
                <a:spcPts val="0"/>
              </a:spcBef>
              <a:spcAft>
                <a:spcPts val="0"/>
              </a:spcAft>
              <a:buClr>
                <a:srgbClr val="212121"/>
              </a:buClr>
              <a:buSzPts val="1600"/>
              <a:buFont typeface="Roboto"/>
              <a:buAutoNum type="alphaLcPeriod"/>
            </a:pPr>
            <a:r>
              <a:rPr lang="es-419" sz="1600">
                <a:solidFill>
                  <a:srgbClr val="212121"/>
                </a:solidFill>
                <a:latin typeface="Roboto"/>
                <a:ea typeface="Roboto"/>
                <a:cs typeface="Roboto"/>
                <a:sym typeface="Roboto"/>
              </a:rPr>
              <a:t>Comparación entre modelos </a:t>
            </a:r>
            <a:endParaRPr sz="1600">
              <a:solidFill>
                <a:srgbClr val="212121"/>
              </a:solidFill>
              <a:latin typeface="Roboto"/>
              <a:ea typeface="Roboto"/>
              <a:cs typeface="Roboto"/>
              <a:sym typeface="Roboto"/>
            </a:endParaRPr>
          </a:p>
          <a:p>
            <a:pPr marL="457200" lvl="0" indent="0" algn="just" rtl="0">
              <a:lnSpc>
                <a:spcPct val="115000"/>
              </a:lnSpc>
              <a:spcBef>
                <a:spcPts val="600"/>
              </a:spcBef>
              <a:spcAft>
                <a:spcPts val="0"/>
              </a:spcAft>
              <a:buNone/>
            </a:pPr>
            <a:endParaRPr sz="1600">
              <a:solidFill>
                <a:srgbClr val="212121"/>
              </a:solidFill>
              <a:latin typeface="Roboto"/>
              <a:ea typeface="Roboto"/>
              <a:cs typeface="Roboto"/>
              <a:sym typeface="Roboto"/>
            </a:endParaRPr>
          </a:p>
          <a:p>
            <a:pPr marL="0" lvl="0" indent="0" algn="just" rtl="0">
              <a:lnSpc>
                <a:spcPct val="115000"/>
              </a:lnSpc>
              <a:spcBef>
                <a:spcPts val="600"/>
              </a:spcBef>
              <a:spcAft>
                <a:spcPts val="0"/>
              </a:spcAft>
              <a:buNone/>
            </a:pPr>
            <a:r>
              <a:rPr lang="es-419" sz="1600">
                <a:solidFill>
                  <a:srgbClr val="212121"/>
                </a:solidFill>
                <a:latin typeface="Roboto"/>
                <a:ea typeface="Roboto"/>
                <a:cs typeface="Roboto"/>
                <a:sym typeface="Roboto"/>
              </a:rPr>
              <a:t>4.  Mejoras al modelo </a:t>
            </a:r>
            <a:endParaRPr sz="1600">
              <a:solidFill>
                <a:srgbClr val="212121"/>
              </a:solidFill>
              <a:latin typeface="Roboto"/>
              <a:ea typeface="Roboto"/>
              <a:cs typeface="Roboto"/>
              <a:sym typeface="Roboto"/>
            </a:endParaRPr>
          </a:p>
          <a:p>
            <a:pPr marL="0" lvl="0" indent="0" algn="just" rtl="0">
              <a:lnSpc>
                <a:spcPct val="115000"/>
              </a:lnSpc>
              <a:spcBef>
                <a:spcPts val="600"/>
              </a:spcBef>
              <a:spcAft>
                <a:spcPts val="0"/>
              </a:spcAft>
              <a:buNone/>
            </a:pPr>
            <a:endParaRPr sz="1600">
              <a:solidFill>
                <a:srgbClr val="212121"/>
              </a:solidFill>
              <a:latin typeface="Roboto"/>
              <a:ea typeface="Roboto"/>
              <a:cs typeface="Roboto"/>
              <a:sym typeface="Roboto"/>
            </a:endParaRPr>
          </a:p>
          <a:p>
            <a:pPr marL="0" lvl="0" indent="0" algn="just" rtl="0">
              <a:lnSpc>
                <a:spcPct val="115000"/>
              </a:lnSpc>
              <a:spcBef>
                <a:spcPts val="600"/>
              </a:spcBef>
              <a:spcAft>
                <a:spcPts val="0"/>
              </a:spcAft>
              <a:buNone/>
            </a:pPr>
            <a:r>
              <a:rPr lang="es-419" sz="1600">
                <a:solidFill>
                  <a:srgbClr val="212121"/>
                </a:solidFill>
                <a:latin typeface="Roboto"/>
                <a:ea typeface="Roboto"/>
                <a:cs typeface="Roboto"/>
                <a:sym typeface="Roboto"/>
              </a:rPr>
              <a:t>5. Futuras líneas</a:t>
            </a:r>
            <a:endParaRPr sz="1600">
              <a:solidFill>
                <a:srgbClr val="212121"/>
              </a:solidFill>
              <a:latin typeface="Roboto"/>
              <a:ea typeface="Roboto"/>
              <a:cs typeface="Roboto"/>
              <a:sym typeface="Roboto"/>
            </a:endParaRPr>
          </a:p>
          <a:p>
            <a:pPr marL="0" lvl="0" indent="0" algn="just" rtl="0">
              <a:lnSpc>
                <a:spcPct val="115000"/>
              </a:lnSpc>
              <a:spcBef>
                <a:spcPts val="600"/>
              </a:spcBef>
              <a:spcAft>
                <a:spcPts val="500"/>
              </a:spcAft>
              <a:buNone/>
            </a:pPr>
            <a:endParaRPr sz="1600">
              <a:solidFill>
                <a:srgbClr val="212121"/>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2"/>
          <p:cNvSpPr txBox="1">
            <a:spLocks noGrp="1"/>
          </p:cNvSpPr>
          <p:nvPr>
            <p:ph type="title"/>
          </p:nvPr>
        </p:nvSpPr>
        <p:spPr>
          <a:xfrm>
            <a:off x="727800" y="1318925"/>
            <a:ext cx="39870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3. Modelos</a:t>
            </a:r>
            <a:endParaRPr/>
          </a:p>
        </p:txBody>
      </p:sp>
      <p:pic>
        <p:nvPicPr>
          <p:cNvPr id="339" name="Google Shape;339;p42"/>
          <p:cNvPicPr preferRelativeResize="0"/>
          <p:nvPr/>
        </p:nvPicPr>
        <p:blipFill>
          <a:blip r:embed="rId3">
            <a:alphaModFix/>
          </a:blip>
          <a:stretch>
            <a:fillRect/>
          </a:stretch>
        </p:blipFill>
        <p:spPr>
          <a:xfrm>
            <a:off x="4878725" y="771750"/>
            <a:ext cx="3600000" cy="3600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3"/>
          <p:cNvSpPr txBox="1">
            <a:spLocks noGrp="1"/>
          </p:cNvSpPr>
          <p:nvPr>
            <p:ph type="title"/>
          </p:nvPr>
        </p:nvSpPr>
        <p:spPr>
          <a:xfrm>
            <a:off x="360000" y="7200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Modelo de Decision Tree</a:t>
            </a:r>
            <a:endParaRPr/>
          </a:p>
        </p:txBody>
      </p:sp>
      <p:sp>
        <p:nvSpPr>
          <p:cNvPr id="345" name="Google Shape;345;p43"/>
          <p:cNvSpPr txBox="1">
            <a:spLocks noGrp="1"/>
          </p:cNvSpPr>
          <p:nvPr>
            <p:ph type="title"/>
          </p:nvPr>
        </p:nvSpPr>
        <p:spPr>
          <a:xfrm>
            <a:off x="7153050" y="38"/>
            <a:ext cx="1415700" cy="48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419" sz="2240">
                <a:solidFill>
                  <a:srgbClr val="BEBEBE"/>
                </a:solidFill>
              </a:rPr>
              <a:t>Modelos</a:t>
            </a:r>
            <a:endParaRPr sz="2240">
              <a:solidFill>
                <a:srgbClr val="BEBEBE"/>
              </a:solidFill>
            </a:endParaRPr>
          </a:p>
        </p:txBody>
      </p:sp>
      <p:pic>
        <p:nvPicPr>
          <p:cNvPr id="346" name="Google Shape;346;p43"/>
          <p:cNvPicPr preferRelativeResize="0"/>
          <p:nvPr/>
        </p:nvPicPr>
        <p:blipFill>
          <a:blip r:embed="rId3">
            <a:alphaModFix/>
          </a:blip>
          <a:stretch>
            <a:fillRect/>
          </a:stretch>
        </p:blipFill>
        <p:spPr>
          <a:xfrm>
            <a:off x="8660925" y="0"/>
            <a:ext cx="483074" cy="483076"/>
          </a:xfrm>
          <a:prstGeom prst="rect">
            <a:avLst/>
          </a:prstGeom>
          <a:noFill/>
          <a:ln>
            <a:noFill/>
          </a:ln>
        </p:spPr>
      </p:pic>
      <p:pic>
        <p:nvPicPr>
          <p:cNvPr id="347" name="Google Shape;347;p43"/>
          <p:cNvPicPr preferRelativeResize="0"/>
          <p:nvPr/>
        </p:nvPicPr>
        <p:blipFill>
          <a:blip r:embed="rId4">
            <a:alphaModFix/>
          </a:blip>
          <a:stretch>
            <a:fillRect/>
          </a:stretch>
        </p:blipFill>
        <p:spPr>
          <a:xfrm>
            <a:off x="360000" y="1492225"/>
            <a:ext cx="4286200" cy="3135550"/>
          </a:xfrm>
          <a:prstGeom prst="rect">
            <a:avLst/>
          </a:prstGeom>
          <a:noFill/>
          <a:ln>
            <a:noFill/>
          </a:ln>
        </p:spPr>
      </p:pic>
      <p:pic>
        <p:nvPicPr>
          <p:cNvPr id="348" name="Google Shape;348;p43"/>
          <p:cNvPicPr preferRelativeResize="0"/>
          <p:nvPr/>
        </p:nvPicPr>
        <p:blipFill>
          <a:blip r:embed="rId5">
            <a:alphaModFix/>
          </a:blip>
          <a:stretch>
            <a:fillRect/>
          </a:stretch>
        </p:blipFill>
        <p:spPr>
          <a:xfrm>
            <a:off x="4798600" y="1566250"/>
            <a:ext cx="4068900" cy="26307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4"/>
          <p:cNvSpPr txBox="1">
            <a:spLocks noGrp="1"/>
          </p:cNvSpPr>
          <p:nvPr>
            <p:ph type="title"/>
          </p:nvPr>
        </p:nvSpPr>
        <p:spPr>
          <a:xfrm>
            <a:off x="727650" y="640800"/>
            <a:ext cx="7688700" cy="5352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es-419"/>
              <a:t>Decision Tree - Hyperparameter Tuning</a:t>
            </a:r>
            <a:endParaRPr/>
          </a:p>
        </p:txBody>
      </p:sp>
      <p:pic>
        <p:nvPicPr>
          <p:cNvPr id="354" name="Google Shape;354;p44"/>
          <p:cNvPicPr preferRelativeResize="0"/>
          <p:nvPr/>
        </p:nvPicPr>
        <p:blipFill>
          <a:blip r:embed="rId3">
            <a:alphaModFix/>
          </a:blip>
          <a:stretch>
            <a:fillRect/>
          </a:stretch>
        </p:blipFill>
        <p:spPr>
          <a:xfrm>
            <a:off x="830275" y="1371675"/>
            <a:ext cx="5383000" cy="3474350"/>
          </a:xfrm>
          <a:prstGeom prst="rect">
            <a:avLst/>
          </a:prstGeom>
          <a:noFill/>
          <a:ln>
            <a:noFill/>
          </a:ln>
        </p:spPr>
      </p:pic>
      <p:sp>
        <p:nvSpPr>
          <p:cNvPr id="355" name="Google Shape;355;p44"/>
          <p:cNvSpPr txBox="1"/>
          <p:nvPr/>
        </p:nvSpPr>
        <p:spPr>
          <a:xfrm>
            <a:off x="6504650" y="2437450"/>
            <a:ext cx="24087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200">
                <a:solidFill>
                  <a:srgbClr val="212121"/>
                </a:solidFill>
                <a:highlight>
                  <a:srgbClr val="FFFFFF"/>
                </a:highlight>
                <a:latin typeface="Roboto"/>
                <a:ea typeface="Roboto"/>
                <a:cs typeface="Roboto"/>
                <a:sym typeface="Roboto"/>
              </a:rPr>
              <a:t>Vemos que a partir de un max_depth de 10 el accuracy del modelo mejora marginalmente y a partir de 15/16 comienza a empeorar la performance</a:t>
            </a:r>
            <a:endParaRPr/>
          </a:p>
        </p:txBody>
      </p:sp>
      <p:sp>
        <p:nvSpPr>
          <p:cNvPr id="356" name="Google Shape;356;p44"/>
          <p:cNvSpPr txBox="1">
            <a:spLocks noGrp="1"/>
          </p:cNvSpPr>
          <p:nvPr>
            <p:ph type="title"/>
          </p:nvPr>
        </p:nvSpPr>
        <p:spPr>
          <a:xfrm>
            <a:off x="7153050" y="38"/>
            <a:ext cx="1415700" cy="48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419" sz="2240">
                <a:solidFill>
                  <a:srgbClr val="BEBEBE"/>
                </a:solidFill>
              </a:rPr>
              <a:t>Modelos</a:t>
            </a:r>
            <a:endParaRPr sz="2240">
              <a:solidFill>
                <a:srgbClr val="BEBEBE"/>
              </a:solidFill>
            </a:endParaRPr>
          </a:p>
        </p:txBody>
      </p:sp>
      <p:pic>
        <p:nvPicPr>
          <p:cNvPr id="357" name="Google Shape;357;p44"/>
          <p:cNvPicPr preferRelativeResize="0"/>
          <p:nvPr/>
        </p:nvPicPr>
        <p:blipFill>
          <a:blip r:embed="rId4">
            <a:alphaModFix/>
          </a:blip>
          <a:stretch>
            <a:fillRect/>
          </a:stretch>
        </p:blipFill>
        <p:spPr>
          <a:xfrm>
            <a:off x="8660925" y="0"/>
            <a:ext cx="483074" cy="48307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pic>
        <p:nvPicPr>
          <p:cNvPr id="362" name="Google Shape;362;p45"/>
          <p:cNvPicPr preferRelativeResize="0"/>
          <p:nvPr/>
        </p:nvPicPr>
        <p:blipFill>
          <a:blip r:embed="rId3">
            <a:alphaModFix/>
          </a:blip>
          <a:stretch>
            <a:fillRect/>
          </a:stretch>
        </p:blipFill>
        <p:spPr>
          <a:xfrm>
            <a:off x="426450" y="1626963"/>
            <a:ext cx="3624375" cy="2782100"/>
          </a:xfrm>
          <a:prstGeom prst="rect">
            <a:avLst/>
          </a:prstGeom>
          <a:noFill/>
          <a:ln>
            <a:noFill/>
          </a:ln>
        </p:spPr>
      </p:pic>
      <p:pic>
        <p:nvPicPr>
          <p:cNvPr id="363" name="Google Shape;363;p45"/>
          <p:cNvPicPr preferRelativeResize="0"/>
          <p:nvPr/>
        </p:nvPicPr>
        <p:blipFill>
          <a:blip r:embed="rId4">
            <a:alphaModFix/>
          </a:blip>
          <a:stretch>
            <a:fillRect/>
          </a:stretch>
        </p:blipFill>
        <p:spPr>
          <a:xfrm>
            <a:off x="4731950" y="1674525"/>
            <a:ext cx="4099200" cy="2686975"/>
          </a:xfrm>
          <a:prstGeom prst="rect">
            <a:avLst/>
          </a:prstGeom>
          <a:noFill/>
          <a:ln>
            <a:noFill/>
          </a:ln>
        </p:spPr>
      </p:pic>
      <p:sp>
        <p:nvSpPr>
          <p:cNvPr id="364" name="Google Shape;364;p45"/>
          <p:cNvSpPr txBox="1">
            <a:spLocks noGrp="1"/>
          </p:cNvSpPr>
          <p:nvPr>
            <p:ph type="title"/>
          </p:nvPr>
        </p:nvSpPr>
        <p:spPr>
          <a:xfrm>
            <a:off x="727650" y="640800"/>
            <a:ext cx="7688700" cy="5352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es-419"/>
              <a:t>Decision Tree - Hyperparameter Tuning</a:t>
            </a:r>
            <a:endParaRPr/>
          </a:p>
        </p:txBody>
      </p:sp>
      <p:sp>
        <p:nvSpPr>
          <p:cNvPr id="365" name="Google Shape;365;p45"/>
          <p:cNvSpPr txBox="1">
            <a:spLocks noGrp="1"/>
          </p:cNvSpPr>
          <p:nvPr>
            <p:ph type="title"/>
          </p:nvPr>
        </p:nvSpPr>
        <p:spPr>
          <a:xfrm>
            <a:off x="7153050" y="38"/>
            <a:ext cx="1415700" cy="48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419" sz="2240">
                <a:solidFill>
                  <a:srgbClr val="BEBEBE"/>
                </a:solidFill>
              </a:rPr>
              <a:t>Modelos</a:t>
            </a:r>
            <a:endParaRPr sz="2240">
              <a:solidFill>
                <a:srgbClr val="BEBEBE"/>
              </a:solidFill>
            </a:endParaRPr>
          </a:p>
        </p:txBody>
      </p:sp>
      <p:pic>
        <p:nvPicPr>
          <p:cNvPr id="366" name="Google Shape;366;p45"/>
          <p:cNvPicPr preferRelativeResize="0"/>
          <p:nvPr/>
        </p:nvPicPr>
        <p:blipFill>
          <a:blip r:embed="rId5">
            <a:alphaModFix/>
          </a:blip>
          <a:stretch>
            <a:fillRect/>
          </a:stretch>
        </p:blipFill>
        <p:spPr>
          <a:xfrm>
            <a:off x="8660925" y="0"/>
            <a:ext cx="483074" cy="48307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6"/>
          <p:cNvSpPr txBox="1">
            <a:spLocks noGrp="1"/>
          </p:cNvSpPr>
          <p:nvPr>
            <p:ph type="title"/>
          </p:nvPr>
        </p:nvSpPr>
        <p:spPr>
          <a:xfrm>
            <a:off x="727650" y="640800"/>
            <a:ext cx="7688700" cy="5352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es-419"/>
              <a:t>Decision Tree - Feature importance</a:t>
            </a:r>
            <a:endParaRPr/>
          </a:p>
        </p:txBody>
      </p:sp>
      <p:pic>
        <p:nvPicPr>
          <p:cNvPr id="372" name="Google Shape;372;p46"/>
          <p:cNvPicPr preferRelativeResize="0"/>
          <p:nvPr/>
        </p:nvPicPr>
        <p:blipFill>
          <a:blip r:embed="rId3">
            <a:alphaModFix/>
          </a:blip>
          <a:stretch>
            <a:fillRect/>
          </a:stretch>
        </p:blipFill>
        <p:spPr>
          <a:xfrm>
            <a:off x="1926375" y="1241875"/>
            <a:ext cx="5414775" cy="3700500"/>
          </a:xfrm>
          <a:prstGeom prst="rect">
            <a:avLst/>
          </a:prstGeom>
          <a:noFill/>
          <a:ln>
            <a:noFill/>
          </a:ln>
        </p:spPr>
      </p:pic>
      <p:sp>
        <p:nvSpPr>
          <p:cNvPr id="373" name="Google Shape;373;p46"/>
          <p:cNvSpPr txBox="1">
            <a:spLocks noGrp="1"/>
          </p:cNvSpPr>
          <p:nvPr>
            <p:ph type="title"/>
          </p:nvPr>
        </p:nvSpPr>
        <p:spPr>
          <a:xfrm>
            <a:off x="7153050" y="38"/>
            <a:ext cx="1415700" cy="48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419" sz="2240">
                <a:solidFill>
                  <a:srgbClr val="BEBEBE"/>
                </a:solidFill>
              </a:rPr>
              <a:t>Modelos</a:t>
            </a:r>
            <a:endParaRPr sz="2240">
              <a:solidFill>
                <a:srgbClr val="BEBEBE"/>
              </a:solidFill>
            </a:endParaRPr>
          </a:p>
        </p:txBody>
      </p:sp>
      <p:pic>
        <p:nvPicPr>
          <p:cNvPr id="374" name="Google Shape;374;p46"/>
          <p:cNvPicPr preferRelativeResize="0"/>
          <p:nvPr/>
        </p:nvPicPr>
        <p:blipFill>
          <a:blip r:embed="rId4">
            <a:alphaModFix/>
          </a:blip>
          <a:stretch>
            <a:fillRect/>
          </a:stretch>
        </p:blipFill>
        <p:spPr>
          <a:xfrm>
            <a:off x="8660925" y="0"/>
            <a:ext cx="483074" cy="48307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7"/>
          <p:cNvSpPr txBox="1">
            <a:spLocks noGrp="1"/>
          </p:cNvSpPr>
          <p:nvPr>
            <p:ph type="title"/>
          </p:nvPr>
        </p:nvSpPr>
        <p:spPr>
          <a:xfrm>
            <a:off x="360000" y="7200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Modelo de Random Forest</a:t>
            </a:r>
            <a:endParaRPr/>
          </a:p>
        </p:txBody>
      </p:sp>
      <p:sp>
        <p:nvSpPr>
          <p:cNvPr id="380" name="Google Shape;380;p47"/>
          <p:cNvSpPr txBox="1">
            <a:spLocks noGrp="1"/>
          </p:cNvSpPr>
          <p:nvPr>
            <p:ph type="title"/>
          </p:nvPr>
        </p:nvSpPr>
        <p:spPr>
          <a:xfrm>
            <a:off x="7153050" y="38"/>
            <a:ext cx="1415700" cy="48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419" sz="2240">
                <a:solidFill>
                  <a:srgbClr val="BEBEBE"/>
                </a:solidFill>
              </a:rPr>
              <a:t>Modelos</a:t>
            </a:r>
            <a:endParaRPr sz="2240">
              <a:solidFill>
                <a:srgbClr val="BEBEBE"/>
              </a:solidFill>
            </a:endParaRPr>
          </a:p>
        </p:txBody>
      </p:sp>
      <p:pic>
        <p:nvPicPr>
          <p:cNvPr id="381" name="Google Shape;381;p47"/>
          <p:cNvPicPr preferRelativeResize="0"/>
          <p:nvPr/>
        </p:nvPicPr>
        <p:blipFill>
          <a:blip r:embed="rId3">
            <a:alphaModFix/>
          </a:blip>
          <a:stretch>
            <a:fillRect/>
          </a:stretch>
        </p:blipFill>
        <p:spPr>
          <a:xfrm>
            <a:off x="8660925" y="0"/>
            <a:ext cx="483074" cy="483076"/>
          </a:xfrm>
          <a:prstGeom prst="rect">
            <a:avLst/>
          </a:prstGeom>
          <a:noFill/>
          <a:ln>
            <a:noFill/>
          </a:ln>
        </p:spPr>
      </p:pic>
      <p:pic>
        <p:nvPicPr>
          <p:cNvPr id="382" name="Google Shape;382;p47"/>
          <p:cNvPicPr preferRelativeResize="0"/>
          <p:nvPr/>
        </p:nvPicPr>
        <p:blipFill>
          <a:blip r:embed="rId4">
            <a:alphaModFix/>
          </a:blip>
          <a:stretch>
            <a:fillRect/>
          </a:stretch>
        </p:blipFill>
        <p:spPr>
          <a:xfrm>
            <a:off x="360000" y="1687938"/>
            <a:ext cx="3697475" cy="2744125"/>
          </a:xfrm>
          <a:prstGeom prst="rect">
            <a:avLst/>
          </a:prstGeom>
          <a:noFill/>
          <a:ln>
            <a:noFill/>
          </a:ln>
        </p:spPr>
      </p:pic>
      <p:pic>
        <p:nvPicPr>
          <p:cNvPr id="383" name="Google Shape;383;p47"/>
          <p:cNvPicPr preferRelativeResize="0"/>
          <p:nvPr/>
        </p:nvPicPr>
        <p:blipFill>
          <a:blip r:embed="rId5">
            <a:alphaModFix/>
          </a:blip>
          <a:stretch>
            <a:fillRect/>
          </a:stretch>
        </p:blipFill>
        <p:spPr>
          <a:xfrm>
            <a:off x="4305175" y="1650875"/>
            <a:ext cx="4556600" cy="28182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8"/>
          <p:cNvSpPr txBox="1">
            <a:spLocks noGrp="1"/>
          </p:cNvSpPr>
          <p:nvPr>
            <p:ph type="title"/>
          </p:nvPr>
        </p:nvSpPr>
        <p:spPr>
          <a:xfrm>
            <a:off x="727650" y="640800"/>
            <a:ext cx="7688700" cy="5352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es-419"/>
              <a:t>Random Forest - Hyperparameter Tuning</a:t>
            </a:r>
            <a:endParaRPr/>
          </a:p>
        </p:txBody>
      </p:sp>
      <p:pic>
        <p:nvPicPr>
          <p:cNvPr id="389" name="Google Shape;389;p48"/>
          <p:cNvPicPr preferRelativeResize="0"/>
          <p:nvPr/>
        </p:nvPicPr>
        <p:blipFill>
          <a:blip r:embed="rId3">
            <a:alphaModFix/>
          </a:blip>
          <a:stretch>
            <a:fillRect/>
          </a:stretch>
        </p:blipFill>
        <p:spPr>
          <a:xfrm>
            <a:off x="397625" y="1559175"/>
            <a:ext cx="4859600" cy="3344550"/>
          </a:xfrm>
          <a:prstGeom prst="rect">
            <a:avLst/>
          </a:prstGeom>
          <a:noFill/>
          <a:ln>
            <a:noFill/>
          </a:ln>
        </p:spPr>
      </p:pic>
      <p:sp>
        <p:nvSpPr>
          <p:cNvPr id="390" name="Google Shape;390;p48"/>
          <p:cNvSpPr txBox="1"/>
          <p:nvPr/>
        </p:nvSpPr>
        <p:spPr>
          <a:xfrm>
            <a:off x="5927725" y="2582250"/>
            <a:ext cx="3000000" cy="923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s-419" sz="1200">
                <a:solidFill>
                  <a:srgbClr val="212121"/>
                </a:solidFill>
                <a:highlight>
                  <a:srgbClr val="FFFFFF"/>
                </a:highlight>
                <a:latin typeface="Roboto"/>
                <a:ea typeface="Roboto"/>
                <a:cs typeface="Roboto"/>
                <a:sym typeface="Roboto"/>
              </a:rPr>
              <a:t>Vemos que a partir de un max_depth de 15 el accuracy del modelo mejora marginalmente y la performance se mantiene estable luego de 20</a:t>
            </a:r>
            <a:endParaRPr/>
          </a:p>
        </p:txBody>
      </p:sp>
      <p:sp>
        <p:nvSpPr>
          <p:cNvPr id="391" name="Google Shape;391;p48"/>
          <p:cNvSpPr txBox="1">
            <a:spLocks noGrp="1"/>
          </p:cNvSpPr>
          <p:nvPr>
            <p:ph type="title"/>
          </p:nvPr>
        </p:nvSpPr>
        <p:spPr>
          <a:xfrm>
            <a:off x="7153050" y="38"/>
            <a:ext cx="1415700" cy="48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419" sz="2240">
                <a:solidFill>
                  <a:srgbClr val="BEBEBE"/>
                </a:solidFill>
              </a:rPr>
              <a:t>Modelos</a:t>
            </a:r>
            <a:endParaRPr sz="2240">
              <a:solidFill>
                <a:srgbClr val="BEBEBE"/>
              </a:solidFill>
            </a:endParaRPr>
          </a:p>
        </p:txBody>
      </p:sp>
      <p:pic>
        <p:nvPicPr>
          <p:cNvPr id="392" name="Google Shape;392;p48"/>
          <p:cNvPicPr preferRelativeResize="0"/>
          <p:nvPr/>
        </p:nvPicPr>
        <p:blipFill>
          <a:blip r:embed="rId4">
            <a:alphaModFix/>
          </a:blip>
          <a:stretch>
            <a:fillRect/>
          </a:stretch>
        </p:blipFill>
        <p:spPr>
          <a:xfrm>
            <a:off x="8660925" y="0"/>
            <a:ext cx="483074" cy="48307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9"/>
          <p:cNvSpPr txBox="1">
            <a:spLocks noGrp="1"/>
          </p:cNvSpPr>
          <p:nvPr>
            <p:ph type="title"/>
          </p:nvPr>
        </p:nvSpPr>
        <p:spPr>
          <a:xfrm>
            <a:off x="727650" y="640800"/>
            <a:ext cx="7688700" cy="5352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es-419"/>
              <a:t>Random Forest - Hyperparameter Tuning</a:t>
            </a:r>
            <a:endParaRPr/>
          </a:p>
        </p:txBody>
      </p:sp>
      <p:pic>
        <p:nvPicPr>
          <p:cNvPr id="398" name="Google Shape;398;p49"/>
          <p:cNvPicPr preferRelativeResize="0"/>
          <p:nvPr/>
        </p:nvPicPr>
        <p:blipFill>
          <a:blip r:embed="rId3">
            <a:alphaModFix/>
          </a:blip>
          <a:stretch>
            <a:fillRect/>
          </a:stretch>
        </p:blipFill>
        <p:spPr>
          <a:xfrm>
            <a:off x="65850" y="1674525"/>
            <a:ext cx="4222825" cy="3185900"/>
          </a:xfrm>
          <a:prstGeom prst="rect">
            <a:avLst/>
          </a:prstGeom>
          <a:noFill/>
          <a:ln>
            <a:noFill/>
          </a:ln>
        </p:spPr>
      </p:pic>
      <p:pic>
        <p:nvPicPr>
          <p:cNvPr id="399" name="Google Shape;399;p49"/>
          <p:cNvPicPr preferRelativeResize="0"/>
          <p:nvPr/>
        </p:nvPicPr>
        <p:blipFill>
          <a:blip r:embed="rId4">
            <a:alphaModFix/>
          </a:blip>
          <a:stretch>
            <a:fillRect/>
          </a:stretch>
        </p:blipFill>
        <p:spPr>
          <a:xfrm>
            <a:off x="4572000" y="1833175"/>
            <a:ext cx="4515150" cy="2868600"/>
          </a:xfrm>
          <a:prstGeom prst="rect">
            <a:avLst/>
          </a:prstGeom>
          <a:noFill/>
          <a:ln>
            <a:noFill/>
          </a:ln>
        </p:spPr>
      </p:pic>
      <p:sp>
        <p:nvSpPr>
          <p:cNvPr id="400" name="Google Shape;400;p49"/>
          <p:cNvSpPr txBox="1">
            <a:spLocks noGrp="1"/>
          </p:cNvSpPr>
          <p:nvPr>
            <p:ph type="title"/>
          </p:nvPr>
        </p:nvSpPr>
        <p:spPr>
          <a:xfrm>
            <a:off x="7153050" y="38"/>
            <a:ext cx="1415700" cy="48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419" sz="2240">
                <a:solidFill>
                  <a:srgbClr val="BEBEBE"/>
                </a:solidFill>
              </a:rPr>
              <a:t>Modelos</a:t>
            </a:r>
            <a:endParaRPr sz="2240">
              <a:solidFill>
                <a:srgbClr val="BEBEBE"/>
              </a:solidFill>
            </a:endParaRPr>
          </a:p>
        </p:txBody>
      </p:sp>
      <p:pic>
        <p:nvPicPr>
          <p:cNvPr id="401" name="Google Shape;401;p49"/>
          <p:cNvPicPr preferRelativeResize="0"/>
          <p:nvPr/>
        </p:nvPicPr>
        <p:blipFill>
          <a:blip r:embed="rId5">
            <a:alphaModFix/>
          </a:blip>
          <a:stretch>
            <a:fillRect/>
          </a:stretch>
        </p:blipFill>
        <p:spPr>
          <a:xfrm>
            <a:off x="8660925" y="0"/>
            <a:ext cx="483074" cy="48307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50"/>
          <p:cNvSpPr txBox="1">
            <a:spLocks noGrp="1"/>
          </p:cNvSpPr>
          <p:nvPr>
            <p:ph type="title"/>
          </p:nvPr>
        </p:nvSpPr>
        <p:spPr>
          <a:xfrm>
            <a:off x="727650" y="640800"/>
            <a:ext cx="7688700" cy="5352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es-419"/>
              <a:t>Random Forest - Feature importance</a:t>
            </a:r>
            <a:endParaRPr/>
          </a:p>
        </p:txBody>
      </p:sp>
      <p:pic>
        <p:nvPicPr>
          <p:cNvPr id="407" name="Google Shape;407;p50"/>
          <p:cNvPicPr preferRelativeResize="0"/>
          <p:nvPr/>
        </p:nvPicPr>
        <p:blipFill>
          <a:blip r:embed="rId3">
            <a:alphaModFix/>
          </a:blip>
          <a:stretch>
            <a:fillRect/>
          </a:stretch>
        </p:blipFill>
        <p:spPr>
          <a:xfrm>
            <a:off x="1753325" y="1256300"/>
            <a:ext cx="5472450" cy="3702300"/>
          </a:xfrm>
          <a:prstGeom prst="rect">
            <a:avLst/>
          </a:prstGeom>
          <a:noFill/>
          <a:ln>
            <a:noFill/>
          </a:ln>
        </p:spPr>
      </p:pic>
      <p:sp>
        <p:nvSpPr>
          <p:cNvPr id="408" name="Google Shape;408;p50"/>
          <p:cNvSpPr txBox="1">
            <a:spLocks noGrp="1"/>
          </p:cNvSpPr>
          <p:nvPr>
            <p:ph type="title"/>
          </p:nvPr>
        </p:nvSpPr>
        <p:spPr>
          <a:xfrm>
            <a:off x="7153050" y="38"/>
            <a:ext cx="1415700" cy="48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419" sz="2240">
                <a:solidFill>
                  <a:srgbClr val="BEBEBE"/>
                </a:solidFill>
              </a:rPr>
              <a:t>Modelos</a:t>
            </a:r>
            <a:endParaRPr sz="2240">
              <a:solidFill>
                <a:srgbClr val="BEBEBE"/>
              </a:solidFill>
            </a:endParaRPr>
          </a:p>
        </p:txBody>
      </p:sp>
      <p:pic>
        <p:nvPicPr>
          <p:cNvPr id="409" name="Google Shape;409;p50"/>
          <p:cNvPicPr preferRelativeResize="0"/>
          <p:nvPr/>
        </p:nvPicPr>
        <p:blipFill>
          <a:blip r:embed="rId4">
            <a:alphaModFix/>
          </a:blip>
          <a:stretch>
            <a:fillRect/>
          </a:stretch>
        </p:blipFill>
        <p:spPr>
          <a:xfrm>
            <a:off x="8660925" y="0"/>
            <a:ext cx="483074" cy="48307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51"/>
          <p:cNvSpPr txBox="1">
            <a:spLocks noGrp="1"/>
          </p:cNvSpPr>
          <p:nvPr>
            <p:ph type="title"/>
          </p:nvPr>
        </p:nvSpPr>
        <p:spPr>
          <a:xfrm>
            <a:off x="360000" y="7200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Modelo de regresión logística</a:t>
            </a:r>
            <a:endParaRPr/>
          </a:p>
        </p:txBody>
      </p:sp>
      <p:sp>
        <p:nvSpPr>
          <p:cNvPr id="415" name="Google Shape;415;p51"/>
          <p:cNvSpPr txBox="1">
            <a:spLocks noGrp="1"/>
          </p:cNvSpPr>
          <p:nvPr>
            <p:ph type="title"/>
          </p:nvPr>
        </p:nvSpPr>
        <p:spPr>
          <a:xfrm>
            <a:off x="7153050" y="38"/>
            <a:ext cx="1415700" cy="48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419" sz="2240">
                <a:solidFill>
                  <a:srgbClr val="BEBEBE"/>
                </a:solidFill>
              </a:rPr>
              <a:t>Modelos</a:t>
            </a:r>
            <a:endParaRPr sz="2240">
              <a:solidFill>
                <a:srgbClr val="BEBEBE"/>
              </a:solidFill>
            </a:endParaRPr>
          </a:p>
        </p:txBody>
      </p:sp>
      <p:pic>
        <p:nvPicPr>
          <p:cNvPr id="416" name="Google Shape;416;p51"/>
          <p:cNvPicPr preferRelativeResize="0"/>
          <p:nvPr/>
        </p:nvPicPr>
        <p:blipFill>
          <a:blip r:embed="rId3">
            <a:alphaModFix/>
          </a:blip>
          <a:stretch>
            <a:fillRect/>
          </a:stretch>
        </p:blipFill>
        <p:spPr>
          <a:xfrm>
            <a:off x="8660925" y="0"/>
            <a:ext cx="483074" cy="483076"/>
          </a:xfrm>
          <a:prstGeom prst="rect">
            <a:avLst/>
          </a:prstGeom>
          <a:noFill/>
          <a:ln>
            <a:noFill/>
          </a:ln>
        </p:spPr>
      </p:pic>
      <p:pic>
        <p:nvPicPr>
          <p:cNvPr id="417" name="Google Shape;417;p51"/>
          <p:cNvPicPr preferRelativeResize="0"/>
          <p:nvPr/>
        </p:nvPicPr>
        <p:blipFill>
          <a:blip r:embed="rId4">
            <a:alphaModFix/>
          </a:blip>
          <a:stretch>
            <a:fillRect/>
          </a:stretch>
        </p:blipFill>
        <p:spPr>
          <a:xfrm>
            <a:off x="152400" y="1407600"/>
            <a:ext cx="3958775" cy="3034600"/>
          </a:xfrm>
          <a:prstGeom prst="rect">
            <a:avLst/>
          </a:prstGeom>
          <a:noFill/>
          <a:ln>
            <a:noFill/>
          </a:ln>
        </p:spPr>
      </p:pic>
      <p:pic>
        <p:nvPicPr>
          <p:cNvPr id="418" name="Google Shape;418;p51"/>
          <p:cNvPicPr preferRelativeResize="0"/>
          <p:nvPr/>
        </p:nvPicPr>
        <p:blipFill>
          <a:blip r:embed="rId5">
            <a:alphaModFix/>
          </a:blip>
          <a:stretch>
            <a:fillRect/>
          </a:stretch>
        </p:blipFill>
        <p:spPr>
          <a:xfrm>
            <a:off x="4436025" y="1492150"/>
            <a:ext cx="4555608" cy="2950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7800" y="1318925"/>
            <a:ext cx="3987000" cy="1518600"/>
          </a:xfrm>
          <a:prstGeom prst="rect">
            <a:avLst/>
          </a:prstGeom>
        </p:spPr>
        <p:txBody>
          <a:bodyPr spcFirstLastPara="1" wrap="square" lIns="91425" tIns="91425" rIns="91425" bIns="91425" anchor="t" anchorCtr="0">
            <a:normAutofit/>
          </a:bodyPr>
          <a:lstStyle/>
          <a:p>
            <a:pPr marL="457200" lvl="0" indent="-457200" algn="l" rtl="0">
              <a:spcBef>
                <a:spcPts val="0"/>
              </a:spcBef>
              <a:spcAft>
                <a:spcPts val="0"/>
              </a:spcAft>
              <a:buSzPts val="3600"/>
              <a:buAutoNum type="arabicPeriod"/>
            </a:pPr>
            <a:r>
              <a:rPr lang="es-419"/>
              <a:t>Introducción</a:t>
            </a:r>
            <a:endParaRPr/>
          </a:p>
        </p:txBody>
      </p:sp>
      <p:pic>
        <p:nvPicPr>
          <p:cNvPr id="106" name="Google Shape;106;p16"/>
          <p:cNvPicPr preferRelativeResize="0"/>
          <p:nvPr/>
        </p:nvPicPr>
        <p:blipFill>
          <a:blip r:embed="rId3">
            <a:alphaModFix/>
          </a:blip>
          <a:stretch>
            <a:fillRect/>
          </a:stretch>
        </p:blipFill>
        <p:spPr>
          <a:xfrm>
            <a:off x="4961950" y="756438"/>
            <a:ext cx="3630624" cy="36306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52"/>
          <p:cNvSpPr txBox="1">
            <a:spLocks noGrp="1"/>
          </p:cNvSpPr>
          <p:nvPr>
            <p:ph type="title"/>
          </p:nvPr>
        </p:nvSpPr>
        <p:spPr>
          <a:xfrm>
            <a:off x="729450" y="611925"/>
            <a:ext cx="7688700" cy="5352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es-419"/>
              <a:t>Regresión Logística - Hyperparameter Tuning</a:t>
            </a:r>
            <a:endParaRPr/>
          </a:p>
        </p:txBody>
      </p:sp>
      <p:sp>
        <p:nvSpPr>
          <p:cNvPr id="424" name="Google Shape;424;p52"/>
          <p:cNvSpPr txBox="1"/>
          <p:nvPr/>
        </p:nvSpPr>
        <p:spPr>
          <a:xfrm>
            <a:off x="5956600" y="1254775"/>
            <a:ext cx="3000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200">
                <a:solidFill>
                  <a:srgbClr val="212121"/>
                </a:solidFill>
                <a:highlight>
                  <a:srgbClr val="FFFFFF"/>
                </a:highlight>
                <a:latin typeface="Roboto"/>
                <a:ea typeface="Roboto"/>
                <a:cs typeface="Roboto"/>
                <a:sym typeface="Roboto"/>
              </a:rPr>
              <a:t>Vemos que el accuracy y AUC no cambian significativamente con respecto al modelo base</a:t>
            </a:r>
            <a:endParaRPr/>
          </a:p>
        </p:txBody>
      </p:sp>
      <p:pic>
        <p:nvPicPr>
          <p:cNvPr id="425" name="Google Shape;425;p52"/>
          <p:cNvPicPr preferRelativeResize="0"/>
          <p:nvPr/>
        </p:nvPicPr>
        <p:blipFill>
          <a:blip r:embed="rId3">
            <a:alphaModFix/>
          </a:blip>
          <a:stretch>
            <a:fillRect/>
          </a:stretch>
        </p:blipFill>
        <p:spPr>
          <a:xfrm>
            <a:off x="238900" y="1884454"/>
            <a:ext cx="3777075" cy="2759675"/>
          </a:xfrm>
          <a:prstGeom prst="rect">
            <a:avLst/>
          </a:prstGeom>
          <a:noFill/>
          <a:ln>
            <a:noFill/>
          </a:ln>
        </p:spPr>
      </p:pic>
      <p:pic>
        <p:nvPicPr>
          <p:cNvPr id="426" name="Google Shape;426;p52"/>
          <p:cNvPicPr preferRelativeResize="0"/>
          <p:nvPr/>
        </p:nvPicPr>
        <p:blipFill>
          <a:blip r:embed="rId4">
            <a:alphaModFix/>
          </a:blip>
          <a:stretch>
            <a:fillRect/>
          </a:stretch>
        </p:blipFill>
        <p:spPr>
          <a:xfrm>
            <a:off x="4572000" y="2101325"/>
            <a:ext cx="4093075" cy="2699950"/>
          </a:xfrm>
          <a:prstGeom prst="rect">
            <a:avLst/>
          </a:prstGeom>
          <a:noFill/>
          <a:ln>
            <a:noFill/>
          </a:ln>
        </p:spPr>
      </p:pic>
      <p:sp>
        <p:nvSpPr>
          <p:cNvPr id="427" name="Google Shape;427;p52"/>
          <p:cNvSpPr txBox="1">
            <a:spLocks noGrp="1"/>
          </p:cNvSpPr>
          <p:nvPr>
            <p:ph type="title"/>
          </p:nvPr>
        </p:nvSpPr>
        <p:spPr>
          <a:xfrm>
            <a:off x="7153050" y="38"/>
            <a:ext cx="1415700" cy="48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419" sz="2240">
                <a:solidFill>
                  <a:srgbClr val="BEBEBE"/>
                </a:solidFill>
              </a:rPr>
              <a:t>Modelos</a:t>
            </a:r>
            <a:endParaRPr sz="2240">
              <a:solidFill>
                <a:srgbClr val="BEBEBE"/>
              </a:solidFill>
            </a:endParaRPr>
          </a:p>
        </p:txBody>
      </p:sp>
      <p:pic>
        <p:nvPicPr>
          <p:cNvPr id="428" name="Google Shape;428;p52"/>
          <p:cNvPicPr preferRelativeResize="0"/>
          <p:nvPr/>
        </p:nvPicPr>
        <p:blipFill>
          <a:blip r:embed="rId5">
            <a:alphaModFix/>
          </a:blip>
          <a:stretch>
            <a:fillRect/>
          </a:stretch>
        </p:blipFill>
        <p:spPr>
          <a:xfrm>
            <a:off x="8660925" y="0"/>
            <a:ext cx="483074" cy="48307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53"/>
          <p:cNvSpPr txBox="1">
            <a:spLocks noGrp="1"/>
          </p:cNvSpPr>
          <p:nvPr>
            <p:ph type="title"/>
          </p:nvPr>
        </p:nvSpPr>
        <p:spPr>
          <a:xfrm>
            <a:off x="727650" y="626350"/>
            <a:ext cx="7688700" cy="5352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es-419"/>
              <a:t>LightGBM</a:t>
            </a:r>
            <a:endParaRPr/>
          </a:p>
        </p:txBody>
      </p:sp>
      <p:pic>
        <p:nvPicPr>
          <p:cNvPr id="434" name="Google Shape;434;p53"/>
          <p:cNvPicPr preferRelativeResize="0"/>
          <p:nvPr/>
        </p:nvPicPr>
        <p:blipFill>
          <a:blip r:embed="rId3">
            <a:alphaModFix/>
          </a:blip>
          <a:stretch>
            <a:fillRect/>
          </a:stretch>
        </p:blipFill>
        <p:spPr>
          <a:xfrm>
            <a:off x="195675" y="1631250"/>
            <a:ext cx="3610550" cy="2767675"/>
          </a:xfrm>
          <a:prstGeom prst="rect">
            <a:avLst/>
          </a:prstGeom>
          <a:noFill/>
          <a:ln>
            <a:noFill/>
          </a:ln>
        </p:spPr>
      </p:pic>
      <p:pic>
        <p:nvPicPr>
          <p:cNvPr id="435" name="Google Shape;435;p53"/>
          <p:cNvPicPr preferRelativeResize="0"/>
          <p:nvPr/>
        </p:nvPicPr>
        <p:blipFill>
          <a:blip r:embed="rId4">
            <a:alphaModFix/>
          </a:blip>
          <a:stretch>
            <a:fillRect/>
          </a:stretch>
        </p:blipFill>
        <p:spPr>
          <a:xfrm>
            <a:off x="4046125" y="1573563"/>
            <a:ext cx="4370225" cy="2883050"/>
          </a:xfrm>
          <a:prstGeom prst="rect">
            <a:avLst/>
          </a:prstGeom>
          <a:noFill/>
          <a:ln>
            <a:noFill/>
          </a:ln>
        </p:spPr>
      </p:pic>
      <p:sp>
        <p:nvSpPr>
          <p:cNvPr id="436" name="Google Shape;436;p53"/>
          <p:cNvSpPr txBox="1">
            <a:spLocks noGrp="1"/>
          </p:cNvSpPr>
          <p:nvPr>
            <p:ph type="title"/>
          </p:nvPr>
        </p:nvSpPr>
        <p:spPr>
          <a:xfrm>
            <a:off x="7153050" y="38"/>
            <a:ext cx="1415700" cy="48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419" sz="2240">
                <a:solidFill>
                  <a:srgbClr val="BEBEBE"/>
                </a:solidFill>
              </a:rPr>
              <a:t>Modelos</a:t>
            </a:r>
            <a:endParaRPr sz="2240">
              <a:solidFill>
                <a:srgbClr val="BEBEBE"/>
              </a:solidFill>
            </a:endParaRPr>
          </a:p>
        </p:txBody>
      </p:sp>
      <p:pic>
        <p:nvPicPr>
          <p:cNvPr id="437" name="Google Shape;437;p53"/>
          <p:cNvPicPr preferRelativeResize="0"/>
          <p:nvPr/>
        </p:nvPicPr>
        <p:blipFill>
          <a:blip r:embed="rId5">
            <a:alphaModFix/>
          </a:blip>
          <a:stretch>
            <a:fillRect/>
          </a:stretch>
        </p:blipFill>
        <p:spPr>
          <a:xfrm>
            <a:off x="8660925" y="0"/>
            <a:ext cx="483074" cy="48307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54"/>
          <p:cNvSpPr txBox="1">
            <a:spLocks noGrp="1"/>
          </p:cNvSpPr>
          <p:nvPr>
            <p:ph type="title"/>
          </p:nvPr>
        </p:nvSpPr>
        <p:spPr>
          <a:xfrm>
            <a:off x="727650" y="698475"/>
            <a:ext cx="7688700" cy="5352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es-419"/>
              <a:t>LightGBM - Hyperparameter Tuning</a:t>
            </a:r>
            <a:endParaRPr/>
          </a:p>
        </p:txBody>
      </p:sp>
      <p:pic>
        <p:nvPicPr>
          <p:cNvPr id="443" name="Google Shape;443;p54"/>
          <p:cNvPicPr preferRelativeResize="0"/>
          <p:nvPr/>
        </p:nvPicPr>
        <p:blipFill>
          <a:blip r:embed="rId3">
            <a:alphaModFix/>
          </a:blip>
          <a:stretch>
            <a:fillRect/>
          </a:stretch>
        </p:blipFill>
        <p:spPr>
          <a:xfrm>
            <a:off x="296650" y="1328375"/>
            <a:ext cx="3155276" cy="2998450"/>
          </a:xfrm>
          <a:prstGeom prst="rect">
            <a:avLst/>
          </a:prstGeom>
          <a:noFill/>
          <a:ln>
            <a:noFill/>
          </a:ln>
        </p:spPr>
      </p:pic>
      <p:sp>
        <p:nvSpPr>
          <p:cNvPr id="444" name="Google Shape;444;p54"/>
          <p:cNvSpPr txBox="1"/>
          <p:nvPr/>
        </p:nvSpPr>
        <p:spPr>
          <a:xfrm>
            <a:off x="296650" y="4326825"/>
            <a:ext cx="34311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200">
                <a:solidFill>
                  <a:srgbClr val="212121"/>
                </a:solidFill>
                <a:highlight>
                  <a:srgbClr val="FFFFFF"/>
                </a:highlight>
                <a:latin typeface="Roboto"/>
                <a:ea typeface="Roboto"/>
                <a:cs typeface="Roboto"/>
                <a:sym typeface="Roboto"/>
              </a:rPr>
              <a:t>Vemos que el rango de accuracy entre max_depth 10 y 30 se encuentre entre 0.962 y aprox. 0.963 con un pico en max_depth=20</a:t>
            </a:r>
            <a:endParaRPr/>
          </a:p>
        </p:txBody>
      </p:sp>
      <p:pic>
        <p:nvPicPr>
          <p:cNvPr id="445" name="Google Shape;445;p54"/>
          <p:cNvPicPr preferRelativeResize="0"/>
          <p:nvPr/>
        </p:nvPicPr>
        <p:blipFill>
          <a:blip r:embed="rId4">
            <a:alphaModFix/>
          </a:blip>
          <a:stretch>
            <a:fillRect/>
          </a:stretch>
        </p:blipFill>
        <p:spPr>
          <a:xfrm>
            <a:off x="4572000" y="1284551"/>
            <a:ext cx="3591250" cy="3432325"/>
          </a:xfrm>
          <a:prstGeom prst="rect">
            <a:avLst/>
          </a:prstGeom>
          <a:noFill/>
          <a:ln>
            <a:noFill/>
          </a:ln>
        </p:spPr>
      </p:pic>
      <p:sp>
        <p:nvSpPr>
          <p:cNvPr id="446" name="Google Shape;446;p54"/>
          <p:cNvSpPr txBox="1">
            <a:spLocks noGrp="1"/>
          </p:cNvSpPr>
          <p:nvPr>
            <p:ph type="title"/>
          </p:nvPr>
        </p:nvSpPr>
        <p:spPr>
          <a:xfrm>
            <a:off x="7153050" y="38"/>
            <a:ext cx="1415700" cy="48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419" sz="2240">
                <a:solidFill>
                  <a:srgbClr val="BEBEBE"/>
                </a:solidFill>
              </a:rPr>
              <a:t>Modelos</a:t>
            </a:r>
            <a:endParaRPr sz="2240">
              <a:solidFill>
                <a:srgbClr val="BEBEBE"/>
              </a:solidFill>
            </a:endParaRPr>
          </a:p>
        </p:txBody>
      </p:sp>
      <p:pic>
        <p:nvPicPr>
          <p:cNvPr id="447" name="Google Shape;447;p54"/>
          <p:cNvPicPr preferRelativeResize="0"/>
          <p:nvPr/>
        </p:nvPicPr>
        <p:blipFill>
          <a:blip r:embed="rId5">
            <a:alphaModFix/>
          </a:blip>
          <a:stretch>
            <a:fillRect/>
          </a:stretch>
        </p:blipFill>
        <p:spPr>
          <a:xfrm>
            <a:off x="8660925" y="0"/>
            <a:ext cx="483074" cy="48307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pic>
        <p:nvPicPr>
          <p:cNvPr id="452" name="Google Shape;452;p55"/>
          <p:cNvPicPr preferRelativeResize="0"/>
          <p:nvPr/>
        </p:nvPicPr>
        <p:blipFill>
          <a:blip r:embed="rId3">
            <a:alphaModFix/>
          </a:blip>
          <a:stretch>
            <a:fillRect/>
          </a:stretch>
        </p:blipFill>
        <p:spPr>
          <a:xfrm>
            <a:off x="152400" y="1313950"/>
            <a:ext cx="4131875" cy="3330175"/>
          </a:xfrm>
          <a:prstGeom prst="rect">
            <a:avLst/>
          </a:prstGeom>
          <a:noFill/>
          <a:ln>
            <a:noFill/>
          </a:ln>
        </p:spPr>
      </p:pic>
      <p:pic>
        <p:nvPicPr>
          <p:cNvPr id="453" name="Google Shape;453;p55"/>
          <p:cNvPicPr preferRelativeResize="0"/>
          <p:nvPr/>
        </p:nvPicPr>
        <p:blipFill>
          <a:blip r:embed="rId4">
            <a:alphaModFix/>
          </a:blip>
          <a:stretch>
            <a:fillRect/>
          </a:stretch>
        </p:blipFill>
        <p:spPr>
          <a:xfrm>
            <a:off x="4436675" y="1313950"/>
            <a:ext cx="4407075" cy="3041700"/>
          </a:xfrm>
          <a:prstGeom prst="rect">
            <a:avLst/>
          </a:prstGeom>
          <a:noFill/>
          <a:ln>
            <a:noFill/>
          </a:ln>
        </p:spPr>
      </p:pic>
      <p:sp>
        <p:nvSpPr>
          <p:cNvPr id="454" name="Google Shape;454;p55"/>
          <p:cNvSpPr txBox="1">
            <a:spLocks noGrp="1"/>
          </p:cNvSpPr>
          <p:nvPr>
            <p:ph type="title"/>
          </p:nvPr>
        </p:nvSpPr>
        <p:spPr>
          <a:xfrm>
            <a:off x="727650" y="698475"/>
            <a:ext cx="7688700" cy="5352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es-419"/>
              <a:t>LightGBM - Hyperparameter Tuning</a:t>
            </a:r>
            <a:endParaRPr/>
          </a:p>
        </p:txBody>
      </p:sp>
      <p:sp>
        <p:nvSpPr>
          <p:cNvPr id="455" name="Google Shape;455;p55"/>
          <p:cNvSpPr txBox="1">
            <a:spLocks noGrp="1"/>
          </p:cNvSpPr>
          <p:nvPr>
            <p:ph type="title"/>
          </p:nvPr>
        </p:nvSpPr>
        <p:spPr>
          <a:xfrm>
            <a:off x="7153050" y="38"/>
            <a:ext cx="1415700" cy="48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419" sz="2240">
                <a:solidFill>
                  <a:srgbClr val="BEBEBE"/>
                </a:solidFill>
              </a:rPr>
              <a:t>Modelos</a:t>
            </a:r>
            <a:endParaRPr sz="2240">
              <a:solidFill>
                <a:srgbClr val="BEBEBE"/>
              </a:solidFill>
            </a:endParaRPr>
          </a:p>
        </p:txBody>
      </p:sp>
      <p:pic>
        <p:nvPicPr>
          <p:cNvPr id="456" name="Google Shape;456;p55"/>
          <p:cNvPicPr preferRelativeResize="0"/>
          <p:nvPr/>
        </p:nvPicPr>
        <p:blipFill>
          <a:blip r:embed="rId5">
            <a:alphaModFix/>
          </a:blip>
          <a:stretch>
            <a:fillRect/>
          </a:stretch>
        </p:blipFill>
        <p:spPr>
          <a:xfrm>
            <a:off x="8660925" y="0"/>
            <a:ext cx="483074" cy="48307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pic>
        <p:nvPicPr>
          <p:cNvPr id="461" name="Google Shape;461;p56"/>
          <p:cNvPicPr preferRelativeResize="0"/>
          <p:nvPr/>
        </p:nvPicPr>
        <p:blipFill>
          <a:blip r:embed="rId3">
            <a:alphaModFix/>
          </a:blip>
          <a:stretch>
            <a:fillRect/>
          </a:stretch>
        </p:blipFill>
        <p:spPr>
          <a:xfrm>
            <a:off x="743725" y="1408900"/>
            <a:ext cx="7330750" cy="3466000"/>
          </a:xfrm>
          <a:prstGeom prst="rect">
            <a:avLst/>
          </a:prstGeom>
          <a:noFill/>
          <a:ln>
            <a:noFill/>
          </a:ln>
        </p:spPr>
      </p:pic>
      <p:sp>
        <p:nvSpPr>
          <p:cNvPr id="462" name="Google Shape;462;p56"/>
          <p:cNvSpPr txBox="1">
            <a:spLocks noGrp="1"/>
          </p:cNvSpPr>
          <p:nvPr>
            <p:ph type="title"/>
          </p:nvPr>
        </p:nvSpPr>
        <p:spPr>
          <a:xfrm>
            <a:off x="727650" y="698475"/>
            <a:ext cx="7688700" cy="5352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es-419"/>
              <a:t>LightGBM - Feature Importance</a:t>
            </a:r>
            <a:endParaRPr/>
          </a:p>
        </p:txBody>
      </p:sp>
      <p:sp>
        <p:nvSpPr>
          <p:cNvPr id="463" name="Google Shape;463;p56"/>
          <p:cNvSpPr txBox="1">
            <a:spLocks noGrp="1"/>
          </p:cNvSpPr>
          <p:nvPr>
            <p:ph type="title"/>
          </p:nvPr>
        </p:nvSpPr>
        <p:spPr>
          <a:xfrm>
            <a:off x="7153050" y="38"/>
            <a:ext cx="1415700" cy="48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419" sz="2240">
                <a:solidFill>
                  <a:srgbClr val="BEBEBE"/>
                </a:solidFill>
              </a:rPr>
              <a:t>Modelos</a:t>
            </a:r>
            <a:endParaRPr sz="2240">
              <a:solidFill>
                <a:srgbClr val="BEBEBE"/>
              </a:solidFill>
            </a:endParaRPr>
          </a:p>
        </p:txBody>
      </p:sp>
      <p:pic>
        <p:nvPicPr>
          <p:cNvPr id="464" name="Google Shape;464;p56"/>
          <p:cNvPicPr preferRelativeResize="0"/>
          <p:nvPr/>
        </p:nvPicPr>
        <p:blipFill>
          <a:blip r:embed="rId4">
            <a:alphaModFix/>
          </a:blip>
          <a:stretch>
            <a:fillRect/>
          </a:stretch>
        </p:blipFill>
        <p:spPr>
          <a:xfrm>
            <a:off x="8660925" y="0"/>
            <a:ext cx="483074" cy="48307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57"/>
          <p:cNvSpPr txBox="1">
            <a:spLocks noGrp="1"/>
          </p:cNvSpPr>
          <p:nvPr>
            <p:ph type="title"/>
          </p:nvPr>
        </p:nvSpPr>
        <p:spPr>
          <a:xfrm>
            <a:off x="727650" y="5975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Comparación entre modelos</a:t>
            </a:r>
            <a:endParaRPr/>
          </a:p>
        </p:txBody>
      </p:sp>
      <p:pic>
        <p:nvPicPr>
          <p:cNvPr id="470" name="Google Shape;470;p57"/>
          <p:cNvPicPr preferRelativeResize="0"/>
          <p:nvPr/>
        </p:nvPicPr>
        <p:blipFill>
          <a:blip r:embed="rId3">
            <a:alphaModFix/>
          </a:blip>
          <a:stretch>
            <a:fillRect/>
          </a:stretch>
        </p:blipFill>
        <p:spPr>
          <a:xfrm>
            <a:off x="0" y="1285100"/>
            <a:ext cx="4701800" cy="3440075"/>
          </a:xfrm>
          <a:prstGeom prst="rect">
            <a:avLst/>
          </a:prstGeom>
          <a:noFill/>
          <a:ln>
            <a:noFill/>
          </a:ln>
        </p:spPr>
      </p:pic>
      <p:pic>
        <p:nvPicPr>
          <p:cNvPr id="471" name="Google Shape;471;p57"/>
          <p:cNvPicPr preferRelativeResize="0"/>
          <p:nvPr/>
        </p:nvPicPr>
        <p:blipFill>
          <a:blip r:embed="rId4">
            <a:alphaModFix/>
          </a:blip>
          <a:stretch>
            <a:fillRect/>
          </a:stretch>
        </p:blipFill>
        <p:spPr>
          <a:xfrm>
            <a:off x="4723734" y="1285100"/>
            <a:ext cx="4267866" cy="3287675"/>
          </a:xfrm>
          <a:prstGeom prst="rect">
            <a:avLst/>
          </a:prstGeom>
          <a:noFill/>
          <a:ln>
            <a:noFill/>
          </a:ln>
        </p:spPr>
      </p:pic>
      <p:sp>
        <p:nvSpPr>
          <p:cNvPr id="472" name="Google Shape;472;p57"/>
          <p:cNvSpPr txBox="1">
            <a:spLocks noGrp="1"/>
          </p:cNvSpPr>
          <p:nvPr>
            <p:ph type="title"/>
          </p:nvPr>
        </p:nvSpPr>
        <p:spPr>
          <a:xfrm>
            <a:off x="7153050" y="38"/>
            <a:ext cx="1415700" cy="48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419" sz="2240">
                <a:solidFill>
                  <a:srgbClr val="BEBEBE"/>
                </a:solidFill>
              </a:rPr>
              <a:t>Modelos</a:t>
            </a:r>
            <a:endParaRPr sz="2240">
              <a:solidFill>
                <a:srgbClr val="BEBEBE"/>
              </a:solidFill>
            </a:endParaRPr>
          </a:p>
        </p:txBody>
      </p:sp>
      <p:pic>
        <p:nvPicPr>
          <p:cNvPr id="473" name="Google Shape;473;p57"/>
          <p:cNvPicPr preferRelativeResize="0"/>
          <p:nvPr/>
        </p:nvPicPr>
        <p:blipFill>
          <a:blip r:embed="rId5">
            <a:alphaModFix/>
          </a:blip>
          <a:stretch>
            <a:fillRect/>
          </a:stretch>
        </p:blipFill>
        <p:spPr>
          <a:xfrm>
            <a:off x="8660925" y="0"/>
            <a:ext cx="483074" cy="48307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58"/>
          <p:cNvSpPr txBox="1">
            <a:spLocks noGrp="1"/>
          </p:cNvSpPr>
          <p:nvPr>
            <p:ph type="title"/>
          </p:nvPr>
        </p:nvSpPr>
        <p:spPr>
          <a:xfrm>
            <a:off x="6827250" y="0"/>
            <a:ext cx="18570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SzPct val="44196"/>
              <a:buNone/>
            </a:pPr>
            <a:r>
              <a:rPr lang="es-419" sz="2240">
                <a:solidFill>
                  <a:srgbClr val="BEBEBE"/>
                </a:solidFill>
              </a:rPr>
              <a:t>Conclusiones</a:t>
            </a:r>
            <a:endParaRPr sz="2240">
              <a:solidFill>
                <a:srgbClr val="BEBEBE"/>
              </a:solidFill>
            </a:endParaRPr>
          </a:p>
        </p:txBody>
      </p:sp>
      <p:pic>
        <p:nvPicPr>
          <p:cNvPr id="479" name="Google Shape;479;p58"/>
          <p:cNvPicPr preferRelativeResize="0"/>
          <p:nvPr/>
        </p:nvPicPr>
        <p:blipFill>
          <a:blip r:embed="rId3">
            <a:alphaModFix/>
          </a:blip>
          <a:stretch>
            <a:fillRect/>
          </a:stretch>
        </p:blipFill>
        <p:spPr>
          <a:xfrm>
            <a:off x="8683975" y="0"/>
            <a:ext cx="460024" cy="460026"/>
          </a:xfrm>
          <a:prstGeom prst="rect">
            <a:avLst/>
          </a:prstGeom>
          <a:noFill/>
          <a:ln>
            <a:noFill/>
          </a:ln>
        </p:spPr>
      </p:pic>
      <p:sp>
        <p:nvSpPr>
          <p:cNvPr id="480" name="Google Shape;480;p58"/>
          <p:cNvSpPr txBox="1"/>
          <p:nvPr/>
        </p:nvSpPr>
        <p:spPr>
          <a:xfrm>
            <a:off x="389575" y="1319100"/>
            <a:ext cx="8070000" cy="36219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600"/>
              </a:spcBef>
              <a:spcAft>
                <a:spcPts val="0"/>
              </a:spcAft>
              <a:buClr>
                <a:srgbClr val="212121"/>
              </a:buClr>
              <a:buSzPts val="1400"/>
              <a:buFont typeface="Roboto"/>
              <a:buChar char="●"/>
            </a:pPr>
            <a:r>
              <a:rPr lang="es-419">
                <a:solidFill>
                  <a:srgbClr val="212121"/>
                </a:solidFill>
                <a:highlight>
                  <a:srgbClr val="FFFFFF"/>
                </a:highlight>
                <a:latin typeface="Roboto"/>
                <a:ea typeface="Roboto"/>
                <a:cs typeface="Roboto"/>
                <a:sym typeface="Roboto"/>
              </a:rPr>
              <a:t>Los modelos base ya cuentan con un buen performance, el hypertuning no logra mejoras significativas, ej: una mejora de Accuracy de 0.005 en Decision Tree.</a:t>
            </a:r>
            <a:endParaRPr>
              <a:solidFill>
                <a:srgbClr val="212121"/>
              </a:solidFill>
              <a:highlight>
                <a:srgbClr val="FFFFFF"/>
              </a:highlight>
              <a:latin typeface="Roboto"/>
              <a:ea typeface="Roboto"/>
              <a:cs typeface="Roboto"/>
              <a:sym typeface="Roboto"/>
            </a:endParaRPr>
          </a:p>
          <a:p>
            <a:pPr marL="457200" lvl="0" indent="-317500" algn="l" rtl="0">
              <a:lnSpc>
                <a:spcPct val="115000"/>
              </a:lnSpc>
              <a:spcBef>
                <a:spcPts val="0"/>
              </a:spcBef>
              <a:spcAft>
                <a:spcPts val="0"/>
              </a:spcAft>
              <a:buClr>
                <a:srgbClr val="212121"/>
              </a:buClr>
              <a:buSzPts val="1400"/>
              <a:buFont typeface="Roboto"/>
              <a:buChar char="●"/>
            </a:pPr>
            <a:r>
              <a:rPr lang="es-419">
                <a:solidFill>
                  <a:srgbClr val="212121"/>
                </a:solidFill>
                <a:highlight>
                  <a:srgbClr val="FFFFFF"/>
                </a:highlight>
                <a:latin typeface="Roboto"/>
                <a:ea typeface="Roboto"/>
                <a:cs typeface="Roboto"/>
                <a:sym typeface="Roboto"/>
              </a:rPr>
              <a:t>Regresión logística no presentó una buena performance para este caso (Accuracy 89%) en comparación con nuestro modelo más simple: Decision Tree (Accuracy 95.3%).</a:t>
            </a:r>
            <a:endParaRPr>
              <a:solidFill>
                <a:srgbClr val="212121"/>
              </a:solidFill>
              <a:highlight>
                <a:srgbClr val="FFFFFF"/>
              </a:highlight>
              <a:latin typeface="Roboto"/>
              <a:ea typeface="Roboto"/>
              <a:cs typeface="Roboto"/>
              <a:sym typeface="Roboto"/>
            </a:endParaRPr>
          </a:p>
          <a:p>
            <a:pPr marL="457200" lvl="0" indent="-317500" algn="l" rtl="0">
              <a:lnSpc>
                <a:spcPct val="115000"/>
              </a:lnSpc>
              <a:spcBef>
                <a:spcPts val="0"/>
              </a:spcBef>
              <a:spcAft>
                <a:spcPts val="0"/>
              </a:spcAft>
              <a:buClr>
                <a:srgbClr val="212121"/>
              </a:buClr>
              <a:buSzPts val="1400"/>
              <a:buFont typeface="Roboto"/>
              <a:buChar char="●"/>
            </a:pPr>
            <a:r>
              <a:rPr lang="es-419">
                <a:solidFill>
                  <a:srgbClr val="212121"/>
                </a:solidFill>
                <a:highlight>
                  <a:srgbClr val="FFFFFF"/>
                </a:highlight>
                <a:latin typeface="Roboto"/>
                <a:ea typeface="Roboto"/>
                <a:cs typeface="Roboto"/>
                <a:sym typeface="Roboto"/>
              </a:rPr>
              <a:t>Los dos modelos de mejores resultados fueron los modelos ensamblados: tanto por el método de bagging (Random Forest) con 96.3% como por el método de boosting (LightGBM) con 96.5%.</a:t>
            </a:r>
            <a:endParaRPr>
              <a:solidFill>
                <a:srgbClr val="212121"/>
              </a:solidFill>
              <a:highlight>
                <a:srgbClr val="FFFFFF"/>
              </a:highlight>
              <a:latin typeface="Roboto"/>
              <a:ea typeface="Roboto"/>
              <a:cs typeface="Roboto"/>
              <a:sym typeface="Roboto"/>
            </a:endParaRPr>
          </a:p>
          <a:p>
            <a:pPr marL="457200" lvl="0" indent="-317500" algn="l" rtl="0">
              <a:lnSpc>
                <a:spcPct val="115000"/>
              </a:lnSpc>
              <a:spcBef>
                <a:spcPts val="0"/>
              </a:spcBef>
              <a:spcAft>
                <a:spcPts val="0"/>
              </a:spcAft>
              <a:buClr>
                <a:srgbClr val="212121"/>
              </a:buClr>
              <a:buSzPts val="1400"/>
              <a:buFont typeface="Roboto"/>
              <a:buChar char="●"/>
            </a:pPr>
            <a:r>
              <a:rPr lang="es-419">
                <a:solidFill>
                  <a:srgbClr val="212121"/>
                </a:solidFill>
                <a:highlight>
                  <a:srgbClr val="FFFFFF"/>
                </a:highlight>
                <a:latin typeface="Roboto"/>
                <a:ea typeface="Roboto"/>
                <a:cs typeface="Roboto"/>
                <a:sym typeface="Roboto"/>
              </a:rPr>
              <a:t>El modelo puede tener dos errores de predicción en nuestro caso: predice que el cliente no está satisfecho cuando en verdad si lo está, o predice que el cliente sí está satisfecho cuando en verdad no lo está. Si tuvieramos una aversión mayor a este último error entonces se elegirá el modelo que lo minimice: (Random Forest 1.2% - LightGBM 1.3% - Decision Tree 2.4% - Regresión Logística 6.4%)</a:t>
            </a:r>
            <a:endParaRPr>
              <a:solidFill>
                <a:srgbClr val="212121"/>
              </a:solidFill>
              <a:highlight>
                <a:srgbClr val="FFFFFF"/>
              </a:highlight>
              <a:latin typeface="Roboto"/>
              <a:ea typeface="Roboto"/>
              <a:cs typeface="Roboto"/>
              <a:sym typeface="Roboto"/>
            </a:endParaRPr>
          </a:p>
          <a:p>
            <a:pPr marL="457200" lvl="0" indent="-317500" algn="l" rtl="0">
              <a:lnSpc>
                <a:spcPct val="115000"/>
              </a:lnSpc>
              <a:spcBef>
                <a:spcPts val="0"/>
              </a:spcBef>
              <a:spcAft>
                <a:spcPts val="0"/>
              </a:spcAft>
              <a:buClr>
                <a:srgbClr val="212121"/>
              </a:buClr>
              <a:buSzPts val="1400"/>
              <a:buFont typeface="Roboto"/>
              <a:buChar char="●"/>
            </a:pPr>
            <a:r>
              <a:rPr lang="es-419">
                <a:solidFill>
                  <a:srgbClr val="212121"/>
                </a:solidFill>
                <a:highlight>
                  <a:srgbClr val="FFFFFF"/>
                </a:highlight>
                <a:latin typeface="Roboto"/>
                <a:ea typeface="Roboto"/>
                <a:cs typeface="Roboto"/>
                <a:sym typeface="Roboto"/>
              </a:rPr>
              <a:t>Si se elige estrictamente según las métricas de Accuracy y Area Under the Curve, entonces el mejor clasificador es: LightGBM con 96.5% y 99.5% respectivamente.</a:t>
            </a:r>
            <a:endParaRPr sz="1600">
              <a:solidFill>
                <a:srgbClr val="212121"/>
              </a:solidFill>
              <a:latin typeface="Roboto"/>
              <a:ea typeface="Roboto"/>
              <a:cs typeface="Roboto"/>
              <a:sym typeface="Roboto"/>
            </a:endParaRPr>
          </a:p>
        </p:txBody>
      </p:sp>
      <p:sp>
        <p:nvSpPr>
          <p:cNvPr id="481" name="Google Shape;481;p58"/>
          <p:cNvSpPr txBox="1">
            <a:spLocks noGrp="1"/>
          </p:cNvSpPr>
          <p:nvPr>
            <p:ph type="title"/>
          </p:nvPr>
        </p:nvSpPr>
        <p:spPr>
          <a:xfrm>
            <a:off x="770875" y="5352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Comentarios sobre los Modelos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59"/>
          <p:cNvSpPr txBox="1">
            <a:spLocks noGrp="1"/>
          </p:cNvSpPr>
          <p:nvPr>
            <p:ph type="title"/>
          </p:nvPr>
        </p:nvSpPr>
        <p:spPr>
          <a:xfrm>
            <a:off x="727800" y="1318925"/>
            <a:ext cx="49116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dirty="0"/>
              <a:t>4.  Reducción de la dimensionalidad</a:t>
            </a:r>
            <a:endParaRPr dirty="0"/>
          </a:p>
        </p:txBody>
      </p:sp>
      <p:pic>
        <p:nvPicPr>
          <p:cNvPr id="487" name="Google Shape;487;p59"/>
          <p:cNvPicPr preferRelativeResize="0"/>
          <p:nvPr/>
        </p:nvPicPr>
        <p:blipFill>
          <a:blip r:embed="rId3">
            <a:alphaModFix/>
          </a:blip>
          <a:stretch>
            <a:fillRect/>
          </a:stretch>
        </p:blipFill>
        <p:spPr>
          <a:xfrm>
            <a:off x="6144050" y="2354400"/>
            <a:ext cx="2363500" cy="23635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60"/>
          <p:cNvSpPr txBox="1">
            <a:spLocks noGrp="1"/>
          </p:cNvSpPr>
          <p:nvPr>
            <p:ph type="title"/>
          </p:nvPr>
        </p:nvSpPr>
        <p:spPr>
          <a:xfrm>
            <a:off x="727650" y="5352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Mejoras al modelo - PCA</a:t>
            </a:r>
            <a:endParaRPr/>
          </a:p>
        </p:txBody>
      </p:sp>
      <p:pic>
        <p:nvPicPr>
          <p:cNvPr id="493" name="Google Shape;493;p60"/>
          <p:cNvPicPr preferRelativeResize="0"/>
          <p:nvPr/>
        </p:nvPicPr>
        <p:blipFill>
          <a:blip r:embed="rId3">
            <a:alphaModFix/>
          </a:blip>
          <a:stretch>
            <a:fillRect/>
          </a:stretch>
        </p:blipFill>
        <p:spPr>
          <a:xfrm>
            <a:off x="2921550" y="1410300"/>
            <a:ext cx="4810500" cy="3262650"/>
          </a:xfrm>
          <a:prstGeom prst="rect">
            <a:avLst/>
          </a:prstGeom>
          <a:noFill/>
          <a:ln>
            <a:noFill/>
          </a:ln>
        </p:spPr>
      </p:pic>
      <p:sp>
        <p:nvSpPr>
          <p:cNvPr id="494" name="Google Shape;494;p60"/>
          <p:cNvSpPr txBox="1">
            <a:spLocks noGrp="1"/>
          </p:cNvSpPr>
          <p:nvPr>
            <p:ph type="title"/>
          </p:nvPr>
        </p:nvSpPr>
        <p:spPr>
          <a:xfrm>
            <a:off x="7153050" y="38"/>
            <a:ext cx="1415700" cy="48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419" sz="2240">
                <a:solidFill>
                  <a:srgbClr val="BEBEBE"/>
                </a:solidFill>
              </a:rPr>
              <a:t>Modelos</a:t>
            </a:r>
            <a:endParaRPr sz="2240">
              <a:solidFill>
                <a:srgbClr val="BEBEBE"/>
              </a:solidFill>
            </a:endParaRPr>
          </a:p>
        </p:txBody>
      </p:sp>
      <p:pic>
        <p:nvPicPr>
          <p:cNvPr id="495" name="Google Shape;495;p60"/>
          <p:cNvPicPr preferRelativeResize="0"/>
          <p:nvPr/>
        </p:nvPicPr>
        <p:blipFill>
          <a:blip r:embed="rId4">
            <a:alphaModFix/>
          </a:blip>
          <a:stretch>
            <a:fillRect/>
          </a:stretch>
        </p:blipFill>
        <p:spPr>
          <a:xfrm>
            <a:off x="8660925" y="0"/>
            <a:ext cx="483074" cy="48307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61"/>
          <p:cNvSpPr txBox="1">
            <a:spLocks noGrp="1"/>
          </p:cNvSpPr>
          <p:nvPr>
            <p:ph type="title"/>
          </p:nvPr>
        </p:nvSpPr>
        <p:spPr>
          <a:xfrm>
            <a:off x="447100" y="568675"/>
            <a:ext cx="38796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Con cinco componentes</a:t>
            </a:r>
            <a:endParaRPr/>
          </a:p>
        </p:txBody>
      </p:sp>
      <p:pic>
        <p:nvPicPr>
          <p:cNvPr id="501" name="Google Shape;501;p61"/>
          <p:cNvPicPr preferRelativeResize="0"/>
          <p:nvPr/>
        </p:nvPicPr>
        <p:blipFill>
          <a:blip r:embed="rId3">
            <a:alphaModFix/>
          </a:blip>
          <a:stretch>
            <a:fillRect/>
          </a:stretch>
        </p:blipFill>
        <p:spPr>
          <a:xfrm>
            <a:off x="880925" y="1270700"/>
            <a:ext cx="3011956" cy="3734825"/>
          </a:xfrm>
          <a:prstGeom prst="rect">
            <a:avLst/>
          </a:prstGeom>
          <a:noFill/>
          <a:ln>
            <a:noFill/>
          </a:ln>
        </p:spPr>
      </p:pic>
      <p:sp>
        <p:nvSpPr>
          <p:cNvPr id="502" name="Google Shape;502;p61"/>
          <p:cNvSpPr txBox="1">
            <a:spLocks noGrp="1"/>
          </p:cNvSpPr>
          <p:nvPr>
            <p:ph type="title"/>
          </p:nvPr>
        </p:nvSpPr>
        <p:spPr>
          <a:xfrm>
            <a:off x="5200350" y="648975"/>
            <a:ext cx="38796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Con diez componentes</a:t>
            </a:r>
            <a:endParaRPr/>
          </a:p>
        </p:txBody>
      </p:sp>
      <p:pic>
        <p:nvPicPr>
          <p:cNvPr id="503" name="Google Shape;503;p61"/>
          <p:cNvPicPr preferRelativeResize="0"/>
          <p:nvPr/>
        </p:nvPicPr>
        <p:blipFill>
          <a:blip r:embed="rId4">
            <a:alphaModFix/>
          </a:blip>
          <a:stretch>
            <a:fillRect/>
          </a:stretch>
        </p:blipFill>
        <p:spPr>
          <a:xfrm>
            <a:off x="5862531" y="1310850"/>
            <a:ext cx="2792221" cy="3654525"/>
          </a:xfrm>
          <a:prstGeom prst="rect">
            <a:avLst/>
          </a:prstGeom>
          <a:noFill/>
          <a:ln>
            <a:noFill/>
          </a:ln>
        </p:spPr>
      </p:pic>
      <p:sp>
        <p:nvSpPr>
          <p:cNvPr id="504" name="Google Shape;504;p61"/>
          <p:cNvSpPr txBox="1">
            <a:spLocks noGrp="1"/>
          </p:cNvSpPr>
          <p:nvPr>
            <p:ph type="title"/>
          </p:nvPr>
        </p:nvSpPr>
        <p:spPr>
          <a:xfrm>
            <a:off x="7153050" y="38"/>
            <a:ext cx="1415700" cy="48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419" sz="2240">
                <a:solidFill>
                  <a:srgbClr val="BEBEBE"/>
                </a:solidFill>
              </a:rPr>
              <a:t>Modelos</a:t>
            </a:r>
            <a:endParaRPr sz="2240">
              <a:solidFill>
                <a:srgbClr val="BEBEBE"/>
              </a:solidFill>
            </a:endParaRPr>
          </a:p>
        </p:txBody>
      </p:sp>
      <p:pic>
        <p:nvPicPr>
          <p:cNvPr id="505" name="Google Shape;505;p61"/>
          <p:cNvPicPr preferRelativeResize="0"/>
          <p:nvPr/>
        </p:nvPicPr>
        <p:blipFill>
          <a:blip r:embed="rId5">
            <a:alphaModFix/>
          </a:blip>
          <a:stretch>
            <a:fillRect/>
          </a:stretch>
        </p:blipFill>
        <p:spPr>
          <a:xfrm>
            <a:off x="8660925" y="0"/>
            <a:ext cx="483074" cy="4830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2836775" y="2971288"/>
            <a:ext cx="26919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Objetivo general</a:t>
            </a:r>
            <a:endParaRPr/>
          </a:p>
        </p:txBody>
      </p:sp>
      <p:sp>
        <p:nvSpPr>
          <p:cNvPr id="112" name="Google Shape;112;p17"/>
          <p:cNvSpPr txBox="1">
            <a:spLocks noGrp="1"/>
          </p:cNvSpPr>
          <p:nvPr>
            <p:ph type="body" idx="1"/>
          </p:nvPr>
        </p:nvSpPr>
        <p:spPr>
          <a:xfrm>
            <a:off x="2715000" y="3506488"/>
            <a:ext cx="5984400" cy="1431900"/>
          </a:xfrm>
          <a:prstGeom prst="rect">
            <a:avLst/>
          </a:prstGeom>
        </p:spPr>
        <p:txBody>
          <a:bodyPr spcFirstLastPara="1" wrap="square" lIns="91425" tIns="91425" rIns="91425" bIns="91425" anchor="t" anchorCtr="0">
            <a:normAutofit fontScale="85000" lnSpcReduction="10000"/>
          </a:bodyPr>
          <a:lstStyle/>
          <a:p>
            <a:pPr marL="0" lvl="0" indent="0" algn="just" rtl="0">
              <a:spcBef>
                <a:spcPts val="600"/>
              </a:spcBef>
              <a:spcAft>
                <a:spcPts val="500"/>
              </a:spcAft>
              <a:buNone/>
            </a:pPr>
            <a:r>
              <a:rPr lang="es-419" sz="1700">
                <a:solidFill>
                  <a:srgbClr val="212121"/>
                </a:solidFill>
                <a:highlight>
                  <a:srgbClr val="FFFFFF"/>
                </a:highlight>
                <a:latin typeface="Roboto"/>
                <a:ea typeface="Roboto"/>
                <a:cs typeface="Roboto"/>
                <a:sym typeface="Roboto"/>
              </a:rPr>
              <a:t>Predecir a través de un modelo de ML la satisfacción de las/os pasajeras/os con la mayor asertividad posible, según ciertos contextos y analizar qué variables impactan con mayor correlación en la satisfacción, realizando el entrenamiento de un modelo predictivo</a:t>
            </a:r>
            <a:endParaRPr/>
          </a:p>
        </p:txBody>
      </p:sp>
      <p:pic>
        <p:nvPicPr>
          <p:cNvPr id="113" name="Google Shape;113;p17"/>
          <p:cNvPicPr preferRelativeResize="0"/>
          <p:nvPr/>
        </p:nvPicPr>
        <p:blipFill>
          <a:blip r:embed="rId3">
            <a:alphaModFix/>
          </a:blip>
          <a:stretch>
            <a:fillRect/>
          </a:stretch>
        </p:blipFill>
        <p:spPr>
          <a:xfrm>
            <a:off x="7113125" y="704275"/>
            <a:ext cx="1752475" cy="1752475"/>
          </a:xfrm>
          <a:prstGeom prst="rect">
            <a:avLst/>
          </a:prstGeom>
          <a:noFill/>
          <a:ln>
            <a:noFill/>
          </a:ln>
        </p:spPr>
      </p:pic>
      <p:sp>
        <p:nvSpPr>
          <p:cNvPr id="114" name="Google Shape;114;p17"/>
          <p:cNvSpPr txBox="1">
            <a:spLocks noGrp="1"/>
          </p:cNvSpPr>
          <p:nvPr>
            <p:ph type="title"/>
          </p:nvPr>
        </p:nvSpPr>
        <p:spPr>
          <a:xfrm>
            <a:off x="635125" y="704275"/>
            <a:ext cx="38655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Modelo de negocio</a:t>
            </a:r>
            <a:endParaRPr/>
          </a:p>
        </p:txBody>
      </p:sp>
      <p:sp>
        <p:nvSpPr>
          <p:cNvPr id="115" name="Google Shape;115;p17"/>
          <p:cNvSpPr txBox="1">
            <a:spLocks noGrp="1"/>
          </p:cNvSpPr>
          <p:nvPr>
            <p:ph type="body" idx="1"/>
          </p:nvPr>
        </p:nvSpPr>
        <p:spPr>
          <a:xfrm>
            <a:off x="720400" y="1239475"/>
            <a:ext cx="5984400" cy="1431900"/>
          </a:xfrm>
          <a:prstGeom prst="rect">
            <a:avLst/>
          </a:prstGeom>
        </p:spPr>
        <p:txBody>
          <a:bodyPr spcFirstLastPara="1" wrap="square" lIns="91425" tIns="91425" rIns="91425" bIns="91425" anchor="t" anchorCtr="0">
            <a:noAutofit/>
          </a:bodyPr>
          <a:lstStyle/>
          <a:p>
            <a:pPr marL="0" lvl="0" indent="0" algn="just" rtl="0">
              <a:spcBef>
                <a:spcPts val="600"/>
              </a:spcBef>
              <a:spcAft>
                <a:spcPts val="500"/>
              </a:spcAft>
              <a:buNone/>
            </a:pPr>
            <a:r>
              <a:rPr lang="es-419" sz="1700">
                <a:solidFill>
                  <a:srgbClr val="212121"/>
                </a:solidFill>
                <a:highlight>
                  <a:srgbClr val="FFFFFF"/>
                </a:highlight>
                <a:latin typeface="Roboto"/>
                <a:ea typeface="Roboto"/>
                <a:cs typeface="Roboto"/>
                <a:sym typeface="Roboto"/>
              </a:rPr>
              <a:t>La industria aérea se caracteriza por una intensa competencia, por lo que resulta de suma importancia conocer a los clientes, sus intereses y preferencias. </a:t>
            </a:r>
            <a:endParaRPr sz="1700">
              <a:solidFill>
                <a:srgbClr val="212121"/>
              </a:solidFill>
              <a:highlight>
                <a:srgbClr val="FFFFFF"/>
              </a:highlight>
              <a:latin typeface="Roboto"/>
              <a:ea typeface="Roboto"/>
              <a:cs typeface="Roboto"/>
              <a:sym typeface="Roboto"/>
            </a:endParaRPr>
          </a:p>
        </p:txBody>
      </p:sp>
      <p:pic>
        <p:nvPicPr>
          <p:cNvPr id="116" name="Google Shape;116;p17"/>
          <p:cNvPicPr preferRelativeResize="0"/>
          <p:nvPr/>
        </p:nvPicPr>
        <p:blipFill>
          <a:blip r:embed="rId4">
            <a:alphaModFix/>
          </a:blip>
          <a:stretch>
            <a:fillRect/>
          </a:stretch>
        </p:blipFill>
        <p:spPr>
          <a:xfrm>
            <a:off x="578275" y="3173875"/>
            <a:ext cx="1541525" cy="1541525"/>
          </a:xfrm>
          <a:prstGeom prst="rect">
            <a:avLst/>
          </a:prstGeom>
          <a:noFill/>
          <a:ln>
            <a:noFill/>
          </a:ln>
        </p:spPr>
      </p:pic>
      <p:pic>
        <p:nvPicPr>
          <p:cNvPr id="117" name="Google Shape;117;p17"/>
          <p:cNvPicPr preferRelativeResize="0"/>
          <p:nvPr/>
        </p:nvPicPr>
        <p:blipFill>
          <a:blip r:embed="rId5">
            <a:alphaModFix/>
          </a:blip>
          <a:stretch>
            <a:fillRect/>
          </a:stretch>
        </p:blipFill>
        <p:spPr>
          <a:xfrm>
            <a:off x="3040525" y="3392200"/>
            <a:ext cx="933450" cy="114300"/>
          </a:xfrm>
          <a:prstGeom prst="rect">
            <a:avLst/>
          </a:prstGeom>
          <a:noFill/>
          <a:ln>
            <a:noFill/>
          </a:ln>
        </p:spPr>
      </p:pic>
      <p:pic>
        <p:nvPicPr>
          <p:cNvPr id="118" name="Google Shape;118;p17"/>
          <p:cNvPicPr preferRelativeResize="0"/>
          <p:nvPr/>
        </p:nvPicPr>
        <p:blipFill>
          <a:blip r:embed="rId6">
            <a:alphaModFix/>
          </a:blip>
          <a:stretch>
            <a:fillRect/>
          </a:stretch>
        </p:blipFill>
        <p:spPr>
          <a:xfrm>
            <a:off x="8539175" y="0"/>
            <a:ext cx="484376" cy="484376"/>
          </a:xfrm>
          <a:prstGeom prst="rect">
            <a:avLst/>
          </a:prstGeom>
          <a:noFill/>
          <a:ln>
            <a:noFill/>
          </a:ln>
        </p:spPr>
      </p:pic>
      <p:sp>
        <p:nvSpPr>
          <p:cNvPr id="119" name="Google Shape;119;p17"/>
          <p:cNvSpPr txBox="1">
            <a:spLocks noGrp="1"/>
          </p:cNvSpPr>
          <p:nvPr>
            <p:ph type="title"/>
          </p:nvPr>
        </p:nvSpPr>
        <p:spPr>
          <a:xfrm>
            <a:off x="6285800" y="0"/>
            <a:ext cx="2232300" cy="48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419" sz="2240">
                <a:solidFill>
                  <a:srgbClr val="BEBEBE"/>
                </a:solidFill>
              </a:rPr>
              <a:t>Introducción</a:t>
            </a:r>
            <a:endParaRPr sz="2240">
              <a:solidFill>
                <a:srgbClr val="BEBEBE"/>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62"/>
          <p:cNvSpPr txBox="1">
            <a:spLocks noGrp="1"/>
          </p:cNvSpPr>
          <p:nvPr>
            <p:ph type="title"/>
          </p:nvPr>
        </p:nvSpPr>
        <p:spPr>
          <a:xfrm>
            <a:off x="727650" y="5830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dirty="0" err="1"/>
              <a:t>Feature</a:t>
            </a:r>
            <a:r>
              <a:rPr lang="es-419" dirty="0"/>
              <a:t> </a:t>
            </a:r>
            <a:r>
              <a:rPr lang="es-419" dirty="0" err="1"/>
              <a:t>selection</a:t>
            </a:r>
            <a:endParaRPr dirty="0"/>
          </a:p>
        </p:txBody>
      </p:sp>
      <p:pic>
        <p:nvPicPr>
          <p:cNvPr id="511" name="Google Shape;511;p62"/>
          <p:cNvPicPr preferRelativeResize="0"/>
          <p:nvPr/>
        </p:nvPicPr>
        <p:blipFill>
          <a:blip r:embed="rId3">
            <a:alphaModFix/>
          </a:blip>
          <a:stretch>
            <a:fillRect/>
          </a:stretch>
        </p:blipFill>
        <p:spPr>
          <a:xfrm>
            <a:off x="325828" y="1576412"/>
            <a:ext cx="2203235" cy="2819125"/>
          </a:xfrm>
          <a:prstGeom prst="rect">
            <a:avLst/>
          </a:prstGeom>
          <a:noFill/>
          <a:ln>
            <a:noFill/>
          </a:ln>
        </p:spPr>
      </p:pic>
      <p:pic>
        <p:nvPicPr>
          <p:cNvPr id="512" name="Google Shape;512;p62"/>
          <p:cNvPicPr preferRelativeResize="0"/>
          <p:nvPr/>
        </p:nvPicPr>
        <p:blipFill>
          <a:blip r:embed="rId4">
            <a:alphaModFix/>
          </a:blip>
          <a:stretch>
            <a:fillRect/>
          </a:stretch>
        </p:blipFill>
        <p:spPr>
          <a:xfrm>
            <a:off x="3201765" y="1519437"/>
            <a:ext cx="2176390" cy="2819125"/>
          </a:xfrm>
          <a:prstGeom prst="rect">
            <a:avLst/>
          </a:prstGeom>
          <a:noFill/>
          <a:ln>
            <a:noFill/>
          </a:ln>
        </p:spPr>
      </p:pic>
      <p:sp>
        <p:nvSpPr>
          <p:cNvPr id="513" name="Google Shape;513;p62"/>
          <p:cNvSpPr txBox="1"/>
          <p:nvPr/>
        </p:nvSpPr>
        <p:spPr>
          <a:xfrm>
            <a:off x="3551038" y="1118275"/>
            <a:ext cx="1775400" cy="4002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s-419" dirty="0" err="1">
                <a:solidFill>
                  <a:srgbClr val="212121"/>
                </a:solidFill>
                <a:highlight>
                  <a:srgbClr val="FFFFFF"/>
                </a:highlight>
                <a:latin typeface="Roboto"/>
                <a:ea typeface="Roboto"/>
                <a:cs typeface="Roboto"/>
                <a:sym typeface="Roboto"/>
              </a:rPr>
              <a:t>SelectKBest</a:t>
            </a:r>
            <a:endParaRPr dirty="0"/>
          </a:p>
        </p:txBody>
      </p:sp>
      <p:sp>
        <p:nvSpPr>
          <p:cNvPr id="514" name="Google Shape;514;p62"/>
          <p:cNvSpPr txBox="1"/>
          <p:nvPr/>
        </p:nvSpPr>
        <p:spPr>
          <a:xfrm>
            <a:off x="537963" y="1084418"/>
            <a:ext cx="1991100" cy="4002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s-419" dirty="0" err="1">
                <a:solidFill>
                  <a:srgbClr val="212121"/>
                </a:solidFill>
                <a:highlight>
                  <a:srgbClr val="FFFFFF"/>
                </a:highlight>
                <a:latin typeface="Roboto"/>
                <a:ea typeface="Roboto"/>
                <a:cs typeface="Roboto"/>
                <a:sym typeface="Roboto"/>
              </a:rPr>
              <a:t>Variance</a:t>
            </a:r>
            <a:r>
              <a:rPr lang="es-419" dirty="0">
                <a:solidFill>
                  <a:srgbClr val="212121"/>
                </a:solidFill>
                <a:highlight>
                  <a:srgbClr val="FFFFFF"/>
                </a:highlight>
                <a:latin typeface="Roboto"/>
                <a:ea typeface="Roboto"/>
                <a:cs typeface="Roboto"/>
                <a:sym typeface="Roboto"/>
              </a:rPr>
              <a:t> </a:t>
            </a:r>
            <a:r>
              <a:rPr lang="es-419" dirty="0" err="1">
                <a:solidFill>
                  <a:srgbClr val="212121"/>
                </a:solidFill>
                <a:highlight>
                  <a:srgbClr val="FFFFFF"/>
                </a:highlight>
                <a:latin typeface="Roboto"/>
                <a:ea typeface="Roboto"/>
                <a:cs typeface="Roboto"/>
                <a:sym typeface="Roboto"/>
              </a:rPr>
              <a:t>Threshold</a:t>
            </a:r>
            <a:endParaRPr dirty="0"/>
          </a:p>
        </p:txBody>
      </p:sp>
      <p:sp>
        <p:nvSpPr>
          <p:cNvPr id="515" name="Google Shape;515;p62"/>
          <p:cNvSpPr txBox="1"/>
          <p:nvPr/>
        </p:nvSpPr>
        <p:spPr>
          <a:xfrm>
            <a:off x="6655164" y="1087163"/>
            <a:ext cx="1615500" cy="4002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s-419" dirty="0" err="1">
                <a:solidFill>
                  <a:srgbClr val="212121"/>
                </a:solidFill>
                <a:highlight>
                  <a:srgbClr val="FFFFFF"/>
                </a:highlight>
                <a:latin typeface="Roboto"/>
                <a:ea typeface="Roboto"/>
                <a:cs typeface="Roboto"/>
                <a:sym typeface="Roboto"/>
              </a:rPr>
              <a:t>SelectFromModel</a:t>
            </a:r>
            <a:endParaRPr dirty="0"/>
          </a:p>
        </p:txBody>
      </p:sp>
      <p:pic>
        <p:nvPicPr>
          <p:cNvPr id="516" name="Google Shape;516;p62"/>
          <p:cNvPicPr preferRelativeResize="0"/>
          <p:nvPr/>
        </p:nvPicPr>
        <p:blipFill>
          <a:blip r:embed="rId5">
            <a:alphaModFix/>
          </a:blip>
          <a:stretch>
            <a:fillRect/>
          </a:stretch>
        </p:blipFill>
        <p:spPr>
          <a:xfrm>
            <a:off x="6501788" y="1467600"/>
            <a:ext cx="2400674" cy="3036750"/>
          </a:xfrm>
          <a:prstGeom prst="rect">
            <a:avLst/>
          </a:prstGeom>
          <a:noFill/>
          <a:ln>
            <a:noFill/>
          </a:ln>
        </p:spPr>
      </p:pic>
      <p:sp>
        <p:nvSpPr>
          <p:cNvPr id="517" name="Google Shape;517;p62"/>
          <p:cNvSpPr txBox="1">
            <a:spLocks noGrp="1"/>
          </p:cNvSpPr>
          <p:nvPr>
            <p:ph type="title"/>
          </p:nvPr>
        </p:nvSpPr>
        <p:spPr>
          <a:xfrm>
            <a:off x="7153050" y="38"/>
            <a:ext cx="1415700" cy="48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419" sz="2240">
                <a:solidFill>
                  <a:srgbClr val="BEBEBE"/>
                </a:solidFill>
              </a:rPr>
              <a:t>Modelos</a:t>
            </a:r>
            <a:endParaRPr sz="2240">
              <a:solidFill>
                <a:srgbClr val="BEBEBE"/>
              </a:solidFill>
            </a:endParaRPr>
          </a:p>
        </p:txBody>
      </p:sp>
      <p:pic>
        <p:nvPicPr>
          <p:cNvPr id="518" name="Google Shape;518;p62"/>
          <p:cNvPicPr preferRelativeResize="0"/>
          <p:nvPr/>
        </p:nvPicPr>
        <p:blipFill>
          <a:blip r:embed="rId6">
            <a:alphaModFix/>
          </a:blip>
          <a:stretch>
            <a:fillRect/>
          </a:stretch>
        </p:blipFill>
        <p:spPr>
          <a:xfrm>
            <a:off x="8660925" y="0"/>
            <a:ext cx="483074" cy="483076"/>
          </a:xfrm>
          <a:prstGeom prst="rect">
            <a:avLst/>
          </a:prstGeom>
          <a:noFill/>
          <a:ln>
            <a:noFill/>
          </a:ln>
        </p:spPr>
      </p:pic>
      <p:sp>
        <p:nvSpPr>
          <p:cNvPr id="3" name="CuadroTexto 2">
            <a:extLst>
              <a:ext uri="{FF2B5EF4-FFF2-40B4-BE49-F238E27FC236}">
                <a16:creationId xmlns:a16="http://schemas.microsoft.com/office/drawing/2014/main" id="{127AE750-F490-F7A6-1E52-6CFA0FCB565C}"/>
              </a:ext>
            </a:extLst>
          </p:cNvPr>
          <p:cNvSpPr txBox="1"/>
          <p:nvPr/>
        </p:nvSpPr>
        <p:spPr>
          <a:xfrm>
            <a:off x="325828" y="4591050"/>
            <a:ext cx="7865672" cy="461665"/>
          </a:xfrm>
          <a:prstGeom prst="rect">
            <a:avLst/>
          </a:prstGeom>
          <a:noFill/>
        </p:spPr>
        <p:txBody>
          <a:bodyPr wrap="square" rtlCol="0">
            <a:spAutoFit/>
          </a:bodyPr>
          <a:lstStyle/>
          <a:p>
            <a:r>
              <a:rPr lang="es-419" sz="1200" dirty="0">
                <a:effectLst/>
                <a:latin typeface="Arial" panose="020B0604020202020204" pitchFamily="34" charset="0"/>
                <a:ea typeface="Arial" panose="020B0604020202020204" pitchFamily="34" charset="0"/>
              </a:rPr>
              <a:t>Utilizando el método </a:t>
            </a:r>
            <a:r>
              <a:rPr lang="es-419" sz="1200" dirty="0" err="1">
                <a:effectLst/>
                <a:latin typeface="Arial" panose="020B0604020202020204" pitchFamily="34" charset="0"/>
                <a:ea typeface="Arial" panose="020B0604020202020204" pitchFamily="34" charset="0"/>
              </a:rPr>
              <a:t>SelectFromModel</a:t>
            </a:r>
            <a:r>
              <a:rPr lang="es-419" sz="1200" dirty="0">
                <a:effectLst/>
                <a:latin typeface="Arial" panose="020B0604020202020204" pitchFamily="34" charset="0"/>
                <a:ea typeface="Arial" panose="020B0604020202020204" pitchFamily="34" charset="0"/>
              </a:rPr>
              <a:t> pasamos de 22 </a:t>
            </a:r>
            <a:r>
              <a:rPr lang="es-419" sz="1200" dirty="0" err="1">
                <a:effectLst/>
                <a:latin typeface="Arial" panose="020B0604020202020204" pitchFamily="34" charset="0"/>
                <a:ea typeface="Arial" panose="020B0604020202020204" pitchFamily="34" charset="0"/>
              </a:rPr>
              <a:t>features</a:t>
            </a:r>
            <a:r>
              <a:rPr lang="es-419" sz="1200" dirty="0">
                <a:effectLst/>
                <a:latin typeface="Arial" panose="020B0604020202020204" pitchFamily="34" charset="0"/>
                <a:ea typeface="Arial" panose="020B0604020202020204" pitchFamily="34" charset="0"/>
              </a:rPr>
              <a:t> a un </a:t>
            </a:r>
            <a:r>
              <a:rPr lang="es-419" sz="1200" dirty="0" err="1">
                <a:effectLst/>
                <a:latin typeface="Arial" panose="020B0604020202020204" pitchFamily="34" charset="0"/>
                <a:ea typeface="Arial" panose="020B0604020202020204" pitchFamily="34" charset="0"/>
              </a:rPr>
              <a:t>dataset</a:t>
            </a:r>
            <a:r>
              <a:rPr lang="es-419" sz="1200" dirty="0">
                <a:effectLst/>
                <a:latin typeface="Arial" panose="020B0604020202020204" pitchFamily="34" charset="0"/>
                <a:ea typeface="Arial" panose="020B0604020202020204" pitchFamily="34" charset="0"/>
              </a:rPr>
              <a:t> con </a:t>
            </a:r>
            <a:r>
              <a:rPr lang="es-419" sz="1200" b="1" dirty="0">
                <a:effectLst/>
                <a:latin typeface="Arial" panose="020B0604020202020204" pitchFamily="34" charset="0"/>
                <a:ea typeface="Arial" panose="020B0604020202020204" pitchFamily="34" charset="0"/>
              </a:rPr>
              <a:t>10 </a:t>
            </a:r>
            <a:r>
              <a:rPr lang="es-419" sz="1200" b="1" dirty="0" err="1">
                <a:effectLst/>
                <a:latin typeface="Arial" panose="020B0604020202020204" pitchFamily="34" charset="0"/>
                <a:ea typeface="Arial" panose="020B0604020202020204" pitchFamily="34" charset="0"/>
              </a:rPr>
              <a:t>features</a:t>
            </a:r>
            <a:r>
              <a:rPr lang="es-419" sz="1200" dirty="0">
                <a:effectLst/>
                <a:latin typeface="Arial" panose="020B0604020202020204" pitchFamily="34" charset="0"/>
                <a:ea typeface="Arial" panose="020B0604020202020204" pitchFamily="34" charset="0"/>
              </a:rPr>
              <a:t> y nuestro </a:t>
            </a:r>
            <a:r>
              <a:rPr lang="es-419" sz="1200" dirty="0" err="1">
                <a:effectLst/>
                <a:latin typeface="Arial" panose="020B0604020202020204" pitchFamily="34" charset="0"/>
                <a:ea typeface="Arial" panose="020B0604020202020204" pitchFamily="34" charset="0"/>
              </a:rPr>
              <a:t>Accuracy</a:t>
            </a:r>
            <a:r>
              <a:rPr lang="es-419" sz="1200" dirty="0">
                <a:effectLst/>
                <a:latin typeface="Arial" panose="020B0604020202020204" pitchFamily="34" charset="0"/>
                <a:ea typeface="Arial" panose="020B0604020202020204" pitchFamily="34" charset="0"/>
              </a:rPr>
              <a:t> disminuyo solamente de 0.9653 a 0.9555</a:t>
            </a:r>
            <a:endParaRPr lang="es-AR" sz="12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63"/>
          <p:cNvSpPr txBox="1">
            <a:spLocks noGrp="1"/>
          </p:cNvSpPr>
          <p:nvPr>
            <p:ph type="title"/>
          </p:nvPr>
        </p:nvSpPr>
        <p:spPr>
          <a:xfrm>
            <a:off x="727800" y="1318925"/>
            <a:ext cx="3987000" cy="1518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dirty="0"/>
              <a:t>4. Otras pruebas realizadas y futuras líneas</a:t>
            </a:r>
            <a:endParaRPr dirty="0"/>
          </a:p>
        </p:txBody>
      </p:sp>
      <p:pic>
        <p:nvPicPr>
          <p:cNvPr id="524" name="Google Shape;524;p63"/>
          <p:cNvPicPr preferRelativeResize="0"/>
          <p:nvPr/>
        </p:nvPicPr>
        <p:blipFill>
          <a:blip r:embed="rId3">
            <a:alphaModFix/>
          </a:blip>
          <a:stretch>
            <a:fillRect/>
          </a:stretch>
        </p:blipFill>
        <p:spPr>
          <a:xfrm>
            <a:off x="4844150" y="771750"/>
            <a:ext cx="3600000" cy="36000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64"/>
          <p:cNvSpPr txBox="1">
            <a:spLocks noGrp="1"/>
          </p:cNvSpPr>
          <p:nvPr>
            <p:ph type="title"/>
          </p:nvPr>
        </p:nvSpPr>
        <p:spPr>
          <a:xfrm>
            <a:off x="6230600" y="0"/>
            <a:ext cx="2453700" cy="535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s-419" sz="2240">
                <a:solidFill>
                  <a:srgbClr val="BEBEBE"/>
                </a:solidFill>
              </a:rPr>
              <a:t>Futuras líneas</a:t>
            </a:r>
            <a:endParaRPr sz="2240">
              <a:solidFill>
                <a:srgbClr val="BEBEBE"/>
              </a:solidFill>
            </a:endParaRPr>
          </a:p>
        </p:txBody>
      </p:sp>
      <p:pic>
        <p:nvPicPr>
          <p:cNvPr id="530" name="Google Shape;530;p64"/>
          <p:cNvPicPr preferRelativeResize="0"/>
          <p:nvPr/>
        </p:nvPicPr>
        <p:blipFill>
          <a:blip r:embed="rId3">
            <a:alphaModFix/>
          </a:blip>
          <a:stretch>
            <a:fillRect/>
          </a:stretch>
        </p:blipFill>
        <p:spPr>
          <a:xfrm>
            <a:off x="8683975" y="0"/>
            <a:ext cx="460024" cy="460026"/>
          </a:xfrm>
          <a:prstGeom prst="rect">
            <a:avLst/>
          </a:prstGeom>
          <a:noFill/>
          <a:ln>
            <a:noFill/>
          </a:ln>
        </p:spPr>
      </p:pic>
      <p:sp>
        <p:nvSpPr>
          <p:cNvPr id="531" name="Google Shape;531;p64"/>
          <p:cNvSpPr txBox="1"/>
          <p:nvPr/>
        </p:nvSpPr>
        <p:spPr>
          <a:xfrm>
            <a:off x="230525" y="1187700"/>
            <a:ext cx="8883000" cy="3226200"/>
          </a:xfrm>
          <a:prstGeom prst="rect">
            <a:avLst/>
          </a:prstGeom>
          <a:noFill/>
          <a:ln>
            <a:noFill/>
          </a:ln>
        </p:spPr>
        <p:txBody>
          <a:bodyPr spcFirstLastPara="1" wrap="square" lIns="91425" tIns="91425" rIns="91425" bIns="91425" anchor="t" anchorCtr="0">
            <a:spAutoFit/>
          </a:bodyPr>
          <a:lstStyle/>
          <a:p>
            <a:pPr marL="457200" lvl="0" indent="-304800" algn="l" rtl="0">
              <a:lnSpc>
                <a:spcPct val="115000"/>
              </a:lnSpc>
              <a:spcBef>
                <a:spcPts val="600"/>
              </a:spcBef>
              <a:spcAft>
                <a:spcPts val="0"/>
              </a:spcAft>
              <a:buClr>
                <a:srgbClr val="212121"/>
              </a:buClr>
              <a:buSzPts val="1200"/>
              <a:buFont typeface="Roboto"/>
              <a:buChar char="●"/>
            </a:pPr>
            <a:r>
              <a:rPr lang="es-419" sz="1200" dirty="0">
                <a:solidFill>
                  <a:srgbClr val="212121"/>
                </a:solidFill>
                <a:highlight>
                  <a:srgbClr val="FFFFFF"/>
                </a:highlight>
                <a:latin typeface="Roboto"/>
                <a:ea typeface="Roboto"/>
                <a:cs typeface="Roboto"/>
                <a:sym typeface="Roboto"/>
              </a:rPr>
              <a:t>Se realizó balanceo del target transformando el </a:t>
            </a:r>
            <a:r>
              <a:rPr lang="es-419" sz="1200" dirty="0" err="1">
                <a:solidFill>
                  <a:srgbClr val="212121"/>
                </a:solidFill>
                <a:highlight>
                  <a:srgbClr val="FFFFFF"/>
                </a:highlight>
                <a:latin typeface="Roboto"/>
                <a:ea typeface="Roboto"/>
                <a:cs typeface="Roboto"/>
                <a:sym typeface="Roboto"/>
              </a:rPr>
              <a:t>dataset</a:t>
            </a:r>
            <a:r>
              <a:rPr lang="es-419" sz="1200" dirty="0">
                <a:solidFill>
                  <a:srgbClr val="212121"/>
                </a:solidFill>
                <a:highlight>
                  <a:srgbClr val="FFFFFF"/>
                </a:highlight>
                <a:latin typeface="Roboto"/>
                <a:ea typeface="Roboto"/>
                <a:cs typeface="Roboto"/>
                <a:sym typeface="Roboto"/>
              </a:rPr>
              <a:t>, siendo 50% (satisfechos) y 50% (no satisfechos/neutrales) realizando una disminución de los registros mediante muestra aleatoria sin reemplazo pero en una prueba con el mejor modelo </a:t>
            </a:r>
            <a:r>
              <a:rPr lang="es-419" sz="1200" dirty="0" err="1">
                <a:solidFill>
                  <a:srgbClr val="212121"/>
                </a:solidFill>
                <a:highlight>
                  <a:srgbClr val="FFFFFF"/>
                </a:highlight>
                <a:latin typeface="Roboto"/>
                <a:ea typeface="Roboto"/>
                <a:cs typeface="Roboto"/>
                <a:sym typeface="Roboto"/>
              </a:rPr>
              <a:t>LightGBM</a:t>
            </a:r>
            <a:r>
              <a:rPr lang="es-419" sz="1200" dirty="0">
                <a:solidFill>
                  <a:srgbClr val="212121"/>
                </a:solidFill>
                <a:highlight>
                  <a:srgbClr val="FFFFFF"/>
                </a:highlight>
                <a:latin typeface="Roboto"/>
                <a:ea typeface="Roboto"/>
                <a:cs typeface="Roboto"/>
                <a:sym typeface="Roboto"/>
              </a:rPr>
              <a:t> observamos que el performance no mejoró.</a:t>
            </a:r>
            <a:endParaRPr sz="1200" dirty="0">
              <a:solidFill>
                <a:srgbClr val="212121"/>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212121"/>
              </a:buClr>
              <a:buSzPts val="1200"/>
              <a:buFont typeface="Roboto"/>
              <a:buChar char="●"/>
            </a:pPr>
            <a:r>
              <a:rPr lang="es-419" sz="1200" dirty="0">
                <a:solidFill>
                  <a:srgbClr val="212121"/>
                </a:solidFill>
                <a:highlight>
                  <a:srgbClr val="FFFFFF"/>
                </a:highlight>
                <a:latin typeface="Roboto"/>
                <a:ea typeface="Roboto"/>
                <a:cs typeface="Roboto"/>
                <a:sym typeface="Roboto"/>
              </a:rPr>
              <a:t>Se realizó una transformación de las variables "Age" y "Flight </a:t>
            </a:r>
            <a:r>
              <a:rPr lang="es-419" sz="1200" dirty="0" err="1">
                <a:solidFill>
                  <a:srgbClr val="212121"/>
                </a:solidFill>
                <a:highlight>
                  <a:srgbClr val="FFFFFF"/>
                </a:highlight>
                <a:latin typeface="Roboto"/>
                <a:ea typeface="Roboto"/>
                <a:cs typeface="Roboto"/>
                <a:sym typeface="Roboto"/>
              </a:rPr>
              <a:t>Distance</a:t>
            </a:r>
            <a:r>
              <a:rPr lang="es-419" sz="1200" dirty="0">
                <a:solidFill>
                  <a:srgbClr val="212121"/>
                </a:solidFill>
                <a:highlight>
                  <a:srgbClr val="FFFFFF"/>
                </a:highlight>
                <a:latin typeface="Roboto"/>
                <a:ea typeface="Roboto"/>
                <a:cs typeface="Roboto"/>
                <a:sym typeface="Roboto"/>
              </a:rPr>
              <a:t>":</a:t>
            </a:r>
            <a:endParaRPr sz="1200" dirty="0">
              <a:solidFill>
                <a:srgbClr val="212121"/>
              </a:solidFill>
              <a:highlight>
                <a:srgbClr val="FFFFFF"/>
              </a:highlight>
              <a:latin typeface="Roboto"/>
              <a:ea typeface="Roboto"/>
              <a:cs typeface="Roboto"/>
              <a:sym typeface="Roboto"/>
            </a:endParaRPr>
          </a:p>
          <a:p>
            <a:pPr marL="0" lvl="0" indent="0" algn="l" rtl="0">
              <a:lnSpc>
                <a:spcPct val="115000"/>
              </a:lnSpc>
              <a:spcBef>
                <a:spcPts val="600"/>
              </a:spcBef>
              <a:spcAft>
                <a:spcPts val="0"/>
              </a:spcAft>
              <a:buNone/>
            </a:pPr>
            <a:r>
              <a:rPr lang="es-419" sz="1200" dirty="0">
                <a:solidFill>
                  <a:srgbClr val="212121"/>
                </a:solidFill>
                <a:highlight>
                  <a:srgbClr val="FFFFFF"/>
                </a:highlight>
                <a:latin typeface="Roboto"/>
                <a:ea typeface="Roboto"/>
                <a:cs typeface="Roboto"/>
                <a:sym typeface="Roboto"/>
              </a:rPr>
              <a:t>En Age se convirtió la edad en un rango &lt;18 menores, 18-30 joven, 30-45 joven-adulto, 45-60 adulto y &gt;60 mayores. De esta forma </a:t>
            </a:r>
            <a:r>
              <a:rPr lang="es-419" sz="1200" dirty="0" err="1">
                <a:solidFill>
                  <a:srgbClr val="212121"/>
                </a:solidFill>
                <a:highlight>
                  <a:srgbClr val="FFFFFF"/>
                </a:highlight>
                <a:latin typeface="Roboto"/>
                <a:ea typeface="Roboto"/>
                <a:cs typeface="Roboto"/>
                <a:sym typeface="Roboto"/>
              </a:rPr>
              <a:t>convirtiendola</a:t>
            </a:r>
            <a:r>
              <a:rPr lang="es-419" sz="1200" dirty="0">
                <a:solidFill>
                  <a:srgbClr val="212121"/>
                </a:solidFill>
                <a:highlight>
                  <a:srgbClr val="FFFFFF"/>
                </a:highlight>
                <a:latin typeface="Roboto"/>
                <a:ea typeface="Roboto"/>
                <a:cs typeface="Roboto"/>
                <a:sym typeface="Roboto"/>
              </a:rPr>
              <a:t> en </a:t>
            </a:r>
            <a:r>
              <a:rPr lang="es-419" sz="1200" dirty="0" err="1">
                <a:solidFill>
                  <a:srgbClr val="212121"/>
                </a:solidFill>
                <a:highlight>
                  <a:srgbClr val="FFFFFF"/>
                </a:highlight>
                <a:latin typeface="Roboto"/>
                <a:ea typeface="Roboto"/>
                <a:cs typeface="Roboto"/>
                <a:sym typeface="Roboto"/>
              </a:rPr>
              <a:t>dummy</a:t>
            </a:r>
            <a:r>
              <a:rPr lang="es-419" sz="1200" dirty="0">
                <a:solidFill>
                  <a:srgbClr val="212121"/>
                </a:solidFill>
                <a:highlight>
                  <a:srgbClr val="FFFFFF"/>
                </a:highlight>
                <a:latin typeface="Roboto"/>
                <a:ea typeface="Roboto"/>
                <a:cs typeface="Roboto"/>
                <a:sym typeface="Roboto"/>
              </a:rPr>
              <a:t>.</a:t>
            </a:r>
            <a:endParaRPr sz="1200" dirty="0">
              <a:solidFill>
                <a:srgbClr val="212121"/>
              </a:solidFill>
              <a:highlight>
                <a:srgbClr val="FFFFFF"/>
              </a:highlight>
              <a:latin typeface="Roboto"/>
              <a:ea typeface="Roboto"/>
              <a:cs typeface="Roboto"/>
              <a:sym typeface="Roboto"/>
            </a:endParaRPr>
          </a:p>
          <a:p>
            <a:pPr marL="0" lvl="0" indent="0" algn="l" rtl="0">
              <a:lnSpc>
                <a:spcPct val="115000"/>
              </a:lnSpc>
              <a:spcBef>
                <a:spcPts val="600"/>
              </a:spcBef>
              <a:spcAft>
                <a:spcPts val="0"/>
              </a:spcAft>
              <a:buNone/>
            </a:pPr>
            <a:r>
              <a:rPr lang="es-419" sz="1200" dirty="0">
                <a:solidFill>
                  <a:srgbClr val="212121"/>
                </a:solidFill>
                <a:highlight>
                  <a:srgbClr val="FFFFFF"/>
                </a:highlight>
                <a:latin typeface="Roboto"/>
                <a:ea typeface="Roboto"/>
                <a:cs typeface="Roboto"/>
                <a:sym typeface="Roboto"/>
              </a:rPr>
              <a:t>En Flight </a:t>
            </a:r>
            <a:r>
              <a:rPr lang="es-419" sz="1200" dirty="0" err="1">
                <a:solidFill>
                  <a:srgbClr val="212121"/>
                </a:solidFill>
                <a:highlight>
                  <a:srgbClr val="FFFFFF"/>
                </a:highlight>
                <a:latin typeface="Roboto"/>
                <a:ea typeface="Roboto"/>
                <a:cs typeface="Roboto"/>
                <a:sym typeface="Roboto"/>
              </a:rPr>
              <a:t>Distance</a:t>
            </a:r>
            <a:r>
              <a:rPr lang="es-419" sz="1200" dirty="0">
                <a:solidFill>
                  <a:srgbClr val="212121"/>
                </a:solidFill>
                <a:highlight>
                  <a:srgbClr val="FFFFFF"/>
                </a:highlight>
                <a:latin typeface="Roboto"/>
                <a:ea typeface="Roboto"/>
                <a:cs typeface="Roboto"/>
                <a:sym typeface="Roboto"/>
              </a:rPr>
              <a:t> se convirtió la distancia de kilómetros a horas utilizando un promedio de km/</a:t>
            </a:r>
            <a:r>
              <a:rPr lang="es-419" sz="1200" dirty="0" err="1">
                <a:solidFill>
                  <a:srgbClr val="212121"/>
                </a:solidFill>
                <a:highlight>
                  <a:srgbClr val="FFFFFF"/>
                </a:highlight>
                <a:latin typeface="Roboto"/>
                <a:ea typeface="Roboto"/>
                <a:cs typeface="Roboto"/>
                <a:sym typeface="Roboto"/>
              </a:rPr>
              <a:t>hs</a:t>
            </a:r>
            <a:r>
              <a:rPr lang="es-419" sz="1200" dirty="0">
                <a:solidFill>
                  <a:srgbClr val="212121"/>
                </a:solidFill>
                <a:highlight>
                  <a:srgbClr val="FFFFFF"/>
                </a:highlight>
                <a:latin typeface="Roboto"/>
                <a:ea typeface="Roboto"/>
                <a:cs typeface="Roboto"/>
                <a:sym typeface="Roboto"/>
              </a:rPr>
              <a:t> para luego discriminar entre la duración del viaje: vuelo corto &lt;= 3 </a:t>
            </a:r>
            <a:r>
              <a:rPr lang="es-419" sz="1200" dirty="0" err="1">
                <a:solidFill>
                  <a:srgbClr val="212121"/>
                </a:solidFill>
                <a:highlight>
                  <a:srgbClr val="FFFFFF"/>
                </a:highlight>
                <a:latin typeface="Roboto"/>
                <a:ea typeface="Roboto"/>
                <a:cs typeface="Roboto"/>
                <a:sym typeface="Roboto"/>
              </a:rPr>
              <a:t>hs</a:t>
            </a:r>
            <a:r>
              <a:rPr lang="es-419" sz="1200" dirty="0">
                <a:solidFill>
                  <a:srgbClr val="212121"/>
                </a:solidFill>
                <a:highlight>
                  <a:srgbClr val="FFFFFF"/>
                </a:highlight>
                <a:latin typeface="Roboto"/>
                <a:ea typeface="Roboto"/>
                <a:cs typeface="Roboto"/>
                <a:sym typeface="Roboto"/>
              </a:rPr>
              <a:t>, vuelo medio 3 y 8 </a:t>
            </a:r>
            <a:r>
              <a:rPr lang="es-419" sz="1200" dirty="0" err="1">
                <a:solidFill>
                  <a:srgbClr val="212121"/>
                </a:solidFill>
                <a:highlight>
                  <a:srgbClr val="FFFFFF"/>
                </a:highlight>
                <a:latin typeface="Roboto"/>
                <a:ea typeface="Roboto"/>
                <a:cs typeface="Roboto"/>
                <a:sym typeface="Roboto"/>
              </a:rPr>
              <a:t>hs</a:t>
            </a:r>
            <a:r>
              <a:rPr lang="es-419" sz="1200" dirty="0">
                <a:solidFill>
                  <a:srgbClr val="212121"/>
                </a:solidFill>
                <a:highlight>
                  <a:srgbClr val="FFFFFF"/>
                </a:highlight>
                <a:latin typeface="Roboto"/>
                <a:ea typeface="Roboto"/>
                <a:cs typeface="Roboto"/>
                <a:sym typeface="Roboto"/>
              </a:rPr>
              <a:t> y finalmente vuelo largo &gt; 8 </a:t>
            </a:r>
            <a:r>
              <a:rPr lang="es-419" sz="1200" dirty="0" err="1">
                <a:solidFill>
                  <a:srgbClr val="212121"/>
                </a:solidFill>
                <a:highlight>
                  <a:srgbClr val="FFFFFF"/>
                </a:highlight>
                <a:latin typeface="Roboto"/>
                <a:ea typeface="Roboto"/>
                <a:cs typeface="Roboto"/>
                <a:sym typeface="Roboto"/>
              </a:rPr>
              <a:t>hs</a:t>
            </a:r>
            <a:r>
              <a:rPr lang="es-419" sz="1200" dirty="0">
                <a:solidFill>
                  <a:srgbClr val="212121"/>
                </a:solidFill>
                <a:highlight>
                  <a:srgbClr val="FFFFFF"/>
                </a:highlight>
                <a:latin typeface="Roboto"/>
                <a:ea typeface="Roboto"/>
                <a:cs typeface="Roboto"/>
                <a:sym typeface="Roboto"/>
              </a:rPr>
              <a:t>. También se la convierte en </a:t>
            </a:r>
            <a:r>
              <a:rPr lang="es-419" sz="1200" dirty="0" err="1">
                <a:solidFill>
                  <a:srgbClr val="212121"/>
                </a:solidFill>
                <a:highlight>
                  <a:srgbClr val="FFFFFF"/>
                </a:highlight>
                <a:latin typeface="Roboto"/>
                <a:ea typeface="Roboto"/>
                <a:cs typeface="Roboto"/>
                <a:sym typeface="Roboto"/>
              </a:rPr>
              <a:t>dummy</a:t>
            </a:r>
            <a:r>
              <a:rPr lang="es-419" sz="1200" dirty="0">
                <a:solidFill>
                  <a:srgbClr val="212121"/>
                </a:solidFill>
                <a:highlight>
                  <a:srgbClr val="FFFFFF"/>
                </a:highlight>
                <a:latin typeface="Roboto"/>
                <a:ea typeface="Roboto"/>
                <a:cs typeface="Roboto"/>
                <a:sym typeface="Roboto"/>
              </a:rPr>
              <a:t>.</a:t>
            </a:r>
            <a:endParaRPr sz="1200" dirty="0">
              <a:solidFill>
                <a:srgbClr val="212121"/>
              </a:solidFill>
              <a:highlight>
                <a:srgbClr val="FFFFFF"/>
              </a:highlight>
              <a:latin typeface="Roboto"/>
              <a:ea typeface="Roboto"/>
              <a:cs typeface="Roboto"/>
              <a:sym typeface="Roboto"/>
            </a:endParaRPr>
          </a:p>
          <a:p>
            <a:pPr marL="0" lvl="0" indent="0" algn="l" rtl="0">
              <a:lnSpc>
                <a:spcPct val="115000"/>
              </a:lnSpc>
              <a:spcBef>
                <a:spcPts val="600"/>
              </a:spcBef>
              <a:spcAft>
                <a:spcPts val="0"/>
              </a:spcAft>
              <a:buNone/>
            </a:pPr>
            <a:r>
              <a:rPr lang="es-419" sz="1200" dirty="0">
                <a:solidFill>
                  <a:srgbClr val="212121"/>
                </a:solidFill>
                <a:highlight>
                  <a:srgbClr val="FFFFFF"/>
                </a:highlight>
                <a:latin typeface="Roboto"/>
                <a:ea typeface="Roboto"/>
                <a:cs typeface="Roboto"/>
                <a:sym typeface="Roboto"/>
              </a:rPr>
              <a:t>Se realizo una </a:t>
            </a:r>
            <a:r>
              <a:rPr lang="es-419" sz="1200" dirty="0" err="1">
                <a:solidFill>
                  <a:srgbClr val="212121"/>
                </a:solidFill>
                <a:highlight>
                  <a:srgbClr val="FFFFFF"/>
                </a:highlight>
                <a:latin typeface="Roboto"/>
                <a:ea typeface="Roboto"/>
                <a:cs typeface="Roboto"/>
                <a:sym typeface="Roboto"/>
              </a:rPr>
              <a:t>pruba</a:t>
            </a:r>
            <a:r>
              <a:rPr lang="es-419" sz="1200" dirty="0">
                <a:solidFill>
                  <a:srgbClr val="212121"/>
                </a:solidFill>
                <a:highlight>
                  <a:srgbClr val="FFFFFF"/>
                </a:highlight>
                <a:latin typeface="Roboto"/>
                <a:ea typeface="Roboto"/>
                <a:cs typeface="Roboto"/>
                <a:sym typeface="Roboto"/>
              </a:rPr>
              <a:t> con el mejor modelo </a:t>
            </a:r>
            <a:r>
              <a:rPr lang="es-419" sz="1200" dirty="0" err="1">
                <a:solidFill>
                  <a:srgbClr val="212121"/>
                </a:solidFill>
                <a:highlight>
                  <a:srgbClr val="FFFFFF"/>
                </a:highlight>
                <a:latin typeface="Roboto"/>
                <a:ea typeface="Roboto"/>
                <a:cs typeface="Roboto"/>
                <a:sym typeface="Roboto"/>
              </a:rPr>
              <a:t>LightGBM</a:t>
            </a:r>
            <a:r>
              <a:rPr lang="es-419" sz="1200" dirty="0">
                <a:solidFill>
                  <a:srgbClr val="212121"/>
                </a:solidFill>
                <a:highlight>
                  <a:srgbClr val="FFFFFF"/>
                </a:highlight>
                <a:latin typeface="Roboto"/>
                <a:ea typeface="Roboto"/>
                <a:cs typeface="Roboto"/>
                <a:sym typeface="Roboto"/>
              </a:rPr>
              <a:t> realizando la transformación de las variables (así como cada una por separado) y no se observó una mejora en el performance.</a:t>
            </a:r>
            <a:endParaRPr sz="1200" dirty="0">
              <a:solidFill>
                <a:srgbClr val="212121"/>
              </a:solidFill>
              <a:highlight>
                <a:srgbClr val="FFFFFF"/>
              </a:highlight>
              <a:latin typeface="Roboto"/>
              <a:ea typeface="Roboto"/>
              <a:cs typeface="Roboto"/>
              <a:sym typeface="Roboto"/>
            </a:endParaRPr>
          </a:p>
          <a:p>
            <a:pPr marL="457200" lvl="0" indent="-304800" algn="l" rtl="0">
              <a:lnSpc>
                <a:spcPct val="115000"/>
              </a:lnSpc>
              <a:spcBef>
                <a:spcPts val="600"/>
              </a:spcBef>
              <a:spcAft>
                <a:spcPts val="0"/>
              </a:spcAft>
              <a:buClr>
                <a:srgbClr val="212121"/>
              </a:buClr>
              <a:buSzPts val="1200"/>
              <a:buFont typeface="Roboto"/>
              <a:buChar char="●"/>
            </a:pPr>
            <a:r>
              <a:rPr lang="es-419" sz="1200" dirty="0">
                <a:solidFill>
                  <a:srgbClr val="212121"/>
                </a:solidFill>
                <a:highlight>
                  <a:srgbClr val="FFFFFF"/>
                </a:highlight>
                <a:latin typeface="Roboto"/>
                <a:ea typeface="Roboto"/>
                <a:cs typeface="Roboto"/>
                <a:sym typeface="Roboto"/>
              </a:rPr>
              <a:t>Durante el trabajo encontramos la dificultad de mejorar tanto el </a:t>
            </a:r>
            <a:r>
              <a:rPr lang="es-419" sz="1200" dirty="0" err="1">
                <a:solidFill>
                  <a:srgbClr val="212121"/>
                </a:solidFill>
                <a:highlight>
                  <a:srgbClr val="FFFFFF"/>
                </a:highlight>
                <a:latin typeface="Roboto"/>
                <a:ea typeface="Roboto"/>
                <a:cs typeface="Roboto"/>
                <a:sym typeface="Roboto"/>
              </a:rPr>
              <a:t>Accuracy</a:t>
            </a:r>
            <a:r>
              <a:rPr lang="es-419" sz="1200" dirty="0">
                <a:solidFill>
                  <a:srgbClr val="212121"/>
                </a:solidFill>
                <a:highlight>
                  <a:srgbClr val="FFFFFF"/>
                </a:highlight>
                <a:latin typeface="Roboto"/>
                <a:ea typeface="Roboto"/>
                <a:cs typeface="Roboto"/>
                <a:sym typeface="Roboto"/>
              </a:rPr>
              <a:t> como el AUC, se intentaron distintos métodos pero no fueron satisfactorios. No se supera el nivel de </a:t>
            </a:r>
            <a:r>
              <a:rPr lang="es-419" sz="1200" dirty="0" err="1">
                <a:solidFill>
                  <a:srgbClr val="212121"/>
                </a:solidFill>
                <a:highlight>
                  <a:srgbClr val="FFFFFF"/>
                </a:highlight>
                <a:latin typeface="Roboto"/>
                <a:ea typeface="Roboto"/>
                <a:cs typeface="Roboto"/>
                <a:sym typeface="Roboto"/>
              </a:rPr>
              <a:t>Accuracy</a:t>
            </a:r>
            <a:r>
              <a:rPr lang="es-419" sz="1200" dirty="0">
                <a:solidFill>
                  <a:srgbClr val="212121"/>
                </a:solidFill>
                <a:highlight>
                  <a:srgbClr val="FFFFFF"/>
                </a:highlight>
                <a:latin typeface="Roboto"/>
                <a:ea typeface="Roboto"/>
                <a:cs typeface="Roboto"/>
                <a:sym typeface="Roboto"/>
              </a:rPr>
              <a:t> de 0.965 y AUC 0.995. Creemos que un análisis más exhaustivo de </a:t>
            </a:r>
            <a:r>
              <a:rPr lang="es-419" sz="1200" dirty="0" err="1">
                <a:solidFill>
                  <a:srgbClr val="212121"/>
                </a:solidFill>
                <a:highlight>
                  <a:srgbClr val="FFFFFF"/>
                </a:highlight>
                <a:latin typeface="Roboto"/>
                <a:ea typeface="Roboto"/>
                <a:cs typeface="Roboto"/>
                <a:sym typeface="Roboto"/>
              </a:rPr>
              <a:t>feature</a:t>
            </a:r>
            <a:r>
              <a:rPr lang="es-419" sz="1200" dirty="0">
                <a:solidFill>
                  <a:srgbClr val="212121"/>
                </a:solidFill>
                <a:highlight>
                  <a:srgbClr val="FFFFFF"/>
                </a:highlight>
                <a:latin typeface="Roboto"/>
                <a:ea typeface="Roboto"/>
                <a:cs typeface="Roboto"/>
                <a:sym typeface="Roboto"/>
              </a:rPr>
              <a:t> </a:t>
            </a:r>
            <a:r>
              <a:rPr lang="es-419" sz="1200" dirty="0" err="1">
                <a:solidFill>
                  <a:srgbClr val="212121"/>
                </a:solidFill>
                <a:highlight>
                  <a:srgbClr val="FFFFFF"/>
                </a:highlight>
                <a:latin typeface="Roboto"/>
                <a:ea typeface="Roboto"/>
                <a:cs typeface="Roboto"/>
                <a:sym typeface="Roboto"/>
              </a:rPr>
              <a:t>engineering</a:t>
            </a:r>
            <a:r>
              <a:rPr lang="es-419" sz="1200" dirty="0">
                <a:solidFill>
                  <a:srgbClr val="212121"/>
                </a:solidFill>
                <a:highlight>
                  <a:srgbClr val="FFFFFF"/>
                </a:highlight>
                <a:latin typeface="Roboto"/>
                <a:ea typeface="Roboto"/>
                <a:cs typeface="Roboto"/>
                <a:sym typeface="Roboto"/>
              </a:rPr>
              <a:t> quizás pueda superar esa barrera.</a:t>
            </a:r>
            <a:endParaRPr dirty="0">
              <a:solidFill>
                <a:srgbClr val="212121"/>
              </a:solidFill>
              <a:latin typeface="Roboto"/>
              <a:ea typeface="Roboto"/>
              <a:cs typeface="Roboto"/>
              <a:sym typeface="Roboto"/>
            </a:endParaRPr>
          </a:p>
        </p:txBody>
      </p:sp>
      <p:sp>
        <p:nvSpPr>
          <p:cNvPr id="532" name="Google Shape;532;p64"/>
          <p:cNvSpPr txBox="1">
            <a:spLocks noGrp="1"/>
          </p:cNvSpPr>
          <p:nvPr>
            <p:ph type="title"/>
          </p:nvPr>
        </p:nvSpPr>
        <p:spPr>
          <a:xfrm>
            <a:off x="727650" y="5352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dirty="0"/>
              <a:t>Otras pruebas realizadas y futuras líneas</a:t>
            </a:r>
            <a:endParaRP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65"/>
          <p:cNvSpPr txBox="1">
            <a:spLocks noGrp="1"/>
          </p:cNvSpPr>
          <p:nvPr>
            <p:ph type="title"/>
          </p:nvPr>
        </p:nvSpPr>
        <p:spPr>
          <a:xfrm>
            <a:off x="4743125" y="2980125"/>
            <a:ext cx="4148700" cy="7038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s-419" sz="3200"/>
              <a:t>Equipo de trabajo</a:t>
            </a:r>
            <a:endParaRPr sz="3200"/>
          </a:p>
        </p:txBody>
      </p:sp>
      <p:sp>
        <p:nvSpPr>
          <p:cNvPr id="538" name="Google Shape;538;p65"/>
          <p:cNvSpPr txBox="1">
            <a:spLocks noGrp="1"/>
          </p:cNvSpPr>
          <p:nvPr>
            <p:ph type="body" idx="4294967295"/>
          </p:nvPr>
        </p:nvSpPr>
        <p:spPr>
          <a:xfrm>
            <a:off x="4847550" y="3683925"/>
            <a:ext cx="2177700" cy="1358100"/>
          </a:xfrm>
          <a:prstGeom prst="rect">
            <a:avLst/>
          </a:prstGeom>
        </p:spPr>
        <p:txBody>
          <a:bodyPr spcFirstLastPara="1" wrap="square" lIns="91425" tIns="91425" rIns="91425" bIns="91425" anchor="t" anchorCtr="0">
            <a:normAutofit fontScale="70000" lnSpcReduction="20000"/>
          </a:bodyPr>
          <a:lstStyle/>
          <a:p>
            <a:pPr marL="0" lvl="0" indent="0" algn="r" rtl="0">
              <a:lnSpc>
                <a:spcPct val="115000"/>
              </a:lnSpc>
              <a:spcBef>
                <a:spcPts val="600"/>
              </a:spcBef>
              <a:spcAft>
                <a:spcPts val="0"/>
              </a:spcAft>
              <a:buNone/>
            </a:pPr>
            <a:r>
              <a:rPr lang="es-419" sz="1400">
                <a:solidFill>
                  <a:schemeClr val="lt1"/>
                </a:solidFill>
                <a:latin typeface="Roboto"/>
                <a:ea typeface="Roboto"/>
                <a:cs typeface="Roboto"/>
                <a:sym typeface="Roboto"/>
              </a:rPr>
              <a:t>Jonathan Carrasco</a:t>
            </a:r>
            <a:endParaRPr sz="1400">
              <a:solidFill>
                <a:schemeClr val="lt1"/>
              </a:solidFill>
              <a:latin typeface="Roboto"/>
              <a:ea typeface="Roboto"/>
              <a:cs typeface="Roboto"/>
              <a:sym typeface="Roboto"/>
            </a:endParaRPr>
          </a:p>
          <a:p>
            <a:pPr marL="0" lvl="0" indent="0" algn="r" rtl="0">
              <a:lnSpc>
                <a:spcPct val="115000"/>
              </a:lnSpc>
              <a:spcBef>
                <a:spcPts val="600"/>
              </a:spcBef>
              <a:spcAft>
                <a:spcPts val="0"/>
              </a:spcAft>
              <a:buNone/>
            </a:pPr>
            <a:r>
              <a:rPr lang="es-419" sz="1400">
                <a:solidFill>
                  <a:schemeClr val="lt1"/>
                </a:solidFill>
                <a:latin typeface="Roboto"/>
                <a:ea typeface="Roboto"/>
                <a:cs typeface="Roboto"/>
                <a:sym typeface="Roboto"/>
              </a:rPr>
              <a:t>Mariana Moreyra</a:t>
            </a:r>
            <a:endParaRPr sz="1400">
              <a:solidFill>
                <a:schemeClr val="lt1"/>
              </a:solidFill>
              <a:latin typeface="Roboto"/>
              <a:ea typeface="Roboto"/>
              <a:cs typeface="Roboto"/>
              <a:sym typeface="Roboto"/>
            </a:endParaRPr>
          </a:p>
          <a:p>
            <a:pPr marL="0" marR="0" lvl="0" indent="0" algn="r" rtl="0">
              <a:lnSpc>
                <a:spcPct val="115000"/>
              </a:lnSpc>
              <a:spcBef>
                <a:spcPts val="600"/>
              </a:spcBef>
              <a:spcAft>
                <a:spcPts val="0"/>
              </a:spcAft>
              <a:buNone/>
            </a:pPr>
            <a:r>
              <a:rPr lang="es-419" sz="1400">
                <a:solidFill>
                  <a:schemeClr val="lt1"/>
                </a:solidFill>
                <a:latin typeface="Roboto"/>
                <a:ea typeface="Roboto"/>
                <a:cs typeface="Roboto"/>
                <a:sym typeface="Roboto"/>
              </a:rPr>
              <a:t>Luciano Ghidella</a:t>
            </a:r>
            <a:endParaRPr sz="1400">
              <a:solidFill>
                <a:schemeClr val="lt1"/>
              </a:solidFill>
              <a:latin typeface="Roboto"/>
              <a:ea typeface="Roboto"/>
              <a:cs typeface="Roboto"/>
              <a:sym typeface="Roboto"/>
            </a:endParaRPr>
          </a:p>
          <a:p>
            <a:pPr marL="0" marR="0" lvl="0" indent="0" algn="r" rtl="0">
              <a:lnSpc>
                <a:spcPct val="115000"/>
              </a:lnSpc>
              <a:spcBef>
                <a:spcPts val="600"/>
              </a:spcBef>
              <a:spcAft>
                <a:spcPts val="0"/>
              </a:spcAft>
              <a:buNone/>
            </a:pPr>
            <a:r>
              <a:rPr lang="es-419" sz="1400">
                <a:solidFill>
                  <a:schemeClr val="lt1"/>
                </a:solidFill>
                <a:latin typeface="Roboto"/>
                <a:ea typeface="Roboto"/>
                <a:cs typeface="Roboto"/>
                <a:sym typeface="Roboto"/>
              </a:rPr>
              <a:t>Martin Rodriguez Valiente</a:t>
            </a:r>
            <a:endParaRPr sz="1400">
              <a:solidFill>
                <a:schemeClr val="lt1"/>
              </a:solidFill>
              <a:latin typeface="Roboto"/>
              <a:ea typeface="Roboto"/>
              <a:cs typeface="Roboto"/>
              <a:sym typeface="Roboto"/>
            </a:endParaRPr>
          </a:p>
          <a:p>
            <a:pPr marL="0" lvl="0" indent="0" algn="r" rtl="0">
              <a:lnSpc>
                <a:spcPct val="115000"/>
              </a:lnSpc>
              <a:spcBef>
                <a:spcPts val="600"/>
              </a:spcBef>
              <a:spcAft>
                <a:spcPts val="500"/>
              </a:spcAft>
              <a:buNone/>
            </a:pPr>
            <a:r>
              <a:rPr lang="es-419" sz="1400">
                <a:solidFill>
                  <a:schemeClr val="lt1"/>
                </a:solidFill>
                <a:latin typeface="Roboto"/>
                <a:ea typeface="Roboto"/>
                <a:cs typeface="Roboto"/>
                <a:sym typeface="Roboto"/>
              </a:rPr>
              <a:t>Lourdes Aparicio</a:t>
            </a:r>
            <a:endParaRPr sz="1400">
              <a:solidFill>
                <a:schemeClr val="lt1"/>
              </a:solidFill>
              <a:latin typeface="Roboto"/>
              <a:ea typeface="Roboto"/>
              <a:cs typeface="Roboto"/>
              <a:sym typeface="Roboto"/>
            </a:endParaRPr>
          </a:p>
        </p:txBody>
      </p:sp>
      <p:pic>
        <p:nvPicPr>
          <p:cNvPr id="539" name="Google Shape;539;p65"/>
          <p:cNvPicPr preferRelativeResize="0"/>
          <p:nvPr/>
        </p:nvPicPr>
        <p:blipFill>
          <a:blip r:embed="rId3">
            <a:alphaModFix/>
          </a:blip>
          <a:stretch>
            <a:fillRect/>
          </a:stretch>
        </p:blipFill>
        <p:spPr>
          <a:xfrm>
            <a:off x="7533725" y="3683925"/>
            <a:ext cx="1358100" cy="1358100"/>
          </a:xfrm>
          <a:prstGeom prst="rect">
            <a:avLst/>
          </a:prstGeom>
          <a:noFill/>
          <a:ln>
            <a:noFill/>
          </a:ln>
        </p:spPr>
      </p:pic>
      <p:pic>
        <p:nvPicPr>
          <p:cNvPr id="540" name="Google Shape;540;p65"/>
          <p:cNvPicPr preferRelativeResize="0"/>
          <p:nvPr/>
        </p:nvPicPr>
        <p:blipFill>
          <a:blip r:embed="rId4">
            <a:alphaModFix/>
          </a:blip>
          <a:stretch>
            <a:fillRect/>
          </a:stretch>
        </p:blipFill>
        <p:spPr>
          <a:xfrm>
            <a:off x="1738001" y="1005400"/>
            <a:ext cx="2678550" cy="26785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727650" y="6246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Objetivos específicos</a:t>
            </a:r>
            <a:endParaRPr/>
          </a:p>
        </p:txBody>
      </p:sp>
      <p:sp>
        <p:nvSpPr>
          <p:cNvPr id="125" name="Google Shape;125;p18"/>
          <p:cNvSpPr txBox="1">
            <a:spLocks noGrp="1"/>
          </p:cNvSpPr>
          <p:nvPr>
            <p:ph type="body" idx="1"/>
          </p:nvPr>
        </p:nvSpPr>
        <p:spPr>
          <a:xfrm>
            <a:off x="727650" y="1288125"/>
            <a:ext cx="7688700" cy="34167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600"/>
              </a:spcBef>
              <a:spcAft>
                <a:spcPts val="0"/>
              </a:spcAft>
              <a:buClr>
                <a:srgbClr val="212121"/>
              </a:buClr>
              <a:buSzPts val="1400"/>
              <a:buFont typeface="Roboto"/>
              <a:buChar char="●"/>
            </a:pPr>
            <a:r>
              <a:rPr lang="es-419" sz="1400">
                <a:solidFill>
                  <a:srgbClr val="212121"/>
                </a:solidFill>
                <a:highlight>
                  <a:srgbClr val="FFFFFF"/>
                </a:highlight>
                <a:latin typeface="Roboto"/>
                <a:ea typeface="Roboto"/>
                <a:cs typeface="Roboto"/>
                <a:sym typeface="Roboto"/>
              </a:rPr>
              <a:t>Conocer las características y preferencias de los clientes de acuerdo al género, edad, tipo de cliente y clase de vuelo que utilizan.</a:t>
            </a:r>
            <a:endParaRPr sz="1400">
              <a:solidFill>
                <a:srgbClr val="212121"/>
              </a:solidFill>
              <a:highlight>
                <a:srgbClr val="FFFFFF"/>
              </a:highlight>
              <a:latin typeface="Roboto"/>
              <a:ea typeface="Roboto"/>
              <a:cs typeface="Roboto"/>
              <a:sym typeface="Roboto"/>
            </a:endParaRPr>
          </a:p>
          <a:p>
            <a:pPr marL="457200" lvl="0" indent="0" algn="l" rtl="0">
              <a:lnSpc>
                <a:spcPct val="115000"/>
              </a:lnSpc>
              <a:spcBef>
                <a:spcPts val="600"/>
              </a:spcBef>
              <a:spcAft>
                <a:spcPts val="0"/>
              </a:spcAft>
              <a:buNone/>
            </a:pPr>
            <a:endParaRPr sz="1400">
              <a:solidFill>
                <a:srgbClr val="212121"/>
              </a:solidFill>
              <a:highlight>
                <a:srgbClr val="FFFFFF"/>
              </a:highlight>
              <a:latin typeface="Roboto"/>
              <a:ea typeface="Roboto"/>
              <a:cs typeface="Roboto"/>
              <a:sym typeface="Roboto"/>
            </a:endParaRPr>
          </a:p>
          <a:p>
            <a:pPr marL="457200" lvl="0" indent="-317500" algn="l" rtl="0">
              <a:lnSpc>
                <a:spcPct val="115000"/>
              </a:lnSpc>
              <a:spcBef>
                <a:spcPts val="600"/>
              </a:spcBef>
              <a:spcAft>
                <a:spcPts val="0"/>
              </a:spcAft>
              <a:buClr>
                <a:srgbClr val="212121"/>
              </a:buClr>
              <a:buSzPts val="1400"/>
              <a:buFont typeface="Roboto"/>
              <a:buChar char="●"/>
            </a:pPr>
            <a:r>
              <a:rPr lang="es-419" sz="1400">
                <a:solidFill>
                  <a:srgbClr val="212121"/>
                </a:solidFill>
                <a:highlight>
                  <a:srgbClr val="FFFFFF"/>
                </a:highlight>
                <a:latin typeface="Roboto"/>
                <a:ea typeface="Roboto"/>
                <a:cs typeface="Roboto"/>
                <a:sym typeface="Roboto"/>
              </a:rPr>
              <a:t>Identificar cuáles son los servicios que deben mejorarse, y ver si se asocian a las características generales de los clientes</a:t>
            </a:r>
            <a:endParaRPr sz="1400">
              <a:solidFill>
                <a:srgbClr val="212121"/>
              </a:solidFill>
              <a:highlight>
                <a:srgbClr val="FFFFFF"/>
              </a:highlight>
              <a:latin typeface="Roboto"/>
              <a:ea typeface="Roboto"/>
              <a:cs typeface="Roboto"/>
              <a:sym typeface="Roboto"/>
            </a:endParaRPr>
          </a:p>
          <a:p>
            <a:pPr marL="457200" lvl="0" indent="0" algn="l" rtl="0">
              <a:lnSpc>
                <a:spcPct val="115000"/>
              </a:lnSpc>
              <a:spcBef>
                <a:spcPts val="600"/>
              </a:spcBef>
              <a:spcAft>
                <a:spcPts val="0"/>
              </a:spcAft>
              <a:buNone/>
            </a:pPr>
            <a:endParaRPr sz="1400">
              <a:solidFill>
                <a:srgbClr val="212121"/>
              </a:solidFill>
              <a:highlight>
                <a:srgbClr val="FFFFFF"/>
              </a:highlight>
              <a:latin typeface="Roboto"/>
              <a:ea typeface="Roboto"/>
              <a:cs typeface="Roboto"/>
              <a:sym typeface="Roboto"/>
            </a:endParaRPr>
          </a:p>
          <a:p>
            <a:pPr marL="457200" lvl="0" indent="-317500" algn="l" rtl="0">
              <a:lnSpc>
                <a:spcPct val="115000"/>
              </a:lnSpc>
              <a:spcBef>
                <a:spcPts val="600"/>
              </a:spcBef>
              <a:spcAft>
                <a:spcPts val="0"/>
              </a:spcAft>
              <a:buClr>
                <a:srgbClr val="212121"/>
              </a:buClr>
              <a:buSzPts val="1400"/>
              <a:buFont typeface="Roboto"/>
              <a:buChar char="●"/>
            </a:pPr>
            <a:r>
              <a:rPr lang="es-419" sz="1400">
                <a:solidFill>
                  <a:srgbClr val="212121"/>
                </a:solidFill>
                <a:highlight>
                  <a:srgbClr val="FFFFFF"/>
                </a:highlight>
                <a:latin typeface="Roboto"/>
                <a:ea typeface="Roboto"/>
                <a:cs typeface="Roboto"/>
                <a:sym typeface="Roboto"/>
              </a:rPr>
              <a:t>Analizar las características generales de los vuelos que tienen mayores inconvenientes (demoras en partida/arribo por ej), y ver si la información recolectada es de utilidad para proponer soluciones a los mismos.</a:t>
            </a:r>
            <a:endParaRPr sz="1400">
              <a:solidFill>
                <a:srgbClr val="212121"/>
              </a:solidFill>
              <a:highlight>
                <a:srgbClr val="FFFFFF"/>
              </a:highlight>
              <a:latin typeface="Roboto"/>
              <a:ea typeface="Roboto"/>
              <a:cs typeface="Roboto"/>
              <a:sym typeface="Roboto"/>
            </a:endParaRPr>
          </a:p>
          <a:p>
            <a:pPr marL="0" lvl="0" indent="0" algn="l" rtl="0">
              <a:lnSpc>
                <a:spcPct val="115000"/>
              </a:lnSpc>
              <a:spcBef>
                <a:spcPts val="600"/>
              </a:spcBef>
              <a:spcAft>
                <a:spcPts val="0"/>
              </a:spcAft>
              <a:buNone/>
            </a:pPr>
            <a:endParaRPr sz="1400">
              <a:solidFill>
                <a:srgbClr val="212121"/>
              </a:solidFill>
              <a:highlight>
                <a:srgbClr val="FFFFFF"/>
              </a:highlight>
              <a:latin typeface="Roboto"/>
              <a:ea typeface="Roboto"/>
              <a:cs typeface="Roboto"/>
              <a:sym typeface="Roboto"/>
            </a:endParaRPr>
          </a:p>
          <a:p>
            <a:pPr marL="457200" lvl="0" indent="-317500" algn="l" rtl="0">
              <a:lnSpc>
                <a:spcPct val="115000"/>
              </a:lnSpc>
              <a:spcBef>
                <a:spcPts val="600"/>
              </a:spcBef>
              <a:spcAft>
                <a:spcPts val="0"/>
              </a:spcAft>
              <a:buClr>
                <a:srgbClr val="212121"/>
              </a:buClr>
              <a:buSzPts val="1400"/>
              <a:buFont typeface="Roboto"/>
              <a:buChar char="●"/>
            </a:pPr>
            <a:r>
              <a:rPr lang="es-419" sz="1400">
                <a:solidFill>
                  <a:srgbClr val="212121"/>
                </a:solidFill>
                <a:highlight>
                  <a:srgbClr val="FFFFFF"/>
                </a:highlight>
                <a:latin typeface="Roboto"/>
                <a:ea typeface="Roboto"/>
                <a:cs typeface="Roboto"/>
                <a:sym typeface="Roboto"/>
              </a:rPr>
              <a:t>Desarrollar un modelo predictivo que permita identificar el nivel de satisfacción de los pasajeros respecto a los servicios brindados</a:t>
            </a:r>
            <a:endParaRPr sz="1400">
              <a:solidFill>
                <a:srgbClr val="212121"/>
              </a:solidFill>
              <a:highlight>
                <a:srgbClr val="FFFFFF"/>
              </a:highlight>
              <a:latin typeface="Roboto"/>
              <a:ea typeface="Roboto"/>
              <a:cs typeface="Roboto"/>
              <a:sym typeface="Roboto"/>
            </a:endParaRPr>
          </a:p>
          <a:p>
            <a:pPr marL="0" lvl="0" indent="0" algn="l" rtl="0">
              <a:lnSpc>
                <a:spcPct val="115000"/>
              </a:lnSpc>
              <a:spcBef>
                <a:spcPts val="500"/>
              </a:spcBef>
              <a:spcAft>
                <a:spcPts val="1200"/>
              </a:spcAft>
              <a:buNone/>
            </a:pPr>
            <a:endParaRPr sz="1500"/>
          </a:p>
        </p:txBody>
      </p:sp>
      <p:pic>
        <p:nvPicPr>
          <p:cNvPr id="126" name="Google Shape;126;p18"/>
          <p:cNvPicPr preferRelativeResize="0"/>
          <p:nvPr/>
        </p:nvPicPr>
        <p:blipFill>
          <a:blip r:embed="rId3">
            <a:alphaModFix/>
          </a:blip>
          <a:stretch>
            <a:fillRect/>
          </a:stretch>
        </p:blipFill>
        <p:spPr>
          <a:xfrm>
            <a:off x="105100" y="624675"/>
            <a:ext cx="535200" cy="535200"/>
          </a:xfrm>
          <a:prstGeom prst="rect">
            <a:avLst/>
          </a:prstGeom>
          <a:noFill/>
          <a:ln>
            <a:noFill/>
          </a:ln>
        </p:spPr>
      </p:pic>
      <p:pic>
        <p:nvPicPr>
          <p:cNvPr id="127" name="Google Shape;127;p18"/>
          <p:cNvPicPr preferRelativeResize="0"/>
          <p:nvPr/>
        </p:nvPicPr>
        <p:blipFill>
          <a:blip r:embed="rId4">
            <a:alphaModFix/>
          </a:blip>
          <a:stretch>
            <a:fillRect/>
          </a:stretch>
        </p:blipFill>
        <p:spPr>
          <a:xfrm>
            <a:off x="8539175" y="0"/>
            <a:ext cx="484376" cy="484376"/>
          </a:xfrm>
          <a:prstGeom prst="rect">
            <a:avLst/>
          </a:prstGeom>
          <a:noFill/>
          <a:ln>
            <a:noFill/>
          </a:ln>
        </p:spPr>
      </p:pic>
      <p:sp>
        <p:nvSpPr>
          <p:cNvPr id="128" name="Google Shape;128;p18"/>
          <p:cNvSpPr txBox="1">
            <a:spLocks noGrp="1"/>
          </p:cNvSpPr>
          <p:nvPr>
            <p:ph type="title"/>
          </p:nvPr>
        </p:nvSpPr>
        <p:spPr>
          <a:xfrm>
            <a:off x="6285800" y="0"/>
            <a:ext cx="2232300" cy="48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419" sz="2240">
                <a:solidFill>
                  <a:srgbClr val="BEBEBE"/>
                </a:solidFill>
              </a:rPr>
              <a:t>Introducción</a:t>
            </a:r>
            <a:endParaRPr sz="2240">
              <a:solidFill>
                <a:srgbClr val="BEBEBE"/>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654075" y="555675"/>
            <a:ext cx="15072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Variables</a:t>
            </a:r>
            <a:endParaRPr/>
          </a:p>
        </p:txBody>
      </p:sp>
      <p:graphicFrame>
        <p:nvGraphicFramePr>
          <p:cNvPr id="134" name="Google Shape;134;p19"/>
          <p:cNvGraphicFramePr/>
          <p:nvPr/>
        </p:nvGraphicFramePr>
        <p:xfrm>
          <a:off x="3070450" y="511785"/>
          <a:ext cx="5962650" cy="4404360"/>
        </p:xfrm>
        <a:graphic>
          <a:graphicData uri="http://schemas.openxmlformats.org/drawingml/2006/table">
            <a:tbl>
              <a:tblPr>
                <a:noFill/>
                <a:tableStyleId>{C5F9F21A-E6C8-4CAB-AB8A-25B405CC227B}</a:tableStyleId>
              </a:tblPr>
              <a:tblGrid>
                <a:gridCol w="1905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2152650">
                  <a:extLst>
                    <a:ext uri="{9D8B030D-6E8A-4147-A177-3AD203B41FA5}">
                      <a16:colId xmlns:a16="http://schemas.microsoft.com/office/drawing/2014/main" val="20002"/>
                    </a:ext>
                  </a:extLst>
                </a:gridCol>
              </a:tblGrid>
              <a:tr h="349250">
                <a:tc>
                  <a:txBody>
                    <a:bodyPr/>
                    <a:lstStyle/>
                    <a:p>
                      <a:pPr marL="0" lvl="0" indent="0" algn="ctr" rtl="0">
                        <a:spcBef>
                          <a:spcPts val="0"/>
                        </a:spcBef>
                        <a:spcAft>
                          <a:spcPts val="0"/>
                        </a:spcAft>
                        <a:buNone/>
                      </a:pPr>
                      <a:r>
                        <a:rPr lang="es-419" sz="900" b="1"/>
                        <a:t>Variables que caracterizan a pasajeras/os</a:t>
                      </a:r>
                      <a:endParaRPr sz="900" b="1"/>
                    </a:p>
                  </a:txBody>
                  <a:tcPr marL="63500" marR="63500" marT="63500" marB="63500">
                    <a:solidFill>
                      <a:srgbClr val="FFF2CC"/>
                    </a:solidFill>
                  </a:tcPr>
                </a:tc>
                <a:tc>
                  <a:txBody>
                    <a:bodyPr/>
                    <a:lstStyle/>
                    <a:p>
                      <a:pPr marL="0" lvl="0" indent="0" algn="ctr" rtl="0">
                        <a:spcBef>
                          <a:spcPts val="0"/>
                        </a:spcBef>
                        <a:spcAft>
                          <a:spcPts val="0"/>
                        </a:spcAft>
                        <a:buNone/>
                      </a:pPr>
                      <a:r>
                        <a:rPr lang="es-419" sz="900" b="1"/>
                        <a:t>Variables que caracterizan los vuelos</a:t>
                      </a:r>
                      <a:endParaRPr sz="900" b="1"/>
                    </a:p>
                  </a:txBody>
                  <a:tcPr marL="63500" marR="63500" marT="63500" marB="63500">
                    <a:lnB w="12700" cap="flat" cmpd="sng">
                      <a:solidFill>
                        <a:srgbClr val="000000"/>
                      </a:solidFill>
                      <a:prstDash val="solid"/>
                      <a:round/>
                      <a:headEnd type="none" w="sm" len="sm"/>
                      <a:tailEnd type="none" w="sm" len="sm"/>
                    </a:lnB>
                    <a:solidFill>
                      <a:srgbClr val="C9DAF8"/>
                    </a:solidFill>
                  </a:tcPr>
                </a:tc>
                <a:tc>
                  <a:txBody>
                    <a:bodyPr/>
                    <a:lstStyle/>
                    <a:p>
                      <a:pPr marL="0" lvl="0" indent="0" algn="ctr" rtl="0">
                        <a:spcBef>
                          <a:spcPts val="0"/>
                        </a:spcBef>
                        <a:spcAft>
                          <a:spcPts val="0"/>
                        </a:spcAft>
                        <a:buNone/>
                      </a:pPr>
                      <a:r>
                        <a:rPr lang="es-419" sz="900" b="1"/>
                        <a:t>Variables con escala de satisfacción</a:t>
                      </a:r>
                      <a:endParaRPr sz="900" b="1"/>
                    </a:p>
                  </a:txBody>
                  <a:tcPr marL="63500" marR="63500" marT="63500" marB="63500">
                    <a:solidFill>
                      <a:srgbClr val="E6B8AF"/>
                    </a:solidFill>
                  </a:tcPr>
                </a:tc>
                <a:extLst>
                  <a:ext uri="{0D108BD9-81ED-4DB2-BD59-A6C34878D82A}">
                    <a16:rowId xmlns:a16="http://schemas.microsoft.com/office/drawing/2014/main" val="10000"/>
                  </a:ext>
                </a:extLst>
              </a:tr>
              <a:tr h="230975">
                <a:tc>
                  <a:txBody>
                    <a:bodyPr/>
                    <a:lstStyle/>
                    <a:p>
                      <a:pPr marL="0" lvl="0" indent="0" algn="ctr" rtl="0">
                        <a:spcBef>
                          <a:spcPts val="0"/>
                        </a:spcBef>
                        <a:spcAft>
                          <a:spcPts val="0"/>
                        </a:spcAft>
                        <a:buNone/>
                      </a:pPr>
                      <a:r>
                        <a:rPr lang="es-419" sz="900"/>
                        <a:t>Age</a:t>
                      </a:r>
                      <a:endParaRPr sz="900"/>
                    </a:p>
                  </a:txBody>
                  <a:tcPr marL="63500" marR="63500" marT="63500" marB="63500">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s-419" sz="900"/>
                        <a:t>Flight distance</a:t>
                      </a:r>
                      <a:endParaRPr sz="9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9DAF8"/>
                    </a:solidFill>
                  </a:tcPr>
                </a:tc>
                <a:tc>
                  <a:txBody>
                    <a:bodyPr/>
                    <a:lstStyle/>
                    <a:p>
                      <a:pPr marL="0" lvl="0" indent="0" algn="ctr" rtl="0">
                        <a:spcBef>
                          <a:spcPts val="0"/>
                        </a:spcBef>
                        <a:spcAft>
                          <a:spcPts val="0"/>
                        </a:spcAft>
                        <a:buNone/>
                      </a:pPr>
                      <a:r>
                        <a:rPr lang="es-419" sz="900"/>
                        <a:t>Inflight wifi service</a:t>
                      </a:r>
                      <a:endParaRPr sz="900"/>
                    </a:p>
                  </a:txBody>
                  <a:tcPr marL="63500" marR="63500" marT="63500" marB="63500">
                    <a:lnL w="12700" cap="flat" cmpd="sng">
                      <a:solidFill>
                        <a:srgbClr val="000000"/>
                      </a:solidFill>
                      <a:prstDash val="solid"/>
                      <a:round/>
                      <a:headEnd type="none" w="sm" len="sm"/>
                      <a:tailEnd type="none" w="sm" len="sm"/>
                    </a:lnL>
                    <a:solidFill>
                      <a:srgbClr val="E6B8AF"/>
                    </a:solidFill>
                  </a:tcPr>
                </a:tc>
                <a:extLst>
                  <a:ext uri="{0D108BD9-81ED-4DB2-BD59-A6C34878D82A}">
                    <a16:rowId xmlns:a16="http://schemas.microsoft.com/office/drawing/2014/main" val="10001"/>
                  </a:ext>
                </a:extLst>
              </a:tr>
              <a:tr h="230975">
                <a:tc>
                  <a:txBody>
                    <a:bodyPr/>
                    <a:lstStyle/>
                    <a:p>
                      <a:pPr marL="0" lvl="0" indent="0" algn="ctr" rtl="0">
                        <a:spcBef>
                          <a:spcPts val="0"/>
                        </a:spcBef>
                        <a:spcAft>
                          <a:spcPts val="0"/>
                        </a:spcAft>
                        <a:buNone/>
                      </a:pPr>
                      <a:r>
                        <a:rPr lang="es-419" sz="900"/>
                        <a:t>Gender</a:t>
                      </a:r>
                      <a:endParaRPr sz="9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s-419" sz="900"/>
                        <a:t>Departure Delay in Minutes</a:t>
                      </a:r>
                      <a:endParaRPr sz="9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9DAF8"/>
                    </a:solidFill>
                  </a:tcPr>
                </a:tc>
                <a:tc>
                  <a:txBody>
                    <a:bodyPr/>
                    <a:lstStyle/>
                    <a:p>
                      <a:pPr marL="0" lvl="0" indent="0" algn="ctr" rtl="0">
                        <a:spcBef>
                          <a:spcPts val="0"/>
                        </a:spcBef>
                        <a:spcAft>
                          <a:spcPts val="0"/>
                        </a:spcAft>
                        <a:buNone/>
                      </a:pPr>
                      <a:r>
                        <a:rPr lang="es-419" sz="900"/>
                        <a:t>Departure/Arrival time convenient</a:t>
                      </a:r>
                      <a:endParaRPr sz="900"/>
                    </a:p>
                  </a:txBody>
                  <a:tcPr marL="63500" marR="63500" marT="63500" marB="63500">
                    <a:lnL w="12700" cap="flat" cmpd="sng">
                      <a:solidFill>
                        <a:srgbClr val="000000"/>
                      </a:solidFill>
                      <a:prstDash val="solid"/>
                      <a:round/>
                      <a:headEnd type="none" w="sm" len="sm"/>
                      <a:tailEnd type="none" w="sm" len="sm"/>
                    </a:lnL>
                    <a:solidFill>
                      <a:srgbClr val="E6B8AF"/>
                    </a:solidFill>
                  </a:tcPr>
                </a:tc>
                <a:extLst>
                  <a:ext uri="{0D108BD9-81ED-4DB2-BD59-A6C34878D82A}">
                    <a16:rowId xmlns:a16="http://schemas.microsoft.com/office/drawing/2014/main" val="10002"/>
                  </a:ext>
                </a:extLst>
              </a:tr>
              <a:tr h="230975">
                <a:tc>
                  <a:txBody>
                    <a:bodyPr/>
                    <a:lstStyle/>
                    <a:p>
                      <a:pPr marL="0" lvl="0" indent="0" algn="ctr" rtl="0">
                        <a:spcBef>
                          <a:spcPts val="0"/>
                        </a:spcBef>
                        <a:spcAft>
                          <a:spcPts val="0"/>
                        </a:spcAft>
                        <a:buNone/>
                      </a:pPr>
                      <a:r>
                        <a:rPr lang="es-419" sz="900"/>
                        <a:t>Customer Type</a:t>
                      </a:r>
                      <a:endParaRPr sz="9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s-419" sz="900"/>
                        <a:t>Arrival Delay in Minutes</a:t>
                      </a:r>
                      <a:endParaRPr sz="9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9DAF8"/>
                    </a:solidFill>
                  </a:tcPr>
                </a:tc>
                <a:tc>
                  <a:txBody>
                    <a:bodyPr/>
                    <a:lstStyle/>
                    <a:p>
                      <a:pPr marL="0" lvl="0" indent="0" algn="ctr" rtl="0">
                        <a:spcBef>
                          <a:spcPts val="0"/>
                        </a:spcBef>
                        <a:spcAft>
                          <a:spcPts val="0"/>
                        </a:spcAft>
                        <a:buNone/>
                      </a:pPr>
                      <a:r>
                        <a:rPr lang="es-419" sz="900"/>
                        <a:t>Ease of Online booking</a:t>
                      </a:r>
                      <a:endParaRPr sz="900"/>
                    </a:p>
                  </a:txBody>
                  <a:tcPr marL="63500" marR="63500" marT="63500" marB="63500">
                    <a:lnL w="12700" cap="flat" cmpd="sng">
                      <a:solidFill>
                        <a:srgbClr val="000000"/>
                      </a:solidFill>
                      <a:prstDash val="solid"/>
                      <a:round/>
                      <a:headEnd type="none" w="sm" len="sm"/>
                      <a:tailEnd type="none" w="sm" len="sm"/>
                    </a:lnL>
                    <a:solidFill>
                      <a:srgbClr val="E6B8AF"/>
                    </a:solidFill>
                  </a:tcPr>
                </a:tc>
                <a:extLst>
                  <a:ext uri="{0D108BD9-81ED-4DB2-BD59-A6C34878D82A}">
                    <a16:rowId xmlns:a16="http://schemas.microsoft.com/office/drawing/2014/main" val="10003"/>
                  </a:ext>
                </a:extLst>
              </a:tr>
              <a:tr h="301950">
                <a:tc>
                  <a:txBody>
                    <a:bodyPr/>
                    <a:lstStyle/>
                    <a:p>
                      <a:pPr marL="0" lvl="0" indent="0" algn="ctr" rtl="0">
                        <a:spcBef>
                          <a:spcPts val="0"/>
                        </a:spcBef>
                        <a:spcAft>
                          <a:spcPts val="0"/>
                        </a:spcAft>
                        <a:buNone/>
                      </a:pPr>
                      <a:r>
                        <a:rPr lang="es-419" sz="900"/>
                        <a:t>Type of travel</a:t>
                      </a:r>
                      <a:endParaRPr sz="9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endParaRPr/>
                    </a:p>
                  </a:txBody>
                  <a:tcPr marL="63500" marR="63500" marT="63500" marB="63500">
                    <a:lnL w="12700" cap="flat" cmpd="sng">
                      <a:solidFill>
                        <a:srgbClr val="000000"/>
                      </a:solidFill>
                      <a:prstDash val="solid"/>
                      <a:round/>
                      <a:headEnd type="none" w="sm" len="sm"/>
                      <a:tailEnd type="none" w="sm" len="sm"/>
                    </a:lnL>
                    <a:lnT w="12700" cap="flat" cmpd="sng">
                      <a:solidFill>
                        <a:srgbClr val="000000"/>
                      </a:solidFill>
                      <a:prstDash val="solid"/>
                      <a:round/>
                      <a:headEnd type="none" w="sm" len="sm"/>
                      <a:tailEnd type="none" w="sm" len="sm"/>
                    </a:lnT>
                    <a:solidFill>
                      <a:srgbClr val="C9DAF8"/>
                    </a:solidFill>
                  </a:tcPr>
                </a:tc>
                <a:tc>
                  <a:txBody>
                    <a:bodyPr/>
                    <a:lstStyle/>
                    <a:p>
                      <a:pPr marL="0" lvl="0" indent="0" algn="ctr" rtl="0">
                        <a:spcBef>
                          <a:spcPts val="0"/>
                        </a:spcBef>
                        <a:spcAft>
                          <a:spcPts val="0"/>
                        </a:spcAft>
                        <a:buNone/>
                      </a:pPr>
                      <a:r>
                        <a:rPr lang="es-419" sz="900"/>
                        <a:t>Gate location</a:t>
                      </a:r>
                      <a:endParaRPr sz="900"/>
                    </a:p>
                  </a:txBody>
                  <a:tcPr marL="63500" marR="63500" marT="63500" marB="63500">
                    <a:solidFill>
                      <a:srgbClr val="E6B8AF"/>
                    </a:solidFill>
                  </a:tcPr>
                </a:tc>
                <a:extLst>
                  <a:ext uri="{0D108BD9-81ED-4DB2-BD59-A6C34878D82A}">
                    <a16:rowId xmlns:a16="http://schemas.microsoft.com/office/drawing/2014/main" val="10004"/>
                  </a:ext>
                </a:extLst>
              </a:tr>
              <a:tr h="234350">
                <a:tc>
                  <a:txBody>
                    <a:bodyPr/>
                    <a:lstStyle/>
                    <a:p>
                      <a:pPr marL="0" lvl="0" indent="0" algn="ctr" rtl="0">
                        <a:spcBef>
                          <a:spcPts val="0"/>
                        </a:spcBef>
                        <a:spcAft>
                          <a:spcPts val="0"/>
                        </a:spcAft>
                        <a:buNone/>
                      </a:pPr>
                      <a:r>
                        <a:rPr lang="es-419" sz="900"/>
                        <a:t>Class</a:t>
                      </a:r>
                      <a:endParaRPr sz="9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endParaRPr sz="900"/>
                    </a:p>
                  </a:txBody>
                  <a:tcPr marL="63500" marR="63500" marT="63500" marB="63500">
                    <a:lnL w="12700" cap="flat" cmpd="sng">
                      <a:solidFill>
                        <a:srgbClr val="000000"/>
                      </a:solidFill>
                      <a:prstDash val="solid"/>
                      <a:round/>
                      <a:headEnd type="none" w="sm" len="sm"/>
                      <a:tailEnd type="none" w="sm" len="sm"/>
                    </a:lnL>
                    <a:lnB w="12700" cap="flat" cmpd="sng">
                      <a:solidFill>
                        <a:srgbClr val="000000"/>
                      </a:solidFill>
                      <a:prstDash val="solid"/>
                      <a:round/>
                      <a:headEnd type="none" w="sm" len="sm"/>
                      <a:tailEnd type="none" w="sm" len="sm"/>
                    </a:lnB>
                    <a:solidFill>
                      <a:srgbClr val="C9DAF8"/>
                    </a:solidFill>
                  </a:tcPr>
                </a:tc>
                <a:tc>
                  <a:txBody>
                    <a:bodyPr/>
                    <a:lstStyle/>
                    <a:p>
                      <a:pPr marL="0" lvl="0" indent="0" algn="ctr" rtl="0">
                        <a:spcBef>
                          <a:spcPts val="0"/>
                        </a:spcBef>
                        <a:spcAft>
                          <a:spcPts val="0"/>
                        </a:spcAft>
                        <a:buNone/>
                      </a:pPr>
                      <a:r>
                        <a:rPr lang="es-419" sz="900"/>
                        <a:t>Food and drink</a:t>
                      </a:r>
                      <a:endParaRPr sz="900"/>
                    </a:p>
                  </a:txBody>
                  <a:tcPr marL="63500" marR="63500" marT="63500" marB="63500">
                    <a:solidFill>
                      <a:srgbClr val="E6B8AF"/>
                    </a:solidFill>
                  </a:tcPr>
                </a:tc>
                <a:extLst>
                  <a:ext uri="{0D108BD9-81ED-4DB2-BD59-A6C34878D82A}">
                    <a16:rowId xmlns:a16="http://schemas.microsoft.com/office/drawing/2014/main" val="10005"/>
                  </a:ext>
                </a:extLst>
              </a:tr>
              <a:tr h="301950">
                <a:tc>
                  <a:txBody>
                    <a:bodyPr/>
                    <a:lstStyle/>
                    <a:p>
                      <a:pPr marL="0" lvl="0" indent="0" algn="ctr" rtl="0">
                        <a:spcBef>
                          <a:spcPts val="0"/>
                        </a:spcBef>
                        <a:spcAft>
                          <a:spcPts val="0"/>
                        </a:spcAft>
                        <a:buNone/>
                      </a:pPr>
                      <a:endParaRPr sz="900"/>
                    </a:p>
                  </a:txBody>
                  <a:tcPr marL="63500" marR="63500" marT="63500" marB="63500">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solidFill>
                      <a:srgbClr val="FFF2CC"/>
                    </a:solidFill>
                  </a:tcPr>
                </a:tc>
                <a:tc>
                  <a:txBody>
                    <a:bodyPr/>
                    <a:lstStyle/>
                    <a:p>
                      <a:pPr marL="0" lvl="0" indent="0" algn="l" rtl="0">
                        <a:spcBef>
                          <a:spcPts val="0"/>
                        </a:spcBef>
                        <a:spcAft>
                          <a:spcPts val="0"/>
                        </a:spcAft>
                        <a:buNone/>
                      </a:pP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9DAF8"/>
                    </a:solidFill>
                  </a:tcPr>
                </a:tc>
                <a:tc>
                  <a:txBody>
                    <a:bodyPr/>
                    <a:lstStyle/>
                    <a:p>
                      <a:pPr marL="0" lvl="0" indent="0" algn="ctr" rtl="0">
                        <a:spcBef>
                          <a:spcPts val="0"/>
                        </a:spcBef>
                        <a:spcAft>
                          <a:spcPts val="0"/>
                        </a:spcAft>
                        <a:buNone/>
                      </a:pPr>
                      <a:r>
                        <a:rPr lang="es-419" sz="900"/>
                        <a:t>Online boarding</a:t>
                      </a:r>
                      <a:endParaRPr sz="900"/>
                    </a:p>
                  </a:txBody>
                  <a:tcPr marL="63500" marR="63500" marT="63500" marB="63500">
                    <a:lnL w="12700" cap="flat" cmpd="sng">
                      <a:solidFill>
                        <a:srgbClr val="000000"/>
                      </a:solidFill>
                      <a:prstDash val="solid"/>
                      <a:round/>
                      <a:headEnd type="none" w="sm" len="sm"/>
                      <a:tailEnd type="none" w="sm" len="sm"/>
                    </a:lnL>
                    <a:solidFill>
                      <a:srgbClr val="E6B8AF"/>
                    </a:solidFill>
                  </a:tcPr>
                </a:tc>
                <a:extLst>
                  <a:ext uri="{0D108BD9-81ED-4DB2-BD59-A6C34878D82A}">
                    <a16:rowId xmlns:a16="http://schemas.microsoft.com/office/drawing/2014/main" val="10006"/>
                  </a:ext>
                </a:extLst>
              </a:tr>
              <a:tr h="301950">
                <a:tc>
                  <a:txBody>
                    <a:bodyPr/>
                    <a:lstStyle/>
                    <a:p>
                      <a:pPr marL="0" lvl="0" indent="0" algn="ctr" rtl="0">
                        <a:spcBef>
                          <a:spcPts val="0"/>
                        </a:spcBef>
                        <a:spcAft>
                          <a:spcPts val="0"/>
                        </a:spcAft>
                        <a:buNone/>
                      </a:pPr>
                      <a:endParaRPr sz="900"/>
                    </a:p>
                  </a:txBody>
                  <a:tcPr marL="63500" marR="63500" marT="63500" marB="63500">
                    <a:lnR w="12700" cap="flat" cmpd="sng">
                      <a:solidFill>
                        <a:srgbClr val="000000"/>
                      </a:solidFill>
                      <a:prstDash val="solid"/>
                      <a:round/>
                      <a:headEnd type="none" w="sm" len="sm"/>
                      <a:tailEnd type="none" w="sm" len="sm"/>
                    </a:lnR>
                    <a:solidFill>
                      <a:srgbClr val="FFF2CC"/>
                    </a:solidFill>
                  </a:tcPr>
                </a:tc>
                <a:tc>
                  <a:txBody>
                    <a:bodyPr/>
                    <a:lstStyle/>
                    <a:p>
                      <a:pPr marL="0" lvl="0" indent="0" algn="l" rtl="0">
                        <a:spcBef>
                          <a:spcPts val="0"/>
                        </a:spcBef>
                        <a:spcAft>
                          <a:spcPts val="0"/>
                        </a:spcAft>
                        <a:buNone/>
                      </a:pP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9DAF8"/>
                    </a:solidFill>
                  </a:tcPr>
                </a:tc>
                <a:tc>
                  <a:txBody>
                    <a:bodyPr/>
                    <a:lstStyle/>
                    <a:p>
                      <a:pPr marL="0" lvl="0" indent="0" algn="ctr" rtl="0">
                        <a:spcBef>
                          <a:spcPts val="0"/>
                        </a:spcBef>
                        <a:spcAft>
                          <a:spcPts val="0"/>
                        </a:spcAft>
                        <a:buNone/>
                      </a:pPr>
                      <a:r>
                        <a:rPr lang="es-419" sz="900"/>
                        <a:t>Seat comfort</a:t>
                      </a:r>
                      <a:endParaRPr sz="900"/>
                    </a:p>
                  </a:txBody>
                  <a:tcPr marL="63500" marR="63500" marT="63500" marB="63500">
                    <a:lnL w="12700" cap="flat" cmpd="sng">
                      <a:solidFill>
                        <a:srgbClr val="000000"/>
                      </a:solidFill>
                      <a:prstDash val="solid"/>
                      <a:round/>
                      <a:headEnd type="none" w="sm" len="sm"/>
                      <a:tailEnd type="none" w="sm" len="sm"/>
                    </a:lnL>
                    <a:solidFill>
                      <a:srgbClr val="E6B8AF"/>
                    </a:solidFill>
                  </a:tcPr>
                </a:tc>
                <a:extLst>
                  <a:ext uri="{0D108BD9-81ED-4DB2-BD59-A6C34878D82A}">
                    <a16:rowId xmlns:a16="http://schemas.microsoft.com/office/drawing/2014/main" val="10007"/>
                  </a:ext>
                </a:extLst>
              </a:tr>
              <a:tr h="288850">
                <a:tc>
                  <a:txBody>
                    <a:bodyPr/>
                    <a:lstStyle/>
                    <a:p>
                      <a:pPr marL="0" lvl="0" indent="0" algn="ctr" rtl="0">
                        <a:spcBef>
                          <a:spcPts val="0"/>
                        </a:spcBef>
                        <a:spcAft>
                          <a:spcPts val="0"/>
                        </a:spcAft>
                        <a:buNone/>
                      </a:pPr>
                      <a:endParaRPr sz="900"/>
                    </a:p>
                  </a:txBody>
                  <a:tcPr marL="63500" marR="63500" marT="63500" marB="63500">
                    <a:lnR w="12700" cap="flat" cmpd="sng">
                      <a:solidFill>
                        <a:srgbClr val="000000"/>
                      </a:solidFill>
                      <a:prstDash val="solid"/>
                      <a:round/>
                      <a:headEnd type="none" w="sm" len="sm"/>
                      <a:tailEnd type="none" w="sm" len="sm"/>
                    </a:lnR>
                    <a:solidFill>
                      <a:srgbClr val="FFF2CC"/>
                    </a:solidFill>
                  </a:tcPr>
                </a:tc>
                <a:tc>
                  <a:txBody>
                    <a:bodyPr/>
                    <a:lstStyle/>
                    <a:p>
                      <a:pPr marL="0" lvl="0" indent="0" algn="l" rtl="0">
                        <a:spcBef>
                          <a:spcPts val="0"/>
                        </a:spcBef>
                        <a:spcAft>
                          <a:spcPts val="0"/>
                        </a:spcAft>
                        <a:buNone/>
                      </a:pPr>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9DAF8"/>
                    </a:solidFill>
                  </a:tcPr>
                </a:tc>
                <a:tc>
                  <a:txBody>
                    <a:bodyPr/>
                    <a:lstStyle/>
                    <a:p>
                      <a:pPr marL="0" lvl="0" indent="0" algn="ctr" rtl="0">
                        <a:spcBef>
                          <a:spcPts val="0"/>
                        </a:spcBef>
                        <a:spcAft>
                          <a:spcPts val="0"/>
                        </a:spcAft>
                        <a:buNone/>
                      </a:pPr>
                      <a:r>
                        <a:rPr lang="es-419" sz="900"/>
                        <a:t>Inflight entertainment</a:t>
                      </a:r>
                      <a:endParaRPr sz="900"/>
                    </a:p>
                  </a:txBody>
                  <a:tcPr marL="63500" marR="63500" marT="63500" marB="63500">
                    <a:lnL w="12700" cap="flat" cmpd="sng">
                      <a:solidFill>
                        <a:srgbClr val="000000"/>
                      </a:solidFill>
                      <a:prstDash val="solid"/>
                      <a:round/>
                      <a:headEnd type="none" w="sm" len="sm"/>
                      <a:tailEnd type="none" w="sm" len="sm"/>
                    </a:lnL>
                    <a:solidFill>
                      <a:srgbClr val="E6B8AF"/>
                    </a:solidFill>
                  </a:tcPr>
                </a:tc>
                <a:extLst>
                  <a:ext uri="{0D108BD9-81ED-4DB2-BD59-A6C34878D82A}">
                    <a16:rowId xmlns:a16="http://schemas.microsoft.com/office/drawing/2014/main" val="10008"/>
                  </a:ext>
                </a:extLst>
              </a:tr>
              <a:tr h="234350">
                <a:tc>
                  <a:txBody>
                    <a:bodyPr/>
                    <a:lstStyle/>
                    <a:p>
                      <a:pPr marL="0" lvl="0" indent="0" algn="ctr" rtl="0">
                        <a:spcBef>
                          <a:spcPts val="0"/>
                        </a:spcBef>
                        <a:spcAft>
                          <a:spcPts val="0"/>
                        </a:spcAft>
                        <a:buNone/>
                      </a:pPr>
                      <a:endParaRPr sz="900"/>
                    </a:p>
                  </a:txBody>
                  <a:tcPr marL="63500" marR="63500" marT="63500" marB="63500">
                    <a:solidFill>
                      <a:srgbClr val="FFF2CC"/>
                    </a:solidFill>
                  </a:tcPr>
                </a:tc>
                <a:tc>
                  <a:txBody>
                    <a:bodyPr/>
                    <a:lstStyle/>
                    <a:p>
                      <a:pPr marL="0" lvl="0" indent="0" algn="ctr" rtl="0">
                        <a:spcBef>
                          <a:spcPts val="0"/>
                        </a:spcBef>
                        <a:spcAft>
                          <a:spcPts val="0"/>
                        </a:spcAft>
                        <a:buNone/>
                      </a:pPr>
                      <a:endParaRPr sz="900"/>
                    </a:p>
                  </a:txBody>
                  <a:tcPr marL="63500" marR="63500" marT="63500" marB="63500">
                    <a:lnT w="12700" cap="flat" cmpd="sng">
                      <a:solidFill>
                        <a:srgbClr val="000000"/>
                      </a:solidFill>
                      <a:prstDash val="solid"/>
                      <a:round/>
                      <a:headEnd type="none" w="sm" len="sm"/>
                      <a:tailEnd type="none" w="sm" len="sm"/>
                    </a:lnT>
                    <a:solidFill>
                      <a:srgbClr val="C9DAF8"/>
                    </a:solidFill>
                  </a:tcPr>
                </a:tc>
                <a:tc>
                  <a:txBody>
                    <a:bodyPr/>
                    <a:lstStyle/>
                    <a:p>
                      <a:pPr marL="0" lvl="0" indent="0" algn="ctr" rtl="0">
                        <a:spcBef>
                          <a:spcPts val="0"/>
                        </a:spcBef>
                        <a:spcAft>
                          <a:spcPts val="0"/>
                        </a:spcAft>
                        <a:buNone/>
                      </a:pPr>
                      <a:r>
                        <a:rPr lang="es-419" sz="900"/>
                        <a:t>On-board service</a:t>
                      </a:r>
                      <a:endParaRPr sz="900"/>
                    </a:p>
                  </a:txBody>
                  <a:tcPr marL="63500" marR="63500" marT="63500" marB="63500">
                    <a:solidFill>
                      <a:srgbClr val="E6B8AF"/>
                    </a:solidFill>
                  </a:tcPr>
                </a:tc>
                <a:extLst>
                  <a:ext uri="{0D108BD9-81ED-4DB2-BD59-A6C34878D82A}">
                    <a16:rowId xmlns:a16="http://schemas.microsoft.com/office/drawing/2014/main" val="10009"/>
                  </a:ext>
                </a:extLst>
              </a:tr>
              <a:tr h="234350">
                <a:tc>
                  <a:txBody>
                    <a:bodyPr/>
                    <a:lstStyle/>
                    <a:p>
                      <a:pPr marL="0" lvl="0" indent="0" algn="ctr" rtl="0">
                        <a:spcBef>
                          <a:spcPts val="0"/>
                        </a:spcBef>
                        <a:spcAft>
                          <a:spcPts val="0"/>
                        </a:spcAft>
                        <a:buNone/>
                      </a:pPr>
                      <a:endParaRPr sz="900"/>
                    </a:p>
                  </a:txBody>
                  <a:tcPr marL="63500" marR="63500" marT="63500" marB="63500">
                    <a:solidFill>
                      <a:srgbClr val="FFF2CC"/>
                    </a:solidFill>
                  </a:tcPr>
                </a:tc>
                <a:tc>
                  <a:txBody>
                    <a:bodyPr/>
                    <a:lstStyle/>
                    <a:p>
                      <a:pPr marL="0" lvl="0" indent="0" algn="ctr" rtl="0">
                        <a:spcBef>
                          <a:spcPts val="0"/>
                        </a:spcBef>
                        <a:spcAft>
                          <a:spcPts val="0"/>
                        </a:spcAft>
                        <a:buNone/>
                      </a:pPr>
                      <a:endParaRPr sz="900"/>
                    </a:p>
                  </a:txBody>
                  <a:tcPr marL="63500" marR="63500" marT="63500" marB="63500">
                    <a:solidFill>
                      <a:srgbClr val="C9DAF8"/>
                    </a:solidFill>
                  </a:tcPr>
                </a:tc>
                <a:tc>
                  <a:txBody>
                    <a:bodyPr/>
                    <a:lstStyle/>
                    <a:p>
                      <a:pPr marL="0" lvl="0" indent="0" algn="ctr" rtl="0">
                        <a:spcBef>
                          <a:spcPts val="0"/>
                        </a:spcBef>
                        <a:spcAft>
                          <a:spcPts val="0"/>
                        </a:spcAft>
                        <a:buNone/>
                      </a:pPr>
                      <a:r>
                        <a:rPr lang="es-419" sz="900"/>
                        <a:t>Leg room service</a:t>
                      </a:r>
                      <a:endParaRPr sz="900"/>
                    </a:p>
                  </a:txBody>
                  <a:tcPr marL="63500" marR="63500" marT="63500" marB="63500">
                    <a:solidFill>
                      <a:srgbClr val="E6B8AF"/>
                    </a:solidFill>
                  </a:tcPr>
                </a:tc>
                <a:extLst>
                  <a:ext uri="{0D108BD9-81ED-4DB2-BD59-A6C34878D82A}">
                    <a16:rowId xmlns:a16="http://schemas.microsoft.com/office/drawing/2014/main" val="10010"/>
                  </a:ext>
                </a:extLst>
              </a:tr>
              <a:tr h="234350">
                <a:tc>
                  <a:txBody>
                    <a:bodyPr/>
                    <a:lstStyle/>
                    <a:p>
                      <a:pPr marL="0" lvl="0" indent="0" algn="ctr" rtl="0">
                        <a:spcBef>
                          <a:spcPts val="0"/>
                        </a:spcBef>
                        <a:spcAft>
                          <a:spcPts val="0"/>
                        </a:spcAft>
                        <a:buNone/>
                      </a:pPr>
                      <a:endParaRPr sz="900"/>
                    </a:p>
                  </a:txBody>
                  <a:tcPr marL="63500" marR="63500" marT="63500" marB="63500">
                    <a:solidFill>
                      <a:srgbClr val="FFF2CC"/>
                    </a:solidFill>
                  </a:tcPr>
                </a:tc>
                <a:tc>
                  <a:txBody>
                    <a:bodyPr/>
                    <a:lstStyle/>
                    <a:p>
                      <a:pPr marL="0" lvl="0" indent="0" algn="ctr" rtl="0">
                        <a:spcBef>
                          <a:spcPts val="0"/>
                        </a:spcBef>
                        <a:spcAft>
                          <a:spcPts val="0"/>
                        </a:spcAft>
                        <a:buNone/>
                      </a:pPr>
                      <a:endParaRPr sz="900"/>
                    </a:p>
                  </a:txBody>
                  <a:tcPr marL="63500" marR="63500" marT="63500" marB="63500">
                    <a:solidFill>
                      <a:srgbClr val="C9DAF8"/>
                    </a:solidFill>
                  </a:tcPr>
                </a:tc>
                <a:tc>
                  <a:txBody>
                    <a:bodyPr/>
                    <a:lstStyle/>
                    <a:p>
                      <a:pPr marL="0" lvl="0" indent="0" algn="ctr" rtl="0">
                        <a:spcBef>
                          <a:spcPts val="0"/>
                        </a:spcBef>
                        <a:spcAft>
                          <a:spcPts val="0"/>
                        </a:spcAft>
                        <a:buNone/>
                      </a:pPr>
                      <a:r>
                        <a:rPr lang="es-419" sz="900"/>
                        <a:t>Baggage handling</a:t>
                      </a:r>
                      <a:endParaRPr sz="900"/>
                    </a:p>
                  </a:txBody>
                  <a:tcPr marL="63500" marR="63500" marT="63500" marB="63500">
                    <a:solidFill>
                      <a:srgbClr val="E6B8AF"/>
                    </a:solidFill>
                  </a:tcPr>
                </a:tc>
                <a:extLst>
                  <a:ext uri="{0D108BD9-81ED-4DB2-BD59-A6C34878D82A}">
                    <a16:rowId xmlns:a16="http://schemas.microsoft.com/office/drawing/2014/main" val="10011"/>
                  </a:ext>
                </a:extLst>
              </a:tr>
              <a:tr h="234350">
                <a:tc>
                  <a:txBody>
                    <a:bodyPr/>
                    <a:lstStyle/>
                    <a:p>
                      <a:pPr marL="0" lvl="0" indent="0" algn="ctr" rtl="0">
                        <a:spcBef>
                          <a:spcPts val="0"/>
                        </a:spcBef>
                        <a:spcAft>
                          <a:spcPts val="0"/>
                        </a:spcAft>
                        <a:buNone/>
                      </a:pPr>
                      <a:endParaRPr sz="900"/>
                    </a:p>
                  </a:txBody>
                  <a:tcPr marL="63500" marR="63500" marT="63500" marB="63500">
                    <a:solidFill>
                      <a:srgbClr val="FFF2CC"/>
                    </a:solidFill>
                  </a:tcPr>
                </a:tc>
                <a:tc>
                  <a:txBody>
                    <a:bodyPr/>
                    <a:lstStyle/>
                    <a:p>
                      <a:pPr marL="0" lvl="0" indent="0" algn="ctr" rtl="0">
                        <a:spcBef>
                          <a:spcPts val="0"/>
                        </a:spcBef>
                        <a:spcAft>
                          <a:spcPts val="0"/>
                        </a:spcAft>
                        <a:buNone/>
                      </a:pPr>
                      <a:endParaRPr sz="900"/>
                    </a:p>
                  </a:txBody>
                  <a:tcPr marL="63500" marR="63500" marT="63500" marB="63500">
                    <a:solidFill>
                      <a:srgbClr val="C9DAF8"/>
                    </a:solidFill>
                  </a:tcPr>
                </a:tc>
                <a:tc>
                  <a:txBody>
                    <a:bodyPr/>
                    <a:lstStyle/>
                    <a:p>
                      <a:pPr marL="0" lvl="0" indent="0" algn="ctr" rtl="0">
                        <a:spcBef>
                          <a:spcPts val="0"/>
                        </a:spcBef>
                        <a:spcAft>
                          <a:spcPts val="0"/>
                        </a:spcAft>
                        <a:buNone/>
                      </a:pPr>
                      <a:r>
                        <a:rPr lang="es-419" sz="900"/>
                        <a:t>Check-in service</a:t>
                      </a:r>
                      <a:endParaRPr sz="900"/>
                    </a:p>
                  </a:txBody>
                  <a:tcPr marL="63500" marR="63500" marT="63500" marB="63500">
                    <a:solidFill>
                      <a:srgbClr val="E6B8AF"/>
                    </a:solidFill>
                  </a:tcPr>
                </a:tc>
                <a:extLst>
                  <a:ext uri="{0D108BD9-81ED-4DB2-BD59-A6C34878D82A}">
                    <a16:rowId xmlns:a16="http://schemas.microsoft.com/office/drawing/2014/main" val="10012"/>
                  </a:ext>
                </a:extLst>
              </a:tr>
              <a:tr h="234350">
                <a:tc>
                  <a:txBody>
                    <a:bodyPr/>
                    <a:lstStyle/>
                    <a:p>
                      <a:pPr marL="0" lvl="0" indent="0" algn="ctr" rtl="0">
                        <a:spcBef>
                          <a:spcPts val="0"/>
                        </a:spcBef>
                        <a:spcAft>
                          <a:spcPts val="0"/>
                        </a:spcAft>
                        <a:buNone/>
                      </a:pPr>
                      <a:endParaRPr sz="900"/>
                    </a:p>
                  </a:txBody>
                  <a:tcPr marL="63500" marR="63500" marT="63500" marB="63500">
                    <a:solidFill>
                      <a:srgbClr val="FFF2CC"/>
                    </a:solidFill>
                  </a:tcPr>
                </a:tc>
                <a:tc>
                  <a:txBody>
                    <a:bodyPr/>
                    <a:lstStyle/>
                    <a:p>
                      <a:pPr marL="0" lvl="0" indent="0" algn="ctr" rtl="0">
                        <a:spcBef>
                          <a:spcPts val="0"/>
                        </a:spcBef>
                        <a:spcAft>
                          <a:spcPts val="0"/>
                        </a:spcAft>
                        <a:buNone/>
                      </a:pPr>
                      <a:endParaRPr sz="900"/>
                    </a:p>
                  </a:txBody>
                  <a:tcPr marL="63500" marR="63500" marT="63500" marB="63500">
                    <a:solidFill>
                      <a:srgbClr val="C9DAF8"/>
                    </a:solidFill>
                  </a:tcPr>
                </a:tc>
                <a:tc>
                  <a:txBody>
                    <a:bodyPr/>
                    <a:lstStyle/>
                    <a:p>
                      <a:pPr marL="0" lvl="0" indent="0" algn="ctr" rtl="0">
                        <a:spcBef>
                          <a:spcPts val="0"/>
                        </a:spcBef>
                        <a:spcAft>
                          <a:spcPts val="0"/>
                        </a:spcAft>
                        <a:buNone/>
                      </a:pPr>
                      <a:r>
                        <a:rPr lang="es-419" sz="900"/>
                        <a:t>Inflight service</a:t>
                      </a:r>
                      <a:endParaRPr sz="900"/>
                    </a:p>
                  </a:txBody>
                  <a:tcPr marL="63500" marR="63500" marT="63500" marB="63500">
                    <a:solidFill>
                      <a:srgbClr val="E6B8AF"/>
                    </a:solidFill>
                  </a:tcPr>
                </a:tc>
                <a:extLst>
                  <a:ext uri="{0D108BD9-81ED-4DB2-BD59-A6C34878D82A}">
                    <a16:rowId xmlns:a16="http://schemas.microsoft.com/office/drawing/2014/main" val="10013"/>
                  </a:ext>
                </a:extLst>
              </a:tr>
              <a:tr h="234350">
                <a:tc>
                  <a:txBody>
                    <a:bodyPr/>
                    <a:lstStyle/>
                    <a:p>
                      <a:pPr marL="0" lvl="0" indent="0" algn="ctr" rtl="0">
                        <a:spcBef>
                          <a:spcPts val="0"/>
                        </a:spcBef>
                        <a:spcAft>
                          <a:spcPts val="0"/>
                        </a:spcAft>
                        <a:buNone/>
                      </a:pPr>
                      <a:endParaRPr sz="900"/>
                    </a:p>
                  </a:txBody>
                  <a:tcPr marL="63500" marR="63500" marT="63500" marB="63500">
                    <a:solidFill>
                      <a:srgbClr val="FFF2CC"/>
                    </a:solidFill>
                  </a:tcPr>
                </a:tc>
                <a:tc>
                  <a:txBody>
                    <a:bodyPr/>
                    <a:lstStyle/>
                    <a:p>
                      <a:pPr marL="0" lvl="0" indent="0" algn="ctr" rtl="0">
                        <a:spcBef>
                          <a:spcPts val="0"/>
                        </a:spcBef>
                        <a:spcAft>
                          <a:spcPts val="0"/>
                        </a:spcAft>
                        <a:buNone/>
                      </a:pPr>
                      <a:endParaRPr sz="900"/>
                    </a:p>
                  </a:txBody>
                  <a:tcPr marL="63500" marR="63500" marT="63500" marB="63500">
                    <a:solidFill>
                      <a:srgbClr val="C9DAF8"/>
                    </a:solidFill>
                  </a:tcPr>
                </a:tc>
                <a:tc>
                  <a:txBody>
                    <a:bodyPr/>
                    <a:lstStyle/>
                    <a:p>
                      <a:pPr marL="0" lvl="0" indent="0" algn="ctr" rtl="0">
                        <a:spcBef>
                          <a:spcPts val="0"/>
                        </a:spcBef>
                        <a:spcAft>
                          <a:spcPts val="0"/>
                        </a:spcAft>
                        <a:buNone/>
                      </a:pPr>
                      <a:r>
                        <a:rPr lang="es-419" sz="900"/>
                        <a:t>Cleanliness</a:t>
                      </a:r>
                      <a:endParaRPr sz="900"/>
                    </a:p>
                  </a:txBody>
                  <a:tcPr marL="63500" marR="63500" marT="63500" marB="63500">
                    <a:solidFill>
                      <a:srgbClr val="E6B8AF"/>
                    </a:solidFill>
                  </a:tcPr>
                </a:tc>
                <a:extLst>
                  <a:ext uri="{0D108BD9-81ED-4DB2-BD59-A6C34878D82A}">
                    <a16:rowId xmlns:a16="http://schemas.microsoft.com/office/drawing/2014/main" val="10014"/>
                  </a:ext>
                </a:extLst>
              </a:tr>
            </a:tbl>
          </a:graphicData>
        </a:graphic>
      </p:graphicFrame>
      <p:sp>
        <p:nvSpPr>
          <p:cNvPr id="135" name="Google Shape;135;p19"/>
          <p:cNvSpPr txBox="1"/>
          <p:nvPr/>
        </p:nvSpPr>
        <p:spPr>
          <a:xfrm>
            <a:off x="718275" y="3597325"/>
            <a:ext cx="1378800" cy="431100"/>
          </a:xfrm>
          <a:prstGeom prst="rect">
            <a:avLst/>
          </a:prstGeom>
          <a:solidFill>
            <a:srgbClr val="F6B26B"/>
          </a:solidFill>
          <a:ln w="38100" cap="flat" cmpd="sng">
            <a:solidFill>
              <a:schemeClr val="accent3"/>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s-419" sz="1600" b="1">
                <a:solidFill>
                  <a:schemeClr val="accent3"/>
                </a:solidFill>
              </a:rPr>
              <a:t>Satisfaction</a:t>
            </a:r>
            <a:endParaRPr sz="2100" b="1">
              <a:solidFill>
                <a:schemeClr val="accent3"/>
              </a:solidFill>
            </a:endParaRPr>
          </a:p>
        </p:txBody>
      </p:sp>
      <p:sp>
        <p:nvSpPr>
          <p:cNvPr id="136" name="Google Shape;136;p19"/>
          <p:cNvSpPr txBox="1"/>
          <p:nvPr/>
        </p:nvSpPr>
        <p:spPr>
          <a:xfrm>
            <a:off x="358425" y="2829525"/>
            <a:ext cx="20985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1600">
                <a:latin typeface="Lato"/>
                <a:ea typeface="Lato"/>
                <a:cs typeface="Lato"/>
                <a:sym typeface="Lato"/>
              </a:rPr>
              <a:t>Variable Target</a:t>
            </a:r>
            <a:endParaRPr sz="1600">
              <a:latin typeface="Lato"/>
              <a:ea typeface="Lato"/>
              <a:cs typeface="Lato"/>
              <a:sym typeface="Lato"/>
            </a:endParaRPr>
          </a:p>
        </p:txBody>
      </p:sp>
      <p:cxnSp>
        <p:nvCxnSpPr>
          <p:cNvPr id="137" name="Google Shape;137;p19"/>
          <p:cNvCxnSpPr/>
          <p:nvPr/>
        </p:nvCxnSpPr>
        <p:spPr>
          <a:xfrm>
            <a:off x="1407675" y="3174900"/>
            <a:ext cx="0" cy="336600"/>
          </a:xfrm>
          <a:prstGeom prst="straightConnector1">
            <a:avLst/>
          </a:prstGeom>
          <a:noFill/>
          <a:ln w="9525" cap="flat" cmpd="sng">
            <a:solidFill>
              <a:schemeClr val="dk2"/>
            </a:solidFill>
            <a:prstDash val="solid"/>
            <a:round/>
            <a:headEnd type="none" w="med" len="med"/>
            <a:tailEnd type="triangle" w="med" len="med"/>
          </a:ln>
        </p:spPr>
      </p:cxnSp>
      <p:sp>
        <p:nvSpPr>
          <p:cNvPr id="138" name="Google Shape;138;p19"/>
          <p:cNvSpPr txBox="1"/>
          <p:nvPr/>
        </p:nvSpPr>
        <p:spPr>
          <a:xfrm>
            <a:off x="602625" y="1630300"/>
            <a:ext cx="1854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a:latin typeface="Lato"/>
                <a:ea typeface="Lato"/>
                <a:cs typeface="Lato"/>
                <a:sym typeface="Lato"/>
              </a:rPr>
              <a:t>Variables de análisis</a:t>
            </a:r>
            <a:endParaRPr>
              <a:latin typeface="Lato"/>
              <a:ea typeface="Lato"/>
              <a:cs typeface="Lato"/>
              <a:sym typeface="Lato"/>
            </a:endParaRPr>
          </a:p>
        </p:txBody>
      </p:sp>
      <p:cxnSp>
        <p:nvCxnSpPr>
          <p:cNvPr id="139" name="Google Shape;139;p19"/>
          <p:cNvCxnSpPr/>
          <p:nvPr/>
        </p:nvCxnSpPr>
        <p:spPr>
          <a:xfrm>
            <a:off x="2363400" y="1826800"/>
            <a:ext cx="589800" cy="7200"/>
          </a:xfrm>
          <a:prstGeom prst="straightConnector1">
            <a:avLst/>
          </a:prstGeom>
          <a:noFill/>
          <a:ln w="9525" cap="flat" cmpd="sng">
            <a:solidFill>
              <a:schemeClr val="dk2"/>
            </a:solidFill>
            <a:prstDash val="solid"/>
            <a:round/>
            <a:headEnd type="none" w="med" len="med"/>
            <a:tailEnd type="triangle" w="med" len="med"/>
          </a:ln>
        </p:spPr>
      </p:cxnSp>
      <p:pic>
        <p:nvPicPr>
          <p:cNvPr id="140" name="Google Shape;140;p19"/>
          <p:cNvPicPr preferRelativeResize="0"/>
          <p:nvPr/>
        </p:nvPicPr>
        <p:blipFill>
          <a:blip r:embed="rId3">
            <a:alphaModFix/>
          </a:blip>
          <a:stretch>
            <a:fillRect/>
          </a:stretch>
        </p:blipFill>
        <p:spPr>
          <a:xfrm>
            <a:off x="8539175" y="0"/>
            <a:ext cx="484376" cy="484376"/>
          </a:xfrm>
          <a:prstGeom prst="rect">
            <a:avLst/>
          </a:prstGeom>
          <a:noFill/>
          <a:ln>
            <a:noFill/>
          </a:ln>
        </p:spPr>
      </p:pic>
      <p:sp>
        <p:nvSpPr>
          <p:cNvPr id="141" name="Google Shape;141;p19"/>
          <p:cNvSpPr txBox="1">
            <a:spLocks noGrp="1"/>
          </p:cNvSpPr>
          <p:nvPr>
            <p:ph type="title"/>
          </p:nvPr>
        </p:nvSpPr>
        <p:spPr>
          <a:xfrm>
            <a:off x="6285800" y="0"/>
            <a:ext cx="2232300" cy="48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419" sz="2240">
                <a:solidFill>
                  <a:srgbClr val="BEBEBE"/>
                </a:solidFill>
              </a:rPr>
              <a:t>Introducción</a:t>
            </a:r>
            <a:endParaRPr sz="2240">
              <a:solidFill>
                <a:srgbClr val="BEBEBE"/>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0"/>
          <p:cNvSpPr txBox="1">
            <a:spLocks noGrp="1"/>
          </p:cNvSpPr>
          <p:nvPr>
            <p:ph type="title"/>
          </p:nvPr>
        </p:nvSpPr>
        <p:spPr>
          <a:xfrm>
            <a:off x="668225" y="5430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Pasos previos a la obtención de los resultados</a:t>
            </a:r>
            <a:endParaRPr/>
          </a:p>
        </p:txBody>
      </p:sp>
      <p:sp>
        <p:nvSpPr>
          <p:cNvPr id="147" name="Google Shape;147;p20"/>
          <p:cNvSpPr txBox="1">
            <a:spLocks noGrp="1"/>
          </p:cNvSpPr>
          <p:nvPr>
            <p:ph type="body" idx="1"/>
          </p:nvPr>
        </p:nvSpPr>
        <p:spPr>
          <a:xfrm>
            <a:off x="727650" y="1310800"/>
            <a:ext cx="7688700" cy="6978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s-419" sz="1400">
                <a:solidFill>
                  <a:srgbClr val="212121"/>
                </a:solidFill>
                <a:highlight>
                  <a:srgbClr val="FFFFFF"/>
                </a:highlight>
                <a:latin typeface="Roboto"/>
                <a:ea typeface="Roboto"/>
                <a:cs typeface="Roboto"/>
                <a:sym typeface="Roboto"/>
              </a:rPr>
              <a:t>Se utilizaron las librerías </a:t>
            </a:r>
            <a:r>
              <a:rPr lang="es-419" sz="1400" b="1">
                <a:solidFill>
                  <a:srgbClr val="212121"/>
                </a:solidFill>
                <a:highlight>
                  <a:srgbClr val="FFFFFF"/>
                </a:highlight>
                <a:latin typeface="Roboto"/>
                <a:ea typeface="Roboto"/>
                <a:cs typeface="Roboto"/>
                <a:sym typeface="Roboto"/>
              </a:rPr>
              <a:t>Numpy, Pandas, Matplotlib, Seaborn, Letsplot y Sklearn </a:t>
            </a:r>
            <a:r>
              <a:rPr lang="es-419" sz="1400">
                <a:solidFill>
                  <a:srgbClr val="212121"/>
                </a:solidFill>
                <a:highlight>
                  <a:srgbClr val="FFFFFF"/>
                </a:highlight>
                <a:latin typeface="Roboto"/>
                <a:ea typeface="Roboto"/>
                <a:cs typeface="Roboto"/>
                <a:sym typeface="Roboto"/>
              </a:rPr>
              <a:t>de Python para la limpieza, el procesamiento y la obtención de los resultados del modelo</a:t>
            </a:r>
            <a:endParaRPr sz="1400">
              <a:solidFill>
                <a:srgbClr val="212121"/>
              </a:solidFill>
              <a:highlight>
                <a:srgbClr val="FFFFFF"/>
              </a:highlight>
              <a:latin typeface="Roboto"/>
              <a:ea typeface="Roboto"/>
              <a:cs typeface="Roboto"/>
              <a:sym typeface="Roboto"/>
            </a:endParaRPr>
          </a:p>
        </p:txBody>
      </p:sp>
      <p:sp>
        <p:nvSpPr>
          <p:cNvPr id="148" name="Google Shape;148;p20"/>
          <p:cNvSpPr txBox="1">
            <a:spLocks noGrp="1"/>
          </p:cNvSpPr>
          <p:nvPr>
            <p:ph type="body" idx="1"/>
          </p:nvPr>
        </p:nvSpPr>
        <p:spPr>
          <a:xfrm>
            <a:off x="838775" y="2084800"/>
            <a:ext cx="7688700" cy="28977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s-419" sz="1400">
                <a:solidFill>
                  <a:srgbClr val="212121"/>
                </a:solidFill>
                <a:highlight>
                  <a:srgbClr val="FFFFFF"/>
                </a:highlight>
                <a:latin typeface="Roboto"/>
                <a:ea typeface="Roboto"/>
                <a:cs typeface="Roboto"/>
                <a:sym typeface="Roboto"/>
              </a:rPr>
              <a:t>El dataset se  dividió en un data frame para prueba, y uno para realizar el testeo, y ambos se subieron a la plataforma Github</a:t>
            </a:r>
            <a:endParaRPr sz="1400">
              <a:solidFill>
                <a:srgbClr val="212121"/>
              </a:solidFill>
              <a:highlight>
                <a:srgbClr val="FFFFFF"/>
              </a:highlight>
              <a:latin typeface="Roboto"/>
              <a:ea typeface="Roboto"/>
              <a:cs typeface="Roboto"/>
              <a:sym typeface="Roboto"/>
            </a:endParaRPr>
          </a:p>
          <a:p>
            <a:pPr marL="457200" lvl="0" indent="-317500" algn="l" rtl="0">
              <a:spcBef>
                <a:spcPts val="0"/>
              </a:spcBef>
              <a:spcAft>
                <a:spcPts val="0"/>
              </a:spcAft>
              <a:buClr>
                <a:srgbClr val="212121"/>
              </a:buClr>
              <a:buSzPts val="1400"/>
              <a:buFont typeface="Roboto"/>
              <a:buAutoNum type="arabicPeriod"/>
            </a:pPr>
            <a:r>
              <a:rPr lang="es-419" sz="1400">
                <a:solidFill>
                  <a:srgbClr val="212121"/>
                </a:solidFill>
                <a:highlight>
                  <a:srgbClr val="FFFFFF"/>
                </a:highlight>
                <a:latin typeface="Roboto"/>
                <a:ea typeface="Roboto"/>
                <a:cs typeface="Roboto"/>
                <a:sym typeface="Roboto"/>
              </a:rPr>
              <a:t>Se realizó un modelado de datos, donde se transformaron las variables para poder correr los modelos (se le asignaron números a las categorías)</a:t>
            </a:r>
            <a:endParaRPr sz="1400">
              <a:solidFill>
                <a:srgbClr val="212121"/>
              </a:solidFill>
              <a:highlight>
                <a:srgbClr val="FFFFFF"/>
              </a:highlight>
              <a:latin typeface="Roboto"/>
              <a:ea typeface="Roboto"/>
              <a:cs typeface="Roboto"/>
              <a:sym typeface="Roboto"/>
            </a:endParaRPr>
          </a:p>
          <a:p>
            <a:pPr marL="457200" lvl="0" indent="-317500" algn="l" rtl="0">
              <a:spcBef>
                <a:spcPts val="0"/>
              </a:spcBef>
              <a:spcAft>
                <a:spcPts val="0"/>
              </a:spcAft>
              <a:buClr>
                <a:srgbClr val="212121"/>
              </a:buClr>
              <a:buSzPts val="1400"/>
              <a:buFont typeface="Roboto"/>
              <a:buAutoNum type="arabicPeriod"/>
            </a:pPr>
            <a:r>
              <a:rPr lang="es-419" sz="1400">
                <a:solidFill>
                  <a:srgbClr val="212121"/>
                </a:solidFill>
                <a:highlight>
                  <a:srgbClr val="FFFFFF"/>
                </a:highlight>
                <a:latin typeface="Roboto"/>
                <a:ea typeface="Roboto"/>
                <a:cs typeface="Roboto"/>
                <a:sym typeface="Roboto"/>
              </a:rPr>
              <a:t>Se revisaron:</a:t>
            </a:r>
            <a:endParaRPr sz="1400">
              <a:solidFill>
                <a:srgbClr val="212121"/>
              </a:solidFill>
              <a:highlight>
                <a:srgbClr val="FFFFFF"/>
              </a:highlight>
              <a:latin typeface="Roboto"/>
              <a:ea typeface="Roboto"/>
              <a:cs typeface="Roboto"/>
              <a:sym typeface="Roboto"/>
            </a:endParaRPr>
          </a:p>
          <a:p>
            <a:pPr marL="914400" lvl="1" indent="-317500" algn="l" rtl="0">
              <a:spcBef>
                <a:spcPts val="0"/>
              </a:spcBef>
              <a:spcAft>
                <a:spcPts val="0"/>
              </a:spcAft>
              <a:buClr>
                <a:srgbClr val="212121"/>
              </a:buClr>
              <a:buSzPts val="1400"/>
              <a:buFont typeface="Roboto"/>
              <a:buAutoNum type="alphaLcPeriod"/>
            </a:pPr>
            <a:r>
              <a:rPr lang="es-419" sz="1400">
                <a:solidFill>
                  <a:srgbClr val="212121"/>
                </a:solidFill>
                <a:highlight>
                  <a:srgbClr val="FFFFFF"/>
                </a:highlight>
                <a:latin typeface="Roboto"/>
                <a:ea typeface="Roboto"/>
                <a:cs typeface="Roboto"/>
                <a:sym typeface="Roboto"/>
              </a:rPr>
              <a:t>cuáles eran las características de las variables de interés</a:t>
            </a:r>
            <a:endParaRPr sz="1400">
              <a:solidFill>
                <a:srgbClr val="212121"/>
              </a:solidFill>
              <a:highlight>
                <a:srgbClr val="FFFFFF"/>
              </a:highlight>
              <a:latin typeface="Roboto"/>
              <a:ea typeface="Roboto"/>
              <a:cs typeface="Roboto"/>
              <a:sym typeface="Roboto"/>
            </a:endParaRPr>
          </a:p>
          <a:p>
            <a:pPr marL="914400" lvl="1" indent="-317500" algn="l" rtl="0">
              <a:spcBef>
                <a:spcPts val="0"/>
              </a:spcBef>
              <a:spcAft>
                <a:spcPts val="0"/>
              </a:spcAft>
              <a:buClr>
                <a:srgbClr val="212121"/>
              </a:buClr>
              <a:buSzPts val="1400"/>
              <a:buFont typeface="Roboto"/>
              <a:buAutoNum type="alphaLcPeriod"/>
            </a:pPr>
            <a:r>
              <a:rPr lang="es-419" sz="1400">
                <a:solidFill>
                  <a:srgbClr val="212121"/>
                </a:solidFill>
                <a:highlight>
                  <a:srgbClr val="FFFFFF"/>
                </a:highlight>
                <a:latin typeface="Roboto"/>
                <a:ea typeface="Roboto"/>
                <a:cs typeface="Roboto"/>
                <a:sym typeface="Roboto"/>
              </a:rPr>
              <a:t>que no hubiesen valores faltantes</a:t>
            </a:r>
            <a:endParaRPr sz="1400">
              <a:solidFill>
                <a:srgbClr val="212121"/>
              </a:solidFill>
              <a:highlight>
                <a:srgbClr val="FFFFFF"/>
              </a:highlight>
              <a:latin typeface="Roboto"/>
              <a:ea typeface="Roboto"/>
              <a:cs typeface="Roboto"/>
              <a:sym typeface="Roboto"/>
            </a:endParaRPr>
          </a:p>
          <a:p>
            <a:pPr marL="914400" lvl="1" indent="-317500" algn="l" rtl="0">
              <a:spcBef>
                <a:spcPts val="0"/>
              </a:spcBef>
              <a:spcAft>
                <a:spcPts val="0"/>
              </a:spcAft>
              <a:buClr>
                <a:srgbClr val="212121"/>
              </a:buClr>
              <a:buSzPts val="1400"/>
              <a:buFont typeface="Roboto"/>
              <a:buAutoNum type="alphaLcPeriod"/>
            </a:pPr>
            <a:r>
              <a:rPr lang="es-419" sz="1400">
                <a:solidFill>
                  <a:srgbClr val="212121"/>
                </a:solidFill>
                <a:highlight>
                  <a:srgbClr val="FFFFFF"/>
                </a:highlight>
                <a:latin typeface="Roboto"/>
                <a:ea typeface="Roboto"/>
                <a:cs typeface="Roboto"/>
                <a:sym typeface="Roboto"/>
              </a:rPr>
              <a:t>que los datos estuvieran normalizados </a:t>
            </a:r>
            <a:endParaRPr sz="1400">
              <a:solidFill>
                <a:srgbClr val="212121"/>
              </a:solidFill>
              <a:highlight>
                <a:srgbClr val="FFFFFF"/>
              </a:highlight>
              <a:latin typeface="Roboto"/>
              <a:ea typeface="Roboto"/>
              <a:cs typeface="Roboto"/>
              <a:sym typeface="Roboto"/>
            </a:endParaRPr>
          </a:p>
          <a:p>
            <a:pPr marL="457200" lvl="0" indent="-317500" algn="l" rtl="0">
              <a:spcBef>
                <a:spcPts val="0"/>
              </a:spcBef>
              <a:spcAft>
                <a:spcPts val="0"/>
              </a:spcAft>
              <a:buClr>
                <a:srgbClr val="212121"/>
              </a:buClr>
              <a:buSzPts val="1400"/>
              <a:buFont typeface="Roboto"/>
              <a:buAutoNum type="arabicPeriod"/>
            </a:pPr>
            <a:r>
              <a:rPr lang="es-419" sz="1400">
                <a:solidFill>
                  <a:srgbClr val="212121"/>
                </a:solidFill>
                <a:highlight>
                  <a:srgbClr val="FFFFFF"/>
                </a:highlight>
                <a:latin typeface="Roboto"/>
                <a:ea typeface="Roboto"/>
                <a:cs typeface="Roboto"/>
                <a:sym typeface="Roboto"/>
              </a:rPr>
              <a:t>Una vez normalizado el dataset, se realizaron los análisis uni, bi y multivariados; además de los modelos de machine learning para poder predecir la satisfacción de las/os pasajeras/os</a:t>
            </a:r>
            <a:endParaRPr sz="1400">
              <a:solidFill>
                <a:srgbClr val="212121"/>
              </a:solidFill>
              <a:highlight>
                <a:srgbClr val="FFFFFF"/>
              </a:highlight>
              <a:latin typeface="Roboto"/>
              <a:ea typeface="Roboto"/>
              <a:cs typeface="Roboto"/>
              <a:sym typeface="Roboto"/>
            </a:endParaRPr>
          </a:p>
        </p:txBody>
      </p:sp>
      <p:pic>
        <p:nvPicPr>
          <p:cNvPr id="149" name="Google Shape;149;p20"/>
          <p:cNvPicPr preferRelativeResize="0"/>
          <p:nvPr/>
        </p:nvPicPr>
        <p:blipFill>
          <a:blip r:embed="rId3">
            <a:alphaModFix/>
          </a:blip>
          <a:stretch>
            <a:fillRect/>
          </a:stretch>
        </p:blipFill>
        <p:spPr>
          <a:xfrm>
            <a:off x="8539175" y="0"/>
            <a:ext cx="484376" cy="484376"/>
          </a:xfrm>
          <a:prstGeom prst="rect">
            <a:avLst/>
          </a:prstGeom>
          <a:noFill/>
          <a:ln>
            <a:noFill/>
          </a:ln>
        </p:spPr>
      </p:pic>
      <p:sp>
        <p:nvSpPr>
          <p:cNvPr id="150" name="Google Shape;150;p20"/>
          <p:cNvSpPr txBox="1">
            <a:spLocks noGrp="1"/>
          </p:cNvSpPr>
          <p:nvPr>
            <p:ph type="title"/>
          </p:nvPr>
        </p:nvSpPr>
        <p:spPr>
          <a:xfrm>
            <a:off x="6285800" y="0"/>
            <a:ext cx="2232300" cy="48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419" sz="2240">
                <a:solidFill>
                  <a:srgbClr val="BEBEBE"/>
                </a:solidFill>
              </a:rPr>
              <a:t>Introducción</a:t>
            </a:r>
            <a:endParaRPr sz="2240">
              <a:solidFill>
                <a:srgbClr val="BEBEBE"/>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729450" y="1322450"/>
            <a:ext cx="38016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2. Resultados</a:t>
            </a:r>
            <a:endParaRPr/>
          </a:p>
        </p:txBody>
      </p:sp>
      <p:pic>
        <p:nvPicPr>
          <p:cNvPr id="156" name="Google Shape;156;p21"/>
          <p:cNvPicPr preferRelativeResize="0"/>
          <p:nvPr/>
        </p:nvPicPr>
        <p:blipFill rotWithShape="1">
          <a:blip r:embed="rId3">
            <a:alphaModFix/>
          </a:blip>
          <a:srcRect r="-1812" b="-1812"/>
          <a:stretch/>
        </p:blipFill>
        <p:spPr>
          <a:xfrm>
            <a:off x="5247300" y="771750"/>
            <a:ext cx="3600000" cy="360000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2130</Words>
  <Application>Microsoft Office PowerPoint</Application>
  <PresentationFormat>Presentación en pantalla (16:9)</PresentationFormat>
  <Paragraphs>223</Paragraphs>
  <Slides>53</Slides>
  <Notes>53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53</vt:i4>
      </vt:variant>
    </vt:vector>
  </HeadingPairs>
  <TitlesOfParts>
    <vt:vector size="58" baseType="lpstr">
      <vt:lpstr>Arial</vt:lpstr>
      <vt:lpstr>Roboto</vt:lpstr>
      <vt:lpstr>Lato</vt:lpstr>
      <vt:lpstr>Raleway</vt:lpstr>
      <vt:lpstr>Streamline</vt:lpstr>
      <vt:lpstr>Proyecto final  </vt:lpstr>
      <vt:lpstr>Tabla de contenidos</vt:lpstr>
      <vt:lpstr>Tabla de contenidos</vt:lpstr>
      <vt:lpstr>Introducción</vt:lpstr>
      <vt:lpstr>Objetivo general</vt:lpstr>
      <vt:lpstr>Objetivos específicos</vt:lpstr>
      <vt:lpstr>Variables</vt:lpstr>
      <vt:lpstr>Pasos previos a la obtención de los resultados</vt:lpstr>
      <vt:lpstr>2. Resultados</vt:lpstr>
      <vt:lpstr>Características generales</vt:lpstr>
      <vt:lpstr>Variables según grado de satisfacción</vt:lpstr>
      <vt:lpstr>Clientes según grado de satisfacción</vt:lpstr>
      <vt:lpstr>Distribución de la edad de las/os pasajeras/os</vt:lpstr>
      <vt:lpstr>Tipo de clase en la que vuelan las/os clientes</vt:lpstr>
      <vt:lpstr>Relación entre Clase y Edad</vt:lpstr>
      <vt:lpstr>Distancia del vuelo según clase y grado de satisfacción</vt:lpstr>
      <vt:lpstr>Conclusiones</vt:lpstr>
      <vt:lpstr>Relación entre Distancia del viaje y Satisfacción</vt:lpstr>
      <vt:lpstr>Edad según el sexo y el grado de satisfacción</vt:lpstr>
      <vt:lpstr>Satisfacción de las/os pasajeras/os, de acuerdo a la correlación entre la demora de salida y llegada</vt:lpstr>
      <vt:lpstr>Relación entre Tipo de cliente y satisfacción</vt:lpstr>
      <vt:lpstr>Relación entre satisfacción y características del vuelo (valores promedio)</vt:lpstr>
      <vt:lpstr>Variables según grado de satisfacción</vt:lpstr>
      <vt:lpstr>Puntaje de variables, de acuerdo al grado de satisfacción y la clase</vt:lpstr>
      <vt:lpstr>Conclusiones</vt:lpstr>
      <vt:lpstr>Correlaciones</vt:lpstr>
      <vt:lpstr>Correlaciones</vt:lpstr>
      <vt:lpstr>Conclusiones</vt:lpstr>
      <vt:lpstr>Conclusiones</vt:lpstr>
      <vt:lpstr>3. Modelos</vt:lpstr>
      <vt:lpstr>Modelo de Decision Tree</vt:lpstr>
      <vt:lpstr>Decision Tree - Hyperparameter Tuning</vt:lpstr>
      <vt:lpstr>Decision Tree - Hyperparameter Tuning</vt:lpstr>
      <vt:lpstr>Decision Tree - Feature importance</vt:lpstr>
      <vt:lpstr>Modelo de Random Forest</vt:lpstr>
      <vt:lpstr>Random Forest - Hyperparameter Tuning</vt:lpstr>
      <vt:lpstr>Random Forest - Hyperparameter Tuning</vt:lpstr>
      <vt:lpstr>Random Forest - Feature importance</vt:lpstr>
      <vt:lpstr>Modelo de regresión logística</vt:lpstr>
      <vt:lpstr>Regresión Logística - Hyperparameter Tuning</vt:lpstr>
      <vt:lpstr>LightGBM</vt:lpstr>
      <vt:lpstr>LightGBM - Hyperparameter Tuning</vt:lpstr>
      <vt:lpstr>LightGBM - Hyperparameter Tuning</vt:lpstr>
      <vt:lpstr>LightGBM - Feature Importance</vt:lpstr>
      <vt:lpstr>Comparación entre modelos</vt:lpstr>
      <vt:lpstr>Conclusiones</vt:lpstr>
      <vt:lpstr>4.  Reducción de la dimensionalidad</vt:lpstr>
      <vt:lpstr>Mejoras al modelo - PCA</vt:lpstr>
      <vt:lpstr>Con cinco componentes</vt:lpstr>
      <vt:lpstr>Feature selection</vt:lpstr>
      <vt:lpstr>4. Otras pruebas realizadas y futuras líneas</vt:lpstr>
      <vt:lpstr>Futuras líneas</vt:lpstr>
      <vt:lpstr>Equipo de trabajo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final  </dc:title>
  <dc:creator>Luciano Ghidella</dc:creator>
  <cp:lastModifiedBy>Luciano Ghidella</cp:lastModifiedBy>
  <cp:revision>1</cp:revision>
  <dcterms:modified xsi:type="dcterms:W3CDTF">2022-05-30T00:43:11Z</dcterms:modified>
</cp:coreProperties>
</file>