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Roboto"/>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19E635-4704-4A37-AA9B-FD38F18E3220}">
  <a:tblStyle styleId="{0D19E635-4704-4A37-AA9B-FD38F18E322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Roboto-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Roboto-italic.fntdata"/><Relationship Id="rId21" Type="http://schemas.openxmlformats.org/officeDocument/2006/relationships/slide" Target="slides/slide15.xml"/><Relationship Id="rId65" Type="http://schemas.openxmlformats.org/officeDocument/2006/relationships/font" Target="fonts/Roboto-bold.fntdata"/><Relationship Id="rId24" Type="http://schemas.openxmlformats.org/officeDocument/2006/relationships/slide" Target="slides/slide18.xml"/><Relationship Id="rId68" Type="http://schemas.openxmlformats.org/officeDocument/2006/relationships/font" Target="fonts/Lato-regular.fntdata"/><Relationship Id="rId23" Type="http://schemas.openxmlformats.org/officeDocument/2006/relationships/slide" Target="slides/slide17.xml"/><Relationship Id="rId67" Type="http://schemas.openxmlformats.org/officeDocument/2006/relationships/font" Target="fonts/Roboto-boldItalic.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b7ec7da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b7ec7da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b7ec7da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b7ec7da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b7ec7da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b7ec7da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40c34c74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40c34c74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40c34c74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40c34c74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4b7ec7da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4b7ec7da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4b7ec7da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4b7ec7da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4b7ec7da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4b7ec7da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4b7ec7da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4b7ec7da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4b7ec7da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4b7ec7da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40c34c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40c34c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4b7ec7da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4b7ec7da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4b7ec7da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4b7ec7da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4b7ec7da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4b7ec7da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4b7ec7da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4b7ec7da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4b7ec7da5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4b7ec7da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3e51e17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3e51e17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4b7ec7da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4b7ec7da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40c34c7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40c34c7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0c34c74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40c34c74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4b7ec7da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4b7ec7da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40c34c74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40c34c74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4b7ec7da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4b7ec7da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4b7ec7da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4b7ec7da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40c34c74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40c34c74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0c34c74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40c34c74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0c34c74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40c34c74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40c34c74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40c34c74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40c34c74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40c34c74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40c34c74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40c34c74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40c34c74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40c34c74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4b7ec7d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4b7ec7d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4b7ec7da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4b7ec7da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40c34c74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40c34c74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40c34c74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40c34c74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40c34c74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40c34c74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40c34c74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40c34c74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40c34c74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40c34c74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40c34c74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40c34c74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4b7ec7d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4b7ec7d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40c34c7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40c34c7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40c34c74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40c34c74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40c34c74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f40c34c74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4b7ec7da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4b7ec7da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f40c34c74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f40c34c74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4b7ec7da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4b7ec7da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40c34c7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40c34c7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4b7ec7d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24b7ec7d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4b7ec7da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4b7ec7d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4b7ec7da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4b7ec7d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b7ec7da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b7ec7da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b7ec7d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b7ec7d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33.png"/><Relationship Id="rId5"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 Id="rId4" Type="http://schemas.openxmlformats.org/officeDocument/2006/relationships/image" Target="../media/image32.png"/><Relationship Id="rId5"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 Id="rId4" Type="http://schemas.openxmlformats.org/officeDocument/2006/relationships/image" Target="../media/image43.png"/><Relationship Id="rId5"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2.png"/><Relationship Id="rId4" Type="http://schemas.openxmlformats.org/officeDocument/2006/relationships/image" Target="../media/image47.png"/><Relationship Id="rId5"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8.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4.png"/><Relationship Id="rId4" Type="http://schemas.openxmlformats.org/officeDocument/2006/relationships/image" Target="../media/image57.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5.png"/><Relationship Id="rId4" Type="http://schemas.openxmlformats.org/officeDocument/2006/relationships/image" Target="../media/image53.png"/><Relationship Id="rId5" Type="http://schemas.openxmlformats.org/officeDocument/2006/relationships/image" Target="../media/image56.png"/><Relationship Id="rId6"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8.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4171800" cy="103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Proyecto final</a:t>
            </a:r>
            <a:endParaRPr/>
          </a:p>
          <a:p>
            <a:pPr indent="0" lvl="0" marL="0" rtl="0" algn="l">
              <a:spcBef>
                <a:spcPts val="0"/>
              </a:spcBef>
              <a:spcAft>
                <a:spcPts val="0"/>
              </a:spcAft>
              <a:buNone/>
            </a:pPr>
            <a:r>
              <a:rPr lang="es-419"/>
              <a:t> </a:t>
            </a:r>
            <a:endParaRPr/>
          </a:p>
        </p:txBody>
      </p:sp>
      <p:sp>
        <p:nvSpPr>
          <p:cNvPr id="87" name="Google Shape;87;p13"/>
          <p:cNvSpPr txBox="1"/>
          <p:nvPr>
            <p:ph idx="1" type="subTitle"/>
          </p:nvPr>
        </p:nvSpPr>
        <p:spPr>
          <a:xfrm>
            <a:off x="729626" y="3172900"/>
            <a:ext cx="3791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s-419" sz="1580"/>
              <a:t>Data Science </a:t>
            </a:r>
            <a:endParaRPr sz="1580"/>
          </a:p>
          <a:p>
            <a:pPr indent="0" lvl="0" marL="0" rtl="0" algn="l">
              <a:lnSpc>
                <a:spcPct val="80000"/>
              </a:lnSpc>
              <a:spcBef>
                <a:spcPts val="0"/>
              </a:spcBef>
              <a:spcAft>
                <a:spcPts val="0"/>
              </a:spcAft>
              <a:buSzPts val="605"/>
              <a:buNone/>
            </a:pPr>
            <a:r>
              <a:t/>
            </a:r>
            <a:endParaRPr sz="1580"/>
          </a:p>
          <a:p>
            <a:pPr indent="0" lvl="0" marL="0" rtl="0" algn="l">
              <a:lnSpc>
                <a:spcPct val="80000"/>
              </a:lnSpc>
              <a:spcBef>
                <a:spcPts val="0"/>
              </a:spcBef>
              <a:spcAft>
                <a:spcPts val="0"/>
              </a:spcAft>
              <a:buSzPts val="605"/>
              <a:buNone/>
            </a:pPr>
            <a:r>
              <a:rPr lang="es-419" sz="1580"/>
              <a:t>Coder House </a:t>
            </a:r>
            <a:endParaRPr sz="1580"/>
          </a:p>
        </p:txBody>
      </p:sp>
      <p:pic>
        <p:nvPicPr>
          <p:cNvPr id="88" name="Google Shape;88;p13"/>
          <p:cNvPicPr preferRelativeResize="0"/>
          <p:nvPr/>
        </p:nvPicPr>
        <p:blipFill>
          <a:blip r:embed="rId3">
            <a:alphaModFix/>
          </a:blip>
          <a:stretch>
            <a:fillRect/>
          </a:stretch>
        </p:blipFill>
        <p:spPr>
          <a:xfrm>
            <a:off x="6679200" y="2767800"/>
            <a:ext cx="2067500" cy="206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27650" y="616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Características generales</a:t>
            </a:r>
            <a:endParaRPr/>
          </a:p>
        </p:txBody>
      </p:sp>
      <p:sp>
        <p:nvSpPr>
          <p:cNvPr id="162" name="Google Shape;162;p22"/>
          <p:cNvSpPr txBox="1"/>
          <p:nvPr>
            <p:ph idx="1" type="body"/>
          </p:nvPr>
        </p:nvSpPr>
        <p:spPr>
          <a:xfrm>
            <a:off x="325825" y="1398725"/>
            <a:ext cx="5036700" cy="34911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s-419"/>
              <a:t>El promedio de </a:t>
            </a:r>
            <a:r>
              <a:rPr b="1" lang="es-419"/>
              <a:t>edad</a:t>
            </a:r>
            <a:r>
              <a:rPr lang="es-419"/>
              <a:t> de las/os pasajeros es de 39 ±15 años (con un rango de edad entre los 7 a 85 años)</a:t>
            </a:r>
            <a:endParaRPr/>
          </a:p>
          <a:p>
            <a:pPr indent="-311150" lvl="0" marL="457200" rtl="0" algn="l">
              <a:lnSpc>
                <a:spcPct val="150000"/>
              </a:lnSpc>
              <a:spcBef>
                <a:spcPts val="0"/>
              </a:spcBef>
              <a:spcAft>
                <a:spcPts val="0"/>
              </a:spcAft>
              <a:buSzPts val="1300"/>
              <a:buChar char="●"/>
            </a:pPr>
            <a:r>
              <a:rPr lang="es-419"/>
              <a:t>La distribución por </a:t>
            </a:r>
            <a:r>
              <a:rPr b="1" lang="es-419"/>
              <a:t>sexos</a:t>
            </a:r>
            <a:r>
              <a:rPr lang="es-419"/>
              <a:t> es 50,7% femenino : 49,3% masculino</a:t>
            </a:r>
            <a:endParaRPr/>
          </a:p>
          <a:p>
            <a:pPr indent="-311150" lvl="0" marL="457200" rtl="0" algn="l">
              <a:lnSpc>
                <a:spcPct val="150000"/>
              </a:lnSpc>
              <a:spcBef>
                <a:spcPts val="0"/>
              </a:spcBef>
              <a:spcAft>
                <a:spcPts val="0"/>
              </a:spcAft>
              <a:buSzPts val="1300"/>
              <a:buChar char="●"/>
            </a:pPr>
            <a:r>
              <a:rPr lang="es-419"/>
              <a:t>El 69% de las/os pasajeras/os </a:t>
            </a:r>
            <a:r>
              <a:rPr b="1" lang="es-419"/>
              <a:t>viajan por</a:t>
            </a:r>
            <a:r>
              <a:rPr lang="es-419"/>
              <a:t> negocios</a:t>
            </a:r>
            <a:endParaRPr/>
          </a:p>
          <a:p>
            <a:pPr indent="-311150" lvl="0" marL="457200" rtl="0" algn="l">
              <a:lnSpc>
                <a:spcPct val="150000"/>
              </a:lnSpc>
              <a:spcBef>
                <a:spcPts val="0"/>
              </a:spcBef>
              <a:spcAft>
                <a:spcPts val="0"/>
              </a:spcAft>
              <a:buSzPts val="1300"/>
              <a:buChar char="●"/>
            </a:pPr>
            <a:r>
              <a:rPr lang="es-419"/>
              <a:t>Las</a:t>
            </a:r>
            <a:r>
              <a:rPr b="1" lang="es-419"/>
              <a:t> clases </a:t>
            </a:r>
            <a:r>
              <a:rPr lang="es-419"/>
              <a:t>más utilizadas son Business (47,8%) y Eco (45%). Solo el 7,2% viaja en Eco plus</a:t>
            </a:r>
            <a:endParaRPr/>
          </a:p>
          <a:p>
            <a:pPr indent="-311150" lvl="0" marL="457200" rtl="0" algn="l">
              <a:lnSpc>
                <a:spcPct val="150000"/>
              </a:lnSpc>
              <a:spcBef>
                <a:spcPts val="0"/>
              </a:spcBef>
              <a:spcAft>
                <a:spcPts val="0"/>
              </a:spcAft>
              <a:buSzPts val="1300"/>
              <a:buChar char="●"/>
            </a:pPr>
            <a:r>
              <a:rPr b="1" lang="es-419"/>
              <a:t>Los aviones recorren</a:t>
            </a:r>
            <a:r>
              <a:rPr lang="es-419"/>
              <a:t> entre 31 a 4983 kms de vuelo (promedio: 1189,5 ± 997,1)</a:t>
            </a:r>
            <a:endParaRPr/>
          </a:p>
          <a:p>
            <a:pPr indent="-311150" lvl="0" marL="457200" rtl="0" algn="l">
              <a:lnSpc>
                <a:spcPct val="150000"/>
              </a:lnSpc>
              <a:spcBef>
                <a:spcPts val="0"/>
              </a:spcBef>
              <a:spcAft>
                <a:spcPts val="0"/>
              </a:spcAft>
              <a:buSzPts val="1300"/>
              <a:buChar char="●"/>
            </a:pPr>
            <a:r>
              <a:rPr lang="es-419"/>
              <a:t>En promedio, la </a:t>
            </a:r>
            <a:r>
              <a:rPr b="1" lang="es-419"/>
              <a:t>demora de salida</a:t>
            </a:r>
            <a:r>
              <a:rPr lang="es-419"/>
              <a:t> es de 14,8 ± 38,2 minutos; mientras que la</a:t>
            </a:r>
            <a:r>
              <a:rPr b="1" lang="es-419"/>
              <a:t> demora de llegada </a:t>
            </a:r>
            <a:r>
              <a:rPr lang="es-419"/>
              <a:t>es de 15,1 ±  38,6 minutos. Sin embargo, el 75% de los vuelos presentan una demora menor a 12 minutos de salida y de 13 minutos de llegada. </a:t>
            </a:r>
            <a:endParaRPr/>
          </a:p>
        </p:txBody>
      </p:sp>
      <p:pic>
        <p:nvPicPr>
          <p:cNvPr id="163" name="Google Shape;163;p22"/>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164" name="Google Shape;164;p22"/>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65" name="Google Shape;165;p22"/>
          <p:cNvPicPr preferRelativeResize="0"/>
          <p:nvPr/>
        </p:nvPicPr>
        <p:blipFill>
          <a:blip r:embed="rId4">
            <a:alphaModFix/>
          </a:blip>
          <a:stretch>
            <a:fillRect/>
          </a:stretch>
        </p:blipFill>
        <p:spPr>
          <a:xfrm>
            <a:off x="6146050" y="1619050"/>
            <a:ext cx="2799400" cy="262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729450" y="54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Variables según grado de satisfacción</a:t>
            </a:r>
            <a:endParaRPr/>
          </a:p>
        </p:txBody>
      </p:sp>
      <p:pic>
        <p:nvPicPr>
          <p:cNvPr id="171" name="Google Shape;171;p23"/>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172" name="Google Shape;172;p23"/>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73" name="Google Shape;173;p23"/>
          <p:cNvPicPr preferRelativeResize="0"/>
          <p:nvPr/>
        </p:nvPicPr>
        <p:blipFill>
          <a:blip r:embed="rId4">
            <a:alphaModFix/>
          </a:blip>
          <a:stretch>
            <a:fillRect/>
          </a:stretch>
        </p:blipFill>
        <p:spPr>
          <a:xfrm>
            <a:off x="1320650" y="1234725"/>
            <a:ext cx="6723247" cy="375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7650" y="539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Clientes según grado de satisfacción</a:t>
            </a:r>
            <a:endParaRPr/>
          </a:p>
        </p:txBody>
      </p:sp>
      <p:pic>
        <p:nvPicPr>
          <p:cNvPr id="179" name="Google Shape;179;p24"/>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180" name="Google Shape;180;p24"/>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81" name="Google Shape;181;p24"/>
          <p:cNvPicPr preferRelativeResize="0"/>
          <p:nvPr/>
        </p:nvPicPr>
        <p:blipFill>
          <a:blip r:embed="rId4">
            <a:alphaModFix/>
          </a:blip>
          <a:stretch>
            <a:fillRect/>
          </a:stretch>
        </p:blipFill>
        <p:spPr>
          <a:xfrm>
            <a:off x="1888025" y="1410950"/>
            <a:ext cx="5367950" cy="348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727650" y="539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Distribución de la edad de las/os pasajeras/os</a:t>
            </a:r>
            <a:endParaRPr/>
          </a:p>
        </p:txBody>
      </p:sp>
      <p:pic>
        <p:nvPicPr>
          <p:cNvPr id="187" name="Google Shape;187;p25"/>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188" name="Google Shape;188;p25"/>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89" name="Google Shape;189;p25"/>
          <p:cNvPicPr preferRelativeResize="0"/>
          <p:nvPr/>
        </p:nvPicPr>
        <p:blipFill>
          <a:blip r:embed="rId4">
            <a:alphaModFix/>
          </a:blip>
          <a:stretch>
            <a:fillRect/>
          </a:stretch>
        </p:blipFill>
        <p:spPr>
          <a:xfrm>
            <a:off x="1825425" y="1233505"/>
            <a:ext cx="4506150" cy="374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727650" y="539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Tipo de clase en la que vuelan las/os clientes</a:t>
            </a:r>
            <a:endParaRPr/>
          </a:p>
        </p:txBody>
      </p:sp>
      <p:pic>
        <p:nvPicPr>
          <p:cNvPr id="195" name="Google Shape;195;p26"/>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196" name="Google Shape;196;p26"/>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97" name="Google Shape;197;p26"/>
          <p:cNvPicPr preferRelativeResize="0"/>
          <p:nvPr/>
        </p:nvPicPr>
        <p:blipFill>
          <a:blip r:embed="rId4">
            <a:alphaModFix/>
          </a:blip>
          <a:stretch>
            <a:fillRect/>
          </a:stretch>
        </p:blipFill>
        <p:spPr>
          <a:xfrm>
            <a:off x="1320625" y="1319231"/>
            <a:ext cx="5312850" cy="3686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727650" y="554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Relación entre Clase y Edad</a:t>
            </a:r>
            <a:endParaRPr/>
          </a:p>
        </p:txBody>
      </p:sp>
      <p:pic>
        <p:nvPicPr>
          <p:cNvPr id="203" name="Google Shape;203;p27"/>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04" name="Google Shape;204;p27"/>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05" name="Google Shape;205;p27"/>
          <p:cNvPicPr preferRelativeResize="0"/>
          <p:nvPr/>
        </p:nvPicPr>
        <p:blipFill>
          <a:blip r:embed="rId4">
            <a:alphaModFix/>
          </a:blip>
          <a:stretch>
            <a:fillRect/>
          </a:stretch>
        </p:blipFill>
        <p:spPr>
          <a:xfrm>
            <a:off x="1940800" y="1228125"/>
            <a:ext cx="4275400" cy="372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727650" y="570500"/>
            <a:ext cx="8234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Distancia del vuelo según clase y grado de satisfacción</a:t>
            </a:r>
            <a:endParaRPr/>
          </a:p>
        </p:txBody>
      </p:sp>
      <p:pic>
        <p:nvPicPr>
          <p:cNvPr id="211" name="Google Shape;211;p28"/>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12" name="Google Shape;212;p28"/>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13" name="Google Shape;213;p28"/>
          <p:cNvPicPr preferRelativeResize="0"/>
          <p:nvPr/>
        </p:nvPicPr>
        <p:blipFill>
          <a:blip r:embed="rId4">
            <a:alphaModFix/>
          </a:blip>
          <a:stretch>
            <a:fillRect/>
          </a:stretch>
        </p:blipFill>
        <p:spPr>
          <a:xfrm>
            <a:off x="159250" y="1285850"/>
            <a:ext cx="8886352" cy="316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6827250" y="0"/>
            <a:ext cx="18570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219" name="Google Shape;219;p29"/>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220" name="Google Shape;220;p29"/>
          <p:cNvSpPr txBox="1"/>
          <p:nvPr/>
        </p:nvSpPr>
        <p:spPr>
          <a:xfrm>
            <a:off x="30600" y="1187700"/>
            <a:ext cx="9082800" cy="31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419" sz="1500">
                <a:solidFill>
                  <a:srgbClr val="212121"/>
                </a:solidFill>
                <a:highlight>
                  <a:srgbClr val="FFFFFF"/>
                </a:highlight>
                <a:latin typeface="Roboto"/>
                <a:ea typeface="Roboto"/>
                <a:cs typeface="Roboto"/>
                <a:sym typeface="Roboto"/>
              </a:rPr>
              <a:t>Del </a:t>
            </a:r>
            <a:r>
              <a:rPr b="1" lang="es-419" sz="1500">
                <a:solidFill>
                  <a:srgbClr val="212121"/>
                </a:solidFill>
                <a:highlight>
                  <a:srgbClr val="FFFFFF"/>
                </a:highlight>
                <a:latin typeface="Roboto"/>
                <a:ea typeface="Roboto"/>
                <a:cs typeface="Roboto"/>
                <a:sym typeface="Roboto"/>
              </a:rPr>
              <a:t>análisis</a:t>
            </a:r>
            <a:r>
              <a:rPr b="1" lang="es-419" sz="1500">
                <a:solidFill>
                  <a:srgbClr val="212121"/>
                </a:solidFill>
                <a:highlight>
                  <a:srgbClr val="FFFFFF"/>
                </a:highlight>
                <a:latin typeface="Roboto"/>
                <a:ea typeface="Roboto"/>
                <a:cs typeface="Roboto"/>
                <a:sym typeface="Roboto"/>
              </a:rPr>
              <a:t> Univariado podemos decir:</a:t>
            </a:r>
            <a:endParaRPr b="1"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60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En cuanto a satisfacción (nuestra variable a predecir) En un (56%) la opinión en satisfacción fue Neutral o negativa, versus 44% donde los clientes quedaron satisfechos. </a:t>
            </a:r>
            <a:r>
              <a:rPr b="1" lang="es-419" sz="1500">
                <a:solidFill>
                  <a:srgbClr val="212121"/>
                </a:solidFill>
                <a:highlight>
                  <a:srgbClr val="FFFFFF"/>
                </a:highlight>
                <a:latin typeface="Roboto"/>
                <a:ea typeface="Roboto"/>
                <a:cs typeface="Roboto"/>
                <a:sym typeface="Roboto"/>
              </a:rPr>
              <a:t>No hay desbalance de la variable target.</a:t>
            </a:r>
            <a:endParaRPr b="1"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Variable </a:t>
            </a:r>
            <a:r>
              <a:rPr lang="es-419" sz="1500">
                <a:solidFill>
                  <a:srgbClr val="212121"/>
                </a:solidFill>
                <a:highlight>
                  <a:srgbClr val="FFFFFF"/>
                </a:highlight>
                <a:latin typeface="Roboto"/>
                <a:ea typeface="Roboto"/>
                <a:cs typeface="Roboto"/>
                <a:sym typeface="Roboto"/>
              </a:rPr>
              <a:t>género</a:t>
            </a:r>
            <a:r>
              <a:rPr lang="es-419" sz="1500">
                <a:solidFill>
                  <a:srgbClr val="212121"/>
                </a:solidFill>
                <a:highlight>
                  <a:srgbClr val="FFFFFF"/>
                </a:highlight>
                <a:latin typeface="Roboto"/>
                <a:ea typeface="Roboto"/>
                <a:cs typeface="Roboto"/>
                <a:sym typeface="Roboto"/>
              </a:rPr>
              <a:t>: La proporción de hombres y mujeres encuestados es similar.</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Según</a:t>
            </a:r>
            <a:r>
              <a:rPr lang="es-419" sz="1500">
                <a:solidFill>
                  <a:srgbClr val="212121"/>
                </a:solidFill>
                <a:highlight>
                  <a:srgbClr val="FFFFFF"/>
                </a:highlight>
                <a:latin typeface="Roboto"/>
                <a:ea typeface="Roboto"/>
                <a:cs typeface="Roboto"/>
                <a:sym typeface="Roboto"/>
              </a:rPr>
              <a:t> histograma por edad, el rango de más concentración es entre 25-60 años.</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Respecto a las clases: Es menor al 10% las personas que viajan en ecoplus, el resto se </a:t>
            </a:r>
            <a:r>
              <a:rPr lang="es-419" sz="1500">
                <a:solidFill>
                  <a:srgbClr val="212121"/>
                </a:solidFill>
                <a:highlight>
                  <a:srgbClr val="FFFFFF"/>
                </a:highlight>
                <a:latin typeface="Roboto"/>
                <a:ea typeface="Roboto"/>
                <a:cs typeface="Roboto"/>
                <a:sym typeface="Roboto"/>
              </a:rPr>
              <a:t>divide</a:t>
            </a:r>
            <a:r>
              <a:rPr lang="es-419" sz="1500">
                <a:solidFill>
                  <a:srgbClr val="212121"/>
                </a:solidFill>
                <a:highlight>
                  <a:srgbClr val="FFFFFF"/>
                </a:highlight>
                <a:latin typeface="Roboto"/>
                <a:ea typeface="Roboto"/>
                <a:cs typeface="Roboto"/>
                <a:sym typeface="Roboto"/>
              </a:rPr>
              <a:t> entre business y eco en partes prácticamente iguales. Es probable que la oferta de ecoplus no </a:t>
            </a:r>
            <a:r>
              <a:rPr lang="es-419" sz="1500">
                <a:solidFill>
                  <a:srgbClr val="212121"/>
                </a:solidFill>
                <a:highlight>
                  <a:srgbClr val="FFFFFF"/>
                </a:highlight>
                <a:latin typeface="Roboto"/>
                <a:ea typeface="Roboto"/>
                <a:cs typeface="Roboto"/>
                <a:sym typeface="Roboto"/>
              </a:rPr>
              <a:t>está</a:t>
            </a:r>
            <a:r>
              <a:rPr lang="es-419" sz="1500">
                <a:solidFill>
                  <a:srgbClr val="212121"/>
                </a:solidFill>
                <a:highlight>
                  <a:srgbClr val="FFFFFF"/>
                </a:highlight>
                <a:latin typeface="Roboto"/>
                <a:ea typeface="Roboto"/>
                <a:cs typeface="Roboto"/>
                <a:sym typeface="Roboto"/>
              </a:rPr>
              <a:t> disponible en muchos vuelos, y no que sea por una preferencia del cliente.</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De los gráficos de torta evaluando las encuestas, vemos que hay más exigencia (o menos conformidad) en wifi en vuelo y en facilidad de reserva on line.</a:t>
            </a:r>
            <a:endParaRPr sz="1600">
              <a:solidFill>
                <a:srgbClr val="212121"/>
              </a:solidFill>
              <a:latin typeface="Roboto"/>
              <a:ea typeface="Roboto"/>
              <a:cs typeface="Roboto"/>
              <a:sym typeface="Roboto"/>
            </a:endParaRPr>
          </a:p>
        </p:txBody>
      </p:sp>
      <p:sp>
        <p:nvSpPr>
          <p:cNvPr id="221" name="Google Shape;221;p29"/>
          <p:cNvSpPr txBox="1"/>
          <p:nvPr>
            <p:ph type="title"/>
          </p:nvPr>
        </p:nvSpPr>
        <p:spPr>
          <a:xfrm>
            <a:off x="727650"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r>
              <a:rPr lang="es-419"/>
              <a:t> sobre los Datos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727650" y="554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Relación entre Distancia del viaje y Satisfacción</a:t>
            </a:r>
            <a:endParaRPr/>
          </a:p>
        </p:txBody>
      </p:sp>
      <p:pic>
        <p:nvPicPr>
          <p:cNvPr id="227" name="Google Shape;227;p30"/>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28" name="Google Shape;228;p30"/>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29" name="Google Shape;229;p30"/>
          <p:cNvPicPr preferRelativeResize="0"/>
          <p:nvPr/>
        </p:nvPicPr>
        <p:blipFill>
          <a:blip r:embed="rId4">
            <a:alphaModFix/>
          </a:blip>
          <a:stretch>
            <a:fillRect/>
          </a:stretch>
        </p:blipFill>
        <p:spPr>
          <a:xfrm>
            <a:off x="1666775" y="1242500"/>
            <a:ext cx="4664800" cy="374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727650" y="570500"/>
            <a:ext cx="8234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Edad según el sexo y el grado de satisfacción</a:t>
            </a:r>
            <a:endParaRPr/>
          </a:p>
        </p:txBody>
      </p:sp>
      <p:pic>
        <p:nvPicPr>
          <p:cNvPr id="235" name="Google Shape;235;p31"/>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36" name="Google Shape;236;p31"/>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37" name="Google Shape;237;p31"/>
          <p:cNvPicPr preferRelativeResize="0"/>
          <p:nvPr/>
        </p:nvPicPr>
        <p:blipFill>
          <a:blip r:embed="rId4">
            <a:alphaModFix/>
          </a:blip>
          <a:stretch>
            <a:fillRect/>
          </a:stretch>
        </p:blipFill>
        <p:spPr>
          <a:xfrm>
            <a:off x="2213875" y="1229250"/>
            <a:ext cx="4419600" cy="3717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706500" y="704275"/>
            <a:ext cx="3865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Tabla de contenidos</a:t>
            </a:r>
            <a:endParaRPr/>
          </a:p>
        </p:txBody>
      </p:sp>
      <p:sp>
        <p:nvSpPr>
          <p:cNvPr id="94" name="Google Shape;94;p14"/>
          <p:cNvSpPr txBox="1"/>
          <p:nvPr>
            <p:ph idx="4294967295" type="body"/>
          </p:nvPr>
        </p:nvSpPr>
        <p:spPr>
          <a:xfrm>
            <a:off x="374250" y="1455825"/>
            <a:ext cx="6260100" cy="3159600"/>
          </a:xfrm>
          <a:prstGeom prst="rect">
            <a:avLst/>
          </a:prstGeom>
          <a:ln>
            <a:noFill/>
          </a:ln>
        </p:spPr>
        <p:txBody>
          <a:bodyPr anchorCtr="0" anchor="t" bIns="91425" lIns="91425" spcFirstLastPara="1" rIns="91425" wrap="square" tIns="91425">
            <a:noAutofit/>
          </a:bodyPr>
          <a:lstStyle/>
          <a:p>
            <a:pPr indent="-330200" lvl="0" marL="457200" rtl="0" algn="just">
              <a:spcBef>
                <a:spcPts val="600"/>
              </a:spcBef>
              <a:spcAft>
                <a:spcPts val="0"/>
              </a:spcAft>
              <a:buClr>
                <a:srgbClr val="212121"/>
              </a:buClr>
              <a:buSzPts val="1600"/>
              <a:buFont typeface="Roboto"/>
              <a:buAutoNum type="arabicPeriod"/>
            </a:pPr>
            <a:r>
              <a:rPr lang="es-419" sz="1600">
                <a:solidFill>
                  <a:srgbClr val="212121"/>
                </a:solidFill>
                <a:latin typeface="Roboto"/>
                <a:ea typeface="Roboto"/>
                <a:cs typeface="Roboto"/>
                <a:sym typeface="Roboto"/>
              </a:rPr>
              <a:t>Introducción </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Modelo de Negocios </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Objetivos generales y específicos </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Variables</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Pasos previos a la obtención de resultados</a:t>
            </a:r>
            <a:endParaRPr sz="1600">
              <a:solidFill>
                <a:srgbClr val="212121"/>
              </a:solidFill>
              <a:latin typeface="Roboto"/>
              <a:ea typeface="Roboto"/>
              <a:cs typeface="Roboto"/>
              <a:sym typeface="Roboto"/>
            </a:endParaRPr>
          </a:p>
          <a:p>
            <a:pPr indent="0" lvl="0" marL="914400" rtl="0" algn="just">
              <a:spcBef>
                <a:spcPts val="600"/>
              </a:spcBef>
              <a:spcAft>
                <a:spcPts val="0"/>
              </a:spcAft>
              <a:buNone/>
            </a:pPr>
            <a:r>
              <a:t/>
            </a:r>
            <a:endParaRPr sz="1600">
              <a:solidFill>
                <a:srgbClr val="212121"/>
              </a:solidFill>
              <a:latin typeface="Roboto"/>
              <a:ea typeface="Roboto"/>
              <a:cs typeface="Roboto"/>
              <a:sym typeface="Roboto"/>
            </a:endParaRPr>
          </a:p>
          <a:p>
            <a:pPr indent="-330200" lvl="0" marL="457200" rtl="0" algn="just">
              <a:spcBef>
                <a:spcPts val="600"/>
              </a:spcBef>
              <a:spcAft>
                <a:spcPts val="0"/>
              </a:spcAft>
              <a:buClr>
                <a:srgbClr val="212121"/>
              </a:buClr>
              <a:buSzPts val="1600"/>
              <a:buFont typeface="Roboto"/>
              <a:buAutoNum type="arabicPeriod"/>
            </a:pPr>
            <a:r>
              <a:rPr lang="es-419" sz="1600">
                <a:solidFill>
                  <a:srgbClr val="212121"/>
                </a:solidFill>
                <a:latin typeface="Roboto"/>
                <a:ea typeface="Roboto"/>
                <a:cs typeface="Roboto"/>
                <a:sym typeface="Roboto"/>
              </a:rPr>
              <a:t>Resultados y conclusiones</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Generales (univariados)</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Bivariados </a:t>
            </a:r>
            <a:endParaRPr sz="1600">
              <a:solidFill>
                <a:srgbClr val="212121"/>
              </a:solidFill>
              <a:latin typeface="Roboto"/>
              <a:ea typeface="Roboto"/>
              <a:cs typeface="Roboto"/>
              <a:sym typeface="Roboto"/>
            </a:endParaRPr>
          </a:p>
          <a:p>
            <a:pPr indent="-330200" lvl="1" marL="914400" rtl="0" algn="just">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Correlaciones </a:t>
            </a:r>
            <a:endParaRPr sz="1600">
              <a:solidFill>
                <a:srgbClr val="212121"/>
              </a:solidFill>
              <a:latin typeface="Roboto"/>
              <a:ea typeface="Roboto"/>
              <a:cs typeface="Roboto"/>
              <a:sym typeface="Roboto"/>
            </a:endParaRPr>
          </a:p>
          <a:p>
            <a:pPr indent="0" lvl="0" marL="0" rtl="0" algn="just">
              <a:spcBef>
                <a:spcPts val="600"/>
              </a:spcBef>
              <a:spcAft>
                <a:spcPts val="0"/>
              </a:spcAft>
              <a:buNone/>
            </a:pPr>
            <a:r>
              <a:t/>
            </a:r>
            <a:endParaRPr sz="1600">
              <a:solidFill>
                <a:srgbClr val="212121"/>
              </a:solidFill>
              <a:latin typeface="Roboto"/>
              <a:ea typeface="Roboto"/>
              <a:cs typeface="Roboto"/>
              <a:sym typeface="Roboto"/>
            </a:endParaRPr>
          </a:p>
          <a:p>
            <a:pPr indent="0" lvl="0" marL="0" rtl="0" algn="just">
              <a:spcBef>
                <a:spcPts val="600"/>
              </a:spcBef>
              <a:spcAft>
                <a:spcPts val="500"/>
              </a:spcAft>
              <a:buNone/>
            </a:pPr>
            <a:r>
              <a:t/>
            </a:r>
            <a:endParaRPr sz="16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67675" y="465400"/>
            <a:ext cx="8234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40"/>
              <a:t>Satisfacción de las/os pasajeras/os, de acuerdo a la correlación entre la demora de salida y llegada</a:t>
            </a:r>
            <a:endParaRPr sz="2040"/>
          </a:p>
        </p:txBody>
      </p:sp>
      <p:pic>
        <p:nvPicPr>
          <p:cNvPr id="243" name="Google Shape;243;p32"/>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44" name="Google Shape;244;p32"/>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45" name="Google Shape;245;p32"/>
          <p:cNvPicPr preferRelativeResize="0"/>
          <p:nvPr/>
        </p:nvPicPr>
        <p:blipFill>
          <a:blip r:embed="rId4">
            <a:alphaModFix/>
          </a:blip>
          <a:stretch>
            <a:fillRect/>
          </a:stretch>
        </p:blipFill>
        <p:spPr>
          <a:xfrm>
            <a:off x="2488875" y="1196275"/>
            <a:ext cx="4304155" cy="383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727650" y="581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Relación entre Tipo de cliente y satisfacción</a:t>
            </a:r>
            <a:endParaRPr/>
          </a:p>
        </p:txBody>
      </p:sp>
      <p:pic>
        <p:nvPicPr>
          <p:cNvPr id="251" name="Google Shape;251;p33"/>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52" name="Google Shape;252;p33"/>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53" name="Google Shape;253;p33"/>
          <p:cNvPicPr preferRelativeResize="0"/>
          <p:nvPr/>
        </p:nvPicPr>
        <p:blipFill>
          <a:blip r:embed="rId4">
            <a:alphaModFix/>
          </a:blip>
          <a:stretch>
            <a:fillRect/>
          </a:stretch>
        </p:blipFill>
        <p:spPr>
          <a:xfrm>
            <a:off x="2171575" y="1268625"/>
            <a:ext cx="4087875" cy="365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727650" y="5810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240"/>
              <a:t>Relación entre satisfacción y características del vuelo</a:t>
            </a:r>
            <a:endParaRPr sz="2240"/>
          </a:p>
        </p:txBody>
      </p:sp>
      <p:pic>
        <p:nvPicPr>
          <p:cNvPr id="259" name="Google Shape;259;p34"/>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60" name="Google Shape;260;p34"/>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61" name="Google Shape;261;p34"/>
          <p:cNvPicPr preferRelativeResize="0"/>
          <p:nvPr/>
        </p:nvPicPr>
        <p:blipFill>
          <a:blip r:embed="rId4">
            <a:alphaModFix/>
          </a:blip>
          <a:stretch>
            <a:fillRect/>
          </a:stretch>
        </p:blipFill>
        <p:spPr>
          <a:xfrm>
            <a:off x="1649125" y="1421025"/>
            <a:ext cx="5845731" cy="372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727638" y="578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Variables según grado de satisfacción</a:t>
            </a:r>
            <a:endParaRPr/>
          </a:p>
        </p:txBody>
      </p:sp>
      <p:pic>
        <p:nvPicPr>
          <p:cNvPr id="267" name="Google Shape;267;p35"/>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68" name="Google Shape;268;p35"/>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69" name="Google Shape;269;p35"/>
          <p:cNvPicPr preferRelativeResize="0"/>
          <p:nvPr/>
        </p:nvPicPr>
        <p:blipFill rotWithShape="1">
          <a:blip r:embed="rId4">
            <a:alphaModFix/>
          </a:blip>
          <a:srcRect b="2629" l="0" r="0" t="0"/>
          <a:stretch/>
        </p:blipFill>
        <p:spPr>
          <a:xfrm>
            <a:off x="1754725" y="1113500"/>
            <a:ext cx="6258429" cy="403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627375" y="46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Puntaje de variables, de acuerdo al grado de satisfacción y la clase</a:t>
            </a:r>
            <a:endParaRPr sz="2140"/>
          </a:p>
        </p:txBody>
      </p:sp>
      <p:pic>
        <p:nvPicPr>
          <p:cNvPr id="275" name="Google Shape;275;p36"/>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276" name="Google Shape;276;p36"/>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77" name="Google Shape;277;p36"/>
          <p:cNvPicPr preferRelativeResize="0"/>
          <p:nvPr/>
        </p:nvPicPr>
        <p:blipFill>
          <a:blip r:embed="rId4">
            <a:alphaModFix/>
          </a:blip>
          <a:stretch>
            <a:fillRect/>
          </a:stretch>
        </p:blipFill>
        <p:spPr>
          <a:xfrm>
            <a:off x="166425" y="1772675"/>
            <a:ext cx="8610600" cy="2762250"/>
          </a:xfrm>
          <a:prstGeom prst="rect">
            <a:avLst/>
          </a:prstGeom>
          <a:noFill/>
          <a:ln>
            <a:noFill/>
          </a:ln>
        </p:spPr>
      </p:pic>
      <p:sp>
        <p:nvSpPr>
          <p:cNvPr id="278" name="Google Shape;278;p36"/>
          <p:cNvSpPr/>
          <p:nvPr/>
        </p:nvSpPr>
        <p:spPr>
          <a:xfrm>
            <a:off x="3260250" y="3884825"/>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3878825" y="4186925"/>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4572000" y="3586600"/>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2437125" y="4186925"/>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5806150" y="3586600"/>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6580125" y="3586600"/>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7385125" y="3586600"/>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8316075" y="3586600"/>
            <a:ext cx="465300" cy="233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2403050"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3260250" y="3000900"/>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3878825"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4572000"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5806150"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7385125"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6595638"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8316075" y="2685325"/>
            <a:ext cx="465300" cy="233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6827250" y="0"/>
            <a:ext cx="18570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299" name="Google Shape;299;p37"/>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300" name="Google Shape;300;p37"/>
          <p:cNvSpPr txBox="1"/>
          <p:nvPr>
            <p:ph type="title"/>
          </p:nvPr>
        </p:nvSpPr>
        <p:spPr>
          <a:xfrm>
            <a:off x="727650"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Comentarios sobre los Datos</a:t>
            </a:r>
            <a:endParaRPr/>
          </a:p>
        </p:txBody>
      </p:sp>
      <p:sp>
        <p:nvSpPr>
          <p:cNvPr id="301" name="Google Shape;301;p37"/>
          <p:cNvSpPr txBox="1"/>
          <p:nvPr/>
        </p:nvSpPr>
        <p:spPr>
          <a:xfrm>
            <a:off x="129800" y="1070400"/>
            <a:ext cx="8711400" cy="385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419">
                <a:solidFill>
                  <a:srgbClr val="212121"/>
                </a:solidFill>
                <a:highlight>
                  <a:srgbClr val="FFFFFF"/>
                </a:highlight>
                <a:latin typeface="Roboto"/>
                <a:ea typeface="Roboto"/>
                <a:cs typeface="Roboto"/>
                <a:sym typeface="Roboto"/>
              </a:rPr>
              <a:t>Sobre el Análisis Bivariado:</a:t>
            </a:r>
            <a:endParaRPr b="1">
              <a:solidFill>
                <a:srgbClr val="212121"/>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Por lo visto en el gráfico de cajas, los clientes de business tienen un promedio de edad más elevado (+33 a 50) que quienes viajan en las otras dos (+25 a 50)</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Observando el gráfico de </a:t>
            </a:r>
            <a:r>
              <a:rPr lang="es-419">
                <a:solidFill>
                  <a:srgbClr val="212121"/>
                </a:solidFill>
                <a:highlight>
                  <a:srgbClr val="FFFFFF"/>
                </a:highlight>
                <a:latin typeface="Roboto"/>
                <a:ea typeface="Roboto"/>
                <a:cs typeface="Roboto"/>
                <a:sym typeface="Roboto"/>
              </a:rPr>
              <a:t>violín </a:t>
            </a:r>
            <a:r>
              <a:rPr lang="es-419">
                <a:solidFill>
                  <a:srgbClr val="212121"/>
                </a:solidFill>
                <a:highlight>
                  <a:srgbClr val="FFFFFF"/>
                </a:highlight>
                <a:latin typeface="Roboto"/>
                <a:ea typeface="Roboto"/>
                <a:cs typeface="Roboto"/>
                <a:sym typeface="Roboto"/>
              </a:rPr>
              <a:t>(distancia/satisfacción), los clientes que realizan viajes cortos (menores a 1000 km) tienden a tener un nivel de satisfacción neutral o negativa. Esta No Satisfacción, puede tener que ver con otra variable que se relacione con viajes cortos más que con la distancia en </a:t>
            </a:r>
            <a:r>
              <a:rPr lang="es-419">
                <a:solidFill>
                  <a:srgbClr val="212121"/>
                </a:solidFill>
                <a:highlight>
                  <a:srgbClr val="FFFFFF"/>
                </a:highlight>
                <a:latin typeface="Roboto"/>
                <a:ea typeface="Roboto"/>
                <a:cs typeface="Roboto"/>
                <a:sym typeface="Roboto"/>
              </a:rPr>
              <a:t>sí misma</a:t>
            </a:r>
            <a:r>
              <a:rPr lang="es-419">
                <a:solidFill>
                  <a:srgbClr val="212121"/>
                </a:solidFill>
                <a:highlight>
                  <a:srgbClr val="FFFFFF"/>
                </a:highlight>
                <a:latin typeface="Roboto"/>
                <a:ea typeface="Roboto"/>
                <a:cs typeface="Roboto"/>
                <a:sym typeface="Roboto"/>
              </a:rPr>
              <a:t>. (Por ejemplo la clase ,edad o tipo de viaje) Es conveniente evaluar distancia/variable?/satisfacción en gráficos multivariados.</a:t>
            </a:r>
            <a:endParaRPr>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a:solidFill>
                  <a:srgbClr val="212121"/>
                </a:solidFill>
                <a:highlight>
                  <a:srgbClr val="FFFFFF"/>
                </a:highlight>
                <a:latin typeface="Roboto"/>
                <a:ea typeface="Roboto"/>
                <a:cs typeface="Roboto"/>
                <a:sym typeface="Roboto"/>
              </a:rPr>
              <a:t>Podemos ver una tabla posterior a dicho gráfico donde indica que los que viajan en clase eco en su </a:t>
            </a:r>
            <a:r>
              <a:rPr lang="es-419">
                <a:solidFill>
                  <a:srgbClr val="212121"/>
                </a:solidFill>
                <a:highlight>
                  <a:srgbClr val="FFFFFF"/>
                </a:highlight>
                <a:latin typeface="Roboto"/>
                <a:ea typeface="Roboto"/>
                <a:cs typeface="Roboto"/>
                <a:sym typeface="Roboto"/>
              </a:rPr>
              <a:t>mayoría</a:t>
            </a:r>
            <a:r>
              <a:rPr lang="es-419">
                <a:solidFill>
                  <a:srgbClr val="212121"/>
                </a:solidFill>
                <a:highlight>
                  <a:srgbClr val="FFFFFF"/>
                </a:highlight>
                <a:latin typeface="Roboto"/>
                <a:ea typeface="Roboto"/>
                <a:cs typeface="Roboto"/>
                <a:sym typeface="Roboto"/>
              </a:rPr>
              <a:t> son No satisfechos y los que viajan en clase business en </a:t>
            </a:r>
            <a:r>
              <a:rPr lang="es-419">
                <a:solidFill>
                  <a:srgbClr val="212121"/>
                </a:solidFill>
                <a:highlight>
                  <a:srgbClr val="FFFFFF"/>
                </a:highlight>
                <a:latin typeface="Roboto"/>
                <a:ea typeface="Roboto"/>
                <a:cs typeface="Roboto"/>
                <a:sym typeface="Roboto"/>
              </a:rPr>
              <a:t>mayoría</a:t>
            </a:r>
            <a:r>
              <a:rPr lang="es-419">
                <a:solidFill>
                  <a:srgbClr val="212121"/>
                </a:solidFill>
                <a:highlight>
                  <a:srgbClr val="FFFFFF"/>
                </a:highlight>
                <a:latin typeface="Roboto"/>
                <a:ea typeface="Roboto"/>
                <a:cs typeface="Roboto"/>
                <a:sym typeface="Roboto"/>
              </a:rPr>
              <a:t> son Satisfechos. También más adelante se ve en gráfico </a:t>
            </a:r>
            <a:r>
              <a:rPr lang="es-419">
                <a:solidFill>
                  <a:srgbClr val="212121"/>
                </a:solidFill>
                <a:highlight>
                  <a:srgbClr val="FFFFFF"/>
                </a:highlight>
                <a:latin typeface="Roboto"/>
                <a:ea typeface="Roboto"/>
                <a:cs typeface="Roboto"/>
                <a:sym typeface="Roboto"/>
              </a:rPr>
              <a:t>violín</a:t>
            </a:r>
            <a:r>
              <a:rPr lang="es-419">
                <a:solidFill>
                  <a:srgbClr val="212121"/>
                </a:solidFill>
                <a:highlight>
                  <a:srgbClr val="FFFFFF"/>
                </a:highlight>
                <a:latin typeface="Roboto"/>
                <a:ea typeface="Roboto"/>
                <a:cs typeface="Roboto"/>
                <a:sym typeface="Roboto"/>
              </a:rPr>
              <a:t> (Clase/distancia/satisfacción) que los viajes cortos poseen mayor concentración en clase eco, lo que explica una de las causas porque en viajes cortos hay menor grado de satisfacción.</a:t>
            </a:r>
            <a:endParaRPr>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s-419">
                <a:solidFill>
                  <a:srgbClr val="212121"/>
                </a:solidFill>
                <a:highlight>
                  <a:srgbClr val="FFFFFF"/>
                </a:highlight>
                <a:latin typeface="Roboto"/>
                <a:ea typeface="Roboto"/>
                <a:cs typeface="Roboto"/>
                <a:sym typeface="Roboto"/>
              </a:rPr>
              <a:t>Siguiendo con la misma idea, vemos en las tablas siguientes que los que viajan por motivos personales en su gran </a:t>
            </a:r>
            <a:r>
              <a:rPr lang="es-419">
                <a:solidFill>
                  <a:srgbClr val="212121"/>
                </a:solidFill>
                <a:highlight>
                  <a:srgbClr val="FFFFFF"/>
                </a:highlight>
                <a:latin typeface="Roboto"/>
                <a:ea typeface="Roboto"/>
                <a:cs typeface="Roboto"/>
                <a:sym typeface="Roboto"/>
              </a:rPr>
              <a:t>mayoría</a:t>
            </a:r>
            <a:r>
              <a:rPr lang="es-419">
                <a:solidFill>
                  <a:srgbClr val="212121"/>
                </a:solidFill>
                <a:highlight>
                  <a:srgbClr val="FFFFFF"/>
                </a:highlight>
                <a:latin typeface="Roboto"/>
                <a:ea typeface="Roboto"/>
                <a:cs typeface="Roboto"/>
                <a:sym typeface="Roboto"/>
              </a:rPr>
              <a:t> son No satisfechos, y viajan distancias más cortas que los que viajan por trabajo.</a:t>
            </a:r>
            <a:endParaRPr>
              <a:solidFill>
                <a:srgbClr val="212121"/>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7276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Correlaciones</a:t>
            </a:r>
            <a:endParaRPr/>
          </a:p>
        </p:txBody>
      </p:sp>
      <p:pic>
        <p:nvPicPr>
          <p:cNvPr id="307" name="Google Shape;307;p38"/>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308" name="Google Shape;308;p38"/>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309" name="Google Shape;309;p38"/>
          <p:cNvPicPr preferRelativeResize="0"/>
          <p:nvPr/>
        </p:nvPicPr>
        <p:blipFill>
          <a:blip r:embed="rId4">
            <a:alphaModFix/>
          </a:blip>
          <a:stretch>
            <a:fillRect/>
          </a:stretch>
        </p:blipFill>
        <p:spPr>
          <a:xfrm>
            <a:off x="1955250" y="961475"/>
            <a:ext cx="4678224" cy="42422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7276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Correlaciones</a:t>
            </a:r>
            <a:endParaRPr/>
          </a:p>
        </p:txBody>
      </p:sp>
      <p:pic>
        <p:nvPicPr>
          <p:cNvPr id="315" name="Google Shape;315;p39"/>
          <p:cNvPicPr preferRelativeResize="0"/>
          <p:nvPr/>
        </p:nvPicPr>
        <p:blipFill rotWithShape="1">
          <a:blip r:embed="rId3">
            <a:alphaModFix/>
          </a:blip>
          <a:srcRect b="-1812" l="0" r="-1812" t="0"/>
          <a:stretch/>
        </p:blipFill>
        <p:spPr>
          <a:xfrm>
            <a:off x="8580200" y="0"/>
            <a:ext cx="465400" cy="465400"/>
          </a:xfrm>
          <a:prstGeom prst="rect">
            <a:avLst/>
          </a:prstGeom>
          <a:noFill/>
          <a:ln>
            <a:noFill/>
          </a:ln>
        </p:spPr>
      </p:pic>
      <p:sp>
        <p:nvSpPr>
          <p:cNvPr id="316" name="Google Shape;316;p39"/>
          <p:cNvSpPr txBox="1"/>
          <p:nvPr>
            <p:ph type="title"/>
          </p:nvPr>
        </p:nvSpPr>
        <p:spPr>
          <a:xfrm>
            <a:off x="6633475" y="0"/>
            <a:ext cx="1968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317" name="Google Shape;317;p39"/>
          <p:cNvPicPr preferRelativeResize="0"/>
          <p:nvPr/>
        </p:nvPicPr>
        <p:blipFill>
          <a:blip r:embed="rId4">
            <a:alphaModFix/>
          </a:blip>
          <a:stretch>
            <a:fillRect/>
          </a:stretch>
        </p:blipFill>
        <p:spPr>
          <a:xfrm>
            <a:off x="1320650" y="1286950"/>
            <a:ext cx="5789750" cy="3762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6827250" y="0"/>
            <a:ext cx="18570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323" name="Google Shape;323;p40"/>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324" name="Google Shape;324;p40"/>
          <p:cNvSpPr txBox="1"/>
          <p:nvPr>
            <p:ph type="title"/>
          </p:nvPr>
        </p:nvSpPr>
        <p:spPr>
          <a:xfrm>
            <a:off x="727650"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Comentarios sobre los Datos</a:t>
            </a:r>
            <a:endParaRPr/>
          </a:p>
        </p:txBody>
      </p:sp>
      <p:sp>
        <p:nvSpPr>
          <p:cNvPr id="325" name="Google Shape;325;p40"/>
          <p:cNvSpPr txBox="1"/>
          <p:nvPr/>
        </p:nvSpPr>
        <p:spPr>
          <a:xfrm>
            <a:off x="108150" y="1211500"/>
            <a:ext cx="8927700" cy="34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419" sz="1500">
                <a:solidFill>
                  <a:srgbClr val="212121"/>
                </a:solidFill>
                <a:highlight>
                  <a:srgbClr val="FFFFFF"/>
                </a:highlight>
                <a:latin typeface="Roboto"/>
                <a:ea typeface="Roboto"/>
                <a:cs typeface="Roboto"/>
                <a:sym typeface="Roboto"/>
              </a:rPr>
              <a:t>Observación Multivariada</a:t>
            </a:r>
            <a:endParaRPr b="1"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60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La demora en la partida tiene una correlación positiva muy fuerte con la demora en la llegada (r= 0,96), sin embargo no afecta el nivel de satisfacción de los pasajeros.</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Un cliente no leal es más probable que sea No satisfecho.</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Observando gráfico </a:t>
            </a:r>
            <a:r>
              <a:rPr lang="es-419" sz="1500">
                <a:solidFill>
                  <a:srgbClr val="212121"/>
                </a:solidFill>
                <a:highlight>
                  <a:srgbClr val="FFFFFF"/>
                </a:highlight>
                <a:latin typeface="Roboto"/>
                <a:ea typeface="Roboto"/>
                <a:cs typeface="Roboto"/>
                <a:sym typeface="Roboto"/>
              </a:rPr>
              <a:t>violín</a:t>
            </a:r>
            <a:r>
              <a:rPr lang="es-419" sz="1500">
                <a:solidFill>
                  <a:srgbClr val="212121"/>
                </a:solidFill>
                <a:highlight>
                  <a:srgbClr val="FFFFFF"/>
                </a:highlight>
                <a:latin typeface="Roboto"/>
                <a:ea typeface="Roboto"/>
                <a:cs typeface="Roboto"/>
                <a:sym typeface="Roboto"/>
              </a:rPr>
              <a:t> (</a:t>
            </a:r>
            <a:r>
              <a:rPr lang="es-419" sz="1500">
                <a:solidFill>
                  <a:srgbClr val="212121"/>
                </a:solidFill>
                <a:highlight>
                  <a:srgbClr val="FFFFFF"/>
                </a:highlight>
                <a:latin typeface="Roboto"/>
                <a:ea typeface="Roboto"/>
                <a:cs typeface="Roboto"/>
                <a:sym typeface="Roboto"/>
              </a:rPr>
              <a:t>género</a:t>
            </a:r>
            <a:r>
              <a:rPr lang="es-419" sz="1500">
                <a:solidFill>
                  <a:srgbClr val="212121"/>
                </a:solidFill>
                <a:highlight>
                  <a:srgbClr val="FFFFFF"/>
                </a:highlight>
                <a:latin typeface="Roboto"/>
                <a:ea typeface="Roboto"/>
                <a:cs typeface="Roboto"/>
                <a:sym typeface="Roboto"/>
              </a:rPr>
              <a:t>/edad/satisfacción) los No satisfechos poseen entre 20 a 40 años (los conformes poseen entre 40 a 60).</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Del mapa de calor (satisfacción/clase/encuestas) vemos que los satisfechos que viajaron en business, le dieron importancia a los asientos y al servicio en vuelo. Mientras que los que los satisfechos que viajaron en </a:t>
            </a:r>
            <a:r>
              <a:rPr lang="es-419" sz="1500">
                <a:solidFill>
                  <a:srgbClr val="212121"/>
                </a:solidFill>
                <a:highlight>
                  <a:srgbClr val="FFFFFF"/>
                </a:highlight>
                <a:latin typeface="Roboto"/>
                <a:ea typeface="Roboto"/>
                <a:cs typeface="Roboto"/>
                <a:sym typeface="Roboto"/>
              </a:rPr>
              <a:t>económica</a:t>
            </a:r>
            <a:r>
              <a:rPr lang="es-419" sz="1500">
                <a:solidFill>
                  <a:srgbClr val="212121"/>
                </a:solidFill>
                <a:highlight>
                  <a:srgbClr val="FFFFFF"/>
                </a:highlight>
                <a:latin typeface="Roboto"/>
                <a:ea typeface="Roboto"/>
                <a:cs typeface="Roboto"/>
                <a:sym typeface="Roboto"/>
              </a:rPr>
              <a:t> le dieron importancia al wifi y a los entretenimientos. (Dato importante para el cliente, donde fortalecer en cada clase) Se observa mediante este mapa que los No Satisfechos de todas las clases puntuaron en promedio </a:t>
            </a:r>
            <a:r>
              <a:rPr lang="es-419" sz="1500">
                <a:solidFill>
                  <a:srgbClr val="212121"/>
                </a:solidFill>
                <a:highlight>
                  <a:srgbClr val="FFFFFF"/>
                </a:highlight>
                <a:latin typeface="Roboto"/>
                <a:ea typeface="Roboto"/>
                <a:cs typeface="Roboto"/>
                <a:sym typeface="Roboto"/>
              </a:rPr>
              <a:t>bajó</a:t>
            </a:r>
            <a:r>
              <a:rPr lang="es-419" sz="1500">
                <a:solidFill>
                  <a:srgbClr val="212121"/>
                </a:solidFill>
                <a:highlight>
                  <a:srgbClr val="FFFFFF"/>
                </a:highlight>
                <a:latin typeface="Roboto"/>
                <a:ea typeface="Roboto"/>
                <a:cs typeface="Roboto"/>
                <a:sym typeface="Roboto"/>
              </a:rPr>
              <a:t> al servicio de wifi en vuelo.</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6827250" y="0"/>
            <a:ext cx="18570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331" name="Google Shape;331;p41"/>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332" name="Google Shape;332;p41"/>
          <p:cNvSpPr txBox="1"/>
          <p:nvPr/>
        </p:nvSpPr>
        <p:spPr>
          <a:xfrm>
            <a:off x="361825" y="1203000"/>
            <a:ext cx="8506800" cy="3940500"/>
          </a:xfrm>
          <a:prstGeom prst="rect">
            <a:avLst/>
          </a:prstGeom>
          <a:noFill/>
          <a:ln>
            <a:noFill/>
          </a:ln>
        </p:spPr>
        <p:txBody>
          <a:bodyPr anchorCtr="0" anchor="t" bIns="91425" lIns="91425" spcFirstLastPara="1" rIns="91425" wrap="square" tIns="91425">
            <a:spAutoFit/>
          </a:bodyPr>
          <a:lstStyle/>
          <a:p>
            <a:pPr indent="0" lvl="0" marL="76200" marR="38100" rtl="0" algn="l">
              <a:lnSpc>
                <a:spcPct val="150000"/>
              </a:lnSpc>
              <a:spcBef>
                <a:spcPts val="600"/>
              </a:spcBef>
              <a:spcAft>
                <a:spcPts val="0"/>
              </a:spcAft>
              <a:buNone/>
            </a:pPr>
            <a:r>
              <a:rPr lang="es-419">
                <a:solidFill>
                  <a:srgbClr val="212121"/>
                </a:solidFill>
                <a:latin typeface="Roboto"/>
                <a:ea typeface="Roboto"/>
                <a:cs typeface="Roboto"/>
                <a:sym typeface="Roboto"/>
              </a:rPr>
              <a:t>De acuerdo a nuestro gráfico de correlación, observamos que aquellas variables que explican en mayor medida la </a:t>
            </a:r>
            <a:r>
              <a:rPr lang="es-419">
                <a:solidFill>
                  <a:srgbClr val="212121"/>
                </a:solidFill>
                <a:latin typeface="Roboto"/>
                <a:ea typeface="Roboto"/>
                <a:cs typeface="Roboto"/>
                <a:sym typeface="Roboto"/>
              </a:rPr>
              <a:t>satisfacción</a:t>
            </a:r>
            <a:r>
              <a:rPr lang="es-419">
                <a:solidFill>
                  <a:srgbClr val="212121"/>
                </a:solidFill>
                <a:latin typeface="Roboto"/>
                <a:ea typeface="Roboto"/>
                <a:cs typeface="Roboto"/>
                <a:sym typeface="Roboto"/>
              </a:rPr>
              <a:t> de nuestros clientes corresponden a</a:t>
            </a:r>
            <a:endParaRPr>
              <a:solidFill>
                <a:srgbClr val="212121"/>
              </a:solidFill>
              <a:latin typeface="Roboto"/>
              <a:ea typeface="Roboto"/>
              <a:cs typeface="Roboto"/>
              <a:sym typeface="Roboto"/>
            </a:endParaRPr>
          </a:p>
          <a:p>
            <a:pPr indent="-317500" lvl="0" marL="533400" marR="38100" rtl="0" algn="l">
              <a:lnSpc>
                <a:spcPct val="150000"/>
              </a:lnSpc>
              <a:spcBef>
                <a:spcPts val="600"/>
              </a:spcBef>
              <a:spcAft>
                <a:spcPts val="0"/>
              </a:spcAft>
              <a:buClr>
                <a:srgbClr val="212121"/>
              </a:buClr>
              <a:buSzPts val="1400"/>
              <a:buFont typeface="Roboto"/>
              <a:buAutoNum type="arabicPeriod"/>
            </a:pPr>
            <a:r>
              <a:rPr lang="es-419">
                <a:solidFill>
                  <a:srgbClr val="212121"/>
                </a:solidFill>
                <a:latin typeface="Roboto"/>
                <a:ea typeface="Roboto"/>
                <a:cs typeface="Roboto"/>
                <a:sym typeface="Roboto"/>
              </a:rPr>
              <a:t>Online Boarding</a:t>
            </a:r>
            <a:endParaRPr>
              <a:solidFill>
                <a:srgbClr val="212121"/>
              </a:solidFill>
              <a:latin typeface="Roboto"/>
              <a:ea typeface="Roboto"/>
              <a:cs typeface="Roboto"/>
              <a:sym typeface="Roboto"/>
            </a:endParaRPr>
          </a:p>
          <a:p>
            <a:pPr indent="-317500" lvl="0" marL="533400" marR="38100" rtl="0" algn="l">
              <a:lnSpc>
                <a:spcPct val="150000"/>
              </a:lnSpc>
              <a:spcBef>
                <a:spcPts val="0"/>
              </a:spcBef>
              <a:spcAft>
                <a:spcPts val="0"/>
              </a:spcAft>
              <a:buClr>
                <a:srgbClr val="212121"/>
              </a:buClr>
              <a:buSzPts val="1400"/>
              <a:buFont typeface="Roboto"/>
              <a:buAutoNum type="arabicPeriod"/>
            </a:pPr>
            <a:r>
              <a:rPr lang="es-419">
                <a:solidFill>
                  <a:srgbClr val="212121"/>
                </a:solidFill>
                <a:latin typeface="Roboto"/>
                <a:ea typeface="Roboto"/>
                <a:cs typeface="Roboto"/>
                <a:sym typeface="Roboto"/>
              </a:rPr>
              <a:t>Class</a:t>
            </a:r>
            <a:endParaRPr>
              <a:solidFill>
                <a:srgbClr val="212121"/>
              </a:solidFill>
              <a:latin typeface="Roboto"/>
              <a:ea typeface="Roboto"/>
              <a:cs typeface="Roboto"/>
              <a:sym typeface="Roboto"/>
            </a:endParaRPr>
          </a:p>
          <a:p>
            <a:pPr indent="-317500" lvl="0" marL="533400" marR="38100" rtl="0" algn="l">
              <a:lnSpc>
                <a:spcPct val="150000"/>
              </a:lnSpc>
              <a:spcBef>
                <a:spcPts val="0"/>
              </a:spcBef>
              <a:spcAft>
                <a:spcPts val="0"/>
              </a:spcAft>
              <a:buClr>
                <a:srgbClr val="212121"/>
              </a:buClr>
              <a:buSzPts val="1400"/>
              <a:buFont typeface="Roboto"/>
              <a:buAutoNum type="arabicPeriod"/>
            </a:pPr>
            <a:r>
              <a:rPr lang="es-419">
                <a:solidFill>
                  <a:srgbClr val="212121"/>
                </a:solidFill>
                <a:latin typeface="Roboto"/>
                <a:ea typeface="Roboto"/>
                <a:cs typeface="Roboto"/>
                <a:sym typeface="Roboto"/>
              </a:rPr>
              <a:t>Type of Travel</a:t>
            </a:r>
            <a:endParaRPr>
              <a:solidFill>
                <a:srgbClr val="212121"/>
              </a:solidFill>
              <a:latin typeface="Roboto"/>
              <a:ea typeface="Roboto"/>
              <a:cs typeface="Roboto"/>
              <a:sym typeface="Roboto"/>
            </a:endParaRPr>
          </a:p>
          <a:p>
            <a:pPr indent="0" lvl="0" marL="76200" marR="38100" rtl="0" algn="l">
              <a:lnSpc>
                <a:spcPct val="150000"/>
              </a:lnSpc>
              <a:spcBef>
                <a:spcPts val="1200"/>
              </a:spcBef>
              <a:spcAft>
                <a:spcPts val="0"/>
              </a:spcAft>
              <a:buNone/>
            </a:pPr>
            <a:r>
              <a:rPr lang="es-419">
                <a:solidFill>
                  <a:srgbClr val="212121"/>
                </a:solidFill>
                <a:latin typeface="Roboto"/>
                <a:ea typeface="Roboto"/>
                <a:cs typeface="Roboto"/>
                <a:sym typeface="Roboto"/>
              </a:rPr>
              <a:t>Mientras aquellas que peor correlación tienen con nuestra variable de satisfacción son:</a:t>
            </a:r>
            <a:endParaRPr>
              <a:solidFill>
                <a:srgbClr val="212121"/>
              </a:solidFill>
              <a:latin typeface="Roboto"/>
              <a:ea typeface="Roboto"/>
              <a:cs typeface="Roboto"/>
              <a:sym typeface="Roboto"/>
            </a:endParaRPr>
          </a:p>
          <a:p>
            <a:pPr indent="-317500" lvl="0" marL="533400" marR="38100" rtl="0" algn="l">
              <a:lnSpc>
                <a:spcPct val="150000"/>
              </a:lnSpc>
              <a:spcBef>
                <a:spcPts val="600"/>
              </a:spcBef>
              <a:spcAft>
                <a:spcPts val="0"/>
              </a:spcAft>
              <a:buClr>
                <a:srgbClr val="212121"/>
              </a:buClr>
              <a:buSzPts val="1400"/>
              <a:buFont typeface="Roboto"/>
              <a:buChar char="●"/>
            </a:pPr>
            <a:r>
              <a:rPr lang="es-419">
                <a:solidFill>
                  <a:srgbClr val="212121"/>
                </a:solidFill>
                <a:latin typeface="Roboto"/>
                <a:ea typeface="Roboto"/>
                <a:cs typeface="Roboto"/>
                <a:sym typeface="Roboto"/>
              </a:rPr>
              <a:t>Gate Location</a:t>
            </a:r>
            <a:endParaRPr>
              <a:solidFill>
                <a:srgbClr val="212121"/>
              </a:solidFill>
              <a:latin typeface="Roboto"/>
              <a:ea typeface="Roboto"/>
              <a:cs typeface="Roboto"/>
              <a:sym typeface="Roboto"/>
            </a:endParaRPr>
          </a:p>
          <a:p>
            <a:pPr indent="-317500" lvl="0" marL="533400" marR="38100" rtl="0" algn="l">
              <a:lnSpc>
                <a:spcPct val="150000"/>
              </a:lnSpc>
              <a:spcBef>
                <a:spcPts val="0"/>
              </a:spcBef>
              <a:spcAft>
                <a:spcPts val="0"/>
              </a:spcAft>
              <a:buClr>
                <a:srgbClr val="212121"/>
              </a:buClr>
              <a:buSzPts val="1400"/>
              <a:buFont typeface="Roboto"/>
              <a:buChar char="●"/>
            </a:pPr>
            <a:r>
              <a:rPr lang="es-419">
                <a:solidFill>
                  <a:srgbClr val="212121"/>
                </a:solidFill>
                <a:latin typeface="Roboto"/>
                <a:ea typeface="Roboto"/>
                <a:cs typeface="Roboto"/>
                <a:sym typeface="Roboto"/>
              </a:rPr>
              <a:t>Gender</a:t>
            </a:r>
            <a:endParaRPr>
              <a:solidFill>
                <a:srgbClr val="212121"/>
              </a:solidFill>
              <a:latin typeface="Roboto"/>
              <a:ea typeface="Roboto"/>
              <a:cs typeface="Roboto"/>
              <a:sym typeface="Roboto"/>
            </a:endParaRPr>
          </a:p>
          <a:p>
            <a:pPr indent="-317500" lvl="0" marL="533400" marR="38100" rtl="0" algn="l">
              <a:lnSpc>
                <a:spcPct val="150000"/>
              </a:lnSpc>
              <a:spcBef>
                <a:spcPts val="0"/>
              </a:spcBef>
              <a:spcAft>
                <a:spcPts val="0"/>
              </a:spcAft>
              <a:buClr>
                <a:srgbClr val="212121"/>
              </a:buClr>
              <a:buSzPts val="1400"/>
              <a:buFont typeface="Roboto"/>
              <a:buChar char="●"/>
            </a:pPr>
            <a:r>
              <a:rPr lang="es-419">
                <a:solidFill>
                  <a:srgbClr val="212121"/>
                </a:solidFill>
                <a:latin typeface="Roboto"/>
                <a:ea typeface="Roboto"/>
                <a:cs typeface="Roboto"/>
                <a:sym typeface="Roboto"/>
              </a:rPr>
              <a:t>Departure/Arrival Time Conveninet</a:t>
            </a:r>
            <a:endParaRPr>
              <a:solidFill>
                <a:srgbClr val="212121"/>
              </a:solidFill>
              <a:latin typeface="Roboto"/>
              <a:ea typeface="Roboto"/>
              <a:cs typeface="Roboto"/>
              <a:sym typeface="Roboto"/>
            </a:endParaRPr>
          </a:p>
          <a:p>
            <a:pPr indent="0" lvl="0" marL="0" marR="38100" rtl="0" algn="l">
              <a:lnSpc>
                <a:spcPct val="150000"/>
              </a:lnSpc>
              <a:spcBef>
                <a:spcPts val="600"/>
              </a:spcBef>
              <a:spcAft>
                <a:spcPts val="500"/>
              </a:spcAft>
              <a:buNone/>
            </a:pPr>
            <a:r>
              <a:rPr b="1" lang="es-419" sz="1200">
                <a:solidFill>
                  <a:srgbClr val="212121"/>
                </a:solidFill>
                <a:highlight>
                  <a:srgbClr val="FFFFFF"/>
                </a:highlight>
                <a:latin typeface="Roboto"/>
                <a:ea typeface="Roboto"/>
                <a:cs typeface="Roboto"/>
                <a:sym typeface="Roboto"/>
              </a:rPr>
              <a:t>Del gráfico FacetGrid - (Edad vs Distancia segun clase)</a:t>
            </a:r>
            <a:r>
              <a:rPr lang="es-419" sz="1200">
                <a:solidFill>
                  <a:srgbClr val="212121"/>
                </a:solidFill>
                <a:highlight>
                  <a:srgbClr val="FFFFFF"/>
                </a:highlight>
                <a:latin typeface="Roboto"/>
                <a:ea typeface="Roboto"/>
                <a:cs typeface="Roboto"/>
                <a:sym typeface="Roboto"/>
              </a:rPr>
              <a:t> Se pueden ver zonas y franjas de las clases y edad. Esto permitiría hacer clustering y segmentar patrones para repensar estrategias de mercado.</a:t>
            </a:r>
            <a:endParaRPr>
              <a:solidFill>
                <a:srgbClr val="212121"/>
              </a:solidFill>
              <a:latin typeface="Roboto"/>
              <a:ea typeface="Roboto"/>
              <a:cs typeface="Roboto"/>
              <a:sym typeface="Roboto"/>
            </a:endParaRPr>
          </a:p>
        </p:txBody>
      </p:sp>
      <p:sp>
        <p:nvSpPr>
          <p:cNvPr id="333" name="Google Shape;333;p41"/>
          <p:cNvSpPr txBox="1"/>
          <p:nvPr>
            <p:ph type="title"/>
          </p:nvPr>
        </p:nvSpPr>
        <p:spPr>
          <a:xfrm>
            <a:off x="770875"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Comentarios sobre los 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4294967295" type="title"/>
          </p:nvPr>
        </p:nvSpPr>
        <p:spPr>
          <a:xfrm>
            <a:off x="706500" y="704275"/>
            <a:ext cx="3865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Tabla de contenidos</a:t>
            </a:r>
            <a:endParaRPr/>
          </a:p>
        </p:txBody>
      </p:sp>
      <p:sp>
        <p:nvSpPr>
          <p:cNvPr id="100" name="Google Shape;100;p15"/>
          <p:cNvSpPr txBox="1"/>
          <p:nvPr/>
        </p:nvSpPr>
        <p:spPr>
          <a:xfrm>
            <a:off x="461550" y="1629750"/>
            <a:ext cx="7240200" cy="372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s-419" sz="1600">
                <a:solidFill>
                  <a:srgbClr val="212121"/>
                </a:solidFill>
                <a:latin typeface="Roboto"/>
                <a:ea typeface="Roboto"/>
                <a:cs typeface="Roboto"/>
                <a:sym typeface="Roboto"/>
              </a:rPr>
              <a:t>3. </a:t>
            </a:r>
            <a:r>
              <a:rPr lang="es-419" sz="1600">
                <a:solidFill>
                  <a:srgbClr val="212121"/>
                </a:solidFill>
                <a:latin typeface="Roboto"/>
                <a:ea typeface="Roboto"/>
                <a:cs typeface="Roboto"/>
                <a:sym typeface="Roboto"/>
              </a:rPr>
              <a:t>Modelos </a:t>
            </a:r>
            <a:endParaRPr sz="1600">
              <a:solidFill>
                <a:srgbClr val="212121"/>
              </a:solidFill>
              <a:latin typeface="Roboto"/>
              <a:ea typeface="Roboto"/>
              <a:cs typeface="Roboto"/>
              <a:sym typeface="Roboto"/>
            </a:endParaRPr>
          </a:p>
          <a:p>
            <a:pPr indent="-330200" lvl="1" marL="914400" rtl="0" algn="just">
              <a:lnSpc>
                <a:spcPct val="115000"/>
              </a:lnSpc>
              <a:spcBef>
                <a:spcPts val="60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Decision Tree</a:t>
            </a:r>
            <a:endParaRPr sz="1600">
              <a:solidFill>
                <a:srgbClr val="212121"/>
              </a:solidFill>
              <a:latin typeface="Roboto"/>
              <a:ea typeface="Roboto"/>
              <a:cs typeface="Roboto"/>
              <a:sym typeface="Roboto"/>
            </a:endParaRPr>
          </a:p>
          <a:p>
            <a:pPr indent="-330200" lvl="1" marL="914400" rtl="0" algn="just">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Random Forest</a:t>
            </a:r>
            <a:endParaRPr sz="1600">
              <a:solidFill>
                <a:srgbClr val="212121"/>
              </a:solidFill>
              <a:latin typeface="Roboto"/>
              <a:ea typeface="Roboto"/>
              <a:cs typeface="Roboto"/>
              <a:sym typeface="Roboto"/>
            </a:endParaRPr>
          </a:p>
          <a:p>
            <a:pPr indent="-330200" lvl="1" marL="914400" rtl="0" algn="just">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Regresión Logística </a:t>
            </a:r>
            <a:endParaRPr sz="1600">
              <a:solidFill>
                <a:srgbClr val="212121"/>
              </a:solidFill>
              <a:latin typeface="Roboto"/>
              <a:ea typeface="Roboto"/>
              <a:cs typeface="Roboto"/>
              <a:sym typeface="Roboto"/>
            </a:endParaRPr>
          </a:p>
          <a:p>
            <a:pPr indent="-330200" lvl="1" marL="914400" rtl="0" algn="just">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LightGBM</a:t>
            </a:r>
            <a:endParaRPr sz="1600">
              <a:solidFill>
                <a:srgbClr val="212121"/>
              </a:solidFill>
              <a:latin typeface="Roboto"/>
              <a:ea typeface="Roboto"/>
              <a:cs typeface="Roboto"/>
              <a:sym typeface="Roboto"/>
            </a:endParaRPr>
          </a:p>
          <a:p>
            <a:pPr indent="-330200" lvl="1" marL="914400" rtl="0" algn="just">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Comparación entre modelos </a:t>
            </a:r>
            <a:endParaRPr sz="1600">
              <a:solidFill>
                <a:srgbClr val="212121"/>
              </a:solidFill>
              <a:latin typeface="Roboto"/>
              <a:ea typeface="Roboto"/>
              <a:cs typeface="Roboto"/>
              <a:sym typeface="Roboto"/>
            </a:endParaRPr>
          </a:p>
          <a:p>
            <a:pPr indent="0" lvl="0" marL="457200" rtl="0" algn="just">
              <a:lnSpc>
                <a:spcPct val="115000"/>
              </a:lnSpc>
              <a:spcBef>
                <a:spcPts val="600"/>
              </a:spcBef>
              <a:spcAft>
                <a:spcPts val="0"/>
              </a:spcAft>
              <a:buNone/>
            </a:pPr>
            <a:r>
              <a:t/>
            </a:r>
            <a:endParaRPr sz="1600">
              <a:solidFill>
                <a:srgbClr val="212121"/>
              </a:solidFill>
              <a:latin typeface="Roboto"/>
              <a:ea typeface="Roboto"/>
              <a:cs typeface="Roboto"/>
              <a:sym typeface="Roboto"/>
            </a:endParaRPr>
          </a:p>
          <a:p>
            <a:pPr indent="0" lvl="0" marL="0" rtl="0" algn="just">
              <a:lnSpc>
                <a:spcPct val="115000"/>
              </a:lnSpc>
              <a:spcBef>
                <a:spcPts val="600"/>
              </a:spcBef>
              <a:spcAft>
                <a:spcPts val="0"/>
              </a:spcAft>
              <a:buNone/>
            </a:pPr>
            <a:r>
              <a:rPr lang="es-419" sz="1600">
                <a:solidFill>
                  <a:srgbClr val="212121"/>
                </a:solidFill>
                <a:latin typeface="Roboto"/>
                <a:ea typeface="Roboto"/>
                <a:cs typeface="Roboto"/>
                <a:sym typeface="Roboto"/>
              </a:rPr>
              <a:t>4.  Mejoras al modelo </a:t>
            </a:r>
            <a:endParaRPr sz="1600">
              <a:solidFill>
                <a:srgbClr val="212121"/>
              </a:solidFill>
              <a:latin typeface="Roboto"/>
              <a:ea typeface="Roboto"/>
              <a:cs typeface="Roboto"/>
              <a:sym typeface="Roboto"/>
            </a:endParaRPr>
          </a:p>
          <a:p>
            <a:pPr indent="0" lvl="0" marL="0" rtl="0" algn="just">
              <a:lnSpc>
                <a:spcPct val="115000"/>
              </a:lnSpc>
              <a:spcBef>
                <a:spcPts val="600"/>
              </a:spcBef>
              <a:spcAft>
                <a:spcPts val="0"/>
              </a:spcAft>
              <a:buNone/>
            </a:pPr>
            <a:r>
              <a:t/>
            </a:r>
            <a:endParaRPr sz="1600">
              <a:solidFill>
                <a:srgbClr val="212121"/>
              </a:solidFill>
              <a:latin typeface="Roboto"/>
              <a:ea typeface="Roboto"/>
              <a:cs typeface="Roboto"/>
              <a:sym typeface="Roboto"/>
            </a:endParaRPr>
          </a:p>
          <a:p>
            <a:pPr indent="0" lvl="0" marL="0" rtl="0" algn="just">
              <a:lnSpc>
                <a:spcPct val="115000"/>
              </a:lnSpc>
              <a:spcBef>
                <a:spcPts val="600"/>
              </a:spcBef>
              <a:spcAft>
                <a:spcPts val="0"/>
              </a:spcAft>
              <a:buNone/>
            </a:pPr>
            <a:r>
              <a:rPr lang="es-419" sz="1600">
                <a:solidFill>
                  <a:srgbClr val="212121"/>
                </a:solidFill>
                <a:latin typeface="Roboto"/>
                <a:ea typeface="Roboto"/>
                <a:cs typeface="Roboto"/>
                <a:sym typeface="Roboto"/>
              </a:rPr>
              <a:t>5. Futuras líneas</a:t>
            </a:r>
            <a:endParaRPr sz="1600">
              <a:solidFill>
                <a:srgbClr val="212121"/>
              </a:solidFill>
              <a:latin typeface="Roboto"/>
              <a:ea typeface="Roboto"/>
              <a:cs typeface="Roboto"/>
              <a:sym typeface="Roboto"/>
            </a:endParaRPr>
          </a:p>
          <a:p>
            <a:pPr indent="0" lvl="0" marL="0" rtl="0" algn="just">
              <a:lnSpc>
                <a:spcPct val="115000"/>
              </a:lnSpc>
              <a:spcBef>
                <a:spcPts val="600"/>
              </a:spcBef>
              <a:spcAft>
                <a:spcPts val="500"/>
              </a:spcAft>
              <a:buNone/>
            </a:pPr>
            <a:r>
              <a:t/>
            </a:r>
            <a:endParaRPr sz="1600">
              <a:solidFill>
                <a:srgbClr val="21212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727800" y="1318925"/>
            <a:ext cx="39870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3. Modelos</a:t>
            </a:r>
            <a:endParaRPr/>
          </a:p>
        </p:txBody>
      </p:sp>
      <p:pic>
        <p:nvPicPr>
          <p:cNvPr id="339" name="Google Shape;339;p42"/>
          <p:cNvPicPr preferRelativeResize="0"/>
          <p:nvPr/>
        </p:nvPicPr>
        <p:blipFill>
          <a:blip r:embed="rId3">
            <a:alphaModFix/>
          </a:blip>
          <a:stretch>
            <a:fillRect/>
          </a:stretch>
        </p:blipFill>
        <p:spPr>
          <a:xfrm>
            <a:off x="4878725" y="771750"/>
            <a:ext cx="3600000" cy="360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360000" y="72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de Decision Tree</a:t>
            </a:r>
            <a:endParaRPr/>
          </a:p>
        </p:txBody>
      </p:sp>
      <p:sp>
        <p:nvSpPr>
          <p:cNvPr id="345" name="Google Shape;345;p43"/>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46" name="Google Shape;346;p43"/>
          <p:cNvPicPr preferRelativeResize="0"/>
          <p:nvPr/>
        </p:nvPicPr>
        <p:blipFill>
          <a:blip r:embed="rId3">
            <a:alphaModFix/>
          </a:blip>
          <a:stretch>
            <a:fillRect/>
          </a:stretch>
        </p:blipFill>
        <p:spPr>
          <a:xfrm>
            <a:off x="8660925" y="0"/>
            <a:ext cx="483074" cy="483076"/>
          </a:xfrm>
          <a:prstGeom prst="rect">
            <a:avLst/>
          </a:prstGeom>
          <a:noFill/>
          <a:ln>
            <a:noFill/>
          </a:ln>
        </p:spPr>
      </p:pic>
      <p:pic>
        <p:nvPicPr>
          <p:cNvPr id="347" name="Google Shape;347;p43"/>
          <p:cNvPicPr preferRelativeResize="0"/>
          <p:nvPr/>
        </p:nvPicPr>
        <p:blipFill>
          <a:blip r:embed="rId4">
            <a:alphaModFix/>
          </a:blip>
          <a:stretch>
            <a:fillRect/>
          </a:stretch>
        </p:blipFill>
        <p:spPr>
          <a:xfrm>
            <a:off x="360000" y="1492225"/>
            <a:ext cx="4286200" cy="3135550"/>
          </a:xfrm>
          <a:prstGeom prst="rect">
            <a:avLst/>
          </a:prstGeom>
          <a:noFill/>
          <a:ln>
            <a:noFill/>
          </a:ln>
        </p:spPr>
      </p:pic>
      <p:pic>
        <p:nvPicPr>
          <p:cNvPr id="348" name="Google Shape;348;p43"/>
          <p:cNvPicPr preferRelativeResize="0"/>
          <p:nvPr/>
        </p:nvPicPr>
        <p:blipFill>
          <a:blip r:embed="rId5">
            <a:alphaModFix/>
          </a:blip>
          <a:stretch>
            <a:fillRect/>
          </a:stretch>
        </p:blipFill>
        <p:spPr>
          <a:xfrm>
            <a:off x="4798600" y="1566250"/>
            <a:ext cx="4068900" cy="263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727650" y="64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Decision Tree - Hyperparameter Tuning</a:t>
            </a:r>
            <a:endParaRPr/>
          </a:p>
        </p:txBody>
      </p:sp>
      <p:pic>
        <p:nvPicPr>
          <p:cNvPr id="354" name="Google Shape;354;p44"/>
          <p:cNvPicPr preferRelativeResize="0"/>
          <p:nvPr/>
        </p:nvPicPr>
        <p:blipFill>
          <a:blip r:embed="rId3">
            <a:alphaModFix/>
          </a:blip>
          <a:stretch>
            <a:fillRect/>
          </a:stretch>
        </p:blipFill>
        <p:spPr>
          <a:xfrm>
            <a:off x="830275" y="1371675"/>
            <a:ext cx="5383000" cy="3474350"/>
          </a:xfrm>
          <a:prstGeom prst="rect">
            <a:avLst/>
          </a:prstGeom>
          <a:noFill/>
          <a:ln>
            <a:noFill/>
          </a:ln>
        </p:spPr>
      </p:pic>
      <p:sp>
        <p:nvSpPr>
          <p:cNvPr id="355" name="Google Shape;355;p44"/>
          <p:cNvSpPr txBox="1"/>
          <p:nvPr/>
        </p:nvSpPr>
        <p:spPr>
          <a:xfrm>
            <a:off x="6504650" y="2437450"/>
            <a:ext cx="2408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212121"/>
                </a:solidFill>
                <a:highlight>
                  <a:srgbClr val="FFFFFF"/>
                </a:highlight>
                <a:latin typeface="Roboto"/>
                <a:ea typeface="Roboto"/>
                <a:cs typeface="Roboto"/>
                <a:sym typeface="Roboto"/>
              </a:rPr>
              <a:t>Vemos que a partir de un max_depth de 10 el accuracy del modelo mejora marginalmente y a partir de 15/16 comienza a empeorar la performance</a:t>
            </a:r>
            <a:endParaRPr/>
          </a:p>
        </p:txBody>
      </p:sp>
      <p:sp>
        <p:nvSpPr>
          <p:cNvPr id="356" name="Google Shape;356;p44"/>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57" name="Google Shape;357;p44"/>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5"/>
          <p:cNvPicPr preferRelativeResize="0"/>
          <p:nvPr/>
        </p:nvPicPr>
        <p:blipFill>
          <a:blip r:embed="rId3">
            <a:alphaModFix/>
          </a:blip>
          <a:stretch>
            <a:fillRect/>
          </a:stretch>
        </p:blipFill>
        <p:spPr>
          <a:xfrm>
            <a:off x="426450" y="1626963"/>
            <a:ext cx="3624375" cy="2782100"/>
          </a:xfrm>
          <a:prstGeom prst="rect">
            <a:avLst/>
          </a:prstGeom>
          <a:noFill/>
          <a:ln>
            <a:noFill/>
          </a:ln>
        </p:spPr>
      </p:pic>
      <p:pic>
        <p:nvPicPr>
          <p:cNvPr id="363" name="Google Shape;363;p45"/>
          <p:cNvPicPr preferRelativeResize="0"/>
          <p:nvPr/>
        </p:nvPicPr>
        <p:blipFill>
          <a:blip r:embed="rId4">
            <a:alphaModFix/>
          </a:blip>
          <a:stretch>
            <a:fillRect/>
          </a:stretch>
        </p:blipFill>
        <p:spPr>
          <a:xfrm>
            <a:off x="4731950" y="1674525"/>
            <a:ext cx="4099200" cy="2686975"/>
          </a:xfrm>
          <a:prstGeom prst="rect">
            <a:avLst/>
          </a:prstGeom>
          <a:noFill/>
          <a:ln>
            <a:noFill/>
          </a:ln>
        </p:spPr>
      </p:pic>
      <p:sp>
        <p:nvSpPr>
          <p:cNvPr id="364" name="Google Shape;364;p45"/>
          <p:cNvSpPr txBox="1"/>
          <p:nvPr>
            <p:ph type="title"/>
          </p:nvPr>
        </p:nvSpPr>
        <p:spPr>
          <a:xfrm>
            <a:off x="727650" y="64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Decision Tree - Hyperparameter Tuning</a:t>
            </a:r>
            <a:endParaRPr/>
          </a:p>
        </p:txBody>
      </p:sp>
      <p:sp>
        <p:nvSpPr>
          <p:cNvPr id="365" name="Google Shape;365;p45"/>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66" name="Google Shape;366;p45"/>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727650" y="64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Decision Tree - Feature importance</a:t>
            </a:r>
            <a:endParaRPr/>
          </a:p>
        </p:txBody>
      </p:sp>
      <p:pic>
        <p:nvPicPr>
          <p:cNvPr id="372" name="Google Shape;372;p46"/>
          <p:cNvPicPr preferRelativeResize="0"/>
          <p:nvPr/>
        </p:nvPicPr>
        <p:blipFill>
          <a:blip r:embed="rId3">
            <a:alphaModFix/>
          </a:blip>
          <a:stretch>
            <a:fillRect/>
          </a:stretch>
        </p:blipFill>
        <p:spPr>
          <a:xfrm>
            <a:off x="1926375" y="1241875"/>
            <a:ext cx="5414775" cy="3700500"/>
          </a:xfrm>
          <a:prstGeom prst="rect">
            <a:avLst/>
          </a:prstGeom>
          <a:noFill/>
          <a:ln>
            <a:noFill/>
          </a:ln>
        </p:spPr>
      </p:pic>
      <p:sp>
        <p:nvSpPr>
          <p:cNvPr id="373" name="Google Shape;373;p46"/>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74" name="Google Shape;374;p46"/>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360000" y="72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de Random Forest</a:t>
            </a:r>
            <a:endParaRPr/>
          </a:p>
        </p:txBody>
      </p:sp>
      <p:sp>
        <p:nvSpPr>
          <p:cNvPr id="380" name="Google Shape;380;p47"/>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81" name="Google Shape;381;p47"/>
          <p:cNvPicPr preferRelativeResize="0"/>
          <p:nvPr/>
        </p:nvPicPr>
        <p:blipFill>
          <a:blip r:embed="rId3">
            <a:alphaModFix/>
          </a:blip>
          <a:stretch>
            <a:fillRect/>
          </a:stretch>
        </p:blipFill>
        <p:spPr>
          <a:xfrm>
            <a:off x="8660925" y="0"/>
            <a:ext cx="483074" cy="483076"/>
          </a:xfrm>
          <a:prstGeom prst="rect">
            <a:avLst/>
          </a:prstGeom>
          <a:noFill/>
          <a:ln>
            <a:noFill/>
          </a:ln>
        </p:spPr>
      </p:pic>
      <p:pic>
        <p:nvPicPr>
          <p:cNvPr id="382" name="Google Shape;382;p47"/>
          <p:cNvPicPr preferRelativeResize="0"/>
          <p:nvPr/>
        </p:nvPicPr>
        <p:blipFill>
          <a:blip r:embed="rId4">
            <a:alphaModFix/>
          </a:blip>
          <a:stretch>
            <a:fillRect/>
          </a:stretch>
        </p:blipFill>
        <p:spPr>
          <a:xfrm>
            <a:off x="360000" y="1687938"/>
            <a:ext cx="3697475" cy="2744125"/>
          </a:xfrm>
          <a:prstGeom prst="rect">
            <a:avLst/>
          </a:prstGeom>
          <a:noFill/>
          <a:ln>
            <a:noFill/>
          </a:ln>
        </p:spPr>
      </p:pic>
      <p:pic>
        <p:nvPicPr>
          <p:cNvPr id="383" name="Google Shape;383;p47"/>
          <p:cNvPicPr preferRelativeResize="0"/>
          <p:nvPr/>
        </p:nvPicPr>
        <p:blipFill>
          <a:blip r:embed="rId5">
            <a:alphaModFix/>
          </a:blip>
          <a:stretch>
            <a:fillRect/>
          </a:stretch>
        </p:blipFill>
        <p:spPr>
          <a:xfrm>
            <a:off x="4305175" y="1650875"/>
            <a:ext cx="4556600" cy="2818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8"/>
          <p:cNvSpPr txBox="1"/>
          <p:nvPr>
            <p:ph type="title"/>
          </p:nvPr>
        </p:nvSpPr>
        <p:spPr>
          <a:xfrm>
            <a:off x="727650" y="64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Random Forest</a:t>
            </a:r>
            <a:r>
              <a:rPr lang="es-419"/>
              <a:t> - Hyperparameter Tuning</a:t>
            </a:r>
            <a:endParaRPr/>
          </a:p>
        </p:txBody>
      </p:sp>
      <p:pic>
        <p:nvPicPr>
          <p:cNvPr id="389" name="Google Shape;389;p48"/>
          <p:cNvPicPr preferRelativeResize="0"/>
          <p:nvPr/>
        </p:nvPicPr>
        <p:blipFill>
          <a:blip r:embed="rId3">
            <a:alphaModFix/>
          </a:blip>
          <a:stretch>
            <a:fillRect/>
          </a:stretch>
        </p:blipFill>
        <p:spPr>
          <a:xfrm>
            <a:off x="397625" y="1559175"/>
            <a:ext cx="4859600" cy="3344550"/>
          </a:xfrm>
          <a:prstGeom prst="rect">
            <a:avLst/>
          </a:prstGeom>
          <a:noFill/>
          <a:ln>
            <a:noFill/>
          </a:ln>
        </p:spPr>
      </p:pic>
      <p:sp>
        <p:nvSpPr>
          <p:cNvPr id="390" name="Google Shape;390;p48"/>
          <p:cNvSpPr txBox="1"/>
          <p:nvPr/>
        </p:nvSpPr>
        <p:spPr>
          <a:xfrm>
            <a:off x="5927725" y="2582250"/>
            <a:ext cx="3000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419" sz="1200">
                <a:solidFill>
                  <a:srgbClr val="212121"/>
                </a:solidFill>
                <a:highlight>
                  <a:srgbClr val="FFFFFF"/>
                </a:highlight>
                <a:latin typeface="Roboto"/>
                <a:ea typeface="Roboto"/>
                <a:cs typeface="Roboto"/>
                <a:sym typeface="Roboto"/>
              </a:rPr>
              <a:t>Vemos que a partir de un max_depth de 15 el accuracy del modelo </a:t>
            </a:r>
            <a:r>
              <a:rPr lang="es-419" sz="1200">
                <a:solidFill>
                  <a:srgbClr val="212121"/>
                </a:solidFill>
                <a:highlight>
                  <a:srgbClr val="FFFFFF"/>
                </a:highlight>
                <a:latin typeface="Roboto"/>
                <a:ea typeface="Roboto"/>
                <a:cs typeface="Roboto"/>
                <a:sym typeface="Roboto"/>
              </a:rPr>
              <a:t>mejora</a:t>
            </a:r>
            <a:r>
              <a:rPr lang="es-419" sz="1200">
                <a:solidFill>
                  <a:srgbClr val="212121"/>
                </a:solidFill>
                <a:highlight>
                  <a:srgbClr val="FFFFFF"/>
                </a:highlight>
                <a:latin typeface="Roboto"/>
                <a:ea typeface="Roboto"/>
                <a:cs typeface="Roboto"/>
                <a:sym typeface="Roboto"/>
              </a:rPr>
              <a:t> marginalmente y la performance se mantiene estable luego de 20</a:t>
            </a:r>
            <a:endParaRPr/>
          </a:p>
        </p:txBody>
      </p:sp>
      <p:sp>
        <p:nvSpPr>
          <p:cNvPr id="391" name="Google Shape;391;p48"/>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92" name="Google Shape;392;p48"/>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type="title"/>
          </p:nvPr>
        </p:nvSpPr>
        <p:spPr>
          <a:xfrm>
            <a:off x="727650" y="64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Random Forest</a:t>
            </a:r>
            <a:r>
              <a:rPr lang="es-419"/>
              <a:t> - Hyperparameter Tuning</a:t>
            </a:r>
            <a:endParaRPr/>
          </a:p>
        </p:txBody>
      </p:sp>
      <p:pic>
        <p:nvPicPr>
          <p:cNvPr id="398" name="Google Shape;398;p49"/>
          <p:cNvPicPr preferRelativeResize="0"/>
          <p:nvPr/>
        </p:nvPicPr>
        <p:blipFill>
          <a:blip r:embed="rId3">
            <a:alphaModFix/>
          </a:blip>
          <a:stretch>
            <a:fillRect/>
          </a:stretch>
        </p:blipFill>
        <p:spPr>
          <a:xfrm>
            <a:off x="65850" y="1674525"/>
            <a:ext cx="4222825" cy="3185900"/>
          </a:xfrm>
          <a:prstGeom prst="rect">
            <a:avLst/>
          </a:prstGeom>
          <a:noFill/>
          <a:ln>
            <a:noFill/>
          </a:ln>
        </p:spPr>
      </p:pic>
      <p:pic>
        <p:nvPicPr>
          <p:cNvPr id="399" name="Google Shape;399;p49"/>
          <p:cNvPicPr preferRelativeResize="0"/>
          <p:nvPr/>
        </p:nvPicPr>
        <p:blipFill>
          <a:blip r:embed="rId4">
            <a:alphaModFix/>
          </a:blip>
          <a:stretch>
            <a:fillRect/>
          </a:stretch>
        </p:blipFill>
        <p:spPr>
          <a:xfrm>
            <a:off x="4572000" y="1833175"/>
            <a:ext cx="4515150" cy="2868600"/>
          </a:xfrm>
          <a:prstGeom prst="rect">
            <a:avLst/>
          </a:prstGeom>
          <a:noFill/>
          <a:ln>
            <a:noFill/>
          </a:ln>
        </p:spPr>
      </p:pic>
      <p:sp>
        <p:nvSpPr>
          <p:cNvPr id="400" name="Google Shape;400;p49"/>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01" name="Google Shape;401;p49"/>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727650" y="64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Random Forest</a:t>
            </a:r>
            <a:r>
              <a:rPr lang="es-419"/>
              <a:t> - Feature importance</a:t>
            </a:r>
            <a:endParaRPr/>
          </a:p>
        </p:txBody>
      </p:sp>
      <p:pic>
        <p:nvPicPr>
          <p:cNvPr id="407" name="Google Shape;407;p50"/>
          <p:cNvPicPr preferRelativeResize="0"/>
          <p:nvPr/>
        </p:nvPicPr>
        <p:blipFill>
          <a:blip r:embed="rId3">
            <a:alphaModFix/>
          </a:blip>
          <a:stretch>
            <a:fillRect/>
          </a:stretch>
        </p:blipFill>
        <p:spPr>
          <a:xfrm>
            <a:off x="1753325" y="1256300"/>
            <a:ext cx="5472450" cy="3702300"/>
          </a:xfrm>
          <a:prstGeom prst="rect">
            <a:avLst/>
          </a:prstGeom>
          <a:noFill/>
          <a:ln>
            <a:noFill/>
          </a:ln>
        </p:spPr>
      </p:pic>
      <p:sp>
        <p:nvSpPr>
          <p:cNvPr id="408" name="Google Shape;408;p50"/>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09" name="Google Shape;409;p50"/>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360000" y="72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de regresión logística</a:t>
            </a:r>
            <a:endParaRPr/>
          </a:p>
        </p:txBody>
      </p:sp>
      <p:sp>
        <p:nvSpPr>
          <p:cNvPr id="415" name="Google Shape;415;p51"/>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16" name="Google Shape;416;p51"/>
          <p:cNvPicPr preferRelativeResize="0"/>
          <p:nvPr/>
        </p:nvPicPr>
        <p:blipFill>
          <a:blip r:embed="rId3">
            <a:alphaModFix/>
          </a:blip>
          <a:stretch>
            <a:fillRect/>
          </a:stretch>
        </p:blipFill>
        <p:spPr>
          <a:xfrm>
            <a:off x="8660925" y="0"/>
            <a:ext cx="483074" cy="483076"/>
          </a:xfrm>
          <a:prstGeom prst="rect">
            <a:avLst/>
          </a:prstGeom>
          <a:noFill/>
          <a:ln>
            <a:noFill/>
          </a:ln>
        </p:spPr>
      </p:pic>
      <p:pic>
        <p:nvPicPr>
          <p:cNvPr id="417" name="Google Shape;417;p51"/>
          <p:cNvPicPr preferRelativeResize="0"/>
          <p:nvPr/>
        </p:nvPicPr>
        <p:blipFill>
          <a:blip r:embed="rId4">
            <a:alphaModFix/>
          </a:blip>
          <a:stretch>
            <a:fillRect/>
          </a:stretch>
        </p:blipFill>
        <p:spPr>
          <a:xfrm>
            <a:off x="152400" y="1407600"/>
            <a:ext cx="3958775" cy="3034600"/>
          </a:xfrm>
          <a:prstGeom prst="rect">
            <a:avLst/>
          </a:prstGeom>
          <a:noFill/>
          <a:ln>
            <a:noFill/>
          </a:ln>
        </p:spPr>
      </p:pic>
      <p:pic>
        <p:nvPicPr>
          <p:cNvPr id="418" name="Google Shape;418;p51"/>
          <p:cNvPicPr preferRelativeResize="0"/>
          <p:nvPr/>
        </p:nvPicPr>
        <p:blipFill>
          <a:blip r:embed="rId5">
            <a:alphaModFix/>
          </a:blip>
          <a:stretch>
            <a:fillRect/>
          </a:stretch>
        </p:blipFill>
        <p:spPr>
          <a:xfrm>
            <a:off x="4436025" y="1492150"/>
            <a:ext cx="4555608" cy="295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1318925"/>
            <a:ext cx="3987000" cy="1518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arabicPeriod"/>
            </a:pPr>
            <a:r>
              <a:rPr lang="es-419"/>
              <a:t>Introducción</a:t>
            </a:r>
            <a:endParaRPr/>
          </a:p>
        </p:txBody>
      </p:sp>
      <p:pic>
        <p:nvPicPr>
          <p:cNvPr id="106" name="Google Shape;106;p16"/>
          <p:cNvPicPr preferRelativeResize="0"/>
          <p:nvPr/>
        </p:nvPicPr>
        <p:blipFill>
          <a:blip r:embed="rId3">
            <a:alphaModFix/>
          </a:blip>
          <a:stretch>
            <a:fillRect/>
          </a:stretch>
        </p:blipFill>
        <p:spPr>
          <a:xfrm>
            <a:off x="4961950" y="756438"/>
            <a:ext cx="3630624" cy="36306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729450" y="61192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Regresión Logística - Hyperparameter Tuning</a:t>
            </a:r>
            <a:endParaRPr/>
          </a:p>
        </p:txBody>
      </p:sp>
      <p:sp>
        <p:nvSpPr>
          <p:cNvPr id="424" name="Google Shape;424;p52"/>
          <p:cNvSpPr txBox="1"/>
          <p:nvPr/>
        </p:nvSpPr>
        <p:spPr>
          <a:xfrm>
            <a:off x="5956600" y="12547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212121"/>
                </a:solidFill>
                <a:highlight>
                  <a:srgbClr val="FFFFFF"/>
                </a:highlight>
                <a:latin typeface="Roboto"/>
                <a:ea typeface="Roboto"/>
                <a:cs typeface="Roboto"/>
                <a:sym typeface="Roboto"/>
              </a:rPr>
              <a:t>Vemos que el accuracy y AUC no cambian significativamente con respecto al modelo base</a:t>
            </a:r>
            <a:endParaRPr/>
          </a:p>
        </p:txBody>
      </p:sp>
      <p:pic>
        <p:nvPicPr>
          <p:cNvPr id="425" name="Google Shape;425;p52"/>
          <p:cNvPicPr preferRelativeResize="0"/>
          <p:nvPr/>
        </p:nvPicPr>
        <p:blipFill>
          <a:blip r:embed="rId3">
            <a:alphaModFix/>
          </a:blip>
          <a:stretch>
            <a:fillRect/>
          </a:stretch>
        </p:blipFill>
        <p:spPr>
          <a:xfrm>
            <a:off x="238900" y="1884454"/>
            <a:ext cx="3777075" cy="2759675"/>
          </a:xfrm>
          <a:prstGeom prst="rect">
            <a:avLst/>
          </a:prstGeom>
          <a:noFill/>
          <a:ln>
            <a:noFill/>
          </a:ln>
        </p:spPr>
      </p:pic>
      <p:pic>
        <p:nvPicPr>
          <p:cNvPr id="426" name="Google Shape;426;p52"/>
          <p:cNvPicPr preferRelativeResize="0"/>
          <p:nvPr/>
        </p:nvPicPr>
        <p:blipFill>
          <a:blip r:embed="rId4">
            <a:alphaModFix/>
          </a:blip>
          <a:stretch>
            <a:fillRect/>
          </a:stretch>
        </p:blipFill>
        <p:spPr>
          <a:xfrm>
            <a:off x="4572000" y="2101325"/>
            <a:ext cx="4093075" cy="2699950"/>
          </a:xfrm>
          <a:prstGeom prst="rect">
            <a:avLst/>
          </a:prstGeom>
          <a:noFill/>
          <a:ln>
            <a:noFill/>
          </a:ln>
        </p:spPr>
      </p:pic>
      <p:sp>
        <p:nvSpPr>
          <p:cNvPr id="427" name="Google Shape;427;p52"/>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28" name="Google Shape;428;p52"/>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type="title"/>
          </p:nvPr>
        </p:nvSpPr>
        <p:spPr>
          <a:xfrm>
            <a:off x="727650" y="6263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LightGBM</a:t>
            </a:r>
            <a:endParaRPr/>
          </a:p>
        </p:txBody>
      </p:sp>
      <p:pic>
        <p:nvPicPr>
          <p:cNvPr id="434" name="Google Shape;434;p53"/>
          <p:cNvPicPr preferRelativeResize="0"/>
          <p:nvPr/>
        </p:nvPicPr>
        <p:blipFill>
          <a:blip r:embed="rId3">
            <a:alphaModFix/>
          </a:blip>
          <a:stretch>
            <a:fillRect/>
          </a:stretch>
        </p:blipFill>
        <p:spPr>
          <a:xfrm>
            <a:off x="195675" y="1631250"/>
            <a:ext cx="3610550" cy="2767675"/>
          </a:xfrm>
          <a:prstGeom prst="rect">
            <a:avLst/>
          </a:prstGeom>
          <a:noFill/>
          <a:ln>
            <a:noFill/>
          </a:ln>
        </p:spPr>
      </p:pic>
      <p:pic>
        <p:nvPicPr>
          <p:cNvPr id="435" name="Google Shape;435;p53"/>
          <p:cNvPicPr preferRelativeResize="0"/>
          <p:nvPr/>
        </p:nvPicPr>
        <p:blipFill>
          <a:blip r:embed="rId4">
            <a:alphaModFix/>
          </a:blip>
          <a:stretch>
            <a:fillRect/>
          </a:stretch>
        </p:blipFill>
        <p:spPr>
          <a:xfrm>
            <a:off x="4046125" y="1573563"/>
            <a:ext cx="4370225" cy="2883050"/>
          </a:xfrm>
          <a:prstGeom prst="rect">
            <a:avLst/>
          </a:prstGeom>
          <a:noFill/>
          <a:ln>
            <a:noFill/>
          </a:ln>
        </p:spPr>
      </p:pic>
      <p:sp>
        <p:nvSpPr>
          <p:cNvPr id="436" name="Google Shape;436;p53"/>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37" name="Google Shape;437;p53"/>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4"/>
          <p:cNvSpPr txBox="1"/>
          <p:nvPr>
            <p:ph type="title"/>
          </p:nvPr>
        </p:nvSpPr>
        <p:spPr>
          <a:xfrm>
            <a:off x="727650" y="69847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LightGBM - Hyperparameter Tuning</a:t>
            </a:r>
            <a:endParaRPr/>
          </a:p>
        </p:txBody>
      </p:sp>
      <p:pic>
        <p:nvPicPr>
          <p:cNvPr id="443" name="Google Shape;443;p54"/>
          <p:cNvPicPr preferRelativeResize="0"/>
          <p:nvPr/>
        </p:nvPicPr>
        <p:blipFill>
          <a:blip r:embed="rId3">
            <a:alphaModFix/>
          </a:blip>
          <a:stretch>
            <a:fillRect/>
          </a:stretch>
        </p:blipFill>
        <p:spPr>
          <a:xfrm>
            <a:off x="296650" y="1328375"/>
            <a:ext cx="3155276" cy="2998450"/>
          </a:xfrm>
          <a:prstGeom prst="rect">
            <a:avLst/>
          </a:prstGeom>
          <a:noFill/>
          <a:ln>
            <a:noFill/>
          </a:ln>
        </p:spPr>
      </p:pic>
      <p:sp>
        <p:nvSpPr>
          <p:cNvPr id="444" name="Google Shape;444;p54"/>
          <p:cNvSpPr txBox="1"/>
          <p:nvPr/>
        </p:nvSpPr>
        <p:spPr>
          <a:xfrm>
            <a:off x="296650" y="4326825"/>
            <a:ext cx="343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212121"/>
                </a:solidFill>
                <a:highlight>
                  <a:srgbClr val="FFFFFF"/>
                </a:highlight>
                <a:latin typeface="Roboto"/>
                <a:ea typeface="Roboto"/>
                <a:cs typeface="Roboto"/>
                <a:sym typeface="Roboto"/>
              </a:rPr>
              <a:t>Vemos que el rango de accuracy entre max_depth 10 y 30 se encuentre entre 0.962 y aprox. 0.963 con un pico en max_depth=20</a:t>
            </a:r>
            <a:endParaRPr/>
          </a:p>
        </p:txBody>
      </p:sp>
      <p:pic>
        <p:nvPicPr>
          <p:cNvPr id="445" name="Google Shape;445;p54"/>
          <p:cNvPicPr preferRelativeResize="0"/>
          <p:nvPr/>
        </p:nvPicPr>
        <p:blipFill>
          <a:blip r:embed="rId4">
            <a:alphaModFix/>
          </a:blip>
          <a:stretch>
            <a:fillRect/>
          </a:stretch>
        </p:blipFill>
        <p:spPr>
          <a:xfrm>
            <a:off x="4572000" y="1284551"/>
            <a:ext cx="3591250" cy="3432325"/>
          </a:xfrm>
          <a:prstGeom prst="rect">
            <a:avLst/>
          </a:prstGeom>
          <a:noFill/>
          <a:ln>
            <a:noFill/>
          </a:ln>
        </p:spPr>
      </p:pic>
      <p:sp>
        <p:nvSpPr>
          <p:cNvPr id="446" name="Google Shape;446;p54"/>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47" name="Google Shape;447;p54"/>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55"/>
          <p:cNvPicPr preferRelativeResize="0"/>
          <p:nvPr/>
        </p:nvPicPr>
        <p:blipFill>
          <a:blip r:embed="rId3">
            <a:alphaModFix/>
          </a:blip>
          <a:stretch>
            <a:fillRect/>
          </a:stretch>
        </p:blipFill>
        <p:spPr>
          <a:xfrm>
            <a:off x="152400" y="1313950"/>
            <a:ext cx="4131875" cy="3330175"/>
          </a:xfrm>
          <a:prstGeom prst="rect">
            <a:avLst/>
          </a:prstGeom>
          <a:noFill/>
          <a:ln>
            <a:noFill/>
          </a:ln>
        </p:spPr>
      </p:pic>
      <p:pic>
        <p:nvPicPr>
          <p:cNvPr id="453" name="Google Shape;453;p55"/>
          <p:cNvPicPr preferRelativeResize="0"/>
          <p:nvPr/>
        </p:nvPicPr>
        <p:blipFill>
          <a:blip r:embed="rId4">
            <a:alphaModFix/>
          </a:blip>
          <a:stretch>
            <a:fillRect/>
          </a:stretch>
        </p:blipFill>
        <p:spPr>
          <a:xfrm>
            <a:off x="4436675" y="1313950"/>
            <a:ext cx="4407075" cy="3041700"/>
          </a:xfrm>
          <a:prstGeom prst="rect">
            <a:avLst/>
          </a:prstGeom>
          <a:noFill/>
          <a:ln>
            <a:noFill/>
          </a:ln>
        </p:spPr>
      </p:pic>
      <p:sp>
        <p:nvSpPr>
          <p:cNvPr id="454" name="Google Shape;454;p55"/>
          <p:cNvSpPr txBox="1"/>
          <p:nvPr>
            <p:ph type="title"/>
          </p:nvPr>
        </p:nvSpPr>
        <p:spPr>
          <a:xfrm>
            <a:off x="727650" y="69847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LightGBM - Hyperparameter Tuning</a:t>
            </a:r>
            <a:endParaRPr/>
          </a:p>
        </p:txBody>
      </p:sp>
      <p:sp>
        <p:nvSpPr>
          <p:cNvPr id="455" name="Google Shape;455;p55"/>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56" name="Google Shape;456;p55"/>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56"/>
          <p:cNvPicPr preferRelativeResize="0"/>
          <p:nvPr/>
        </p:nvPicPr>
        <p:blipFill>
          <a:blip r:embed="rId3">
            <a:alphaModFix/>
          </a:blip>
          <a:stretch>
            <a:fillRect/>
          </a:stretch>
        </p:blipFill>
        <p:spPr>
          <a:xfrm>
            <a:off x="743725" y="1408900"/>
            <a:ext cx="7330750" cy="3466000"/>
          </a:xfrm>
          <a:prstGeom prst="rect">
            <a:avLst/>
          </a:prstGeom>
          <a:noFill/>
          <a:ln>
            <a:noFill/>
          </a:ln>
        </p:spPr>
      </p:pic>
      <p:sp>
        <p:nvSpPr>
          <p:cNvPr id="462" name="Google Shape;462;p56"/>
          <p:cNvSpPr txBox="1"/>
          <p:nvPr>
            <p:ph type="title"/>
          </p:nvPr>
        </p:nvSpPr>
        <p:spPr>
          <a:xfrm>
            <a:off x="727650" y="69847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LightGBM - Feature Importance</a:t>
            </a:r>
            <a:endParaRPr/>
          </a:p>
        </p:txBody>
      </p:sp>
      <p:sp>
        <p:nvSpPr>
          <p:cNvPr id="463" name="Google Shape;463;p56"/>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64" name="Google Shape;464;p56"/>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7"/>
          <p:cNvSpPr txBox="1"/>
          <p:nvPr>
            <p:ph type="title"/>
          </p:nvPr>
        </p:nvSpPr>
        <p:spPr>
          <a:xfrm>
            <a:off x="727650" y="59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Comparación entre modelos</a:t>
            </a:r>
            <a:endParaRPr/>
          </a:p>
        </p:txBody>
      </p:sp>
      <p:pic>
        <p:nvPicPr>
          <p:cNvPr id="470" name="Google Shape;470;p57"/>
          <p:cNvPicPr preferRelativeResize="0"/>
          <p:nvPr/>
        </p:nvPicPr>
        <p:blipFill>
          <a:blip r:embed="rId3">
            <a:alphaModFix/>
          </a:blip>
          <a:stretch>
            <a:fillRect/>
          </a:stretch>
        </p:blipFill>
        <p:spPr>
          <a:xfrm>
            <a:off x="0" y="1285100"/>
            <a:ext cx="4701800" cy="3440075"/>
          </a:xfrm>
          <a:prstGeom prst="rect">
            <a:avLst/>
          </a:prstGeom>
          <a:noFill/>
          <a:ln>
            <a:noFill/>
          </a:ln>
        </p:spPr>
      </p:pic>
      <p:pic>
        <p:nvPicPr>
          <p:cNvPr id="471" name="Google Shape;471;p57"/>
          <p:cNvPicPr preferRelativeResize="0"/>
          <p:nvPr/>
        </p:nvPicPr>
        <p:blipFill>
          <a:blip r:embed="rId4">
            <a:alphaModFix/>
          </a:blip>
          <a:stretch>
            <a:fillRect/>
          </a:stretch>
        </p:blipFill>
        <p:spPr>
          <a:xfrm>
            <a:off x="4723734" y="1285100"/>
            <a:ext cx="4267866" cy="3287675"/>
          </a:xfrm>
          <a:prstGeom prst="rect">
            <a:avLst/>
          </a:prstGeom>
          <a:noFill/>
          <a:ln>
            <a:noFill/>
          </a:ln>
        </p:spPr>
      </p:pic>
      <p:sp>
        <p:nvSpPr>
          <p:cNvPr id="472" name="Google Shape;472;p57"/>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73" name="Google Shape;473;p57"/>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8"/>
          <p:cNvSpPr txBox="1"/>
          <p:nvPr>
            <p:ph type="title"/>
          </p:nvPr>
        </p:nvSpPr>
        <p:spPr>
          <a:xfrm>
            <a:off x="6827250" y="0"/>
            <a:ext cx="18570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479" name="Google Shape;479;p58"/>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480" name="Google Shape;480;p58"/>
          <p:cNvSpPr txBox="1"/>
          <p:nvPr/>
        </p:nvSpPr>
        <p:spPr>
          <a:xfrm>
            <a:off x="389575" y="1319100"/>
            <a:ext cx="80700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Los modelos base ya cuentan con un buen performance, el hypertuning no logra mejoras significativas, ej: una mejora de Accuracy de 0.005 en Decision Tree.</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Regresión logística no presentó una buena performance para este caso (Accuracy 89%) en comparación con nuestro modelo más simple: Decision Tree (Accuracy 95.3%).</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Los dos modelos de mejores resultados fueron los modelos ensamblados: tanto por el método de bagging (Random Forest) con 96.3% como por el método de boosting (LightGBM) con 96.5%.</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El modelo puede tener dos errores de predicción en nuestro caso: predice que el cliente no está satisfecho cuando en verdad si lo está, o predice que el cliente sí está satisfecho cuando en verdad no lo está. Si tuvieramos una aversión mayor a este último error entonces se elegirá el modelo que lo minimice: (Random Forest 1.2% - LightGBM 1.3% - Decision Tree 2.4% - Regresión Logística 6.4%)</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Si se elige estrictamente según las métricas de Accuracy y Area Under the Curve, entonces el mejor clasificador es: LightGBM con 96.5% y 99.5% respectivamente.</a:t>
            </a:r>
            <a:endParaRPr sz="1600">
              <a:solidFill>
                <a:srgbClr val="212121"/>
              </a:solidFill>
              <a:latin typeface="Roboto"/>
              <a:ea typeface="Roboto"/>
              <a:cs typeface="Roboto"/>
              <a:sym typeface="Roboto"/>
            </a:endParaRPr>
          </a:p>
        </p:txBody>
      </p:sp>
      <p:sp>
        <p:nvSpPr>
          <p:cNvPr id="481" name="Google Shape;481;p58"/>
          <p:cNvSpPr txBox="1"/>
          <p:nvPr>
            <p:ph type="title"/>
          </p:nvPr>
        </p:nvSpPr>
        <p:spPr>
          <a:xfrm>
            <a:off x="770875"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Comentarios sobre los Modelos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9"/>
          <p:cNvSpPr txBox="1"/>
          <p:nvPr>
            <p:ph type="title"/>
          </p:nvPr>
        </p:nvSpPr>
        <p:spPr>
          <a:xfrm>
            <a:off x="727800" y="1318925"/>
            <a:ext cx="49116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4. </a:t>
            </a:r>
            <a:r>
              <a:rPr lang="es-419"/>
              <a:t> Mejoras al modelo</a:t>
            </a:r>
            <a:endParaRPr/>
          </a:p>
        </p:txBody>
      </p:sp>
      <p:pic>
        <p:nvPicPr>
          <p:cNvPr id="487" name="Google Shape;487;p59"/>
          <p:cNvPicPr preferRelativeResize="0"/>
          <p:nvPr/>
        </p:nvPicPr>
        <p:blipFill>
          <a:blip r:embed="rId3">
            <a:alphaModFix/>
          </a:blip>
          <a:stretch>
            <a:fillRect/>
          </a:stretch>
        </p:blipFill>
        <p:spPr>
          <a:xfrm>
            <a:off x="6144050" y="2354400"/>
            <a:ext cx="2363500" cy="236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0"/>
          <p:cNvSpPr txBox="1"/>
          <p:nvPr>
            <p:ph type="title"/>
          </p:nvPr>
        </p:nvSpPr>
        <p:spPr>
          <a:xfrm>
            <a:off x="727650"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Mejoras al modelo - PCA</a:t>
            </a:r>
            <a:endParaRPr/>
          </a:p>
        </p:txBody>
      </p:sp>
      <p:pic>
        <p:nvPicPr>
          <p:cNvPr id="493" name="Google Shape;493;p60"/>
          <p:cNvPicPr preferRelativeResize="0"/>
          <p:nvPr/>
        </p:nvPicPr>
        <p:blipFill>
          <a:blip r:embed="rId3">
            <a:alphaModFix/>
          </a:blip>
          <a:stretch>
            <a:fillRect/>
          </a:stretch>
        </p:blipFill>
        <p:spPr>
          <a:xfrm>
            <a:off x="2921550" y="1410300"/>
            <a:ext cx="4810500" cy="3262650"/>
          </a:xfrm>
          <a:prstGeom prst="rect">
            <a:avLst/>
          </a:prstGeom>
          <a:noFill/>
          <a:ln>
            <a:noFill/>
          </a:ln>
        </p:spPr>
      </p:pic>
      <p:sp>
        <p:nvSpPr>
          <p:cNvPr id="494" name="Google Shape;494;p60"/>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95" name="Google Shape;495;p60"/>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1"/>
          <p:cNvSpPr txBox="1"/>
          <p:nvPr>
            <p:ph type="title"/>
          </p:nvPr>
        </p:nvSpPr>
        <p:spPr>
          <a:xfrm>
            <a:off x="447100" y="568675"/>
            <a:ext cx="3879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 cinco componentes</a:t>
            </a:r>
            <a:endParaRPr/>
          </a:p>
        </p:txBody>
      </p:sp>
      <p:pic>
        <p:nvPicPr>
          <p:cNvPr id="501" name="Google Shape;501;p61"/>
          <p:cNvPicPr preferRelativeResize="0"/>
          <p:nvPr/>
        </p:nvPicPr>
        <p:blipFill>
          <a:blip r:embed="rId3">
            <a:alphaModFix/>
          </a:blip>
          <a:stretch>
            <a:fillRect/>
          </a:stretch>
        </p:blipFill>
        <p:spPr>
          <a:xfrm>
            <a:off x="880925" y="1270700"/>
            <a:ext cx="3011956" cy="3734825"/>
          </a:xfrm>
          <a:prstGeom prst="rect">
            <a:avLst/>
          </a:prstGeom>
          <a:noFill/>
          <a:ln>
            <a:noFill/>
          </a:ln>
        </p:spPr>
      </p:pic>
      <p:sp>
        <p:nvSpPr>
          <p:cNvPr id="502" name="Google Shape;502;p61"/>
          <p:cNvSpPr txBox="1"/>
          <p:nvPr>
            <p:ph type="title"/>
          </p:nvPr>
        </p:nvSpPr>
        <p:spPr>
          <a:xfrm>
            <a:off x="5200350" y="648975"/>
            <a:ext cx="3879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 diez componentes</a:t>
            </a:r>
            <a:endParaRPr/>
          </a:p>
        </p:txBody>
      </p:sp>
      <p:pic>
        <p:nvPicPr>
          <p:cNvPr id="503" name="Google Shape;503;p61"/>
          <p:cNvPicPr preferRelativeResize="0"/>
          <p:nvPr/>
        </p:nvPicPr>
        <p:blipFill>
          <a:blip r:embed="rId4">
            <a:alphaModFix/>
          </a:blip>
          <a:stretch>
            <a:fillRect/>
          </a:stretch>
        </p:blipFill>
        <p:spPr>
          <a:xfrm>
            <a:off x="5862531" y="1310850"/>
            <a:ext cx="2792221" cy="3654525"/>
          </a:xfrm>
          <a:prstGeom prst="rect">
            <a:avLst/>
          </a:prstGeom>
          <a:noFill/>
          <a:ln>
            <a:noFill/>
          </a:ln>
        </p:spPr>
      </p:pic>
      <p:sp>
        <p:nvSpPr>
          <p:cNvPr id="504" name="Google Shape;504;p61"/>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505" name="Google Shape;505;p61"/>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836775" y="2971288"/>
            <a:ext cx="2691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 general</a:t>
            </a:r>
            <a:endParaRPr/>
          </a:p>
        </p:txBody>
      </p:sp>
      <p:sp>
        <p:nvSpPr>
          <p:cNvPr id="112" name="Google Shape;112;p17"/>
          <p:cNvSpPr txBox="1"/>
          <p:nvPr>
            <p:ph idx="1" type="body"/>
          </p:nvPr>
        </p:nvSpPr>
        <p:spPr>
          <a:xfrm>
            <a:off x="2715000" y="3506488"/>
            <a:ext cx="5984400" cy="1431900"/>
          </a:xfrm>
          <a:prstGeom prst="rect">
            <a:avLst/>
          </a:prstGeom>
        </p:spPr>
        <p:txBody>
          <a:bodyPr anchorCtr="0" anchor="t" bIns="91425" lIns="91425" spcFirstLastPara="1" rIns="91425" wrap="square" tIns="91425">
            <a:normAutofit lnSpcReduction="20000"/>
          </a:bodyPr>
          <a:lstStyle/>
          <a:p>
            <a:pPr indent="0" lvl="0" marL="0" rtl="0" algn="just">
              <a:spcBef>
                <a:spcPts val="600"/>
              </a:spcBef>
              <a:spcAft>
                <a:spcPts val="500"/>
              </a:spcAft>
              <a:buNone/>
            </a:pPr>
            <a:r>
              <a:rPr lang="es-419" sz="1700">
                <a:solidFill>
                  <a:srgbClr val="212121"/>
                </a:solidFill>
                <a:highlight>
                  <a:srgbClr val="FFFFFF"/>
                </a:highlight>
                <a:latin typeface="Roboto"/>
                <a:ea typeface="Roboto"/>
                <a:cs typeface="Roboto"/>
                <a:sym typeface="Roboto"/>
              </a:rPr>
              <a:t>Predecir a través de un modelo de ML la satisfacción de las/os pasajeras/os con la mayor asertividad posible, según ciertos contextos y analizar qué variables impactan con mayor correlación en la satisfacción, realizando el entrenamiento de un modelo predictivo</a:t>
            </a:r>
            <a:endParaRPr/>
          </a:p>
        </p:txBody>
      </p:sp>
      <p:pic>
        <p:nvPicPr>
          <p:cNvPr id="113" name="Google Shape;113;p17"/>
          <p:cNvPicPr preferRelativeResize="0"/>
          <p:nvPr/>
        </p:nvPicPr>
        <p:blipFill>
          <a:blip r:embed="rId3">
            <a:alphaModFix/>
          </a:blip>
          <a:stretch>
            <a:fillRect/>
          </a:stretch>
        </p:blipFill>
        <p:spPr>
          <a:xfrm>
            <a:off x="7113125" y="704275"/>
            <a:ext cx="1752475" cy="1752475"/>
          </a:xfrm>
          <a:prstGeom prst="rect">
            <a:avLst/>
          </a:prstGeom>
          <a:noFill/>
          <a:ln>
            <a:noFill/>
          </a:ln>
        </p:spPr>
      </p:pic>
      <p:sp>
        <p:nvSpPr>
          <p:cNvPr id="114" name="Google Shape;114;p17"/>
          <p:cNvSpPr txBox="1"/>
          <p:nvPr>
            <p:ph type="title"/>
          </p:nvPr>
        </p:nvSpPr>
        <p:spPr>
          <a:xfrm>
            <a:off x="635125" y="704275"/>
            <a:ext cx="3865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de negocio</a:t>
            </a:r>
            <a:endParaRPr/>
          </a:p>
        </p:txBody>
      </p:sp>
      <p:sp>
        <p:nvSpPr>
          <p:cNvPr id="115" name="Google Shape;115;p17"/>
          <p:cNvSpPr txBox="1"/>
          <p:nvPr>
            <p:ph idx="1" type="body"/>
          </p:nvPr>
        </p:nvSpPr>
        <p:spPr>
          <a:xfrm>
            <a:off x="720400" y="1239475"/>
            <a:ext cx="5984400" cy="1431900"/>
          </a:xfrm>
          <a:prstGeom prst="rect">
            <a:avLst/>
          </a:prstGeom>
        </p:spPr>
        <p:txBody>
          <a:bodyPr anchorCtr="0" anchor="t" bIns="91425" lIns="91425" spcFirstLastPara="1" rIns="91425" wrap="square" tIns="91425">
            <a:noAutofit/>
          </a:bodyPr>
          <a:lstStyle/>
          <a:p>
            <a:pPr indent="0" lvl="0" marL="0" rtl="0" algn="just">
              <a:spcBef>
                <a:spcPts val="600"/>
              </a:spcBef>
              <a:spcAft>
                <a:spcPts val="500"/>
              </a:spcAft>
              <a:buNone/>
            </a:pPr>
            <a:r>
              <a:rPr lang="es-419" sz="1700">
                <a:solidFill>
                  <a:srgbClr val="212121"/>
                </a:solidFill>
                <a:highlight>
                  <a:srgbClr val="FFFFFF"/>
                </a:highlight>
                <a:latin typeface="Roboto"/>
                <a:ea typeface="Roboto"/>
                <a:cs typeface="Roboto"/>
                <a:sym typeface="Roboto"/>
              </a:rPr>
              <a:t>La industria aérea se caracteriza por una intensa competencia, por lo que </a:t>
            </a:r>
            <a:r>
              <a:rPr lang="es-419" sz="1700">
                <a:solidFill>
                  <a:srgbClr val="212121"/>
                </a:solidFill>
                <a:highlight>
                  <a:srgbClr val="FFFFFF"/>
                </a:highlight>
                <a:latin typeface="Roboto"/>
                <a:ea typeface="Roboto"/>
                <a:cs typeface="Roboto"/>
                <a:sym typeface="Roboto"/>
              </a:rPr>
              <a:t>resulta de suma importancia conocer a los clientes, sus intereses y preferencias. </a:t>
            </a:r>
            <a:endParaRPr sz="1700">
              <a:solidFill>
                <a:srgbClr val="212121"/>
              </a:solidFill>
              <a:highlight>
                <a:srgbClr val="FFFFFF"/>
              </a:highlight>
              <a:latin typeface="Roboto"/>
              <a:ea typeface="Roboto"/>
              <a:cs typeface="Roboto"/>
              <a:sym typeface="Roboto"/>
            </a:endParaRPr>
          </a:p>
        </p:txBody>
      </p:sp>
      <p:pic>
        <p:nvPicPr>
          <p:cNvPr id="116" name="Google Shape;116;p17"/>
          <p:cNvPicPr preferRelativeResize="0"/>
          <p:nvPr/>
        </p:nvPicPr>
        <p:blipFill>
          <a:blip r:embed="rId4">
            <a:alphaModFix/>
          </a:blip>
          <a:stretch>
            <a:fillRect/>
          </a:stretch>
        </p:blipFill>
        <p:spPr>
          <a:xfrm>
            <a:off x="578275" y="3173875"/>
            <a:ext cx="1541525" cy="1541525"/>
          </a:xfrm>
          <a:prstGeom prst="rect">
            <a:avLst/>
          </a:prstGeom>
          <a:noFill/>
          <a:ln>
            <a:noFill/>
          </a:ln>
        </p:spPr>
      </p:pic>
      <p:pic>
        <p:nvPicPr>
          <p:cNvPr id="117" name="Google Shape;117;p17"/>
          <p:cNvPicPr preferRelativeResize="0"/>
          <p:nvPr/>
        </p:nvPicPr>
        <p:blipFill>
          <a:blip r:embed="rId5">
            <a:alphaModFix/>
          </a:blip>
          <a:stretch>
            <a:fillRect/>
          </a:stretch>
        </p:blipFill>
        <p:spPr>
          <a:xfrm>
            <a:off x="3040525" y="3392200"/>
            <a:ext cx="933450" cy="114300"/>
          </a:xfrm>
          <a:prstGeom prst="rect">
            <a:avLst/>
          </a:prstGeom>
          <a:noFill/>
          <a:ln>
            <a:noFill/>
          </a:ln>
        </p:spPr>
      </p:pic>
      <p:pic>
        <p:nvPicPr>
          <p:cNvPr id="118" name="Google Shape;118;p17"/>
          <p:cNvPicPr preferRelativeResize="0"/>
          <p:nvPr/>
        </p:nvPicPr>
        <p:blipFill>
          <a:blip r:embed="rId6">
            <a:alphaModFix/>
          </a:blip>
          <a:stretch>
            <a:fillRect/>
          </a:stretch>
        </p:blipFill>
        <p:spPr>
          <a:xfrm>
            <a:off x="8539175" y="0"/>
            <a:ext cx="484376" cy="484376"/>
          </a:xfrm>
          <a:prstGeom prst="rect">
            <a:avLst/>
          </a:prstGeom>
          <a:noFill/>
          <a:ln>
            <a:noFill/>
          </a:ln>
        </p:spPr>
      </p:pic>
      <p:sp>
        <p:nvSpPr>
          <p:cNvPr id="119" name="Google Shape;119;p17"/>
          <p:cNvSpPr txBox="1"/>
          <p:nvPr>
            <p:ph type="title"/>
          </p:nvPr>
        </p:nvSpPr>
        <p:spPr>
          <a:xfrm>
            <a:off x="6285800" y="0"/>
            <a:ext cx="22323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2"/>
          <p:cNvSpPr txBox="1"/>
          <p:nvPr>
            <p:ph type="title"/>
          </p:nvPr>
        </p:nvSpPr>
        <p:spPr>
          <a:xfrm>
            <a:off x="727650" y="583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Feature selection</a:t>
            </a:r>
            <a:endParaRPr/>
          </a:p>
        </p:txBody>
      </p:sp>
      <p:pic>
        <p:nvPicPr>
          <p:cNvPr id="511" name="Google Shape;511;p62"/>
          <p:cNvPicPr preferRelativeResize="0"/>
          <p:nvPr/>
        </p:nvPicPr>
        <p:blipFill>
          <a:blip r:embed="rId3">
            <a:alphaModFix/>
          </a:blip>
          <a:stretch>
            <a:fillRect/>
          </a:stretch>
        </p:blipFill>
        <p:spPr>
          <a:xfrm>
            <a:off x="541825" y="2085425"/>
            <a:ext cx="2203235" cy="2819125"/>
          </a:xfrm>
          <a:prstGeom prst="rect">
            <a:avLst/>
          </a:prstGeom>
          <a:noFill/>
          <a:ln>
            <a:noFill/>
          </a:ln>
        </p:spPr>
      </p:pic>
      <p:pic>
        <p:nvPicPr>
          <p:cNvPr id="512" name="Google Shape;512;p62"/>
          <p:cNvPicPr preferRelativeResize="0"/>
          <p:nvPr/>
        </p:nvPicPr>
        <p:blipFill>
          <a:blip r:embed="rId4">
            <a:alphaModFix/>
          </a:blip>
          <a:stretch>
            <a:fillRect/>
          </a:stretch>
        </p:blipFill>
        <p:spPr>
          <a:xfrm>
            <a:off x="3402260" y="2085425"/>
            <a:ext cx="2176390" cy="2819125"/>
          </a:xfrm>
          <a:prstGeom prst="rect">
            <a:avLst/>
          </a:prstGeom>
          <a:noFill/>
          <a:ln>
            <a:noFill/>
          </a:ln>
        </p:spPr>
      </p:pic>
      <p:sp>
        <p:nvSpPr>
          <p:cNvPr id="513" name="Google Shape;513;p62"/>
          <p:cNvSpPr txBox="1"/>
          <p:nvPr/>
        </p:nvSpPr>
        <p:spPr>
          <a:xfrm>
            <a:off x="3402250" y="1401750"/>
            <a:ext cx="1775400" cy="400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419">
                <a:solidFill>
                  <a:srgbClr val="212121"/>
                </a:solidFill>
                <a:highlight>
                  <a:srgbClr val="FFFFFF"/>
                </a:highlight>
                <a:latin typeface="Roboto"/>
                <a:ea typeface="Roboto"/>
                <a:cs typeface="Roboto"/>
                <a:sym typeface="Roboto"/>
              </a:rPr>
              <a:t>SelectKBest</a:t>
            </a:r>
            <a:endParaRPr/>
          </a:p>
        </p:txBody>
      </p:sp>
      <p:sp>
        <p:nvSpPr>
          <p:cNvPr id="514" name="Google Shape;514;p62"/>
          <p:cNvSpPr txBox="1"/>
          <p:nvPr/>
        </p:nvSpPr>
        <p:spPr>
          <a:xfrm>
            <a:off x="431896" y="1536975"/>
            <a:ext cx="1991100" cy="400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419">
                <a:solidFill>
                  <a:srgbClr val="212121"/>
                </a:solidFill>
                <a:highlight>
                  <a:srgbClr val="FFFFFF"/>
                </a:highlight>
                <a:latin typeface="Roboto"/>
                <a:ea typeface="Roboto"/>
                <a:cs typeface="Roboto"/>
                <a:sym typeface="Roboto"/>
              </a:rPr>
              <a:t>Variance Threshold</a:t>
            </a:r>
            <a:endParaRPr/>
          </a:p>
        </p:txBody>
      </p:sp>
      <p:sp>
        <p:nvSpPr>
          <p:cNvPr id="515" name="Google Shape;515;p62"/>
          <p:cNvSpPr txBox="1"/>
          <p:nvPr/>
        </p:nvSpPr>
        <p:spPr>
          <a:xfrm>
            <a:off x="7413200" y="1401750"/>
            <a:ext cx="1615500" cy="400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419">
                <a:solidFill>
                  <a:srgbClr val="212121"/>
                </a:solidFill>
                <a:highlight>
                  <a:srgbClr val="FFFFFF"/>
                </a:highlight>
                <a:latin typeface="Roboto"/>
                <a:ea typeface="Roboto"/>
                <a:cs typeface="Roboto"/>
                <a:sym typeface="Roboto"/>
              </a:rPr>
              <a:t>SelectFromModel</a:t>
            </a:r>
            <a:endParaRPr/>
          </a:p>
        </p:txBody>
      </p:sp>
      <p:pic>
        <p:nvPicPr>
          <p:cNvPr id="516" name="Google Shape;516;p62"/>
          <p:cNvPicPr preferRelativeResize="0"/>
          <p:nvPr/>
        </p:nvPicPr>
        <p:blipFill>
          <a:blip r:embed="rId5">
            <a:alphaModFix/>
          </a:blip>
          <a:stretch>
            <a:fillRect/>
          </a:stretch>
        </p:blipFill>
        <p:spPr>
          <a:xfrm>
            <a:off x="6743325" y="1937175"/>
            <a:ext cx="2400674" cy="3036750"/>
          </a:xfrm>
          <a:prstGeom prst="rect">
            <a:avLst/>
          </a:prstGeom>
          <a:noFill/>
          <a:ln>
            <a:noFill/>
          </a:ln>
        </p:spPr>
      </p:pic>
      <p:sp>
        <p:nvSpPr>
          <p:cNvPr id="517" name="Google Shape;517;p62"/>
          <p:cNvSpPr txBox="1"/>
          <p:nvPr>
            <p:ph type="title"/>
          </p:nvPr>
        </p:nvSpPr>
        <p:spPr>
          <a:xfrm>
            <a:off x="7153050" y="38"/>
            <a:ext cx="14157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518" name="Google Shape;518;p62"/>
          <p:cNvPicPr preferRelativeResize="0"/>
          <p:nvPr/>
        </p:nvPicPr>
        <p:blipFill>
          <a:blip r:embed="rId6">
            <a:alphaModFix/>
          </a:blip>
          <a:stretch>
            <a:fillRect/>
          </a:stretch>
        </p:blipFill>
        <p:spPr>
          <a:xfrm>
            <a:off x="8660925" y="0"/>
            <a:ext cx="483074" cy="4830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ph type="title"/>
          </p:nvPr>
        </p:nvSpPr>
        <p:spPr>
          <a:xfrm>
            <a:off x="727800" y="1318925"/>
            <a:ext cx="39870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4. Futuras líneas</a:t>
            </a:r>
            <a:endParaRPr/>
          </a:p>
        </p:txBody>
      </p:sp>
      <p:pic>
        <p:nvPicPr>
          <p:cNvPr id="524" name="Google Shape;524;p63"/>
          <p:cNvPicPr preferRelativeResize="0"/>
          <p:nvPr/>
        </p:nvPicPr>
        <p:blipFill>
          <a:blip r:embed="rId3">
            <a:alphaModFix/>
          </a:blip>
          <a:stretch>
            <a:fillRect/>
          </a:stretch>
        </p:blipFill>
        <p:spPr>
          <a:xfrm>
            <a:off x="4844150" y="771750"/>
            <a:ext cx="3600000" cy="3600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4"/>
          <p:cNvSpPr txBox="1"/>
          <p:nvPr>
            <p:ph type="title"/>
          </p:nvPr>
        </p:nvSpPr>
        <p:spPr>
          <a:xfrm>
            <a:off x="6230600" y="0"/>
            <a:ext cx="2453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s-419" sz="2240">
                <a:solidFill>
                  <a:srgbClr val="BEBEBE"/>
                </a:solidFill>
              </a:rPr>
              <a:t>Futuras líneas</a:t>
            </a:r>
            <a:endParaRPr sz="2240">
              <a:solidFill>
                <a:srgbClr val="BEBEBE"/>
              </a:solidFill>
            </a:endParaRPr>
          </a:p>
        </p:txBody>
      </p:sp>
      <p:pic>
        <p:nvPicPr>
          <p:cNvPr id="530" name="Google Shape;530;p64"/>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531" name="Google Shape;531;p64"/>
          <p:cNvSpPr txBox="1"/>
          <p:nvPr/>
        </p:nvSpPr>
        <p:spPr>
          <a:xfrm>
            <a:off x="230525" y="1187700"/>
            <a:ext cx="8883000" cy="3226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Roboto"/>
              <a:buChar char="●"/>
            </a:pPr>
            <a:r>
              <a:rPr lang="es-419" sz="1200">
                <a:solidFill>
                  <a:srgbClr val="212121"/>
                </a:solidFill>
                <a:highlight>
                  <a:srgbClr val="FFFFFF"/>
                </a:highlight>
                <a:latin typeface="Roboto"/>
                <a:ea typeface="Roboto"/>
                <a:cs typeface="Roboto"/>
                <a:sym typeface="Roboto"/>
              </a:rPr>
              <a:t>Se realizó balanceo del target transformando el dataset, siendo 50% (satisfechos) y 50% (no satisfechos/neutrales) realizando una disminución de los registros mediante muestra aleatoria sin reemplazo pero en una prueba con el mejor modelo LightGBM observamos que el performance no mejoró.</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s-419" sz="1200">
                <a:solidFill>
                  <a:srgbClr val="212121"/>
                </a:solidFill>
                <a:highlight>
                  <a:srgbClr val="FFFFFF"/>
                </a:highlight>
                <a:latin typeface="Roboto"/>
                <a:ea typeface="Roboto"/>
                <a:cs typeface="Roboto"/>
                <a:sym typeface="Roboto"/>
              </a:rPr>
              <a:t>Se realizó una transformación de las variables "Age" y "Flight Distance":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sz="1200">
                <a:solidFill>
                  <a:srgbClr val="212121"/>
                </a:solidFill>
                <a:highlight>
                  <a:srgbClr val="FFFFFF"/>
                </a:highlight>
                <a:latin typeface="Roboto"/>
                <a:ea typeface="Roboto"/>
                <a:cs typeface="Roboto"/>
                <a:sym typeface="Roboto"/>
              </a:rPr>
              <a:t>En Age se convirtió la edad en un rango &lt;18 menores, 18-30 joven, 30-45 joven-adulto, 45-60 adulto y &gt;60 mayores. De esta forma convirtiendola en dummy.</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sz="1200">
                <a:solidFill>
                  <a:srgbClr val="212121"/>
                </a:solidFill>
                <a:highlight>
                  <a:srgbClr val="FFFFFF"/>
                </a:highlight>
                <a:latin typeface="Roboto"/>
                <a:ea typeface="Roboto"/>
                <a:cs typeface="Roboto"/>
                <a:sym typeface="Roboto"/>
              </a:rPr>
              <a:t>En Flight Distance se convirtió la distancia de kilómetros a horas utilizando un promedio de km/hs para luego discriminar entre la duración del viaje: vuelo corto &lt;= 3 hs, vuelo medio 3 y 8 hs y finalmente vuelo largo &gt; 8 hs. También se la convierte en dummy.</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sz="1200">
                <a:solidFill>
                  <a:srgbClr val="212121"/>
                </a:solidFill>
                <a:highlight>
                  <a:srgbClr val="FFFFFF"/>
                </a:highlight>
                <a:latin typeface="Roboto"/>
                <a:ea typeface="Roboto"/>
                <a:cs typeface="Roboto"/>
                <a:sym typeface="Roboto"/>
              </a:rPr>
              <a:t>Se realizo una pruba con el mejor modelo LightGBM realizando la transformación de las variables (así como cada una por separado) y no se observó una mejora en el performance.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s-419" sz="1200">
                <a:solidFill>
                  <a:srgbClr val="212121"/>
                </a:solidFill>
                <a:highlight>
                  <a:srgbClr val="FFFFFF"/>
                </a:highlight>
                <a:latin typeface="Roboto"/>
                <a:ea typeface="Roboto"/>
                <a:cs typeface="Roboto"/>
                <a:sym typeface="Roboto"/>
              </a:rPr>
              <a:t>Durante el trabajo encontramos la dificultad de mejorar tanto el Accuracy como el AUC, se intentaron distintos métodos pero no fueron satisfactorios. No se supera el nivel de Accuracy de 0.965 y AUC 0.995. Creemos que un análisis más exhaustivo de feature engineering quizás pueda superar esa barrera.</a:t>
            </a:r>
            <a:endParaRPr>
              <a:solidFill>
                <a:srgbClr val="212121"/>
              </a:solidFill>
              <a:latin typeface="Roboto"/>
              <a:ea typeface="Roboto"/>
              <a:cs typeface="Roboto"/>
              <a:sym typeface="Roboto"/>
            </a:endParaRPr>
          </a:p>
        </p:txBody>
      </p:sp>
      <p:sp>
        <p:nvSpPr>
          <p:cNvPr id="532" name="Google Shape;532;p64"/>
          <p:cNvSpPr txBox="1"/>
          <p:nvPr>
            <p:ph type="title"/>
          </p:nvPr>
        </p:nvSpPr>
        <p:spPr>
          <a:xfrm>
            <a:off x="727650" y="53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Futuras líneas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5"/>
          <p:cNvSpPr txBox="1"/>
          <p:nvPr>
            <p:ph type="title"/>
          </p:nvPr>
        </p:nvSpPr>
        <p:spPr>
          <a:xfrm>
            <a:off x="4743125" y="2980125"/>
            <a:ext cx="4148700" cy="703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419" sz="3200"/>
              <a:t>Equipo de trabajo</a:t>
            </a:r>
            <a:endParaRPr sz="3200"/>
          </a:p>
        </p:txBody>
      </p:sp>
      <p:sp>
        <p:nvSpPr>
          <p:cNvPr id="538" name="Google Shape;538;p65"/>
          <p:cNvSpPr txBox="1"/>
          <p:nvPr>
            <p:ph idx="4294967295" type="body"/>
          </p:nvPr>
        </p:nvSpPr>
        <p:spPr>
          <a:xfrm>
            <a:off x="4847550" y="3683925"/>
            <a:ext cx="2177700" cy="1358100"/>
          </a:xfrm>
          <a:prstGeom prst="rect">
            <a:avLst/>
          </a:prstGeom>
        </p:spPr>
        <p:txBody>
          <a:bodyPr anchorCtr="0" anchor="t" bIns="91425" lIns="91425" spcFirstLastPara="1" rIns="91425" wrap="square" tIns="91425">
            <a:normAutofit fontScale="85000" lnSpcReduction="20000"/>
          </a:bodyPr>
          <a:lstStyle/>
          <a:p>
            <a:pPr indent="0" lvl="0" marL="0" rtl="0" algn="r">
              <a:lnSpc>
                <a:spcPct val="115000"/>
              </a:lnSpc>
              <a:spcBef>
                <a:spcPts val="600"/>
              </a:spcBef>
              <a:spcAft>
                <a:spcPts val="0"/>
              </a:spcAft>
              <a:buNone/>
            </a:pPr>
            <a:r>
              <a:rPr lang="es-419" sz="1400">
                <a:solidFill>
                  <a:schemeClr val="lt1"/>
                </a:solidFill>
                <a:latin typeface="Roboto"/>
                <a:ea typeface="Roboto"/>
                <a:cs typeface="Roboto"/>
                <a:sym typeface="Roboto"/>
              </a:rPr>
              <a:t>Jonathan Carrasco</a:t>
            </a:r>
            <a:endParaRPr sz="1400">
              <a:solidFill>
                <a:schemeClr val="lt1"/>
              </a:solidFill>
              <a:latin typeface="Roboto"/>
              <a:ea typeface="Roboto"/>
              <a:cs typeface="Roboto"/>
              <a:sym typeface="Roboto"/>
            </a:endParaRPr>
          </a:p>
          <a:p>
            <a:pPr indent="0" lvl="0" marL="0" rtl="0" algn="r">
              <a:lnSpc>
                <a:spcPct val="115000"/>
              </a:lnSpc>
              <a:spcBef>
                <a:spcPts val="600"/>
              </a:spcBef>
              <a:spcAft>
                <a:spcPts val="0"/>
              </a:spcAft>
              <a:buNone/>
            </a:pPr>
            <a:r>
              <a:rPr lang="es-419" sz="1400">
                <a:solidFill>
                  <a:schemeClr val="lt1"/>
                </a:solidFill>
                <a:latin typeface="Roboto"/>
                <a:ea typeface="Roboto"/>
                <a:cs typeface="Roboto"/>
                <a:sym typeface="Roboto"/>
              </a:rPr>
              <a:t>Mariana Moreyra</a:t>
            </a:r>
            <a:endParaRPr sz="1400">
              <a:solidFill>
                <a:schemeClr val="lt1"/>
              </a:solidFill>
              <a:latin typeface="Roboto"/>
              <a:ea typeface="Roboto"/>
              <a:cs typeface="Roboto"/>
              <a:sym typeface="Roboto"/>
            </a:endParaRPr>
          </a:p>
          <a:p>
            <a:pPr indent="0" lvl="0" marL="0" marR="0" rtl="0" algn="r">
              <a:lnSpc>
                <a:spcPct val="115000"/>
              </a:lnSpc>
              <a:spcBef>
                <a:spcPts val="600"/>
              </a:spcBef>
              <a:spcAft>
                <a:spcPts val="0"/>
              </a:spcAft>
              <a:buNone/>
            </a:pPr>
            <a:r>
              <a:rPr lang="es-419" sz="1400">
                <a:solidFill>
                  <a:schemeClr val="lt1"/>
                </a:solidFill>
                <a:latin typeface="Roboto"/>
                <a:ea typeface="Roboto"/>
                <a:cs typeface="Roboto"/>
                <a:sym typeface="Roboto"/>
              </a:rPr>
              <a:t>Luciano Ghidella</a:t>
            </a:r>
            <a:endParaRPr sz="1400">
              <a:solidFill>
                <a:schemeClr val="lt1"/>
              </a:solidFill>
              <a:latin typeface="Roboto"/>
              <a:ea typeface="Roboto"/>
              <a:cs typeface="Roboto"/>
              <a:sym typeface="Roboto"/>
            </a:endParaRPr>
          </a:p>
          <a:p>
            <a:pPr indent="0" lvl="0" marL="0" marR="0" rtl="0" algn="r">
              <a:lnSpc>
                <a:spcPct val="115000"/>
              </a:lnSpc>
              <a:spcBef>
                <a:spcPts val="600"/>
              </a:spcBef>
              <a:spcAft>
                <a:spcPts val="0"/>
              </a:spcAft>
              <a:buNone/>
            </a:pPr>
            <a:r>
              <a:rPr lang="es-419" sz="1400">
                <a:solidFill>
                  <a:schemeClr val="lt1"/>
                </a:solidFill>
                <a:latin typeface="Roboto"/>
                <a:ea typeface="Roboto"/>
                <a:cs typeface="Roboto"/>
                <a:sym typeface="Roboto"/>
              </a:rPr>
              <a:t>Martin Rodriguez Valiente</a:t>
            </a:r>
            <a:endParaRPr sz="1400">
              <a:solidFill>
                <a:schemeClr val="lt1"/>
              </a:solidFill>
              <a:latin typeface="Roboto"/>
              <a:ea typeface="Roboto"/>
              <a:cs typeface="Roboto"/>
              <a:sym typeface="Roboto"/>
            </a:endParaRPr>
          </a:p>
          <a:p>
            <a:pPr indent="0" lvl="0" marL="0" rtl="0" algn="r">
              <a:lnSpc>
                <a:spcPct val="115000"/>
              </a:lnSpc>
              <a:spcBef>
                <a:spcPts val="600"/>
              </a:spcBef>
              <a:spcAft>
                <a:spcPts val="500"/>
              </a:spcAft>
              <a:buNone/>
            </a:pPr>
            <a:r>
              <a:rPr lang="es-419" sz="1400">
                <a:solidFill>
                  <a:schemeClr val="lt1"/>
                </a:solidFill>
                <a:latin typeface="Roboto"/>
                <a:ea typeface="Roboto"/>
                <a:cs typeface="Roboto"/>
                <a:sym typeface="Roboto"/>
              </a:rPr>
              <a:t>Lourdes Aparicio</a:t>
            </a:r>
            <a:endParaRPr sz="1400">
              <a:solidFill>
                <a:schemeClr val="lt1"/>
              </a:solidFill>
              <a:latin typeface="Roboto"/>
              <a:ea typeface="Roboto"/>
              <a:cs typeface="Roboto"/>
              <a:sym typeface="Roboto"/>
            </a:endParaRPr>
          </a:p>
        </p:txBody>
      </p:sp>
      <p:pic>
        <p:nvPicPr>
          <p:cNvPr id="539" name="Google Shape;539;p65"/>
          <p:cNvPicPr preferRelativeResize="0"/>
          <p:nvPr/>
        </p:nvPicPr>
        <p:blipFill>
          <a:blip r:embed="rId3">
            <a:alphaModFix/>
          </a:blip>
          <a:stretch>
            <a:fillRect/>
          </a:stretch>
        </p:blipFill>
        <p:spPr>
          <a:xfrm>
            <a:off x="7533725" y="3683925"/>
            <a:ext cx="1358100" cy="1358100"/>
          </a:xfrm>
          <a:prstGeom prst="rect">
            <a:avLst/>
          </a:prstGeom>
          <a:noFill/>
          <a:ln>
            <a:noFill/>
          </a:ln>
        </p:spPr>
      </p:pic>
      <p:pic>
        <p:nvPicPr>
          <p:cNvPr id="540" name="Google Shape;540;p65"/>
          <p:cNvPicPr preferRelativeResize="0"/>
          <p:nvPr/>
        </p:nvPicPr>
        <p:blipFill>
          <a:blip r:embed="rId4">
            <a:alphaModFix/>
          </a:blip>
          <a:stretch>
            <a:fillRect/>
          </a:stretch>
        </p:blipFill>
        <p:spPr>
          <a:xfrm>
            <a:off x="1738001" y="1005400"/>
            <a:ext cx="2678550" cy="2678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7650" y="624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Objetivos específicos</a:t>
            </a:r>
            <a:endParaRPr/>
          </a:p>
        </p:txBody>
      </p:sp>
      <p:sp>
        <p:nvSpPr>
          <p:cNvPr id="125" name="Google Shape;125;p18"/>
          <p:cNvSpPr txBox="1"/>
          <p:nvPr>
            <p:ph idx="1" type="body"/>
          </p:nvPr>
        </p:nvSpPr>
        <p:spPr>
          <a:xfrm>
            <a:off x="727650" y="1288125"/>
            <a:ext cx="7688700" cy="3416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Conocer las características y preferencias de los clientes de acuerdo al género, edad, tipo de cliente y clase de vuelo que utilizan.</a:t>
            </a:r>
            <a:endParaRPr sz="14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400">
              <a:solidFill>
                <a:srgbClr val="212121"/>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Identificar cuáles son los servicios que deben mejorarse, y ver si se asocian a las características generales de los clientes</a:t>
            </a:r>
            <a:endParaRPr sz="14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400">
              <a:solidFill>
                <a:srgbClr val="212121"/>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Analizar las características generales de los vuelos que tienen mayores inconvenientes (demoras en partida/arribo por ej), y ver si la información recolectada es de utilidad para proponer soluciones a los mismos.</a:t>
            </a:r>
            <a:endParaRPr sz="1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400">
              <a:solidFill>
                <a:srgbClr val="212121"/>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Desarrollar un modelo predictivo que permita identificar el nivel de satisfacción de los pasajeros respecto a los servicios brindados</a:t>
            </a:r>
            <a:endParaRPr sz="1400">
              <a:solidFill>
                <a:srgbClr val="212121"/>
              </a:solidFill>
              <a:highlight>
                <a:srgbClr val="FFFFFF"/>
              </a:highlight>
              <a:latin typeface="Roboto"/>
              <a:ea typeface="Roboto"/>
              <a:cs typeface="Roboto"/>
              <a:sym typeface="Roboto"/>
            </a:endParaRPr>
          </a:p>
          <a:p>
            <a:pPr indent="0" lvl="0" marL="0" rtl="0" algn="l">
              <a:lnSpc>
                <a:spcPct val="115000"/>
              </a:lnSpc>
              <a:spcBef>
                <a:spcPts val="500"/>
              </a:spcBef>
              <a:spcAft>
                <a:spcPts val="1200"/>
              </a:spcAft>
              <a:buNone/>
            </a:pPr>
            <a:r>
              <a:t/>
            </a:r>
            <a:endParaRPr sz="1500"/>
          </a:p>
        </p:txBody>
      </p:sp>
      <p:pic>
        <p:nvPicPr>
          <p:cNvPr id="126" name="Google Shape;126;p18"/>
          <p:cNvPicPr preferRelativeResize="0"/>
          <p:nvPr/>
        </p:nvPicPr>
        <p:blipFill>
          <a:blip r:embed="rId3">
            <a:alphaModFix/>
          </a:blip>
          <a:stretch>
            <a:fillRect/>
          </a:stretch>
        </p:blipFill>
        <p:spPr>
          <a:xfrm>
            <a:off x="105100" y="624675"/>
            <a:ext cx="535200" cy="535200"/>
          </a:xfrm>
          <a:prstGeom prst="rect">
            <a:avLst/>
          </a:prstGeom>
          <a:noFill/>
          <a:ln>
            <a:noFill/>
          </a:ln>
        </p:spPr>
      </p:pic>
      <p:pic>
        <p:nvPicPr>
          <p:cNvPr id="127" name="Google Shape;127;p18"/>
          <p:cNvPicPr preferRelativeResize="0"/>
          <p:nvPr/>
        </p:nvPicPr>
        <p:blipFill>
          <a:blip r:embed="rId4">
            <a:alphaModFix/>
          </a:blip>
          <a:stretch>
            <a:fillRect/>
          </a:stretch>
        </p:blipFill>
        <p:spPr>
          <a:xfrm>
            <a:off x="8539175" y="0"/>
            <a:ext cx="484376" cy="484376"/>
          </a:xfrm>
          <a:prstGeom prst="rect">
            <a:avLst/>
          </a:prstGeom>
          <a:noFill/>
          <a:ln>
            <a:noFill/>
          </a:ln>
        </p:spPr>
      </p:pic>
      <p:sp>
        <p:nvSpPr>
          <p:cNvPr id="128" name="Google Shape;128;p18"/>
          <p:cNvSpPr txBox="1"/>
          <p:nvPr>
            <p:ph type="title"/>
          </p:nvPr>
        </p:nvSpPr>
        <p:spPr>
          <a:xfrm>
            <a:off x="6285800" y="0"/>
            <a:ext cx="22323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54075" y="555675"/>
            <a:ext cx="1507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Variables</a:t>
            </a:r>
            <a:endParaRPr/>
          </a:p>
        </p:txBody>
      </p:sp>
      <p:graphicFrame>
        <p:nvGraphicFramePr>
          <p:cNvPr id="134" name="Google Shape;134;p19"/>
          <p:cNvGraphicFramePr/>
          <p:nvPr/>
        </p:nvGraphicFramePr>
        <p:xfrm>
          <a:off x="3070450" y="511785"/>
          <a:ext cx="3000000" cy="3000000"/>
        </p:xfrm>
        <a:graphic>
          <a:graphicData uri="http://schemas.openxmlformats.org/drawingml/2006/table">
            <a:tbl>
              <a:tblPr>
                <a:noFill/>
                <a:tableStyleId>{0D19E635-4704-4A37-AA9B-FD38F18E3220}</a:tableStyleId>
              </a:tblPr>
              <a:tblGrid>
                <a:gridCol w="1905000"/>
                <a:gridCol w="1905000"/>
                <a:gridCol w="2152650"/>
              </a:tblGrid>
              <a:tr h="349250">
                <a:tc>
                  <a:txBody>
                    <a:bodyPr/>
                    <a:lstStyle/>
                    <a:p>
                      <a:pPr indent="0" lvl="0" marL="0" rtl="0" algn="ctr">
                        <a:spcBef>
                          <a:spcPts val="0"/>
                        </a:spcBef>
                        <a:spcAft>
                          <a:spcPts val="0"/>
                        </a:spcAft>
                        <a:buNone/>
                      </a:pPr>
                      <a:r>
                        <a:rPr b="1" lang="es-419" sz="900"/>
                        <a:t>Variables que caracterizan a pasajeras/os</a:t>
                      </a:r>
                      <a:endParaRPr b="1" sz="900"/>
                    </a:p>
                  </a:txBody>
                  <a:tcPr marT="63500" marB="63500" marR="63500" marL="63500">
                    <a:solidFill>
                      <a:srgbClr val="FFF2CC"/>
                    </a:solidFill>
                  </a:tcPr>
                </a:tc>
                <a:tc>
                  <a:txBody>
                    <a:bodyPr/>
                    <a:lstStyle/>
                    <a:p>
                      <a:pPr indent="0" lvl="0" marL="0" rtl="0" algn="ctr">
                        <a:spcBef>
                          <a:spcPts val="0"/>
                        </a:spcBef>
                        <a:spcAft>
                          <a:spcPts val="0"/>
                        </a:spcAft>
                        <a:buNone/>
                      </a:pPr>
                      <a:r>
                        <a:rPr b="1" lang="es-419" sz="900"/>
                        <a:t>Variables que caracterizan los vuelos</a:t>
                      </a:r>
                      <a:endParaRPr b="1" sz="900"/>
                    </a:p>
                  </a:txBody>
                  <a:tcPr marT="63500" marB="63500" marR="63500" marL="63500">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s-419" sz="900"/>
                        <a:t>Variables con escala de satisfacción</a:t>
                      </a:r>
                      <a:endParaRPr b="1" sz="900"/>
                    </a:p>
                  </a:txBody>
                  <a:tcPr marT="63500" marB="63500" marR="63500" marL="63500">
                    <a:solidFill>
                      <a:srgbClr val="E6B8AF"/>
                    </a:solidFill>
                  </a:tcPr>
                </a:tc>
              </a:tr>
              <a:tr h="230975">
                <a:tc>
                  <a:txBody>
                    <a:bodyPr/>
                    <a:lstStyle/>
                    <a:p>
                      <a:pPr indent="0" lvl="0" marL="0" rtl="0" algn="ctr">
                        <a:spcBef>
                          <a:spcPts val="0"/>
                        </a:spcBef>
                        <a:spcAft>
                          <a:spcPts val="0"/>
                        </a:spcAft>
                        <a:buNone/>
                      </a:pPr>
                      <a:r>
                        <a:rPr lang="es-419" sz="900"/>
                        <a:t>Age</a:t>
                      </a:r>
                      <a:endParaRPr sz="900"/>
                    </a:p>
                  </a:txBody>
                  <a:tcPr marT="63500" marB="63500" marR="63500" marL="6350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419" sz="900"/>
                        <a:t>Flight distance</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Inflight wifi service</a:t>
                      </a:r>
                      <a:endParaRPr sz="900"/>
                    </a:p>
                  </a:txBody>
                  <a:tcPr marT="63500" marB="63500" marR="63500" marL="63500">
                    <a:lnL cap="flat" cmpd="sng" w="12700">
                      <a:solidFill>
                        <a:srgbClr val="000000"/>
                      </a:solidFill>
                      <a:prstDash val="solid"/>
                      <a:round/>
                      <a:headEnd len="sm" w="sm" type="none"/>
                      <a:tailEnd len="sm" w="sm" type="none"/>
                    </a:lnL>
                    <a:solidFill>
                      <a:srgbClr val="E6B8AF"/>
                    </a:solidFill>
                  </a:tcPr>
                </a:tc>
              </a:tr>
              <a:tr h="230975">
                <a:tc>
                  <a:txBody>
                    <a:bodyPr/>
                    <a:lstStyle/>
                    <a:p>
                      <a:pPr indent="0" lvl="0" marL="0" rtl="0" algn="ctr">
                        <a:spcBef>
                          <a:spcPts val="0"/>
                        </a:spcBef>
                        <a:spcAft>
                          <a:spcPts val="0"/>
                        </a:spcAft>
                        <a:buNone/>
                      </a:pPr>
                      <a:r>
                        <a:rPr lang="es-419" sz="900"/>
                        <a:t>Gender</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419" sz="900"/>
                        <a:t>Departure Delay in Minutes</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Departure/Arrival time convenient</a:t>
                      </a:r>
                      <a:endParaRPr sz="900"/>
                    </a:p>
                  </a:txBody>
                  <a:tcPr marT="63500" marB="63500" marR="63500" marL="63500">
                    <a:lnL cap="flat" cmpd="sng" w="12700">
                      <a:solidFill>
                        <a:srgbClr val="000000"/>
                      </a:solidFill>
                      <a:prstDash val="solid"/>
                      <a:round/>
                      <a:headEnd len="sm" w="sm" type="none"/>
                      <a:tailEnd len="sm" w="sm" type="none"/>
                    </a:lnL>
                    <a:solidFill>
                      <a:srgbClr val="E6B8AF"/>
                    </a:solidFill>
                  </a:tcPr>
                </a:tc>
              </a:tr>
              <a:tr h="230975">
                <a:tc>
                  <a:txBody>
                    <a:bodyPr/>
                    <a:lstStyle/>
                    <a:p>
                      <a:pPr indent="0" lvl="0" marL="0" rtl="0" algn="ctr">
                        <a:spcBef>
                          <a:spcPts val="0"/>
                        </a:spcBef>
                        <a:spcAft>
                          <a:spcPts val="0"/>
                        </a:spcAft>
                        <a:buNone/>
                      </a:pPr>
                      <a:r>
                        <a:rPr lang="es-419" sz="900"/>
                        <a:t>Customer Type</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419" sz="900"/>
                        <a:t>Arrival Delay in Minutes</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Ease of Online booking</a:t>
                      </a:r>
                      <a:endParaRPr sz="900"/>
                    </a:p>
                  </a:txBody>
                  <a:tcPr marT="63500" marB="63500" marR="63500" marL="63500">
                    <a:lnL cap="flat" cmpd="sng" w="12700">
                      <a:solidFill>
                        <a:srgbClr val="000000"/>
                      </a:solidFill>
                      <a:prstDash val="solid"/>
                      <a:round/>
                      <a:headEnd len="sm" w="sm" type="none"/>
                      <a:tailEnd len="sm" w="sm" type="none"/>
                    </a:lnL>
                    <a:solidFill>
                      <a:srgbClr val="E6B8AF"/>
                    </a:solidFill>
                  </a:tcPr>
                </a:tc>
              </a:tr>
              <a:tr h="301950">
                <a:tc>
                  <a:txBody>
                    <a:bodyPr/>
                    <a:lstStyle/>
                    <a:p>
                      <a:pPr indent="0" lvl="0" marL="0" rtl="0" algn="ctr">
                        <a:spcBef>
                          <a:spcPts val="0"/>
                        </a:spcBef>
                        <a:spcAft>
                          <a:spcPts val="0"/>
                        </a:spcAft>
                        <a:buNone/>
                      </a:pPr>
                      <a:r>
                        <a:rPr lang="es-419" sz="900"/>
                        <a:t>Type of travel</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C9DAF8"/>
                    </a:solidFill>
                  </a:tcPr>
                </a:tc>
                <a:tc>
                  <a:txBody>
                    <a:bodyPr/>
                    <a:lstStyle/>
                    <a:p>
                      <a:pPr indent="0" lvl="0" marL="0" rtl="0" algn="ctr">
                        <a:spcBef>
                          <a:spcPts val="0"/>
                        </a:spcBef>
                        <a:spcAft>
                          <a:spcPts val="0"/>
                        </a:spcAft>
                        <a:buNone/>
                      </a:pPr>
                      <a:r>
                        <a:rPr lang="es-419" sz="900"/>
                        <a:t>Gate location</a:t>
                      </a:r>
                      <a:endParaRPr sz="900"/>
                    </a:p>
                  </a:txBody>
                  <a:tcPr marT="63500" marB="63500" marR="63500" marL="63500">
                    <a:solidFill>
                      <a:srgbClr val="E6B8AF"/>
                    </a:solidFill>
                  </a:tcPr>
                </a:tc>
              </a:tr>
              <a:tr h="234350">
                <a:tc>
                  <a:txBody>
                    <a:bodyPr/>
                    <a:lstStyle/>
                    <a:p>
                      <a:pPr indent="0" lvl="0" marL="0" rtl="0" algn="ctr">
                        <a:spcBef>
                          <a:spcPts val="0"/>
                        </a:spcBef>
                        <a:spcAft>
                          <a:spcPts val="0"/>
                        </a:spcAft>
                        <a:buNone/>
                      </a:pPr>
                      <a:r>
                        <a:rPr lang="es-419" sz="900"/>
                        <a:t>Class</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900"/>
                    </a:p>
                  </a:txBody>
                  <a:tcPr marT="63500" marB="63500" marR="63500" marL="6350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Food and drink</a:t>
                      </a:r>
                      <a:endParaRPr sz="900"/>
                    </a:p>
                  </a:txBody>
                  <a:tcPr marT="63500" marB="63500" marR="63500" marL="63500">
                    <a:solidFill>
                      <a:srgbClr val="E6B8AF"/>
                    </a:solidFill>
                  </a:tcPr>
                </a:tc>
              </a:tr>
              <a:tr h="301950">
                <a:tc>
                  <a:txBody>
                    <a:bodyPr/>
                    <a:lstStyle/>
                    <a:p>
                      <a:pPr indent="0" lvl="0" marL="0" rtl="0" algn="ctr">
                        <a:spcBef>
                          <a:spcPts val="0"/>
                        </a:spcBef>
                        <a:spcAft>
                          <a:spcPts val="0"/>
                        </a:spcAft>
                        <a:buNone/>
                      </a:pPr>
                      <a:r>
                        <a:t/>
                      </a:r>
                      <a:endParaRPr sz="9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Online boarding</a:t>
                      </a:r>
                      <a:endParaRPr sz="900"/>
                    </a:p>
                  </a:txBody>
                  <a:tcPr marT="63500" marB="63500" marR="63500" marL="63500">
                    <a:lnL cap="flat" cmpd="sng" w="12700">
                      <a:solidFill>
                        <a:srgbClr val="000000"/>
                      </a:solidFill>
                      <a:prstDash val="solid"/>
                      <a:round/>
                      <a:headEnd len="sm" w="sm" type="none"/>
                      <a:tailEnd len="sm" w="sm" type="none"/>
                    </a:lnL>
                    <a:solidFill>
                      <a:srgbClr val="E6B8AF"/>
                    </a:solidFill>
                  </a:tcPr>
                </a:tc>
              </a:tr>
              <a:tr h="301950">
                <a:tc>
                  <a:txBody>
                    <a:bodyPr/>
                    <a:lstStyle/>
                    <a:p>
                      <a:pPr indent="0" lvl="0" marL="0" rtl="0" algn="ctr">
                        <a:spcBef>
                          <a:spcPts val="0"/>
                        </a:spcBef>
                        <a:spcAft>
                          <a:spcPts val="0"/>
                        </a:spcAft>
                        <a:buNone/>
                      </a:pPr>
                      <a:r>
                        <a:t/>
                      </a:r>
                      <a:endParaRPr sz="900"/>
                    </a:p>
                  </a:txBody>
                  <a:tcPr marT="63500" marB="63500" marR="63500" marL="63500">
                    <a:lnR cap="flat" cmpd="sng" w="12700">
                      <a:solidFill>
                        <a:srgbClr val="000000"/>
                      </a:solidFill>
                      <a:prstDash val="solid"/>
                      <a:round/>
                      <a:headEnd len="sm" w="sm" type="none"/>
                      <a:tailEnd len="sm" w="sm" type="none"/>
                    </a:lnR>
                    <a:solidFill>
                      <a:srgbClr val="FFF2CC"/>
                    </a:solidFill>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Seat comfort</a:t>
                      </a:r>
                      <a:endParaRPr sz="900"/>
                    </a:p>
                  </a:txBody>
                  <a:tcPr marT="63500" marB="63500" marR="63500" marL="63500">
                    <a:lnL cap="flat" cmpd="sng" w="12700">
                      <a:solidFill>
                        <a:srgbClr val="000000"/>
                      </a:solidFill>
                      <a:prstDash val="solid"/>
                      <a:round/>
                      <a:headEnd len="sm" w="sm" type="none"/>
                      <a:tailEnd len="sm" w="sm" type="none"/>
                    </a:lnL>
                    <a:solidFill>
                      <a:srgbClr val="E6B8AF"/>
                    </a:solidFill>
                  </a:tcPr>
                </a:tc>
              </a:tr>
              <a:tr h="288850">
                <a:tc>
                  <a:txBody>
                    <a:bodyPr/>
                    <a:lstStyle/>
                    <a:p>
                      <a:pPr indent="0" lvl="0" marL="0" rtl="0" algn="ctr">
                        <a:spcBef>
                          <a:spcPts val="0"/>
                        </a:spcBef>
                        <a:spcAft>
                          <a:spcPts val="0"/>
                        </a:spcAft>
                        <a:buNone/>
                      </a:pPr>
                      <a:r>
                        <a:t/>
                      </a:r>
                      <a:endParaRPr sz="900"/>
                    </a:p>
                  </a:txBody>
                  <a:tcPr marT="63500" marB="63500" marR="63500" marL="63500">
                    <a:lnR cap="flat" cmpd="sng" w="12700">
                      <a:solidFill>
                        <a:srgbClr val="000000"/>
                      </a:solidFill>
                      <a:prstDash val="solid"/>
                      <a:round/>
                      <a:headEnd len="sm" w="sm" type="none"/>
                      <a:tailEnd len="sm" w="sm" type="none"/>
                    </a:lnR>
                    <a:solidFill>
                      <a:srgbClr val="FFF2CC"/>
                    </a:solidFill>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419" sz="900"/>
                        <a:t>Inflight entertainment</a:t>
                      </a:r>
                      <a:endParaRPr sz="900"/>
                    </a:p>
                  </a:txBody>
                  <a:tcPr marT="63500" marB="63500" marR="63500" marL="63500">
                    <a:lnL cap="flat" cmpd="sng" w="12700">
                      <a:solidFill>
                        <a:srgbClr val="000000"/>
                      </a:solidFill>
                      <a:prstDash val="solid"/>
                      <a:round/>
                      <a:headEnd len="sm" w="sm" type="none"/>
                      <a:tailEnd len="sm" w="sm" type="none"/>
                    </a:lnL>
                    <a:solidFill>
                      <a:srgbClr val="E6B8AF"/>
                    </a:solidFill>
                  </a:tcPr>
                </a:tc>
              </a:tr>
              <a:tr h="234350">
                <a:tc>
                  <a:txBody>
                    <a:bodyPr/>
                    <a:lstStyle/>
                    <a:p>
                      <a:pPr indent="0" lvl="0" marL="0" rtl="0" algn="ctr">
                        <a:spcBef>
                          <a:spcPts val="0"/>
                        </a:spcBef>
                        <a:spcAft>
                          <a:spcPts val="0"/>
                        </a:spcAft>
                        <a:buNone/>
                      </a:pPr>
                      <a:r>
                        <a:t/>
                      </a:r>
                      <a:endParaRPr sz="900"/>
                    </a:p>
                  </a:txBody>
                  <a:tcPr marT="63500" marB="63500" marR="63500" marL="63500">
                    <a:solidFill>
                      <a:srgbClr val="FFF2CC"/>
                    </a:solidFill>
                  </a:tcPr>
                </a:tc>
                <a:tc>
                  <a:txBody>
                    <a:bodyPr/>
                    <a:lstStyle/>
                    <a:p>
                      <a:pPr indent="0" lvl="0" marL="0" rtl="0" algn="ctr">
                        <a:spcBef>
                          <a:spcPts val="0"/>
                        </a:spcBef>
                        <a:spcAft>
                          <a:spcPts val="0"/>
                        </a:spcAft>
                        <a:buNone/>
                      </a:pPr>
                      <a:r>
                        <a:t/>
                      </a:r>
                      <a:endParaRPr sz="900"/>
                    </a:p>
                  </a:txBody>
                  <a:tcPr marT="63500" marB="63500" marR="63500" marL="63500">
                    <a:lnT cap="flat" cmpd="sng" w="12700">
                      <a:solidFill>
                        <a:srgbClr val="000000"/>
                      </a:solidFill>
                      <a:prstDash val="solid"/>
                      <a:round/>
                      <a:headEnd len="sm" w="sm" type="none"/>
                      <a:tailEnd len="sm" w="sm" type="none"/>
                    </a:lnT>
                    <a:solidFill>
                      <a:srgbClr val="C9DAF8"/>
                    </a:solidFill>
                  </a:tcPr>
                </a:tc>
                <a:tc>
                  <a:txBody>
                    <a:bodyPr/>
                    <a:lstStyle/>
                    <a:p>
                      <a:pPr indent="0" lvl="0" marL="0" rtl="0" algn="ctr">
                        <a:spcBef>
                          <a:spcPts val="0"/>
                        </a:spcBef>
                        <a:spcAft>
                          <a:spcPts val="0"/>
                        </a:spcAft>
                        <a:buNone/>
                      </a:pPr>
                      <a:r>
                        <a:rPr lang="es-419" sz="900"/>
                        <a:t>On-board service</a:t>
                      </a:r>
                      <a:endParaRPr sz="900"/>
                    </a:p>
                  </a:txBody>
                  <a:tcPr marT="63500" marB="63500" marR="63500" marL="63500">
                    <a:solidFill>
                      <a:srgbClr val="E6B8AF"/>
                    </a:solidFill>
                  </a:tcPr>
                </a:tc>
              </a:tr>
              <a:tr h="234350">
                <a:tc>
                  <a:txBody>
                    <a:bodyPr/>
                    <a:lstStyle/>
                    <a:p>
                      <a:pPr indent="0" lvl="0" marL="0" rtl="0" algn="ctr">
                        <a:spcBef>
                          <a:spcPts val="0"/>
                        </a:spcBef>
                        <a:spcAft>
                          <a:spcPts val="0"/>
                        </a:spcAft>
                        <a:buNone/>
                      </a:pPr>
                      <a:r>
                        <a:t/>
                      </a:r>
                      <a:endParaRPr sz="900"/>
                    </a:p>
                  </a:txBody>
                  <a:tcPr marT="63500" marB="63500" marR="63500" marL="63500">
                    <a:solidFill>
                      <a:srgbClr val="FFF2CC"/>
                    </a:solidFill>
                  </a:tcPr>
                </a:tc>
                <a:tc>
                  <a:txBody>
                    <a:bodyPr/>
                    <a:lstStyle/>
                    <a:p>
                      <a:pPr indent="0" lvl="0" marL="0" rtl="0" algn="ctr">
                        <a:spcBef>
                          <a:spcPts val="0"/>
                        </a:spcBef>
                        <a:spcAft>
                          <a:spcPts val="0"/>
                        </a:spcAft>
                        <a:buNone/>
                      </a:pPr>
                      <a:r>
                        <a:t/>
                      </a:r>
                      <a:endParaRPr sz="900"/>
                    </a:p>
                  </a:txBody>
                  <a:tcPr marT="63500" marB="63500" marR="63500" marL="63500">
                    <a:solidFill>
                      <a:srgbClr val="C9DAF8"/>
                    </a:solidFill>
                  </a:tcPr>
                </a:tc>
                <a:tc>
                  <a:txBody>
                    <a:bodyPr/>
                    <a:lstStyle/>
                    <a:p>
                      <a:pPr indent="0" lvl="0" marL="0" rtl="0" algn="ctr">
                        <a:spcBef>
                          <a:spcPts val="0"/>
                        </a:spcBef>
                        <a:spcAft>
                          <a:spcPts val="0"/>
                        </a:spcAft>
                        <a:buNone/>
                      </a:pPr>
                      <a:r>
                        <a:rPr lang="es-419" sz="900"/>
                        <a:t>Leg room service</a:t>
                      </a:r>
                      <a:endParaRPr sz="900"/>
                    </a:p>
                  </a:txBody>
                  <a:tcPr marT="63500" marB="63500" marR="63500" marL="63500">
                    <a:solidFill>
                      <a:srgbClr val="E6B8AF"/>
                    </a:solidFill>
                  </a:tcPr>
                </a:tc>
              </a:tr>
              <a:tr h="234350">
                <a:tc>
                  <a:txBody>
                    <a:bodyPr/>
                    <a:lstStyle/>
                    <a:p>
                      <a:pPr indent="0" lvl="0" marL="0" rtl="0" algn="ctr">
                        <a:spcBef>
                          <a:spcPts val="0"/>
                        </a:spcBef>
                        <a:spcAft>
                          <a:spcPts val="0"/>
                        </a:spcAft>
                        <a:buNone/>
                      </a:pPr>
                      <a:r>
                        <a:t/>
                      </a:r>
                      <a:endParaRPr sz="900"/>
                    </a:p>
                  </a:txBody>
                  <a:tcPr marT="63500" marB="63500" marR="63500" marL="63500">
                    <a:solidFill>
                      <a:srgbClr val="FFF2CC"/>
                    </a:solidFill>
                  </a:tcPr>
                </a:tc>
                <a:tc>
                  <a:txBody>
                    <a:bodyPr/>
                    <a:lstStyle/>
                    <a:p>
                      <a:pPr indent="0" lvl="0" marL="0" rtl="0" algn="ctr">
                        <a:spcBef>
                          <a:spcPts val="0"/>
                        </a:spcBef>
                        <a:spcAft>
                          <a:spcPts val="0"/>
                        </a:spcAft>
                        <a:buNone/>
                      </a:pPr>
                      <a:r>
                        <a:t/>
                      </a:r>
                      <a:endParaRPr sz="900"/>
                    </a:p>
                  </a:txBody>
                  <a:tcPr marT="63500" marB="63500" marR="63500" marL="63500">
                    <a:solidFill>
                      <a:srgbClr val="C9DAF8"/>
                    </a:solidFill>
                  </a:tcPr>
                </a:tc>
                <a:tc>
                  <a:txBody>
                    <a:bodyPr/>
                    <a:lstStyle/>
                    <a:p>
                      <a:pPr indent="0" lvl="0" marL="0" rtl="0" algn="ctr">
                        <a:spcBef>
                          <a:spcPts val="0"/>
                        </a:spcBef>
                        <a:spcAft>
                          <a:spcPts val="0"/>
                        </a:spcAft>
                        <a:buNone/>
                      </a:pPr>
                      <a:r>
                        <a:rPr lang="es-419" sz="900"/>
                        <a:t>Baggage handling</a:t>
                      </a:r>
                      <a:endParaRPr sz="900"/>
                    </a:p>
                  </a:txBody>
                  <a:tcPr marT="63500" marB="63500" marR="63500" marL="63500">
                    <a:solidFill>
                      <a:srgbClr val="E6B8AF"/>
                    </a:solidFill>
                  </a:tcPr>
                </a:tc>
              </a:tr>
              <a:tr h="234350">
                <a:tc>
                  <a:txBody>
                    <a:bodyPr/>
                    <a:lstStyle/>
                    <a:p>
                      <a:pPr indent="0" lvl="0" marL="0" rtl="0" algn="ctr">
                        <a:spcBef>
                          <a:spcPts val="0"/>
                        </a:spcBef>
                        <a:spcAft>
                          <a:spcPts val="0"/>
                        </a:spcAft>
                        <a:buNone/>
                      </a:pPr>
                      <a:r>
                        <a:t/>
                      </a:r>
                      <a:endParaRPr sz="900"/>
                    </a:p>
                  </a:txBody>
                  <a:tcPr marT="63500" marB="63500" marR="63500" marL="63500">
                    <a:solidFill>
                      <a:srgbClr val="FFF2CC"/>
                    </a:solidFill>
                  </a:tcPr>
                </a:tc>
                <a:tc>
                  <a:txBody>
                    <a:bodyPr/>
                    <a:lstStyle/>
                    <a:p>
                      <a:pPr indent="0" lvl="0" marL="0" rtl="0" algn="ctr">
                        <a:spcBef>
                          <a:spcPts val="0"/>
                        </a:spcBef>
                        <a:spcAft>
                          <a:spcPts val="0"/>
                        </a:spcAft>
                        <a:buNone/>
                      </a:pPr>
                      <a:r>
                        <a:t/>
                      </a:r>
                      <a:endParaRPr sz="900"/>
                    </a:p>
                  </a:txBody>
                  <a:tcPr marT="63500" marB="63500" marR="63500" marL="63500">
                    <a:solidFill>
                      <a:srgbClr val="C9DAF8"/>
                    </a:solidFill>
                  </a:tcPr>
                </a:tc>
                <a:tc>
                  <a:txBody>
                    <a:bodyPr/>
                    <a:lstStyle/>
                    <a:p>
                      <a:pPr indent="0" lvl="0" marL="0" rtl="0" algn="ctr">
                        <a:spcBef>
                          <a:spcPts val="0"/>
                        </a:spcBef>
                        <a:spcAft>
                          <a:spcPts val="0"/>
                        </a:spcAft>
                        <a:buNone/>
                      </a:pPr>
                      <a:r>
                        <a:rPr lang="es-419" sz="900"/>
                        <a:t>Check-in service</a:t>
                      </a:r>
                      <a:endParaRPr sz="900"/>
                    </a:p>
                  </a:txBody>
                  <a:tcPr marT="63500" marB="63500" marR="63500" marL="63500">
                    <a:solidFill>
                      <a:srgbClr val="E6B8AF"/>
                    </a:solidFill>
                  </a:tcPr>
                </a:tc>
              </a:tr>
              <a:tr h="234350">
                <a:tc>
                  <a:txBody>
                    <a:bodyPr/>
                    <a:lstStyle/>
                    <a:p>
                      <a:pPr indent="0" lvl="0" marL="0" rtl="0" algn="ctr">
                        <a:spcBef>
                          <a:spcPts val="0"/>
                        </a:spcBef>
                        <a:spcAft>
                          <a:spcPts val="0"/>
                        </a:spcAft>
                        <a:buNone/>
                      </a:pPr>
                      <a:r>
                        <a:t/>
                      </a:r>
                      <a:endParaRPr sz="900"/>
                    </a:p>
                  </a:txBody>
                  <a:tcPr marT="63500" marB="63500" marR="63500" marL="63500">
                    <a:solidFill>
                      <a:srgbClr val="FFF2CC"/>
                    </a:solidFill>
                  </a:tcPr>
                </a:tc>
                <a:tc>
                  <a:txBody>
                    <a:bodyPr/>
                    <a:lstStyle/>
                    <a:p>
                      <a:pPr indent="0" lvl="0" marL="0" rtl="0" algn="ctr">
                        <a:spcBef>
                          <a:spcPts val="0"/>
                        </a:spcBef>
                        <a:spcAft>
                          <a:spcPts val="0"/>
                        </a:spcAft>
                        <a:buNone/>
                      </a:pPr>
                      <a:r>
                        <a:t/>
                      </a:r>
                      <a:endParaRPr sz="900"/>
                    </a:p>
                  </a:txBody>
                  <a:tcPr marT="63500" marB="63500" marR="63500" marL="63500">
                    <a:solidFill>
                      <a:srgbClr val="C9DAF8"/>
                    </a:solidFill>
                  </a:tcPr>
                </a:tc>
                <a:tc>
                  <a:txBody>
                    <a:bodyPr/>
                    <a:lstStyle/>
                    <a:p>
                      <a:pPr indent="0" lvl="0" marL="0" rtl="0" algn="ctr">
                        <a:spcBef>
                          <a:spcPts val="0"/>
                        </a:spcBef>
                        <a:spcAft>
                          <a:spcPts val="0"/>
                        </a:spcAft>
                        <a:buNone/>
                      </a:pPr>
                      <a:r>
                        <a:rPr lang="es-419" sz="900"/>
                        <a:t>Inflight service</a:t>
                      </a:r>
                      <a:endParaRPr sz="900"/>
                    </a:p>
                  </a:txBody>
                  <a:tcPr marT="63500" marB="63500" marR="63500" marL="63500">
                    <a:solidFill>
                      <a:srgbClr val="E6B8AF"/>
                    </a:solidFill>
                  </a:tcPr>
                </a:tc>
              </a:tr>
              <a:tr h="234350">
                <a:tc>
                  <a:txBody>
                    <a:bodyPr/>
                    <a:lstStyle/>
                    <a:p>
                      <a:pPr indent="0" lvl="0" marL="0" rtl="0" algn="ctr">
                        <a:spcBef>
                          <a:spcPts val="0"/>
                        </a:spcBef>
                        <a:spcAft>
                          <a:spcPts val="0"/>
                        </a:spcAft>
                        <a:buNone/>
                      </a:pPr>
                      <a:r>
                        <a:t/>
                      </a:r>
                      <a:endParaRPr sz="900"/>
                    </a:p>
                  </a:txBody>
                  <a:tcPr marT="63500" marB="63500" marR="63500" marL="63500">
                    <a:solidFill>
                      <a:srgbClr val="FFF2CC"/>
                    </a:solidFill>
                  </a:tcPr>
                </a:tc>
                <a:tc>
                  <a:txBody>
                    <a:bodyPr/>
                    <a:lstStyle/>
                    <a:p>
                      <a:pPr indent="0" lvl="0" marL="0" rtl="0" algn="ctr">
                        <a:spcBef>
                          <a:spcPts val="0"/>
                        </a:spcBef>
                        <a:spcAft>
                          <a:spcPts val="0"/>
                        </a:spcAft>
                        <a:buNone/>
                      </a:pPr>
                      <a:r>
                        <a:t/>
                      </a:r>
                      <a:endParaRPr sz="900"/>
                    </a:p>
                  </a:txBody>
                  <a:tcPr marT="63500" marB="63500" marR="63500" marL="63500">
                    <a:solidFill>
                      <a:srgbClr val="C9DAF8"/>
                    </a:solidFill>
                  </a:tcPr>
                </a:tc>
                <a:tc>
                  <a:txBody>
                    <a:bodyPr/>
                    <a:lstStyle/>
                    <a:p>
                      <a:pPr indent="0" lvl="0" marL="0" rtl="0" algn="ctr">
                        <a:spcBef>
                          <a:spcPts val="0"/>
                        </a:spcBef>
                        <a:spcAft>
                          <a:spcPts val="0"/>
                        </a:spcAft>
                        <a:buNone/>
                      </a:pPr>
                      <a:r>
                        <a:rPr lang="es-419" sz="900"/>
                        <a:t>Cleanliness</a:t>
                      </a:r>
                      <a:endParaRPr sz="900"/>
                    </a:p>
                  </a:txBody>
                  <a:tcPr marT="63500" marB="63500" marR="63500" marL="63500">
                    <a:solidFill>
                      <a:srgbClr val="E6B8AF"/>
                    </a:solidFill>
                  </a:tcPr>
                </a:tc>
              </a:tr>
            </a:tbl>
          </a:graphicData>
        </a:graphic>
      </p:graphicFrame>
      <p:sp>
        <p:nvSpPr>
          <p:cNvPr id="135" name="Google Shape;135;p19"/>
          <p:cNvSpPr txBox="1"/>
          <p:nvPr/>
        </p:nvSpPr>
        <p:spPr>
          <a:xfrm>
            <a:off x="718275" y="3597325"/>
            <a:ext cx="1378800" cy="431100"/>
          </a:xfrm>
          <a:prstGeom prst="rect">
            <a:avLst/>
          </a:prstGeom>
          <a:solidFill>
            <a:srgbClr val="F6B26B"/>
          </a:solidFill>
          <a:ln cap="flat" cmpd="sng" w="381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sz="1600">
                <a:solidFill>
                  <a:schemeClr val="accent3"/>
                </a:solidFill>
              </a:rPr>
              <a:t>Satisfaction</a:t>
            </a:r>
            <a:endParaRPr b="1" sz="2100">
              <a:solidFill>
                <a:schemeClr val="accent3"/>
              </a:solidFill>
            </a:endParaRPr>
          </a:p>
        </p:txBody>
      </p:sp>
      <p:sp>
        <p:nvSpPr>
          <p:cNvPr id="136" name="Google Shape;136;p19"/>
          <p:cNvSpPr txBox="1"/>
          <p:nvPr/>
        </p:nvSpPr>
        <p:spPr>
          <a:xfrm>
            <a:off x="358425" y="2829525"/>
            <a:ext cx="209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latin typeface="Lato"/>
                <a:ea typeface="Lato"/>
                <a:cs typeface="Lato"/>
                <a:sym typeface="Lato"/>
              </a:rPr>
              <a:t>Variable </a:t>
            </a:r>
            <a:r>
              <a:rPr lang="es-419" sz="1600">
                <a:latin typeface="Lato"/>
                <a:ea typeface="Lato"/>
                <a:cs typeface="Lato"/>
                <a:sym typeface="Lato"/>
              </a:rPr>
              <a:t>Target</a:t>
            </a:r>
            <a:endParaRPr sz="1600">
              <a:latin typeface="Lato"/>
              <a:ea typeface="Lato"/>
              <a:cs typeface="Lato"/>
              <a:sym typeface="Lato"/>
            </a:endParaRPr>
          </a:p>
        </p:txBody>
      </p:sp>
      <p:cxnSp>
        <p:nvCxnSpPr>
          <p:cNvPr id="137" name="Google Shape;137;p19"/>
          <p:cNvCxnSpPr/>
          <p:nvPr/>
        </p:nvCxnSpPr>
        <p:spPr>
          <a:xfrm>
            <a:off x="1407675" y="3174900"/>
            <a:ext cx="0" cy="3366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9"/>
          <p:cNvSpPr txBox="1"/>
          <p:nvPr/>
        </p:nvSpPr>
        <p:spPr>
          <a:xfrm>
            <a:off x="602625" y="1630300"/>
            <a:ext cx="185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Variables de análisis</a:t>
            </a:r>
            <a:endParaRPr>
              <a:latin typeface="Lato"/>
              <a:ea typeface="Lato"/>
              <a:cs typeface="Lato"/>
              <a:sym typeface="Lato"/>
            </a:endParaRPr>
          </a:p>
        </p:txBody>
      </p:sp>
      <p:cxnSp>
        <p:nvCxnSpPr>
          <p:cNvPr id="139" name="Google Shape;139;p19"/>
          <p:cNvCxnSpPr/>
          <p:nvPr/>
        </p:nvCxnSpPr>
        <p:spPr>
          <a:xfrm>
            <a:off x="2363400" y="1826800"/>
            <a:ext cx="589800" cy="7200"/>
          </a:xfrm>
          <a:prstGeom prst="straightConnector1">
            <a:avLst/>
          </a:prstGeom>
          <a:noFill/>
          <a:ln cap="flat" cmpd="sng" w="9525">
            <a:solidFill>
              <a:schemeClr val="dk2"/>
            </a:solidFill>
            <a:prstDash val="solid"/>
            <a:round/>
            <a:headEnd len="med" w="med" type="none"/>
            <a:tailEnd len="med" w="med" type="triangle"/>
          </a:ln>
        </p:spPr>
      </p:cxnSp>
      <p:pic>
        <p:nvPicPr>
          <p:cNvPr id="140" name="Google Shape;140;p19"/>
          <p:cNvPicPr preferRelativeResize="0"/>
          <p:nvPr/>
        </p:nvPicPr>
        <p:blipFill>
          <a:blip r:embed="rId3">
            <a:alphaModFix/>
          </a:blip>
          <a:stretch>
            <a:fillRect/>
          </a:stretch>
        </p:blipFill>
        <p:spPr>
          <a:xfrm>
            <a:off x="8539175" y="0"/>
            <a:ext cx="484376" cy="484376"/>
          </a:xfrm>
          <a:prstGeom prst="rect">
            <a:avLst/>
          </a:prstGeom>
          <a:noFill/>
          <a:ln>
            <a:noFill/>
          </a:ln>
        </p:spPr>
      </p:pic>
      <p:sp>
        <p:nvSpPr>
          <p:cNvPr id="141" name="Google Shape;141;p19"/>
          <p:cNvSpPr txBox="1"/>
          <p:nvPr>
            <p:ph type="title"/>
          </p:nvPr>
        </p:nvSpPr>
        <p:spPr>
          <a:xfrm>
            <a:off x="6285800" y="0"/>
            <a:ext cx="22323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668225" y="54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a:t>
            </a:r>
            <a:r>
              <a:rPr lang="es-419"/>
              <a:t>asos previos a </a:t>
            </a:r>
            <a:r>
              <a:rPr lang="es-419"/>
              <a:t>la obtención de los resultados</a:t>
            </a:r>
            <a:endParaRPr/>
          </a:p>
        </p:txBody>
      </p:sp>
      <p:sp>
        <p:nvSpPr>
          <p:cNvPr id="147" name="Google Shape;147;p20"/>
          <p:cNvSpPr txBox="1"/>
          <p:nvPr>
            <p:ph idx="1" type="body"/>
          </p:nvPr>
        </p:nvSpPr>
        <p:spPr>
          <a:xfrm>
            <a:off x="727650" y="1310800"/>
            <a:ext cx="7688700" cy="69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sz="1400">
                <a:solidFill>
                  <a:srgbClr val="212121"/>
                </a:solidFill>
                <a:highlight>
                  <a:srgbClr val="FFFFFF"/>
                </a:highlight>
                <a:latin typeface="Roboto"/>
                <a:ea typeface="Roboto"/>
                <a:cs typeface="Roboto"/>
                <a:sym typeface="Roboto"/>
              </a:rPr>
              <a:t>Se </a:t>
            </a:r>
            <a:r>
              <a:rPr lang="es-419" sz="1400">
                <a:solidFill>
                  <a:srgbClr val="212121"/>
                </a:solidFill>
                <a:highlight>
                  <a:srgbClr val="FFFFFF"/>
                </a:highlight>
                <a:latin typeface="Roboto"/>
                <a:ea typeface="Roboto"/>
                <a:cs typeface="Roboto"/>
                <a:sym typeface="Roboto"/>
              </a:rPr>
              <a:t>utilizaron las librerías </a:t>
            </a:r>
            <a:r>
              <a:rPr b="1" lang="es-419" sz="1400">
                <a:solidFill>
                  <a:srgbClr val="212121"/>
                </a:solidFill>
                <a:highlight>
                  <a:srgbClr val="FFFFFF"/>
                </a:highlight>
                <a:latin typeface="Roboto"/>
                <a:ea typeface="Roboto"/>
                <a:cs typeface="Roboto"/>
                <a:sym typeface="Roboto"/>
              </a:rPr>
              <a:t>Numpy, Pandas, Matplotlib, Seaborn, Letsplot y Sklearn </a:t>
            </a:r>
            <a:r>
              <a:rPr lang="es-419" sz="1400">
                <a:solidFill>
                  <a:srgbClr val="212121"/>
                </a:solidFill>
                <a:highlight>
                  <a:srgbClr val="FFFFFF"/>
                </a:highlight>
                <a:latin typeface="Roboto"/>
                <a:ea typeface="Roboto"/>
                <a:cs typeface="Roboto"/>
                <a:sym typeface="Roboto"/>
              </a:rPr>
              <a:t>de Pyt</a:t>
            </a:r>
            <a:r>
              <a:rPr lang="es-419" sz="1400">
                <a:solidFill>
                  <a:srgbClr val="212121"/>
                </a:solidFill>
                <a:highlight>
                  <a:srgbClr val="FFFFFF"/>
                </a:highlight>
                <a:latin typeface="Roboto"/>
                <a:ea typeface="Roboto"/>
                <a:cs typeface="Roboto"/>
                <a:sym typeface="Roboto"/>
              </a:rPr>
              <a:t>hon para la limpieza, el procesamiento y la obtención de los resultados del modelo</a:t>
            </a:r>
            <a:endParaRPr sz="1400">
              <a:solidFill>
                <a:srgbClr val="212121"/>
              </a:solidFill>
              <a:highlight>
                <a:srgbClr val="FFFFFF"/>
              </a:highlight>
              <a:latin typeface="Roboto"/>
              <a:ea typeface="Roboto"/>
              <a:cs typeface="Roboto"/>
              <a:sym typeface="Roboto"/>
            </a:endParaRPr>
          </a:p>
        </p:txBody>
      </p:sp>
      <p:sp>
        <p:nvSpPr>
          <p:cNvPr id="148" name="Google Shape;148;p20"/>
          <p:cNvSpPr txBox="1"/>
          <p:nvPr>
            <p:ph idx="1" type="body"/>
          </p:nvPr>
        </p:nvSpPr>
        <p:spPr>
          <a:xfrm>
            <a:off x="838775" y="2084800"/>
            <a:ext cx="7688700" cy="289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s-419" sz="1400">
                <a:solidFill>
                  <a:srgbClr val="212121"/>
                </a:solidFill>
                <a:highlight>
                  <a:srgbClr val="FFFFFF"/>
                </a:highlight>
                <a:latin typeface="Roboto"/>
                <a:ea typeface="Roboto"/>
                <a:cs typeface="Roboto"/>
                <a:sym typeface="Roboto"/>
              </a:rPr>
              <a:t>El dataset se  dividió en un data frame para prueba, y uno para realizar el testeo, y ambos se subieron a la plataforma Github</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s-419" sz="1400">
                <a:solidFill>
                  <a:srgbClr val="212121"/>
                </a:solidFill>
                <a:highlight>
                  <a:srgbClr val="FFFFFF"/>
                </a:highlight>
                <a:latin typeface="Roboto"/>
                <a:ea typeface="Roboto"/>
                <a:cs typeface="Roboto"/>
                <a:sym typeface="Roboto"/>
              </a:rPr>
              <a:t>Se realizó un modelado de datos, donde se transformaron las variables para poder correr los modelos (se le asignaron números a las categorías)</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s-419" sz="1400">
                <a:solidFill>
                  <a:srgbClr val="212121"/>
                </a:solidFill>
                <a:highlight>
                  <a:srgbClr val="FFFFFF"/>
                </a:highlight>
                <a:latin typeface="Roboto"/>
                <a:ea typeface="Roboto"/>
                <a:cs typeface="Roboto"/>
                <a:sym typeface="Roboto"/>
              </a:rPr>
              <a:t>Se revisaron:</a:t>
            </a:r>
            <a:endParaRPr sz="1400">
              <a:solidFill>
                <a:srgbClr val="212121"/>
              </a:solidFill>
              <a:highlight>
                <a:srgbClr val="FFFFFF"/>
              </a:highlight>
              <a:latin typeface="Roboto"/>
              <a:ea typeface="Roboto"/>
              <a:cs typeface="Roboto"/>
              <a:sym typeface="Roboto"/>
            </a:endParaRPr>
          </a:p>
          <a:p>
            <a:pPr indent="-317500" lvl="1" marL="914400" rtl="0" algn="l">
              <a:spcBef>
                <a:spcPts val="0"/>
              </a:spcBef>
              <a:spcAft>
                <a:spcPts val="0"/>
              </a:spcAft>
              <a:buClr>
                <a:srgbClr val="212121"/>
              </a:buClr>
              <a:buSzPts val="1400"/>
              <a:buFont typeface="Roboto"/>
              <a:buAutoNum type="alphaLcPeriod"/>
            </a:pPr>
            <a:r>
              <a:rPr lang="es-419" sz="1400">
                <a:solidFill>
                  <a:srgbClr val="212121"/>
                </a:solidFill>
                <a:highlight>
                  <a:srgbClr val="FFFFFF"/>
                </a:highlight>
                <a:latin typeface="Roboto"/>
                <a:ea typeface="Roboto"/>
                <a:cs typeface="Roboto"/>
                <a:sym typeface="Roboto"/>
              </a:rPr>
              <a:t>cuáles eran las características de las variables de </a:t>
            </a:r>
            <a:r>
              <a:rPr lang="es-419" sz="1400">
                <a:solidFill>
                  <a:srgbClr val="212121"/>
                </a:solidFill>
                <a:highlight>
                  <a:srgbClr val="FFFFFF"/>
                </a:highlight>
                <a:latin typeface="Roboto"/>
                <a:ea typeface="Roboto"/>
                <a:cs typeface="Roboto"/>
                <a:sym typeface="Roboto"/>
              </a:rPr>
              <a:t>interés</a:t>
            </a:r>
            <a:endParaRPr sz="1400">
              <a:solidFill>
                <a:srgbClr val="212121"/>
              </a:solidFill>
              <a:highlight>
                <a:srgbClr val="FFFFFF"/>
              </a:highlight>
              <a:latin typeface="Roboto"/>
              <a:ea typeface="Roboto"/>
              <a:cs typeface="Roboto"/>
              <a:sym typeface="Roboto"/>
            </a:endParaRPr>
          </a:p>
          <a:p>
            <a:pPr indent="-317500" lvl="1" marL="914400" rtl="0" algn="l">
              <a:spcBef>
                <a:spcPts val="0"/>
              </a:spcBef>
              <a:spcAft>
                <a:spcPts val="0"/>
              </a:spcAft>
              <a:buClr>
                <a:srgbClr val="212121"/>
              </a:buClr>
              <a:buSzPts val="1400"/>
              <a:buFont typeface="Roboto"/>
              <a:buAutoNum type="alphaLcPeriod"/>
            </a:pPr>
            <a:r>
              <a:rPr lang="es-419" sz="1400">
                <a:solidFill>
                  <a:srgbClr val="212121"/>
                </a:solidFill>
                <a:highlight>
                  <a:srgbClr val="FFFFFF"/>
                </a:highlight>
                <a:latin typeface="Roboto"/>
                <a:ea typeface="Roboto"/>
                <a:cs typeface="Roboto"/>
                <a:sym typeface="Roboto"/>
              </a:rPr>
              <a:t>que no hubiesen valores faltantes</a:t>
            </a:r>
            <a:endParaRPr sz="1400">
              <a:solidFill>
                <a:srgbClr val="212121"/>
              </a:solidFill>
              <a:highlight>
                <a:srgbClr val="FFFFFF"/>
              </a:highlight>
              <a:latin typeface="Roboto"/>
              <a:ea typeface="Roboto"/>
              <a:cs typeface="Roboto"/>
              <a:sym typeface="Roboto"/>
            </a:endParaRPr>
          </a:p>
          <a:p>
            <a:pPr indent="-317500" lvl="1" marL="914400" rtl="0" algn="l">
              <a:spcBef>
                <a:spcPts val="0"/>
              </a:spcBef>
              <a:spcAft>
                <a:spcPts val="0"/>
              </a:spcAft>
              <a:buClr>
                <a:srgbClr val="212121"/>
              </a:buClr>
              <a:buSzPts val="1400"/>
              <a:buFont typeface="Roboto"/>
              <a:buAutoNum type="alphaLcPeriod"/>
            </a:pPr>
            <a:r>
              <a:rPr lang="es-419" sz="1400">
                <a:solidFill>
                  <a:srgbClr val="212121"/>
                </a:solidFill>
                <a:highlight>
                  <a:srgbClr val="FFFFFF"/>
                </a:highlight>
                <a:latin typeface="Roboto"/>
                <a:ea typeface="Roboto"/>
                <a:cs typeface="Roboto"/>
                <a:sym typeface="Roboto"/>
              </a:rPr>
              <a:t>que los datos estuvieran normalizados </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s-419" sz="1400">
                <a:solidFill>
                  <a:srgbClr val="212121"/>
                </a:solidFill>
                <a:highlight>
                  <a:srgbClr val="FFFFFF"/>
                </a:highlight>
                <a:latin typeface="Roboto"/>
                <a:ea typeface="Roboto"/>
                <a:cs typeface="Roboto"/>
                <a:sym typeface="Roboto"/>
              </a:rPr>
              <a:t>Una vez normalizado el data</a:t>
            </a:r>
            <a:r>
              <a:rPr lang="es-419" sz="1400">
                <a:solidFill>
                  <a:srgbClr val="212121"/>
                </a:solidFill>
                <a:highlight>
                  <a:srgbClr val="FFFFFF"/>
                </a:highlight>
                <a:latin typeface="Roboto"/>
                <a:ea typeface="Roboto"/>
                <a:cs typeface="Roboto"/>
                <a:sym typeface="Roboto"/>
              </a:rPr>
              <a:t>s</a:t>
            </a:r>
            <a:r>
              <a:rPr lang="es-419" sz="1400">
                <a:solidFill>
                  <a:srgbClr val="212121"/>
                </a:solidFill>
                <a:highlight>
                  <a:srgbClr val="FFFFFF"/>
                </a:highlight>
                <a:latin typeface="Roboto"/>
                <a:ea typeface="Roboto"/>
                <a:cs typeface="Roboto"/>
                <a:sym typeface="Roboto"/>
              </a:rPr>
              <a:t>et, se realizaron los análisis uni, bi y multivariados; además de los modelos de machine learning para poder predecir la satisfacción de las/os pasajeras/os</a:t>
            </a:r>
            <a:endParaRPr sz="1400">
              <a:solidFill>
                <a:srgbClr val="212121"/>
              </a:solidFill>
              <a:highlight>
                <a:srgbClr val="FFFFFF"/>
              </a:highlight>
              <a:latin typeface="Roboto"/>
              <a:ea typeface="Roboto"/>
              <a:cs typeface="Roboto"/>
              <a:sym typeface="Roboto"/>
            </a:endParaRPr>
          </a:p>
        </p:txBody>
      </p:sp>
      <p:pic>
        <p:nvPicPr>
          <p:cNvPr id="149" name="Google Shape;149;p20"/>
          <p:cNvPicPr preferRelativeResize="0"/>
          <p:nvPr/>
        </p:nvPicPr>
        <p:blipFill>
          <a:blip r:embed="rId3">
            <a:alphaModFix/>
          </a:blip>
          <a:stretch>
            <a:fillRect/>
          </a:stretch>
        </p:blipFill>
        <p:spPr>
          <a:xfrm>
            <a:off x="8539175" y="0"/>
            <a:ext cx="484376" cy="484376"/>
          </a:xfrm>
          <a:prstGeom prst="rect">
            <a:avLst/>
          </a:prstGeom>
          <a:noFill/>
          <a:ln>
            <a:noFill/>
          </a:ln>
        </p:spPr>
      </p:pic>
      <p:sp>
        <p:nvSpPr>
          <p:cNvPr id="150" name="Google Shape;150;p20"/>
          <p:cNvSpPr txBox="1"/>
          <p:nvPr>
            <p:ph type="title"/>
          </p:nvPr>
        </p:nvSpPr>
        <p:spPr>
          <a:xfrm>
            <a:off x="6285800" y="0"/>
            <a:ext cx="22323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729450" y="1322450"/>
            <a:ext cx="38016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2. Resultados</a:t>
            </a:r>
            <a:endParaRPr/>
          </a:p>
        </p:txBody>
      </p:sp>
      <p:pic>
        <p:nvPicPr>
          <p:cNvPr id="156" name="Google Shape;156;p21"/>
          <p:cNvPicPr preferRelativeResize="0"/>
          <p:nvPr/>
        </p:nvPicPr>
        <p:blipFill rotWithShape="1">
          <a:blip r:embed="rId3">
            <a:alphaModFix/>
          </a:blip>
          <a:srcRect b="-1812" l="0" r="-1812" t="0"/>
          <a:stretch/>
        </p:blipFill>
        <p:spPr>
          <a:xfrm>
            <a:off x="5247300" y="771750"/>
            <a:ext cx="3600000" cy="36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