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4630400" cy="8229600"/>
  <p:notesSz cx="8229600" cy="14630400"/>
  <p:embeddedFontLst>
    <p:embeddedFont>
      <p:font typeface="DM Sans Semi Bold" panose="020B0604020202020204" charset="0"/>
      <p:regular r:id="rId10"/>
    </p:embeddedFont>
    <p:embeddedFont>
      <p:font typeface="Inter Medium" panose="020B0604020202020204" charset="0"/>
      <p:regular r:id="rId11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7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87279"/>
            <a:ext cx="7415927" cy="212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Distribuciones de Probabilidad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3586877"/>
            <a:ext cx="7415927" cy="355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Las distribuciones de probabilidad son modelos teóricos que explican el comportamiento de fenómenos reales. Asignan probabilidades a sucesos cuantificados mediante variables aleatorias. Estas distribuciones son fundamentales en estadística y probabilidad, permitiendo analizar y predecir eventos en diversos campos. En </a:t>
            </a:r>
            <a:r>
              <a:rPr lang="en-US" sz="19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este</a:t>
            </a:r>
            <a:r>
              <a:rPr lang="en-US" sz="19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9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documento</a:t>
            </a:r>
            <a:r>
              <a:rPr lang="en-US" sz="19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9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nos</a:t>
            </a:r>
            <a:r>
              <a:rPr lang="en-US" sz="19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9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centraremos</a:t>
            </a:r>
            <a:r>
              <a:rPr lang="en-US" sz="19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9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</a:t>
            </a:r>
            <a:r>
              <a:rPr lang="en-US" sz="19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la </a:t>
            </a:r>
            <a:r>
              <a:rPr lang="en-US" sz="19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distribución</a:t>
            </a:r>
            <a:r>
              <a:rPr lang="en-US" sz="19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normal.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3538" y="537805"/>
            <a:ext cx="7776924" cy="12206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Función de Probabilidad y Distribución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965002" y="2051328"/>
            <a:ext cx="22860" cy="5640467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1173242" y="2479238"/>
            <a:ext cx="683538" cy="22860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756761" y="2270998"/>
            <a:ext cx="439341" cy="439341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925354" y="2344103"/>
            <a:ext cx="102037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2050494" y="2246590"/>
            <a:ext cx="284511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Función de Probabilidad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2050494" y="2668786"/>
            <a:ext cx="6409968" cy="937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Asigna a cada valor de la variable aleatoria discreta su probabilidad correspondiente. Se expresa como f(xi) = P(X = xi) = pi, donde 0 ≤ f(xi) ≤ 1 y la suma de todas las probabilidades es 1.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173242" y="4424482"/>
            <a:ext cx="683538" cy="22860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756761" y="4216241"/>
            <a:ext cx="439341" cy="439341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891897" y="4289346"/>
            <a:ext cx="169069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2050494" y="4191833"/>
            <a:ext cx="278725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Función de Distribución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2050494" y="4614029"/>
            <a:ext cx="6409968" cy="937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Define F(x) = P(X ≤ x), asignando la probabilidad acumulada hasta x. Permite calcular probabilidades de intervalos: P(X = xi) = F(xi) - F(xi-1).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173242" y="6369725"/>
            <a:ext cx="683538" cy="22860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756761" y="6161484"/>
            <a:ext cx="439341" cy="439341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888683" y="6234589"/>
            <a:ext cx="175498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2050494" y="6137077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Media y </a:t>
            </a:r>
            <a:r>
              <a:rPr lang="en-US" sz="1900" dirty="0" err="1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Desviación</a:t>
            </a:r>
            <a:r>
              <a:rPr lang="en-US" sz="19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</a:t>
            </a:r>
            <a:r>
              <a:rPr lang="en-US" sz="1900" dirty="0" err="1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estándar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2050494" y="6559272"/>
            <a:ext cx="6409968" cy="937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La media (μ) indica el valor central, mientras que la </a:t>
            </a:r>
            <a:r>
              <a:rPr lang="en-US" sz="15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desviación</a:t>
            </a: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5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estándar</a:t>
            </a: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o </a:t>
            </a:r>
            <a:r>
              <a:rPr lang="en-US" sz="15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desviación</a:t>
            </a: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50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típica</a:t>
            </a:r>
            <a:r>
              <a:rPr lang="en-US" sz="15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(σ) mide la dispersión. 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07098" y="645557"/>
            <a:ext cx="5862757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50"/>
              </a:lnSpc>
              <a:buNone/>
            </a:pPr>
            <a:r>
              <a:rPr lang="en-US" sz="46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Distribución Normal</a:t>
            </a:r>
            <a:endParaRPr lang="en-US" sz="4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98" y="1730097"/>
            <a:ext cx="1172528" cy="21016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31336" y="1964531"/>
            <a:ext cx="2931319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Definición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7831336" y="2471499"/>
            <a:ext cx="5978366" cy="1125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Distribución continua asociada a fenómenos naturales. Se caracteriza por su forma de campana simétrica.</a:t>
            </a:r>
            <a:endParaRPr lang="en-US" sz="18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98" y="3831788"/>
            <a:ext cx="1172528" cy="18760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31336" y="4066222"/>
            <a:ext cx="2931319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Parámetros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7831336" y="4573191"/>
            <a:ext cx="5978366" cy="75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Definida por su media (μ) y desviación típica (σ). Se denota como N(μ, σ).</a:t>
            </a:r>
            <a:endParaRPr lang="en-US" sz="18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098" y="5707856"/>
            <a:ext cx="1172528" cy="18760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31336" y="5942290"/>
            <a:ext cx="2931319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Propiedades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831336" y="6449258"/>
            <a:ext cx="5978366" cy="75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El 68,26% de los datos están entre μ±σ, el 95,44% entre μ±2σ, y el 99,74% entre μ±3σ.</a:t>
            </a:r>
            <a:endParaRPr lang="en-US" sz="18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538E896-F525-EA9A-6AD7-8464E153F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18" y="5673905"/>
            <a:ext cx="5400040" cy="159639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B1A78A6-9246-25AE-3640-F84CF1D77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118" y="3913743"/>
            <a:ext cx="5400040" cy="131889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16D0986B-4148-01F9-7CE5-8ADB84847485}"/>
              </a:ext>
            </a:extLst>
          </p:cNvPr>
          <p:cNvSpPr/>
          <p:nvPr/>
        </p:nvSpPr>
        <p:spPr>
          <a:xfrm>
            <a:off x="12839307" y="7682845"/>
            <a:ext cx="1715679" cy="43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68641" y="798076"/>
            <a:ext cx="7579519" cy="1396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Distribución Normal Estándar N(0,1)</a:t>
            </a:r>
            <a:endParaRPr lang="en-US" sz="4350" dirty="0"/>
          </a:p>
        </p:txBody>
      </p:sp>
      <p:sp>
        <p:nvSpPr>
          <p:cNvPr id="20" name="Text 17"/>
          <p:cNvSpPr/>
          <p:nvPr/>
        </p:nvSpPr>
        <p:spPr>
          <a:xfrm>
            <a:off x="6456641" y="2475602"/>
            <a:ext cx="7579519" cy="1430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La distribución normal estándar, N(0,1), tiene media 0 y desviación típica 1. Se utiliza una tabla de probabilidades para calcular áreas bajo la curva. Esta tabla permite obtener probabilidades para cualquier distribución normal mediante la tipificación: Z = (X - μ) / σ.</a:t>
            </a:r>
            <a:endParaRPr lang="en-US" sz="175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0814974-80E2-7738-1C00-295E5DA5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96" y="2009198"/>
            <a:ext cx="5787440" cy="262763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22669DB-13F7-692E-9585-908E260DD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45" y="4600736"/>
            <a:ext cx="5400040" cy="262763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4376B0C-F724-BB06-82C4-23F837A4B21A}"/>
              </a:ext>
            </a:extLst>
          </p:cNvPr>
          <p:cNvSpPr txBox="1"/>
          <p:nvPr/>
        </p:nvSpPr>
        <p:spPr>
          <a:xfrm>
            <a:off x="382545" y="7231363"/>
            <a:ext cx="51227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tabla normal N(0, 1) puede encontrarse fácilmente en internet. Basta con teclear “tabla normal estándar”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75A2C2C-D392-A520-CD21-51AB4BE13878}"/>
              </a:ext>
            </a:extLst>
          </p:cNvPr>
          <p:cNvSpPr/>
          <p:nvPr/>
        </p:nvSpPr>
        <p:spPr>
          <a:xfrm>
            <a:off x="12839307" y="7682845"/>
            <a:ext cx="1715679" cy="43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4859" y="3376374"/>
            <a:ext cx="5535216" cy="691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Tipificación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4859" y="4732377"/>
            <a:ext cx="13080683" cy="30480"/>
          </a:xfrm>
          <a:prstGeom prst="roundRect">
            <a:avLst>
              <a:gd name="adj" fmla="val 108961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2865953" y="4732377"/>
            <a:ext cx="30480" cy="774859"/>
          </a:xfrm>
          <a:prstGeom prst="roundRect">
            <a:avLst>
              <a:gd name="adj" fmla="val 108961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2632115" y="4483298"/>
            <a:ext cx="498158" cy="49815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2823329" y="4566285"/>
            <a:ext cx="115610" cy="332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1497330" y="5728692"/>
            <a:ext cx="2767608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Concepto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996196" y="6207443"/>
            <a:ext cx="3769995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Proceso de transformar una variable X con distribución N(μ, σ) a una variable Z con distribución N(0,1).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299960" y="4732377"/>
            <a:ext cx="30480" cy="774859"/>
          </a:xfrm>
          <a:prstGeom prst="roundRect">
            <a:avLst>
              <a:gd name="adj" fmla="val 108961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7066121" y="4483298"/>
            <a:ext cx="498158" cy="49815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7219355" y="4566285"/>
            <a:ext cx="191691" cy="332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5931337" y="5728692"/>
            <a:ext cx="2767608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Fórmula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5430203" y="6207443"/>
            <a:ext cx="3769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Z = (X - μ) / σ, donde Z sigue una distribución N(0,1).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1733967" y="4732377"/>
            <a:ext cx="30480" cy="774859"/>
          </a:xfrm>
          <a:prstGeom prst="roundRect">
            <a:avLst>
              <a:gd name="adj" fmla="val 108961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11500128" y="4483298"/>
            <a:ext cx="498158" cy="49815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11649670" y="4566285"/>
            <a:ext cx="198953" cy="332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10365343" y="5728692"/>
            <a:ext cx="2767608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Aplicación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9864209" y="6207443"/>
            <a:ext cx="376999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Permite calcular probabilidades de cualquier distribución normal utilizando la tabla de la N(0,1).</a:t>
            </a:r>
            <a:endParaRPr lang="en-US" sz="17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CAE78FA-8314-4037-01B8-AD9E3272D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588" y="377669"/>
            <a:ext cx="5077534" cy="282932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E9015C3-9804-1F7C-47E4-773D07A2630A}"/>
              </a:ext>
            </a:extLst>
          </p:cNvPr>
          <p:cNvSpPr/>
          <p:nvPr/>
        </p:nvSpPr>
        <p:spPr>
          <a:xfrm>
            <a:off x="12839307" y="7682845"/>
            <a:ext cx="1715679" cy="43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5908" y="1023580"/>
            <a:ext cx="7446645" cy="740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Cálculo de Probabilidades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315908" y="2386251"/>
            <a:ext cx="533162" cy="53316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20577" y="2475071"/>
            <a:ext cx="123706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750" dirty="0"/>
          </a:p>
        </p:txBody>
      </p:sp>
      <p:sp>
        <p:nvSpPr>
          <p:cNvPr id="6" name="Text 3"/>
          <p:cNvSpPr/>
          <p:nvPr/>
        </p:nvSpPr>
        <p:spPr>
          <a:xfrm>
            <a:off x="7086005" y="2386251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Probabilidad Directa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7086005" y="2898696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Usar la tabla N(0,1) para encontrar P(Z &lt; z) después de tipificar.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15908" y="4160639"/>
            <a:ext cx="533162" cy="53316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6479858" y="4249460"/>
            <a:ext cx="205145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750" dirty="0"/>
          </a:p>
        </p:txBody>
      </p:sp>
      <p:sp>
        <p:nvSpPr>
          <p:cNvPr id="10" name="Text 7"/>
          <p:cNvSpPr/>
          <p:nvPr/>
        </p:nvSpPr>
        <p:spPr>
          <a:xfrm>
            <a:off x="7086005" y="4160639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Probabilidad Inversa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7086005" y="4673084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Encontrar el valor de z para una probabilidad dada usando la tabla N(0,1).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15908" y="5935028"/>
            <a:ext cx="533162" cy="53316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475928" y="6023848"/>
            <a:ext cx="213003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750" dirty="0"/>
          </a:p>
        </p:txBody>
      </p:sp>
      <p:sp>
        <p:nvSpPr>
          <p:cNvPr id="14" name="Text 11"/>
          <p:cNvSpPr/>
          <p:nvPr/>
        </p:nvSpPr>
        <p:spPr>
          <a:xfrm>
            <a:off x="7086005" y="5935028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Intervalos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7086005" y="6447473"/>
            <a:ext cx="6714887" cy="75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Calcular P(a &lt; X &lt; b) tipificando ambos límites y usando la simetría de la curva normal.</a:t>
            </a:r>
          </a:p>
          <a:p>
            <a:pPr marL="0" indent="0">
              <a:lnSpc>
                <a:spcPts val="2950"/>
              </a:lnSpc>
              <a:buNone/>
            </a:pPr>
            <a:endParaRPr lang="en-US" sz="18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297B595-1543-6109-4667-35F7F23CE012}"/>
              </a:ext>
            </a:extLst>
          </p:cNvPr>
          <p:cNvSpPr/>
          <p:nvPr/>
        </p:nvSpPr>
        <p:spPr>
          <a:xfrm>
            <a:off x="12839307" y="7682845"/>
            <a:ext cx="1715679" cy="43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CFE30F5-AF80-8415-7EC8-94C5C98DEEF4}"/>
              </a:ext>
            </a:extLst>
          </p:cNvPr>
          <p:cNvSpPr/>
          <p:nvPr/>
        </p:nvSpPr>
        <p:spPr>
          <a:xfrm>
            <a:off x="12839307" y="7682845"/>
            <a:ext cx="1715679" cy="433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AC6284-D486-E25E-33D6-0CCEF0D0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467" y="1169755"/>
            <a:ext cx="2962632" cy="2922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A657E6FD-9CDD-CA22-E3FE-845F8F5490C0}"/>
              </a:ext>
            </a:extLst>
          </p:cNvPr>
          <p:cNvSpPr/>
          <p:nvPr/>
        </p:nvSpPr>
        <p:spPr>
          <a:xfrm>
            <a:off x="396371" y="423564"/>
            <a:ext cx="10720808" cy="740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Cálculo de </a:t>
            </a:r>
            <a:r>
              <a:rPr lang="en-US" sz="465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Probabilidades</a:t>
            </a:r>
            <a:r>
              <a:rPr lang="en-US" sz="46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con </a:t>
            </a:r>
            <a:r>
              <a:rPr lang="en-US" sz="4650" dirty="0" err="1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Pyhton</a:t>
            </a:r>
            <a:endParaRPr lang="en-US" sz="4650" dirty="0"/>
          </a:p>
        </p:txBody>
      </p:sp>
      <p:sp>
        <p:nvSpPr>
          <p:cNvPr id="32" name="Shape 1">
            <a:extLst>
              <a:ext uri="{FF2B5EF4-FFF2-40B4-BE49-F238E27FC236}">
                <a16:creationId xmlns:a16="http://schemas.microsoft.com/office/drawing/2014/main" id="{37A6B0E7-BE27-0415-B9B6-8750428F7920}"/>
              </a:ext>
            </a:extLst>
          </p:cNvPr>
          <p:cNvSpPr/>
          <p:nvPr/>
        </p:nvSpPr>
        <p:spPr>
          <a:xfrm>
            <a:off x="649857" y="1690649"/>
            <a:ext cx="533162" cy="53316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4659F98A-2F86-884C-6002-F5A50B51CD02}"/>
              </a:ext>
            </a:extLst>
          </p:cNvPr>
          <p:cNvSpPr/>
          <p:nvPr/>
        </p:nvSpPr>
        <p:spPr>
          <a:xfrm>
            <a:off x="854526" y="1779469"/>
            <a:ext cx="123706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750" dirty="0"/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96736A6E-C964-822C-9C3C-023906F0CF94}"/>
              </a:ext>
            </a:extLst>
          </p:cNvPr>
          <p:cNvSpPr/>
          <p:nvPr/>
        </p:nvSpPr>
        <p:spPr>
          <a:xfrm>
            <a:off x="1419954" y="1690649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400" dirty="0" err="1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Librerías</a:t>
            </a:r>
            <a:r>
              <a:rPr lang="en-US" sz="24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Clave</a:t>
            </a:r>
            <a:endParaRPr lang="en-US" sz="24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9DC88002-5A76-9B0E-ED51-DB9E033D220A}"/>
              </a:ext>
            </a:extLst>
          </p:cNvPr>
          <p:cNvSpPr/>
          <p:nvPr/>
        </p:nvSpPr>
        <p:spPr>
          <a:xfrm>
            <a:off x="649857" y="2267056"/>
            <a:ext cx="6714887" cy="16194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b="1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Numpy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Para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cálculos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numéricos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SciPy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Amplía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las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capacidades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Numpy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con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funciones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más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avanzadas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incluyendo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estadística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n-US" sz="1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Matplotlib: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Se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utiliza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para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crear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gráficos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  <a:p>
            <a:pPr>
              <a:lnSpc>
                <a:spcPts val="2950"/>
              </a:lnSpc>
            </a:pP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.</a:t>
            </a:r>
          </a:p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endParaRPr lang="en-US" sz="1850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  <a:p>
            <a:pPr>
              <a:lnSpc>
                <a:spcPts val="2950"/>
              </a:lnSpc>
            </a:pPr>
            <a:endParaRPr lang="en-US" sz="1850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  <a:p>
            <a:pPr>
              <a:lnSpc>
                <a:spcPts val="2950"/>
              </a:lnSpc>
            </a:pPr>
            <a:endParaRPr lang="en-US" sz="1850" dirty="0"/>
          </a:p>
        </p:txBody>
      </p:sp>
      <p:sp>
        <p:nvSpPr>
          <p:cNvPr id="36" name="Shape 5">
            <a:extLst>
              <a:ext uri="{FF2B5EF4-FFF2-40B4-BE49-F238E27FC236}">
                <a16:creationId xmlns:a16="http://schemas.microsoft.com/office/drawing/2014/main" id="{0BAD26D3-A811-BDB8-7159-E8EFB9CBD90F}"/>
              </a:ext>
            </a:extLst>
          </p:cNvPr>
          <p:cNvSpPr/>
          <p:nvPr/>
        </p:nvSpPr>
        <p:spPr>
          <a:xfrm>
            <a:off x="587945" y="4011180"/>
            <a:ext cx="533162" cy="53316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37" name="Text 6">
            <a:extLst>
              <a:ext uri="{FF2B5EF4-FFF2-40B4-BE49-F238E27FC236}">
                <a16:creationId xmlns:a16="http://schemas.microsoft.com/office/drawing/2014/main" id="{50F30FF5-9EBD-1CB7-81E9-AFF4E2FD90C7}"/>
              </a:ext>
            </a:extLst>
          </p:cNvPr>
          <p:cNvSpPr/>
          <p:nvPr/>
        </p:nvSpPr>
        <p:spPr>
          <a:xfrm>
            <a:off x="711234" y="4114800"/>
            <a:ext cx="205145" cy="355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2</a:t>
            </a:r>
            <a:endParaRPr lang="en-US" sz="2750" dirty="0"/>
          </a:p>
        </p:txBody>
      </p:sp>
      <p:sp>
        <p:nvSpPr>
          <p:cNvPr id="38" name="Text 7">
            <a:extLst>
              <a:ext uri="{FF2B5EF4-FFF2-40B4-BE49-F238E27FC236}">
                <a16:creationId xmlns:a16="http://schemas.microsoft.com/office/drawing/2014/main" id="{5CF144D0-16D8-88D7-3577-A1621DF71EC8}"/>
              </a:ext>
            </a:extLst>
          </p:cNvPr>
          <p:cNvSpPr/>
          <p:nvPr/>
        </p:nvSpPr>
        <p:spPr>
          <a:xfrm>
            <a:off x="1262659" y="4092619"/>
            <a:ext cx="2962632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 err="1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Funciones</a:t>
            </a: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para la </a:t>
            </a:r>
            <a:r>
              <a:rPr lang="en-US" sz="2300" dirty="0" err="1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distribución</a:t>
            </a:r>
            <a:r>
              <a:rPr lang="en-US" sz="23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 normal:</a:t>
            </a:r>
            <a:endParaRPr lang="en-US" sz="2300" dirty="0"/>
          </a:p>
        </p:txBody>
      </p:sp>
      <p:sp>
        <p:nvSpPr>
          <p:cNvPr id="39" name="Text 8">
            <a:extLst>
              <a:ext uri="{FF2B5EF4-FFF2-40B4-BE49-F238E27FC236}">
                <a16:creationId xmlns:a16="http://schemas.microsoft.com/office/drawing/2014/main" id="{F406C62B-E3E7-2C04-19FE-3EB21BDD8EBA}"/>
              </a:ext>
            </a:extLst>
          </p:cNvPr>
          <p:cNvSpPr/>
          <p:nvPr/>
        </p:nvSpPr>
        <p:spPr>
          <a:xfrm>
            <a:off x="711234" y="4669026"/>
            <a:ext cx="7315200" cy="12055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s-ES" sz="2000" i="1" dirty="0"/>
              <a:t>norm.pdf(x, </a:t>
            </a:r>
            <a:r>
              <a:rPr lang="es-ES" sz="2000" i="1" dirty="0" err="1"/>
              <a:t>loc</a:t>
            </a:r>
            <a:r>
              <a:rPr lang="es-ES" sz="2000" i="1" dirty="0"/>
              <a:t>=0, escale=1)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Calcula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la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función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densidad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probabilidad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(PDF)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un punto x , para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una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distribución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normal con media </a:t>
            </a:r>
            <a:r>
              <a:rPr lang="en-US" sz="1850" i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loc 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y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desviación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estándar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i="1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escale</a:t>
            </a:r>
            <a:endParaRPr lang="en-US" sz="1850" i="1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43697FB-190F-E6B3-908E-DF4F12031933}"/>
              </a:ext>
            </a:extLst>
          </p:cNvPr>
          <p:cNvSpPr txBox="1"/>
          <p:nvPr/>
        </p:nvSpPr>
        <p:spPr>
          <a:xfrm>
            <a:off x="569682" y="6192776"/>
            <a:ext cx="7315200" cy="120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s-ES" sz="2000" i="1" dirty="0" err="1"/>
              <a:t>norm.cdf</a:t>
            </a:r>
            <a:r>
              <a:rPr lang="es-ES" sz="2000" i="1" dirty="0"/>
              <a:t>(</a:t>
            </a:r>
            <a:r>
              <a:rPr lang="es-ES" sz="2000" i="1" dirty="0" err="1"/>
              <a:t>x,loc</a:t>
            </a:r>
            <a:r>
              <a:rPr lang="es-ES" sz="2000" i="1" dirty="0"/>
              <a:t>=0, escale=1)</a:t>
            </a:r>
            <a:r>
              <a:rPr lang="en-US" sz="18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Calcula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la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función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distribución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acumulada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(CDF)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un punto x, es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decir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, la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probabilidad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 que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una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variable sea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menor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o </a:t>
            </a:r>
            <a:r>
              <a:rPr lang="en-US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igual</a:t>
            </a:r>
            <a:r>
              <a:rPr lang="en-US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a x.</a:t>
            </a:r>
            <a:endParaRPr lang="en-US" i="1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</p:txBody>
      </p:sp>
      <p:sp>
        <p:nvSpPr>
          <p:cNvPr id="42" name="Text 8">
            <a:extLst>
              <a:ext uri="{FF2B5EF4-FFF2-40B4-BE49-F238E27FC236}">
                <a16:creationId xmlns:a16="http://schemas.microsoft.com/office/drawing/2014/main" id="{0DC6D81F-631D-8CB2-FA90-E76B6CCF0708}"/>
              </a:ext>
            </a:extLst>
          </p:cNvPr>
          <p:cNvSpPr/>
          <p:nvPr/>
        </p:nvSpPr>
        <p:spPr>
          <a:xfrm>
            <a:off x="8167986" y="4454056"/>
            <a:ext cx="6303510" cy="12055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s-ES" sz="2000" i="1" dirty="0" err="1"/>
              <a:t>norm.ppf</a:t>
            </a:r>
            <a:r>
              <a:rPr lang="es-ES" sz="2000" i="1" dirty="0"/>
              <a:t>(q, </a:t>
            </a:r>
            <a:r>
              <a:rPr lang="es-ES" sz="2000" i="1" dirty="0" err="1"/>
              <a:t>loc</a:t>
            </a:r>
            <a:r>
              <a:rPr lang="es-ES" sz="2000" i="1" dirty="0"/>
              <a:t>=0,escale=1)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Calcula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el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percentil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1850" i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q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 la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distribución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normal, es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decir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,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el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valor de x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tal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que la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probabilidad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 que la variable sea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menor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o </a:t>
            </a:r>
            <a:r>
              <a:rPr lang="en-US" sz="1850" dirty="0" err="1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igual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x sea q.</a:t>
            </a:r>
            <a:endParaRPr lang="en-US" sz="1850" i="1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</p:txBody>
      </p:sp>
      <p:sp>
        <p:nvSpPr>
          <p:cNvPr id="43" name="Text 8">
            <a:extLst>
              <a:ext uri="{FF2B5EF4-FFF2-40B4-BE49-F238E27FC236}">
                <a16:creationId xmlns:a16="http://schemas.microsoft.com/office/drawing/2014/main" id="{7E6A7ADD-E858-6CC1-6E0A-96DD3B7215EA}"/>
              </a:ext>
            </a:extLst>
          </p:cNvPr>
          <p:cNvSpPr/>
          <p:nvPr/>
        </p:nvSpPr>
        <p:spPr>
          <a:xfrm>
            <a:off x="8167986" y="6182630"/>
            <a:ext cx="6544763" cy="12055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50"/>
              </a:lnSpc>
              <a:buFont typeface="Arial" panose="020B0604020202020204" pitchFamily="34" charset="0"/>
              <a:buChar char="•"/>
            </a:pPr>
            <a:r>
              <a:rPr lang="es-ES" sz="2000" i="1" dirty="0" err="1"/>
              <a:t>norm.rvs</a:t>
            </a:r>
            <a:r>
              <a:rPr lang="es-ES" sz="2000" i="1" dirty="0"/>
              <a:t>(media=0, </a:t>
            </a:r>
            <a:r>
              <a:rPr lang="es-ES" sz="2000" i="1" dirty="0" err="1"/>
              <a:t>loc</a:t>
            </a:r>
            <a:r>
              <a:rPr lang="es-ES" sz="2000" i="1" dirty="0"/>
              <a:t>=1, </a:t>
            </a:r>
            <a:r>
              <a:rPr lang="es-ES" sz="2000" i="1" dirty="0" err="1"/>
              <a:t>scale</a:t>
            </a:r>
            <a:r>
              <a:rPr lang="es-ES" sz="2000" i="1" dirty="0"/>
              <a:t>=1)</a:t>
            </a:r>
            <a:r>
              <a:rPr lang="en-US" sz="1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: </a:t>
            </a:r>
            <a:r>
              <a:rPr lang="es-ES" sz="2000" dirty="0"/>
              <a:t>Genera números aleatorios siguiendo una distribución normal con los parámetros especificados.</a:t>
            </a:r>
            <a:endParaRPr lang="en-US" sz="1850" i="1" dirty="0">
              <a:solidFill>
                <a:srgbClr val="464646"/>
              </a:solidFill>
              <a:latin typeface="Inter Medium" pitchFamily="34" charset="0"/>
              <a:ea typeface="Inter Medium" pitchFamily="34" charset="-122"/>
              <a:cs typeface="Inter Medium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47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689</Words>
  <Application>Microsoft Office PowerPoint</Application>
  <PresentationFormat>Personalizado</PresentationFormat>
  <Paragraphs>65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Inter Medium</vt:lpstr>
      <vt:lpstr>Arial</vt:lpstr>
      <vt:lpstr>DM Sans Semi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kubismoa@gmail.com</cp:lastModifiedBy>
  <cp:revision>18</cp:revision>
  <dcterms:created xsi:type="dcterms:W3CDTF">2024-10-15T22:36:13Z</dcterms:created>
  <dcterms:modified xsi:type="dcterms:W3CDTF">2024-10-21T09:02:17Z</dcterms:modified>
</cp:coreProperties>
</file>