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f7f48db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f7f48db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05f52100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05f52100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05f52100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05f52100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05f52100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05f52100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7f48db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7f48db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05f52100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05f52100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05f52100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05f52100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f7f48db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f7f48db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f7f48d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f7f48d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Filipino Culture: the Negative and the Positive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Carmela de Leon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2" name="Google Shape;132;p22"/>
          <p:cNvSpPr txBox="1"/>
          <p:nvPr>
            <p:ph type="title"/>
          </p:nvPr>
        </p:nvSpPr>
        <p:spPr>
          <a:xfrm>
            <a:off x="311700" y="1485600"/>
            <a:ext cx="8363700" cy="36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12121"/>
                </a:solidFill>
                <a:highlight>
                  <a:srgbClr val="FFFFFF"/>
                </a:highlight>
                <a:latin typeface="Times New Roman"/>
                <a:ea typeface="Times New Roman"/>
                <a:cs typeface="Times New Roman"/>
                <a:sym typeface="Times New Roman"/>
              </a:rPr>
              <a:t>Bahrami B, Dolatshahi B, Pourshahbaz A, Mohammadkhani P. Comparison of Personality among Mothers with Different Parenting Styles. Iran J Psychiatry. 2018 Jul;13(3):200-206. PMID: 30319703; PMCID: PMC6178334.</a:t>
            </a:r>
            <a:endParaRPr sz="1200">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Baylosis, M. (2019, August 23). </a:t>
            </a:r>
            <a:r>
              <a:rPr i="1" lang="en" sz="1200">
                <a:solidFill>
                  <a:srgbClr val="000000"/>
                </a:solidFill>
                <a:latin typeface="Times New Roman"/>
                <a:ea typeface="Times New Roman"/>
                <a:cs typeface="Times New Roman"/>
                <a:sym typeface="Times New Roman"/>
              </a:rPr>
              <a:t>Toxic Filipino Culture?</a:t>
            </a:r>
            <a:r>
              <a:rPr lang="en" sz="1200">
                <a:solidFill>
                  <a:srgbClr val="000000"/>
                </a:solidFill>
                <a:latin typeface="Times New Roman"/>
                <a:ea typeface="Times New Roman"/>
                <a:cs typeface="Times New Roman"/>
                <a:sym typeface="Times New Roman"/>
              </a:rPr>
              <a:t> INQUIRER.net. Retrieved October 4, 2022, from https://opinion.inquirer.net/123484/toxic-filipino-culture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12121"/>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88625"/>
            <a:ext cx="3127500" cy="19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Toxic culture tends to happen in the family dynamic</a:t>
            </a:r>
            <a:endParaRPr sz="2100"/>
          </a:p>
        </p:txBody>
      </p:sp>
      <p:sp>
        <p:nvSpPr>
          <p:cNvPr id="71" name="Google Shape;71;p14"/>
          <p:cNvSpPr txBox="1"/>
          <p:nvPr>
            <p:ph idx="1" type="body"/>
          </p:nvPr>
        </p:nvSpPr>
        <p:spPr>
          <a:xfrm>
            <a:off x="168175" y="2046200"/>
            <a:ext cx="3489600" cy="264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Toxic behaviors</a:t>
            </a:r>
            <a:endParaRPr sz="1600"/>
          </a:p>
          <a:p>
            <a:pPr indent="-317500" lvl="1" marL="914400" rtl="0" algn="l">
              <a:spcBef>
                <a:spcPts val="1200"/>
              </a:spcBef>
              <a:spcAft>
                <a:spcPts val="0"/>
              </a:spcAft>
              <a:buSzPts val="1400"/>
              <a:buChar char="○"/>
            </a:pPr>
            <a:r>
              <a:rPr lang="en" sz="1400"/>
              <a:t>comparisons (sibling to sibling or other family </a:t>
            </a:r>
            <a:r>
              <a:rPr lang="en" sz="1400"/>
              <a:t>members</a:t>
            </a:r>
            <a:r>
              <a:rPr lang="en" sz="1400"/>
              <a:t>)</a:t>
            </a:r>
            <a:endParaRPr sz="1400"/>
          </a:p>
          <a:p>
            <a:pPr indent="-317500" lvl="1" marL="914400" rtl="0" algn="l">
              <a:spcBef>
                <a:spcPts val="0"/>
              </a:spcBef>
              <a:spcAft>
                <a:spcPts val="0"/>
              </a:spcAft>
              <a:buSzPts val="1400"/>
              <a:buChar char="○"/>
            </a:pPr>
            <a:r>
              <a:rPr lang="en" sz="1400"/>
              <a:t>Comments on:</a:t>
            </a:r>
            <a:endParaRPr sz="1400"/>
          </a:p>
          <a:p>
            <a:pPr indent="-317500" lvl="2" marL="1371600" rtl="0" algn="l">
              <a:spcBef>
                <a:spcPts val="0"/>
              </a:spcBef>
              <a:spcAft>
                <a:spcPts val="0"/>
              </a:spcAft>
              <a:buSzPts val="1400"/>
              <a:buChar char="■"/>
            </a:pPr>
            <a:r>
              <a:rPr lang="en" sz="1400"/>
              <a:t>Physical </a:t>
            </a:r>
            <a:r>
              <a:rPr lang="en" sz="1400"/>
              <a:t>appearance</a:t>
            </a:r>
            <a:endParaRPr sz="1400"/>
          </a:p>
          <a:p>
            <a:pPr indent="-317500" lvl="2" marL="1371600" rtl="0" algn="l">
              <a:spcBef>
                <a:spcPts val="0"/>
              </a:spcBef>
              <a:spcAft>
                <a:spcPts val="0"/>
              </a:spcAft>
              <a:buSzPts val="1400"/>
              <a:buChar char="■"/>
            </a:pPr>
            <a:r>
              <a:rPr lang="en" sz="1400"/>
              <a:t>Career choices</a:t>
            </a:r>
            <a:endParaRPr sz="1400"/>
          </a:p>
          <a:p>
            <a:pPr indent="-317500" lvl="2" marL="1371600" rtl="0" algn="l">
              <a:spcBef>
                <a:spcPts val="0"/>
              </a:spcBef>
              <a:spcAft>
                <a:spcPts val="0"/>
              </a:spcAft>
              <a:buSzPts val="1400"/>
              <a:buChar char="■"/>
            </a:pPr>
            <a:r>
              <a:rPr lang="en" sz="1400"/>
              <a:t>Marital choices (Baylosis, 2018)</a:t>
            </a:r>
            <a:endParaRPr sz="1400"/>
          </a:p>
          <a:p>
            <a:pPr indent="0" lvl="0" marL="0" rtl="0" algn="l">
              <a:spcBef>
                <a:spcPts val="1200"/>
              </a:spcBef>
              <a:spcAft>
                <a:spcPts val="1200"/>
              </a:spcAft>
              <a:buNone/>
            </a:pPr>
            <a:r>
              <a:t/>
            </a:r>
            <a:endParaRPr/>
          </a:p>
        </p:txBody>
      </p:sp>
      <p:sp>
        <p:nvSpPr>
          <p:cNvPr id="72" name="Google Shape;72;p14"/>
          <p:cNvSpPr txBox="1"/>
          <p:nvPr>
            <p:ph type="title"/>
          </p:nvPr>
        </p:nvSpPr>
        <p:spPr>
          <a:xfrm>
            <a:off x="3744025" y="0"/>
            <a:ext cx="5491800" cy="5143500"/>
          </a:xfrm>
          <a:prstGeom prst="rect">
            <a:avLst/>
          </a:prstGeom>
          <a:solidFill>
            <a:schemeClr val="accent3"/>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3994275" y="252275"/>
            <a:ext cx="4973400" cy="46110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Emotional Neglect/Abuse</a:t>
            </a:r>
            <a:endParaRPr b="1" sz="1600">
              <a:solidFill>
                <a:schemeClr val="dk1"/>
              </a:solidFill>
              <a:latin typeface="Roboto"/>
              <a:ea typeface="Roboto"/>
              <a:cs typeface="Roboto"/>
              <a:sym typeface="Roboto"/>
            </a:endParaRPr>
          </a:p>
          <a:p>
            <a:pPr indent="0" lvl="0" marL="914400" rtl="0" algn="l">
              <a:spcBef>
                <a:spcPts val="0"/>
              </a:spcBef>
              <a:spcAft>
                <a:spcPts val="0"/>
              </a:spcAft>
              <a:buNone/>
            </a:pPr>
            <a:r>
              <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Making family feel guilty for:</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Not having certain items, brands, experiences (cars, house, vacation etc.)</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Not having achieved certain hallmarks of success</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Not meeting all the expectations set forth by parents  </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Emotional Negligence</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Denying, changing, or ignoring emotions their child feels (ex: “stop being so dramatic”)</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Emotions include: being sad, upset, &amp; more complex emotions like embarrassment, shame regret, jealousy, worry etc.</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Focusing only on positive emotions</a:t>
            </a:r>
            <a:endParaRPr sz="1600">
              <a:solidFill>
                <a:schemeClr val="dk1"/>
              </a:solidFill>
              <a:latin typeface="Roboto"/>
              <a:ea typeface="Roboto"/>
              <a:cs typeface="Roboto"/>
              <a:sym typeface="Roboto"/>
            </a:endParaRPr>
          </a:p>
          <a:p>
            <a:pPr indent="-320040" lvl="1" marL="9144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Not allowing child to express all of their emotions (ex: “just be strong, you have to move on”)</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137160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70075"/>
            <a:ext cx="4260300" cy="4989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SzPts val="990"/>
              <a:buNone/>
            </a:pPr>
            <a:r>
              <a:rPr b="1" lang="en" sz="1700">
                <a:solidFill>
                  <a:schemeClr val="dk1"/>
                </a:solidFill>
                <a:latin typeface="Roboto"/>
                <a:ea typeface="Roboto"/>
                <a:cs typeface="Roboto"/>
                <a:sym typeface="Roboto"/>
              </a:rPr>
              <a:t>The Conditional Love</a:t>
            </a:r>
            <a:endParaRPr b="1" sz="1700">
              <a:solidFill>
                <a:schemeClr val="dk1"/>
              </a:solidFill>
              <a:latin typeface="Roboto"/>
              <a:ea typeface="Roboto"/>
              <a:cs typeface="Roboto"/>
              <a:sym typeface="Roboto"/>
            </a:endParaRPr>
          </a:p>
          <a:p>
            <a:pPr indent="0" lvl="0" marL="457200" rtl="0" algn="l">
              <a:spcBef>
                <a:spcPts val="0"/>
              </a:spcBef>
              <a:spcAft>
                <a:spcPts val="0"/>
              </a:spcAft>
              <a:buSzPts val="990"/>
              <a:buNone/>
            </a:pPr>
            <a:r>
              <a:t/>
            </a:r>
            <a:endParaRPr sz="17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are taught to achieve success as interpreted by their parents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are taught that love is conditional - they will be accepted once they achieve high levels of success (most never achieve desired level of success)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are </a:t>
            </a:r>
            <a:r>
              <a:rPr lang="en" sz="1600">
                <a:solidFill>
                  <a:schemeClr val="dk1"/>
                </a:solidFill>
                <a:latin typeface="Roboto"/>
                <a:ea typeface="Roboto"/>
                <a:cs typeface="Roboto"/>
                <a:sym typeface="Roboto"/>
              </a:rPr>
              <a:t>taught</a:t>
            </a:r>
            <a:r>
              <a:rPr lang="en" sz="1600">
                <a:solidFill>
                  <a:schemeClr val="dk1"/>
                </a:solidFill>
                <a:latin typeface="Roboto"/>
                <a:ea typeface="Roboto"/>
                <a:cs typeface="Roboto"/>
                <a:sym typeface="Roboto"/>
              </a:rPr>
              <a:t> to accept maltreatment out of respect for the elderly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feel constantly judged and under scrutiny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They also become ostracized or asked to leave the home if they speak up about maltreatment</a:t>
            </a:r>
            <a:endParaRPr sz="1600">
              <a:solidFill>
                <a:schemeClr val="dk1"/>
              </a:solidFill>
              <a:latin typeface="Roboto"/>
              <a:ea typeface="Roboto"/>
              <a:cs typeface="Roboto"/>
              <a:sym typeface="Roboto"/>
            </a:endParaRPr>
          </a:p>
          <a:p>
            <a:pPr indent="0" lvl="0" marL="457200" rtl="0" algn="l">
              <a:spcBef>
                <a:spcPts val="0"/>
              </a:spcBef>
              <a:spcAft>
                <a:spcPts val="0"/>
              </a:spcAft>
              <a:buSzPts val="990"/>
              <a:buNone/>
            </a:pPr>
            <a:r>
              <a:t/>
            </a:r>
            <a:endParaRPr sz="3140"/>
          </a:p>
        </p:txBody>
      </p:sp>
      <p:pic>
        <p:nvPicPr>
          <p:cNvPr id="79" name="Google Shape;79;p15"/>
          <p:cNvPicPr preferRelativeResize="0"/>
          <p:nvPr/>
        </p:nvPicPr>
        <p:blipFill>
          <a:blip r:embed="rId3">
            <a:alphaModFix/>
          </a:blip>
          <a:stretch>
            <a:fillRect/>
          </a:stretch>
        </p:blipFill>
        <p:spPr>
          <a:xfrm>
            <a:off x="4761000" y="203550"/>
            <a:ext cx="1967975" cy="1561050"/>
          </a:xfrm>
          <a:prstGeom prst="rect">
            <a:avLst/>
          </a:prstGeom>
          <a:noFill/>
          <a:ln>
            <a:noFill/>
          </a:ln>
        </p:spPr>
      </p:pic>
      <p:pic>
        <p:nvPicPr>
          <p:cNvPr id="80" name="Google Shape;80;p15"/>
          <p:cNvPicPr preferRelativeResize="0"/>
          <p:nvPr/>
        </p:nvPicPr>
        <p:blipFill>
          <a:blip r:embed="rId4">
            <a:alphaModFix/>
          </a:blip>
          <a:stretch>
            <a:fillRect/>
          </a:stretch>
        </p:blipFill>
        <p:spPr>
          <a:xfrm>
            <a:off x="4798663" y="2366625"/>
            <a:ext cx="2122125" cy="1774725"/>
          </a:xfrm>
          <a:prstGeom prst="rect">
            <a:avLst/>
          </a:prstGeom>
          <a:noFill/>
          <a:ln>
            <a:noFill/>
          </a:ln>
        </p:spPr>
      </p:pic>
      <p:pic>
        <p:nvPicPr>
          <p:cNvPr id="81" name="Google Shape;81;p15"/>
          <p:cNvPicPr preferRelativeResize="0"/>
          <p:nvPr/>
        </p:nvPicPr>
        <p:blipFill>
          <a:blip r:embed="rId5">
            <a:alphaModFix/>
          </a:blip>
          <a:stretch>
            <a:fillRect/>
          </a:stretch>
        </p:blipFill>
        <p:spPr>
          <a:xfrm>
            <a:off x="6958450" y="835525"/>
            <a:ext cx="1859725" cy="1650506"/>
          </a:xfrm>
          <a:prstGeom prst="rect">
            <a:avLst/>
          </a:prstGeom>
          <a:noFill/>
          <a:ln>
            <a:noFill/>
          </a:ln>
        </p:spPr>
      </p:pic>
      <p:pic>
        <p:nvPicPr>
          <p:cNvPr id="82" name="Google Shape;82;p15"/>
          <p:cNvPicPr preferRelativeResize="0"/>
          <p:nvPr/>
        </p:nvPicPr>
        <p:blipFill>
          <a:blip r:embed="rId6">
            <a:alphaModFix/>
          </a:blip>
          <a:stretch>
            <a:fillRect/>
          </a:stretch>
        </p:blipFill>
        <p:spPr>
          <a:xfrm>
            <a:off x="7059813" y="3532825"/>
            <a:ext cx="1657010" cy="137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311725" y="714775"/>
            <a:ext cx="3584400" cy="3980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accent3"/>
              </a:buClr>
              <a:buSzPts val="1700"/>
              <a:buChar char="●"/>
            </a:pPr>
            <a:r>
              <a:rPr lang="en" sz="1700">
                <a:solidFill>
                  <a:schemeClr val="accent3"/>
                </a:solidFill>
              </a:rPr>
              <a:t>These behaviors persist due to strong cultural ties</a:t>
            </a:r>
            <a:endParaRPr sz="1700">
              <a:solidFill>
                <a:schemeClr val="accent3"/>
              </a:solidFill>
            </a:endParaRPr>
          </a:p>
          <a:p>
            <a:pPr indent="-336550" lvl="0" marL="457200" rtl="0" algn="l">
              <a:spcBef>
                <a:spcPts val="0"/>
              </a:spcBef>
              <a:spcAft>
                <a:spcPts val="0"/>
              </a:spcAft>
              <a:buClr>
                <a:schemeClr val="accent3"/>
              </a:buClr>
              <a:buSzPts val="1700"/>
              <a:buChar char="●"/>
            </a:pPr>
            <a:r>
              <a:rPr lang="en" sz="1700">
                <a:solidFill>
                  <a:schemeClr val="accent3"/>
                </a:solidFill>
              </a:rPr>
              <a:t>Children are not encouraged to have conversations regarding how they are treated</a:t>
            </a:r>
            <a:endParaRPr sz="1700">
              <a:solidFill>
                <a:schemeClr val="accent3"/>
              </a:solidFill>
            </a:endParaRPr>
          </a:p>
          <a:p>
            <a:pPr indent="-336550" lvl="0" marL="457200" rtl="0" algn="l">
              <a:spcBef>
                <a:spcPts val="0"/>
              </a:spcBef>
              <a:spcAft>
                <a:spcPts val="0"/>
              </a:spcAft>
              <a:buClr>
                <a:schemeClr val="accent3"/>
              </a:buClr>
              <a:buSzPts val="1700"/>
              <a:buChar char="●"/>
            </a:pPr>
            <a:r>
              <a:rPr lang="en" sz="1700">
                <a:solidFill>
                  <a:schemeClr val="accent3"/>
                </a:solidFill>
              </a:rPr>
              <a:t>The elderly are considered to be right, even if they are toxic (lack of self </a:t>
            </a:r>
            <a:r>
              <a:rPr lang="en" sz="1700">
                <a:solidFill>
                  <a:schemeClr val="accent3"/>
                </a:solidFill>
              </a:rPr>
              <a:t>awareness</a:t>
            </a:r>
            <a:r>
              <a:rPr lang="en" sz="1700">
                <a:solidFill>
                  <a:schemeClr val="accent3"/>
                </a:solidFill>
              </a:rPr>
              <a:t>)</a:t>
            </a:r>
            <a:endParaRPr sz="1700">
              <a:solidFill>
                <a:schemeClr val="accent3"/>
              </a:solidFill>
            </a:endParaRPr>
          </a:p>
          <a:p>
            <a:pPr indent="-336550" lvl="0" marL="457200" rtl="0" algn="l">
              <a:spcBef>
                <a:spcPts val="0"/>
              </a:spcBef>
              <a:spcAft>
                <a:spcPts val="0"/>
              </a:spcAft>
              <a:buClr>
                <a:schemeClr val="accent3"/>
              </a:buClr>
              <a:buSzPts val="1700"/>
              <a:buChar char="●"/>
            </a:pPr>
            <a:r>
              <a:rPr lang="en" sz="1700">
                <a:solidFill>
                  <a:schemeClr val="accent3"/>
                </a:solidFill>
              </a:rPr>
              <a:t>These behaviors are not deemed toxic by those who participate in these behaviors</a:t>
            </a:r>
            <a:endParaRPr sz="1700">
              <a:solidFill>
                <a:schemeClr val="accent3"/>
              </a:solidFill>
            </a:endParaRPr>
          </a:p>
        </p:txBody>
      </p:sp>
      <p:pic>
        <p:nvPicPr>
          <p:cNvPr id="88" name="Google Shape;88;p16"/>
          <p:cNvPicPr preferRelativeResize="0"/>
          <p:nvPr/>
        </p:nvPicPr>
        <p:blipFill>
          <a:blip r:embed="rId3">
            <a:alphaModFix/>
          </a:blip>
          <a:stretch>
            <a:fillRect/>
          </a:stretch>
        </p:blipFill>
        <p:spPr>
          <a:xfrm>
            <a:off x="4637049" y="1233748"/>
            <a:ext cx="4166400" cy="24237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38250"/>
            <a:ext cx="8520600" cy="91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Conditional Love: Results</a:t>
            </a:r>
            <a:endParaRPr/>
          </a:p>
        </p:txBody>
      </p:sp>
      <p:sp>
        <p:nvSpPr>
          <p:cNvPr id="94" name="Google Shape;94;p17"/>
          <p:cNvSpPr txBox="1"/>
          <p:nvPr>
            <p:ph type="title"/>
          </p:nvPr>
        </p:nvSpPr>
        <p:spPr>
          <a:xfrm>
            <a:off x="417450" y="1149350"/>
            <a:ext cx="8309100" cy="28308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Many children come from parents who exercised the authoritarian style of parenting</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Authoritarian parenting style produces children with low self esteem</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stray from their culture and family because they associate it with hurt, guilt, fear, anger, sadness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have poor decision making skills, fear of failure, emotional suppression, difficulty handling negative emotions (Bahrami et al., 2018)</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They have poor social skills and academic competence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They develop mental health problems such as depression</a:t>
            </a:r>
            <a:endParaRPr sz="1600">
              <a:solidFill>
                <a:schemeClr val="dk1"/>
              </a:solidFill>
              <a:latin typeface="Roboto"/>
              <a:ea typeface="Roboto"/>
              <a:cs typeface="Roboto"/>
              <a:sym typeface="Roboto"/>
            </a:endParaRPr>
          </a:p>
        </p:txBody>
      </p:sp>
      <p:pic>
        <p:nvPicPr>
          <p:cNvPr id="95" name="Google Shape;95;p17"/>
          <p:cNvPicPr preferRelativeResize="0"/>
          <p:nvPr/>
        </p:nvPicPr>
        <p:blipFill>
          <a:blip r:embed="rId3">
            <a:alphaModFix/>
          </a:blip>
          <a:stretch>
            <a:fillRect/>
          </a:stretch>
        </p:blipFill>
        <p:spPr>
          <a:xfrm>
            <a:off x="6505825" y="3384250"/>
            <a:ext cx="1807925" cy="149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4442750"/>
            <a:ext cx="7979400" cy="70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200"/>
              <a:t>The Positives</a:t>
            </a:r>
            <a:endParaRPr sz="2200"/>
          </a:p>
        </p:txBody>
      </p:sp>
      <p:sp>
        <p:nvSpPr>
          <p:cNvPr id="101" name="Google Shape;101;p18"/>
          <p:cNvSpPr txBox="1"/>
          <p:nvPr>
            <p:ph idx="4294967295" type="title"/>
          </p:nvPr>
        </p:nvSpPr>
        <p:spPr>
          <a:xfrm>
            <a:off x="546575" y="1971213"/>
            <a:ext cx="7596000" cy="22893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337185" lvl="1" marL="914400" rtl="0" algn="ctr">
              <a:spcBef>
                <a:spcPts val="0"/>
              </a:spcBef>
              <a:spcAft>
                <a:spcPts val="0"/>
              </a:spcAft>
              <a:buClr>
                <a:schemeClr val="dk1"/>
              </a:buClr>
              <a:buSzPct val="100000"/>
              <a:buFont typeface="Roboto"/>
              <a:buChar char="○"/>
            </a:pPr>
            <a:r>
              <a:rPr lang="en" sz="1900">
                <a:solidFill>
                  <a:schemeClr val="dk1"/>
                </a:solidFill>
                <a:latin typeface="Roboto"/>
                <a:ea typeface="Roboto"/>
                <a:cs typeface="Roboto"/>
                <a:sym typeface="Roboto"/>
              </a:rPr>
              <a:t>Filipino culture is very family oriented</a:t>
            </a:r>
            <a:endParaRPr sz="1900">
              <a:solidFill>
                <a:schemeClr val="dk1"/>
              </a:solidFill>
              <a:latin typeface="Roboto"/>
              <a:ea typeface="Roboto"/>
              <a:cs typeface="Roboto"/>
              <a:sym typeface="Roboto"/>
            </a:endParaRPr>
          </a:p>
          <a:p>
            <a:pPr indent="-337185" lvl="1" marL="914400" rtl="0" algn="ctr">
              <a:spcBef>
                <a:spcPts val="0"/>
              </a:spcBef>
              <a:spcAft>
                <a:spcPts val="0"/>
              </a:spcAft>
              <a:buClr>
                <a:schemeClr val="dk1"/>
              </a:buClr>
              <a:buSzPct val="100000"/>
              <a:buFont typeface="Roboto"/>
              <a:buChar char="○"/>
            </a:pPr>
            <a:r>
              <a:rPr lang="en" sz="1900">
                <a:solidFill>
                  <a:schemeClr val="dk1"/>
                </a:solidFill>
                <a:latin typeface="Roboto"/>
                <a:ea typeface="Roboto"/>
                <a:cs typeface="Roboto"/>
                <a:sym typeface="Roboto"/>
              </a:rPr>
              <a:t>If someone struggles, family comes together to help</a:t>
            </a:r>
            <a:endParaRPr sz="1900">
              <a:solidFill>
                <a:schemeClr val="dk1"/>
              </a:solidFill>
              <a:latin typeface="Roboto"/>
              <a:ea typeface="Roboto"/>
              <a:cs typeface="Roboto"/>
              <a:sym typeface="Roboto"/>
            </a:endParaRPr>
          </a:p>
          <a:p>
            <a:pPr indent="-337185" lvl="1" marL="914400" rtl="0" algn="ctr">
              <a:spcBef>
                <a:spcPts val="0"/>
              </a:spcBef>
              <a:spcAft>
                <a:spcPts val="0"/>
              </a:spcAft>
              <a:buClr>
                <a:schemeClr val="dk1"/>
              </a:buClr>
              <a:buSzPct val="100000"/>
              <a:buFont typeface="Roboto"/>
              <a:buChar char="○"/>
            </a:pPr>
            <a:r>
              <a:rPr lang="en" sz="1900">
                <a:solidFill>
                  <a:schemeClr val="dk1"/>
                </a:solidFill>
                <a:latin typeface="Roboto"/>
                <a:ea typeface="Roboto"/>
                <a:cs typeface="Roboto"/>
                <a:sym typeface="Roboto"/>
              </a:rPr>
              <a:t>Lots of </a:t>
            </a:r>
            <a:r>
              <a:rPr lang="en" sz="1900">
                <a:solidFill>
                  <a:schemeClr val="dk1"/>
                </a:solidFill>
                <a:latin typeface="Roboto"/>
                <a:ea typeface="Roboto"/>
                <a:cs typeface="Roboto"/>
                <a:sym typeface="Roboto"/>
              </a:rPr>
              <a:t>delicious</a:t>
            </a:r>
            <a:r>
              <a:rPr lang="en" sz="1900">
                <a:solidFill>
                  <a:schemeClr val="dk1"/>
                </a:solidFill>
                <a:latin typeface="Roboto"/>
                <a:ea typeface="Roboto"/>
                <a:cs typeface="Roboto"/>
                <a:sym typeface="Roboto"/>
              </a:rPr>
              <a:t> food, karaoke, and parties</a:t>
            </a:r>
            <a:endParaRPr sz="1900">
              <a:solidFill>
                <a:schemeClr val="dk1"/>
              </a:solidFill>
              <a:latin typeface="Roboto"/>
              <a:ea typeface="Roboto"/>
              <a:cs typeface="Roboto"/>
              <a:sym typeface="Roboto"/>
            </a:endParaRPr>
          </a:p>
          <a:p>
            <a:pPr indent="-337185" lvl="1" marL="914400" rtl="0" algn="ctr">
              <a:spcBef>
                <a:spcPts val="0"/>
              </a:spcBef>
              <a:spcAft>
                <a:spcPts val="0"/>
              </a:spcAft>
              <a:buClr>
                <a:schemeClr val="dk1"/>
              </a:buClr>
              <a:buSzPct val="100000"/>
              <a:buFont typeface="Roboto"/>
              <a:buChar char="○"/>
            </a:pPr>
            <a:r>
              <a:rPr lang="en" sz="1900">
                <a:solidFill>
                  <a:schemeClr val="dk1"/>
                </a:solidFill>
                <a:latin typeface="Roboto"/>
                <a:ea typeface="Roboto"/>
                <a:cs typeface="Roboto"/>
                <a:sym typeface="Roboto"/>
              </a:rPr>
              <a:t>Children are taught </a:t>
            </a:r>
            <a:r>
              <a:rPr lang="en" sz="1900">
                <a:solidFill>
                  <a:schemeClr val="dk1"/>
                </a:solidFill>
                <a:latin typeface="Roboto"/>
                <a:ea typeface="Roboto"/>
                <a:cs typeface="Roboto"/>
                <a:sym typeface="Roboto"/>
              </a:rPr>
              <a:t>responsibility</a:t>
            </a:r>
            <a:endParaRPr sz="1900">
              <a:solidFill>
                <a:schemeClr val="dk1"/>
              </a:solidFill>
              <a:latin typeface="Roboto"/>
              <a:ea typeface="Roboto"/>
              <a:cs typeface="Roboto"/>
              <a:sym typeface="Roboto"/>
            </a:endParaRPr>
          </a:p>
          <a:p>
            <a:pPr indent="-337185" lvl="1" marL="914400" rtl="0" algn="ctr">
              <a:spcBef>
                <a:spcPts val="0"/>
              </a:spcBef>
              <a:spcAft>
                <a:spcPts val="0"/>
              </a:spcAft>
              <a:buClr>
                <a:schemeClr val="dk1"/>
              </a:buClr>
              <a:buSzPct val="100000"/>
              <a:buFont typeface="Roboto"/>
              <a:buChar char="○"/>
            </a:pPr>
            <a:r>
              <a:rPr lang="en" sz="1900">
                <a:solidFill>
                  <a:schemeClr val="dk1"/>
                </a:solidFill>
                <a:latin typeface="Roboto"/>
                <a:ea typeface="Roboto"/>
                <a:cs typeface="Roboto"/>
                <a:sym typeface="Roboto"/>
              </a:rPr>
              <a:t>Everyone is treated like family</a:t>
            </a:r>
            <a:endParaRPr sz="19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1371600" rtl="0" algn="l">
              <a:spcBef>
                <a:spcPts val="0"/>
              </a:spcBef>
              <a:spcAft>
                <a:spcPts val="0"/>
              </a:spcAft>
              <a:buNone/>
            </a:pPr>
            <a:r>
              <a:t/>
            </a:r>
            <a:endParaRPr sz="1600">
              <a:solidFill>
                <a:schemeClr val="dk1"/>
              </a:solidFill>
              <a:latin typeface="Roboto"/>
              <a:ea typeface="Roboto"/>
              <a:cs typeface="Roboto"/>
              <a:sym typeface="Roboto"/>
            </a:endParaRPr>
          </a:p>
        </p:txBody>
      </p:sp>
      <p:pic>
        <p:nvPicPr>
          <p:cNvPr id="102" name="Google Shape;102;p18"/>
          <p:cNvPicPr preferRelativeResize="0"/>
          <p:nvPr/>
        </p:nvPicPr>
        <p:blipFill>
          <a:blip r:embed="rId3">
            <a:alphaModFix/>
          </a:blip>
          <a:stretch>
            <a:fillRect/>
          </a:stretch>
        </p:blipFill>
        <p:spPr>
          <a:xfrm>
            <a:off x="0" y="0"/>
            <a:ext cx="3090091" cy="1789000"/>
          </a:xfrm>
          <a:prstGeom prst="rect">
            <a:avLst/>
          </a:prstGeom>
          <a:noFill/>
          <a:ln>
            <a:noFill/>
          </a:ln>
        </p:spPr>
      </p:pic>
      <p:pic>
        <p:nvPicPr>
          <p:cNvPr id="103" name="Google Shape;103;p18"/>
          <p:cNvPicPr preferRelativeResize="0"/>
          <p:nvPr/>
        </p:nvPicPr>
        <p:blipFill>
          <a:blip r:embed="rId3">
            <a:alphaModFix/>
          </a:blip>
          <a:stretch>
            <a:fillRect/>
          </a:stretch>
        </p:blipFill>
        <p:spPr>
          <a:xfrm>
            <a:off x="3026950" y="0"/>
            <a:ext cx="3090091" cy="1789000"/>
          </a:xfrm>
          <a:prstGeom prst="rect">
            <a:avLst/>
          </a:prstGeom>
          <a:noFill/>
          <a:ln>
            <a:noFill/>
          </a:ln>
        </p:spPr>
      </p:pic>
      <p:pic>
        <p:nvPicPr>
          <p:cNvPr id="104" name="Google Shape;104;p18"/>
          <p:cNvPicPr preferRelativeResize="0"/>
          <p:nvPr/>
        </p:nvPicPr>
        <p:blipFill>
          <a:blip r:embed="rId3">
            <a:alphaModFix/>
          </a:blip>
          <a:stretch>
            <a:fillRect/>
          </a:stretch>
        </p:blipFill>
        <p:spPr>
          <a:xfrm>
            <a:off x="6053909" y="0"/>
            <a:ext cx="3090091" cy="178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0" y="0"/>
            <a:ext cx="9207900" cy="67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Solutions</a:t>
            </a:r>
            <a:endParaRPr sz="2500"/>
          </a:p>
        </p:txBody>
      </p:sp>
      <p:sp>
        <p:nvSpPr>
          <p:cNvPr id="110" name="Google Shape;110;p19"/>
          <p:cNvSpPr txBox="1"/>
          <p:nvPr>
            <p:ph type="title"/>
          </p:nvPr>
        </p:nvSpPr>
        <p:spPr>
          <a:xfrm>
            <a:off x="311700" y="518550"/>
            <a:ext cx="8363700" cy="4625100"/>
          </a:xfrm>
          <a:prstGeom prst="rect">
            <a:avLst/>
          </a:prstGeom>
        </p:spPr>
        <p:txBody>
          <a:bodyPr anchorCtr="0" anchor="t" bIns="91425" lIns="91425" spcFirstLastPara="1" rIns="91425" wrap="square" tIns="91425">
            <a:normAutofit fontScale="90000"/>
          </a:bodyPr>
          <a:lstStyle/>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It is time to start having conversations with loved ones</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Family members can learn new ways of thinking &amp; speaking:</a:t>
            </a:r>
            <a:endParaRPr sz="1600">
              <a:solidFill>
                <a:schemeClr val="dk1"/>
              </a:solidFill>
              <a:latin typeface="Roboto"/>
              <a:ea typeface="Roboto"/>
              <a:cs typeface="Roboto"/>
              <a:sym typeface="Roboto"/>
            </a:endParaRPr>
          </a:p>
          <a:p>
            <a:pPr indent="-320039" lvl="1" marL="13716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daughter/son can admit that these statements hurt. Ex: “it hurts when you call me fat.  I feel as if you don’t love me and accept me for who I am.  I am happy with my weight and I would prefer it if you no longer make comments about my weight.”</a:t>
            </a:r>
            <a:endParaRPr sz="1600">
              <a:solidFill>
                <a:schemeClr val="dk1"/>
              </a:solidFill>
              <a:latin typeface="Roboto"/>
              <a:ea typeface="Roboto"/>
              <a:cs typeface="Roboto"/>
              <a:sym typeface="Roboto"/>
            </a:endParaRPr>
          </a:p>
          <a:p>
            <a:pPr indent="-320039" lvl="1" marL="13716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Other statements can help bring </a:t>
            </a:r>
            <a:r>
              <a:rPr lang="en" sz="1600">
                <a:solidFill>
                  <a:schemeClr val="dk1"/>
                </a:solidFill>
                <a:latin typeface="Roboto"/>
                <a:ea typeface="Roboto"/>
                <a:cs typeface="Roboto"/>
                <a:sym typeface="Roboto"/>
              </a:rPr>
              <a:t>awareness</a:t>
            </a:r>
            <a:r>
              <a:rPr lang="en" sz="1600">
                <a:solidFill>
                  <a:schemeClr val="dk1"/>
                </a:solidFill>
                <a:latin typeface="Roboto"/>
                <a:ea typeface="Roboto"/>
                <a:cs typeface="Roboto"/>
                <a:sym typeface="Roboto"/>
              </a:rPr>
              <a:t> to the </a:t>
            </a:r>
            <a:r>
              <a:rPr lang="en" sz="1600">
                <a:solidFill>
                  <a:schemeClr val="dk1"/>
                </a:solidFill>
                <a:latin typeface="Roboto"/>
                <a:ea typeface="Roboto"/>
                <a:cs typeface="Roboto"/>
                <a:sym typeface="Roboto"/>
              </a:rPr>
              <a:t>perpetrator: “if someone were to call you fat, how do you think that make you feel? If you would feel sad or upset, you would be right to feel that way.  That is how I feel when I am called fat.”</a:t>
            </a:r>
            <a:endParaRPr sz="1600">
              <a:solidFill>
                <a:schemeClr val="dk1"/>
              </a:solidFill>
              <a:latin typeface="Roboto"/>
              <a:ea typeface="Roboto"/>
              <a:cs typeface="Roboto"/>
              <a:sym typeface="Roboto"/>
            </a:endParaRPr>
          </a:p>
          <a:p>
            <a:pPr indent="-320039" lvl="1" marL="13716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 Parents can affirm that these statements and expectations do hurt</a:t>
            </a:r>
            <a:endParaRPr sz="1600">
              <a:solidFill>
                <a:schemeClr val="dk1"/>
              </a:solidFill>
              <a:latin typeface="Roboto"/>
              <a:ea typeface="Roboto"/>
              <a:cs typeface="Roboto"/>
              <a:sym typeface="Roboto"/>
            </a:endParaRPr>
          </a:p>
          <a:p>
            <a:pPr indent="-320039" lvl="1" marL="13716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Family members can start to work on changing their speech “Anak, I only mention weight bc I want you to be healthy and live a long life.  If you are doing your best to eat generally well and exercise when you can, I am satisfied with that.  I also understand that it is your body and I trust that I instilled values in you that help you make the best decisions for yourself.  I love you </a:t>
            </a:r>
            <a:r>
              <a:rPr lang="en" sz="1600">
                <a:solidFill>
                  <a:schemeClr val="dk1"/>
                </a:solidFill>
                <a:latin typeface="Roboto"/>
                <a:ea typeface="Roboto"/>
                <a:cs typeface="Roboto"/>
                <a:sym typeface="Roboto"/>
              </a:rPr>
              <a:t>regardless</a:t>
            </a:r>
            <a:r>
              <a:rPr lang="en" sz="1600">
                <a:solidFill>
                  <a:schemeClr val="dk1"/>
                </a:solidFill>
                <a:latin typeface="Roboto"/>
                <a:ea typeface="Roboto"/>
                <a:cs typeface="Roboto"/>
                <a:sym typeface="Roboto"/>
              </a:rPr>
              <a:t> of your weight.”</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If someone is not open or willing to change, it is okay for an individual to lessen the amount of interactions with those family members or completely stop interacting altogether</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If the same treatment continues, that individual can seek support from friends or other family members who are more supportive and less judgmental</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The </a:t>
            </a:r>
            <a:r>
              <a:rPr lang="en" sz="1600">
                <a:solidFill>
                  <a:schemeClr val="dk1"/>
                </a:solidFill>
                <a:latin typeface="Roboto"/>
                <a:ea typeface="Roboto"/>
                <a:cs typeface="Roboto"/>
                <a:sym typeface="Roboto"/>
              </a:rPr>
              <a:t>individual</a:t>
            </a:r>
            <a:r>
              <a:rPr lang="en" sz="1600">
                <a:solidFill>
                  <a:schemeClr val="dk1"/>
                </a:solidFill>
                <a:latin typeface="Roboto"/>
                <a:ea typeface="Roboto"/>
                <a:cs typeface="Roboto"/>
                <a:sym typeface="Roboto"/>
              </a:rPr>
              <a:t> can also move out, get their own place or find roommates</a:t>
            </a:r>
            <a:endParaRPr sz="1600">
              <a:solidFill>
                <a:schemeClr val="dk1"/>
              </a:solidFill>
              <a:latin typeface="Roboto"/>
              <a:ea typeface="Roboto"/>
              <a:cs typeface="Roboto"/>
              <a:sym typeface="Roboto"/>
            </a:endParaRPr>
          </a:p>
          <a:p>
            <a:pPr indent="-320040" lvl="0" marL="457200" rtl="0" algn="l">
              <a:spcBef>
                <a:spcPts val="0"/>
              </a:spcBef>
              <a:spcAft>
                <a:spcPts val="0"/>
              </a:spcAft>
              <a:buClr>
                <a:schemeClr val="dk1"/>
              </a:buClr>
              <a:buSzPct val="100000"/>
              <a:buFont typeface="Roboto"/>
              <a:buChar char="●"/>
            </a:pPr>
            <a:r>
              <a:rPr lang="en" sz="1600">
                <a:solidFill>
                  <a:schemeClr val="dk1"/>
                </a:solidFill>
                <a:latin typeface="Roboto"/>
                <a:ea typeface="Roboto"/>
                <a:cs typeface="Roboto"/>
                <a:sym typeface="Roboto"/>
              </a:rPr>
              <a:t>Family is important but someone’s mental health is just as important</a:t>
            </a:r>
            <a:endParaRPr sz="1600">
              <a:solidFill>
                <a:schemeClr val="dk1"/>
              </a:solidFill>
              <a:latin typeface="Roboto"/>
              <a:ea typeface="Roboto"/>
              <a:cs typeface="Roboto"/>
              <a:sym typeface="Roboto"/>
            </a:endParaRPr>
          </a:p>
          <a:p>
            <a:pPr indent="0" lvl="0" marL="91440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8475"/>
            <a:ext cx="8520600" cy="78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Emotional Safety</a:t>
            </a:r>
            <a:endParaRPr sz="2500"/>
          </a:p>
        </p:txBody>
      </p:sp>
      <p:sp>
        <p:nvSpPr>
          <p:cNvPr id="116" name="Google Shape;116;p20"/>
          <p:cNvSpPr txBox="1"/>
          <p:nvPr>
            <p:ph type="title"/>
          </p:nvPr>
        </p:nvSpPr>
        <p:spPr>
          <a:xfrm>
            <a:off x="311700" y="1233275"/>
            <a:ext cx="8363700" cy="39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What if someone denies you the option to feel </a:t>
            </a:r>
            <a:r>
              <a:rPr b="1" lang="en" sz="1600">
                <a:solidFill>
                  <a:schemeClr val="dk1"/>
                </a:solidFill>
                <a:latin typeface="Roboto"/>
                <a:ea typeface="Roboto"/>
                <a:cs typeface="Roboto"/>
                <a:sym typeface="Roboto"/>
              </a:rPr>
              <a:t>emotionally</a:t>
            </a:r>
            <a:r>
              <a:rPr b="1" lang="en" sz="1600">
                <a:solidFill>
                  <a:schemeClr val="dk1"/>
                </a:solidFill>
                <a:latin typeface="Roboto"/>
                <a:ea typeface="Roboto"/>
                <a:cs typeface="Roboto"/>
                <a:sym typeface="Roboto"/>
              </a:rPr>
              <a:t> safe?</a:t>
            </a:r>
            <a:endParaRPr b="1" sz="1600">
              <a:solidFill>
                <a:schemeClr val="dk1"/>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Know that their reaction is not because of you personally: this is how they were raised</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Accept that “hurt people, hurt people”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If they are unable to change, and it hurts to stay, it is okay to walk away or lessen interactions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Seek therapy yourself: you can seek specific counseling like childhood trauma, cognitive behavioral therapy, and/or find a Filipino therapist so they understand the cultural influences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Treat yourself the way you wish they had treated you</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Surround yourself with people who are there for you emotionally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Become self aware and mindful of how you </a:t>
            </a:r>
            <a:r>
              <a:rPr lang="en" sz="1600">
                <a:solidFill>
                  <a:schemeClr val="dk1"/>
                </a:solidFill>
                <a:latin typeface="Roboto"/>
                <a:ea typeface="Roboto"/>
                <a:cs typeface="Roboto"/>
                <a:sym typeface="Roboto"/>
              </a:rPr>
              <a:t>interact</a:t>
            </a:r>
            <a:r>
              <a:rPr lang="en" sz="1600">
                <a:solidFill>
                  <a:schemeClr val="dk1"/>
                </a:solidFill>
                <a:latin typeface="Roboto"/>
                <a:ea typeface="Roboto"/>
                <a:cs typeface="Roboto"/>
                <a:sym typeface="Roboto"/>
              </a:rPr>
              <a:t> with others, the things you say, how you might make others feel - break the cycle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91440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Therapy Options</a:t>
            </a:r>
            <a:endParaRPr/>
          </a:p>
        </p:txBody>
      </p:sp>
      <p:sp>
        <p:nvSpPr>
          <p:cNvPr id="122" name="Google Shape;122;p21"/>
          <p:cNvSpPr txBox="1"/>
          <p:nvPr/>
        </p:nvSpPr>
        <p:spPr>
          <a:xfrm>
            <a:off x="224250" y="1359450"/>
            <a:ext cx="5451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Parents &amp; family members can seek out therapy to:</a:t>
            </a:r>
            <a:endParaRPr sz="1600">
              <a:solidFill>
                <a:schemeClr val="dk1"/>
              </a:solidFill>
              <a:latin typeface="Roboto"/>
              <a:ea typeface="Roboto"/>
              <a:cs typeface="Roboto"/>
              <a:sym typeface="Roboto"/>
            </a:endParaRPr>
          </a:p>
          <a:p>
            <a:pPr indent="-330200" lvl="1" marL="13716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Work through their own trauma</a:t>
            </a:r>
            <a:endParaRPr sz="1600">
              <a:solidFill>
                <a:schemeClr val="dk1"/>
              </a:solidFill>
              <a:latin typeface="Roboto"/>
              <a:ea typeface="Roboto"/>
              <a:cs typeface="Roboto"/>
              <a:sym typeface="Roboto"/>
            </a:endParaRPr>
          </a:p>
          <a:p>
            <a:pPr indent="-330200" lvl="1" marL="13716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Speak to someone about their emotional well being</a:t>
            </a:r>
            <a:endParaRPr sz="1600">
              <a:solidFill>
                <a:schemeClr val="dk1"/>
              </a:solidFill>
              <a:latin typeface="Roboto"/>
              <a:ea typeface="Roboto"/>
              <a:cs typeface="Roboto"/>
              <a:sym typeface="Roboto"/>
            </a:endParaRPr>
          </a:p>
          <a:p>
            <a:pPr indent="-330200" lvl="1" marL="13716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learn new techniques to process emotions in a healthy manner</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Why is it important to seek therapy?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Stress related illnesses amongst the Filipino community is high</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Physical and emotional well being are closely tied together</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To strengthen healthy relationships with other family members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To live happier, healthier lives</a:t>
            </a:r>
            <a:endParaRPr sz="1600">
              <a:solidFill>
                <a:schemeClr val="dk1"/>
              </a:solidFill>
              <a:latin typeface="Roboto"/>
              <a:ea typeface="Roboto"/>
              <a:cs typeface="Roboto"/>
              <a:sym typeface="Roboto"/>
            </a:endParaRPr>
          </a:p>
        </p:txBody>
      </p:sp>
      <p:pic>
        <p:nvPicPr>
          <p:cNvPr id="123" name="Google Shape;123;p21"/>
          <p:cNvPicPr preferRelativeResize="0"/>
          <p:nvPr/>
        </p:nvPicPr>
        <p:blipFill>
          <a:blip r:embed="rId3">
            <a:alphaModFix/>
          </a:blip>
          <a:stretch>
            <a:fillRect/>
          </a:stretch>
        </p:blipFill>
        <p:spPr>
          <a:xfrm>
            <a:off x="5811050" y="1285200"/>
            <a:ext cx="1519000" cy="1286550"/>
          </a:xfrm>
          <a:prstGeom prst="rect">
            <a:avLst/>
          </a:prstGeom>
          <a:noFill/>
          <a:ln>
            <a:noFill/>
          </a:ln>
        </p:spPr>
      </p:pic>
      <p:pic>
        <p:nvPicPr>
          <p:cNvPr id="124" name="Google Shape;124;p21"/>
          <p:cNvPicPr preferRelativeResize="0"/>
          <p:nvPr/>
        </p:nvPicPr>
        <p:blipFill>
          <a:blip r:embed="rId4">
            <a:alphaModFix/>
          </a:blip>
          <a:stretch>
            <a:fillRect/>
          </a:stretch>
        </p:blipFill>
        <p:spPr>
          <a:xfrm>
            <a:off x="7330050" y="1863950"/>
            <a:ext cx="1666950" cy="1438400"/>
          </a:xfrm>
          <a:prstGeom prst="rect">
            <a:avLst/>
          </a:prstGeom>
          <a:noFill/>
          <a:ln>
            <a:noFill/>
          </a:ln>
        </p:spPr>
      </p:pic>
      <p:pic>
        <p:nvPicPr>
          <p:cNvPr id="125" name="Google Shape;125;p21"/>
          <p:cNvPicPr preferRelativeResize="0"/>
          <p:nvPr/>
        </p:nvPicPr>
        <p:blipFill>
          <a:blip r:embed="rId5">
            <a:alphaModFix/>
          </a:blip>
          <a:stretch>
            <a:fillRect/>
          </a:stretch>
        </p:blipFill>
        <p:spPr>
          <a:xfrm>
            <a:off x="5981600" y="3020234"/>
            <a:ext cx="1519000" cy="1294166"/>
          </a:xfrm>
          <a:prstGeom prst="rect">
            <a:avLst/>
          </a:prstGeom>
          <a:noFill/>
          <a:ln>
            <a:noFill/>
          </a:ln>
        </p:spPr>
      </p:pic>
      <p:pic>
        <p:nvPicPr>
          <p:cNvPr id="126" name="Google Shape;126;p21"/>
          <p:cNvPicPr preferRelativeResize="0"/>
          <p:nvPr/>
        </p:nvPicPr>
        <p:blipFill>
          <a:blip r:embed="rId6">
            <a:alphaModFix/>
          </a:blip>
          <a:stretch>
            <a:fillRect/>
          </a:stretch>
        </p:blipFill>
        <p:spPr>
          <a:xfrm>
            <a:off x="7500600" y="3745788"/>
            <a:ext cx="1519000" cy="12994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