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7"/>
  </p:notesMasterIdLst>
  <p:sldIdLst>
    <p:sldId id="256" r:id="rId2"/>
    <p:sldId id="291" r:id="rId3"/>
    <p:sldId id="292" r:id="rId4"/>
    <p:sldId id="297" r:id="rId5"/>
    <p:sldId id="302" r:id="rId6"/>
    <p:sldId id="298" r:id="rId7"/>
    <p:sldId id="299" r:id="rId8"/>
    <p:sldId id="300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5" r:id="rId17"/>
    <p:sldId id="290" r:id="rId18"/>
    <p:sldId id="266" r:id="rId19"/>
    <p:sldId id="267" r:id="rId20"/>
    <p:sldId id="268" r:id="rId21"/>
    <p:sldId id="271" r:id="rId22"/>
    <p:sldId id="269" r:id="rId23"/>
    <p:sldId id="270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4" r:id="rId42"/>
    <p:sldId id="301" r:id="rId43"/>
    <p:sldId id="295" r:id="rId44"/>
    <p:sldId id="296" r:id="rId45"/>
    <p:sldId id="28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7D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58" autoAdjust="0"/>
  </p:normalViewPr>
  <p:slideViewPr>
    <p:cSldViewPr>
      <p:cViewPr varScale="1">
        <p:scale>
          <a:sx n="65" d="100"/>
          <a:sy n="65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A061-6E3C-4041-AB5B-95EBC9B50AA1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7B820-47FA-134C-9439-E1785E2AF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This’ll go</a:t>
            </a:r>
            <a:r>
              <a:rPr lang="en-US" baseline="0" dirty="0" smtClean="0"/>
              <a:t> a lot better if we have a conversation rather than me up here talking the whole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all the data for a given item is likely contained</a:t>
            </a:r>
            <a:r>
              <a:rPr lang="en-US" baseline="0" dirty="0" smtClean="0"/>
              <a:t> within a given document…most joins will be eliminated.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since we don’t have joins, </a:t>
            </a:r>
            <a:r>
              <a:rPr lang="en-US" dirty="0" err="1" smtClean="0"/>
              <a:t>sharding</a:t>
            </a:r>
            <a:r>
              <a:rPr lang="en-US" dirty="0" smtClean="0"/>
              <a:t> becomes a whole</a:t>
            </a:r>
            <a:r>
              <a:rPr lang="en-US" baseline="0" dirty="0" smtClean="0"/>
              <a:t> lot easier, because all the data will be local on a given box.  Allowing us to scale horizontally with </a:t>
            </a:r>
            <a:r>
              <a:rPr lang="en-US" baseline="0" smtClean="0"/>
              <a:t>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cool side effect all of this has on our software, is that we’re going to come up with new and interesting models and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all starts with an idea</a:t>
            </a:r>
          </a:p>
          <a:p>
            <a:r>
              <a:rPr lang="en-US" dirty="0" smtClean="0"/>
              <a:t>Awesome</a:t>
            </a:r>
          </a:p>
          <a:p>
            <a:r>
              <a:rPr lang="en-US" dirty="0" smtClean="0"/>
              <a:t>Change</a:t>
            </a:r>
            <a:r>
              <a:rPr lang="en-US" baseline="0" dirty="0" smtClean="0"/>
              <a:t> the world</a:t>
            </a:r>
          </a:p>
          <a:p>
            <a:r>
              <a:rPr lang="en-US" baseline="0" dirty="0" smtClean="0"/>
              <a:t>Mobile, Web, Kindle,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HATE papers</a:t>
            </a:r>
          </a:p>
          <a:p>
            <a:r>
              <a:rPr lang="en-US" dirty="0" smtClean="0"/>
              <a:t>I HATE filing paper</a:t>
            </a:r>
          </a:p>
          <a:p>
            <a:r>
              <a:rPr lang="en-US" dirty="0" smtClean="0"/>
              <a:t>I HATE it when it stacks up on my table</a:t>
            </a:r>
          </a:p>
          <a:p>
            <a:r>
              <a:rPr lang="en-US" dirty="0" smtClean="0"/>
              <a:t>Get RID of it!</a:t>
            </a:r>
          </a:p>
          <a:p>
            <a:r>
              <a:rPr lang="en-US" dirty="0" smtClean="0"/>
              <a:t>So I’m </a:t>
            </a:r>
            <a:r>
              <a:rPr lang="en-US" dirty="0" err="1" smtClean="0"/>
              <a:t>gonna</a:t>
            </a:r>
            <a:r>
              <a:rPr lang="en-US" dirty="0" smtClean="0"/>
              <a:t> make this app, and it’s going to have to store data.</a:t>
            </a:r>
          </a:p>
          <a:p>
            <a:r>
              <a:rPr lang="en-US" dirty="0" smtClean="0"/>
              <a:t>I start going into analysis paralysis, DB?  ORM?  NH/FNH? Subsonic?   SQL Server/</a:t>
            </a:r>
            <a:r>
              <a:rPr lang="en-US" dirty="0" err="1" smtClean="0"/>
              <a:t>MySQL</a:t>
            </a:r>
            <a:r>
              <a:rPr lang="en-US" dirty="0" smtClean="0"/>
              <a:t>?</a:t>
            </a:r>
            <a:r>
              <a:rPr lang="en-US" baseline="0" dirty="0" smtClean="0"/>
              <a:t>  Ugh.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</a:t>
            </a:r>
            <a:r>
              <a:rPr lang="en-US" baseline="0" dirty="0" smtClean="0"/>
              <a:t> documents are structured-data.  They are represented in our applications like JSON.</a:t>
            </a:r>
          </a:p>
          <a:p>
            <a:r>
              <a:rPr lang="en-US" baseline="0" dirty="0" smtClean="0"/>
              <a:t>BSON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it’s even a little more structured than just a bunch of documents floating around</a:t>
            </a:r>
          </a:p>
          <a:p>
            <a:r>
              <a:rPr lang="en-US" baseline="0" dirty="0" smtClean="0"/>
              <a:t>We’ve got these things called collections.</a:t>
            </a:r>
          </a:p>
          <a:p>
            <a:r>
              <a:rPr lang="en-US" baseline="0" dirty="0" smtClean="0"/>
              <a:t>They are kind of like tables, but not really.</a:t>
            </a:r>
          </a:p>
          <a:p>
            <a:r>
              <a:rPr lang="en-US" baseline="0" dirty="0" smtClean="0"/>
              <a:t>They hold a set of related data.</a:t>
            </a:r>
          </a:p>
          <a:p>
            <a:r>
              <a:rPr lang="en-US" baseline="0" dirty="0" smtClean="0"/>
              <a:t>Collections, however, hold documents, so they aren’t flat like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where part of the schema</a:t>
            </a:r>
            <a:r>
              <a:rPr lang="en-US" baseline="0" dirty="0" smtClean="0"/>
              <a:t> free comes into play.</a:t>
            </a:r>
          </a:p>
          <a:p>
            <a:r>
              <a:rPr lang="en-US" baseline="0" dirty="0" smtClean="0"/>
              <a:t>There are no mechanical constraints in the database to tell you to not store cheeseburgers next to your birds.</a:t>
            </a:r>
          </a:p>
          <a:p>
            <a:r>
              <a:rPr lang="en-US" baseline="0" dirty="0" smtClean="0"/>
              <a:t>But if you think about it… do you let your database tell you that now?</a:t>
            </a:r>
          </a:p>
          <a:p>
            <a:r>
              <a:rPr lang="en-US" baseline="0" dirty="0" smtClean="0"/>
              <a:t>No, you’d never think about storing cheeseburgers in your birds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Still structured, but no mechanical constraints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me, it feels a lot like getting over that initial fear in Ruby.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we’ve got some</a:t>
            </a:r>
            <a:r>
              <a:rPr lang="en-US" baseline="0" dirty="0" smtClean="0"/>
              <a:t> UI going (or something, and finally are ready to jam some papers into the database.</a:t>
            </a:r>
          </a:p>
          <a:p>
            <a:r>
              <a:rPr lang="en-US" baseline="0" dirty="0" smtClean="0"/>
              <a:t>A couple important things here.</a:t>
            </a:r>
          </a:p>
          <a:p>
            <a:r>
              <a:rPr lang="en-US" baseline="0" dirty="0" smtClean="0"/>
              <a:t>The first…</a:t>
            </a:r>
          </a:p>
          <a:p>
            <a:r>
              <a:rPr lang="en-US" baseline="0" dirty="0" smtClean="0"/>
              <a:t>Papers is the name of the collection.</a:t>
            </a:r>
          </a:p>
          <a:p>
            <a:r>
              <a:rPr lang="en-US" baseline="0" dirty="0" smtClean="0"/>
              <a:t>The first time you use it, it is created.</a:t>
            </a:r>
          </a:p>
          <a:p>
            <a:r>
              <a:rPr lang="en-US" baseline="0" dirty="0" smtClean="0"/>
              <a:t>The thing we’re saving is a JSON document.</a:t>
            </a:r>
          </a:p>
          <a:p>
            <a:r>
              <a:rPr lang="en-US" baseline="0" dirty="0" smtClean="0"/>
              <a:t>Note that tags is an array.</a:t>
            </a:r>
          </a:p>
          <a:p>
            <a:r>
              <a:rPr lang="en-US" baseline="0" dirty="0" smtClean="0"/>
              <a:t>And content is just a byte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database creates an _id key… it’s special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important thing to note.  most of these little snippets we see are what you’d enter at the mongo shell.  the ideas translate to your programming language of choice… usually.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Just to get a feel…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has heard of </a:t>
            </a:r>
            <a:r>
              <a:rPr lang="en-US" dirty="0" err="1" smtClean="0"/>
              <a:t>NoSQL</a:t>
            </a:r>
            <a:r>
              <a:rPr lang="en-US" dirty="0" smtClean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has used any </a:t>
            </a:r>
            <a:r>
              <a:rPr lang="en-US" dirty="0" err="1" smtClean="0"/>
              <a:t>NoSQL</a:t>
            </a:r>
            <a:r>
              <a:rPr lang="en-US" dirty="0" smtClean="0"/>
              <a:t> </a:t>
            </a:r>
            <a:r>
              <a:rPr lang="en-US" dirty="0" err="1" smtClean="0"/>
              <a:t>datastore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who has used </a:t>
            </a:r>
            <a:r>
              <a:rPr lang="en-US" dirty="0" err="1" smtClean="0"/>
              <a:t>MongoDB</a:t>
            </a:r>
            <a:r>
              <a:rPr lang="en-US" dirty="0" smtClean="0"/>
              <a:t>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Anyone that has ever done a system dealing with content from files has been</a:t>
            </a:r>
            <a:r>
              <a:rPr lang="en-US" baseline="0" dirty="0" smtClean="0"/>
              <a:t> faced with this question:</a:t>
            </a:r>
          </a:p>
          <a:p>
            <a:r>
              <a:rPr lang="en-US" baseline="0" dirty="0" smtClean="0"/>
              <a:t>Include the contents</a:t>
            </a:r>
          </a:p>
          <a:p>
            <a:r>
              <a:rPr lang="en-US" baseline="0" dirty="0" smtClean="0"/>
              <a:t>Include a pointer to the file on a network share.</a:t>
            </a:r>
          </a:p>
          <a:p>
            <a:r>
              <a:rPr lang="en-US" baseline="0" dirty="0" smtClean="0"/>
              <a:t>Both have their drawbacks and advantages.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filesystem</a:t>
            </a:r>
            <a:r>
              <a:rPr lang="en-US" dirty="0" smtClean="0"/>
              <a:t> in the database.</a:t>
            </a:r>
          </a:p>
          <a:p>
            <a:r>
              <a:rPr lang="en-US" dirty="0" smtClean="0"/>
              <a:t>Basically you get buckets to put things in, rather than directories.</a:t>
            </a:r>
          </a:p>
          <a:p>
            <a:r>
              <a:rPr lang="en-US" dirty="0" smtClean="0"/>
              <a:t>It’ll</a:t>
            </a:r>
            <a:r>
              <a:rPr lang="en-US" baseline="0" dirty="0" smtClean="0"/>
              <a:t> chunk your files into pieces and store them inside the database.</a:t>
            </a:r>
          </a:p>
          <a:p>
            <a:r>
              <a:rPr lang="en-US" baseline="0" dirty="0" smtClean="0"/>
              <a:t>It makes it super easy to push and pull files from your DB.</a:t>
            </a:r>
          </a:p>
          <a:p>
            <a:r>
              <a:rPr lang="en-US" baseline="0" dirty="0" smtClean="0"/>
              <a:t>Most languages give you drivers that mimic the file </a:t>
            </a:r>
            <a:r>
              <a:rPr lang="en-US" baseline="0" dirty="0" err="1" smtClean="0"/>
              <a:t>io</a:t>
            </a:r>
            <a:r>
              <a:rPr lang="en-US" baseline="0" dirty="0" smtClean="0"/>
              <a:t> libraries of your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we’ll back up, and change the content to be a SHA1 of the file for uniqueness, and we’ll store the file itself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GridFS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we’ve got our app and we can</a:t>
            </a:r>
            <a:r>
              <a:rPr lang="en-US" baseline="0" dirty="0" smtClean="0"/>
              <a:t> put data into it…  it might be useful to get data out of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sort of like select 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 though tags is an array, it looks to see if </a:t>
            </a:r>
            <a:r>
              <a:rPr lang="en-US" dirty="0" err="1" smtClean="0"/>
              <a:t>paystub</a:t>
            </a:r>
            <a:r>
              <a:rPr lang="en-US" dirty="0" smtClean="0"/>
              <a:t> is in the tags array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could be REALLY expensive</a:t>
            </a:r>
          </a:p>
          <a:p>
            <a:r>
              <a:rPr lang="en-US" baseline="0" dirty="0" smtClean="0"/>
              <a:t>What if I’ve been using this thing for 10 years, have 1000 documents and 200 tags?</a:t>
            </a:r>
          </a:p>
          <a:p>
            <a:r>
              <a:rPr lang="en-US" baseline="0" dirty="0" smtClean="0"/>
              <a:t>Ah,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Mongo speaks JSON, it can index into your documents easily.</a:t>
            </a:r>
          </a:p>
          <a:p>
            <a:endParaRPr lang="en-US" dirty="0" smtClean="0"/>
          </a:p>
          <a:p>
            <a:r>
              <a:rPr lang="en-US" dirty="0" smtClean="0"/>
              <a:t>The one turns it on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zero would remove the index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can query and it’ll be nice and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really useful because it makes sure ALL the things in the given array are present in the target array.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would give me all of </a:t>
            </a:r>
            <a:r>
              <a:rPr lang="en-US" baseline="0" dirty="0" err="1" smtClean="0"/>
              <a:t>jon’s</a:t>
            </a:r>
            <a:r>
              <a:rPr lang="en-US" baseline="0" dirty="0" smtClean="0"/>
              <a:t> paystubs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$in is kind</a:t>
            </a:r>
            <a:r>
              <a:rPr lang="en-US" baseline="0" dirty="0" smtClean="0"/>
              <a:t> of the converse.  If any of the items in the target array are in the given array, it’ll match.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this will give me all of </a:t>
            </a:r>
            <a:r>
              <a:rPr lang="en-US" baseline="0" dirty="0" err="1" smtClean="0"/>
              <a:t>jon’s</a:t>
            </a:r>
            <a:r>
              <a:rPr lang="en-US" baseline="0" dirty="0" smtClean="0"/>
              <a:t> things, and all of the paystubs.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 can get data in and out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might be useful to be able to change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Mongo provides several atomic functions.</a:t>
            </a:r>
          </a:p>
          <a:p>
            <a:r>
              <a:rPr lang="en-US" dirty="0" smtClean="0"/>
              <a:t>$inc here is one of them</a:t>
            </a:r>
          </a:p>
          <a:p>
            <a:r>
              <a:rPr lang="en-US" dirty="0" smtClean="0"/>
              <a:t>We could do</a:t>
            </a:r>
            <a:r>
              <a:rPr lang="en-US" baseline="0" dirty="0" smtClean="0"/>
              <a:t> the whole</a:t>
            </a:r>
          </a:p>
          <a:p>
            <a:r>
              <a:rPr lang="en-US" baseline="0" dirty="0" smtClean="0"/>
              <a:t>Get</a:t>
            </a:r>
          </a:p>
          <a:p>
            <a:r>
              <a:rPr lang="en-US" baseline="0" dirty="0" smtClean="0"/>
              <a:t>Update</a:t>
            </a:r>
          </a:p>
          <a:p>
            <a:r>
              <a:rPr lang="en-US" baseline="0" dirty="0" smtClean="0"/>
              <a:t>Save</a:t>
            </a:r>
          </a:p>
          <a:p>
            <a:r>
              <a:rPr lang="en-US" baseline="0" dirty="0" smtClean="0"/>
              <a:t>routine, but that causes network traffic and the ability to get out of sync, if we’re using an ORM.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makes for a fast, succinct operation.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if we’re using </a:t>
            </a:r>
            <a:r>
              <a:rPr lang="en-US" baseline="0" dirty="0" err="1" smtClean="0"/>
              <a:t>sprocs</a:t>
            </a:r>
            <a:r>
              <a:rPr lang="en-US" baseline="0" dirty="0" smtClean="0"/>
              <a:t>, we can get similar functionality already in a relational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couple more examples…</a:t>
            </a:r>
          </a:p>
          <a:p>
            <a:r>
              <a:rPr lang="en-US" dirty="0" smtClean="0"/>
              <a:t>This lets us push a value into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pull a value from an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We’re done</a:t>
            </a:r>
          </a:p>
          <a:p>
            <a:r>
              <a:rPr lang="en-US" dirty="0" smtClean="0"/>
              <a:t>It’s awesome</a:t>
            </a:r>
          </a:p>
          <a:p>
            <a:r>
              <a:rPr lang="en-US" dirty="0" smtClean="0"/>
              <a:t>We changed the world</a:t>
            </a:r>
          </a:p>
          <a:p>
            <a:r>
              <a:rPr lang="en-US" dirty="0" smtClean="0"/>
              <a:t>Just</a:t>
            </a:r>
            <a:r>
              <a:rPr lang="en-US" baseline="0" dirty="0" smtClean="0"/>
              <a:t> like twitter and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 p</a:t>
            </a:r>
            <a:r>
              <a:rPr lang="en-US" dirty="0" smtClean="0"/>
              <a:t>eople</a:t>
            </a:r>
            <a:r>
              <a:rPr lang="en-US" baseline="0" dirty="0" smtClean="0"/>
              <a:t> can now be paperless on the toilet… wait… bad idea</a:t>
            </a:r>
          </a:p>
          <a:p>
            <a:r>
              <a:rPr lang="en-US" baseline="0" dirty="0" smtClean="0"/>
              <a:t>Either way EVERYONE is using your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along comes the fail whale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 of like a machine index in</a:t>
            </a:r>
            <a:r>
              <a:rPr lang="en-US" baseline="0" dirty="0" smtClean="0"/>
              <a:t> addition to other indexes.</a:t>
            </a:r>
          </a:p>
          <a:p>
            <a:r>
              <a:rPr lang="en-US" baseline="0" dirty="0" smtClean="0"/>
              <a:t>The client doesn’t know the difference, but the data is distributed horizontally across machines, with potentially commodity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now we’re back to happy with our app, and all is sane again, and we’re making money (or</a:t>
            </a:r>
            <a:r>
              <a:rPr lang="en-US" baseline="0" dirty="0" smtClean="0"/>
              <a:t> at least changing the world and NOT filing papers anymore)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pause here and try to answer any questions</a:t>
            </a:r>
            <a:r>
              <a:rPr lang="en-US" baseline="0" dirty="0" smtClean="0"/>
              <a:t> or catch up on anything I might’ve forgotten to mention.</a:t>
            </a:r>
          </a:p>
          <a:p>
            <a:endParaRPr lang="en-US" dirty="0" smtClean="0"/>
          </a:p>
          <a:p>
            <a:r>
              <a:rPr lang="en-US" dirty="0" smtClean="0"/>
              <a:t>since we’ve got a little bit of time left over, I’ll try to give you a heads up</a:t>
            </a:r>
            <a:r>
              <a:rPr lang="en-US" baseline="0" dirty="0" smtClean="0"/>
              <a:t> on a few more pretty cool things about mongo.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x86 and x64, for each.</a:t>
            </a:r>
          </a:p>
          <a:p>
            <a:r>
              <a:rPr lang="en-US" dirty="0" smtClean="0"/>
              <a:t>and the cool thing is, it’s not ridiculous to get running on any</a:t>
            </a:r>
            <a:r>
              <a:rPr lang="en-US" baseline="0" dirty="0" smtClean="0"/>
              <a:t> of these either.  you unzip the package, and run the executable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 dead simple, no lengthy, troublesome installations and possible missing required components/dependencies that you need to track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interest of full disclosure, and interest of me saying something that comes across wrong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NOT an us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them proposition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point is, we need to be deliberate about the choices we make about persistence instead of always just assuming RDBMS like we have for the last however many years.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Today I’ll be focusing on alternative strategies, but I’d like to be clear that I’m not trying to paint the picture of we’re awesome, they’re not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has a full </a:t>
            </a:r>
            <a:r>
              <a:rPr lang="en-US" dirty="0" err="1" smtClean="0"/>
              <a:t>javascript</a:t>
            </a:r>
            <a:r>
              <a:rPr lang="en-US" dirty="0" smtClean="0"/>
              <a:t> interpreter on the backend (</a:t>
            </a:r>
            <a:r>
              <a:rPr lang="en-US" dirty="0" err="1" smtClean="0"/>
              <a:t>spidermonkey</a:t>
            </a:r>
            <a:r>
              <a:rPr lang="en-US" dirty="0" smtClean="0"/>
              <a:t>)</a:t>
            </a:r>
            <a:r>
              <a:rPr lang="en-US" baseline="0" dirty="0" smtClean="0"/>
              <a:t>, so it natively understands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map/reduce, you can give it two </a:t>
            </a:r>
            <a:r>
              <a:rPr lang="en-US" baseline="0" dirty="0" err="1" smtClean="0"/>
              <a:t>javascript</a:t>
            </a:r>
            <a:r>
              <a:rPr lang="en-US" baseline="0" dirty="0" smtClean="0"/>
              <a:t> functions, and handles the rest (machine balancing, etc.)</a:t>
            </a:r>
          </a:p>
          <a:p>
            <a:endParaRPr lang="en-US" dirty="0" smtClean="0"/>
          </a:p>
          <a:p>
            <a:r>
              <a:rPr lang="en-US" dirty="0" smtClean="0"/>
              <a:t>this example counts the number of times each tag is used</a:t>
            </a:r>
          </a:p>
          <a:p>
            <a:r>
              <a:rPr lang="en-US" dirty="0" smtClean="0"/>
              <a:t>map: loops over each tag, and returns the</a:t>
            </a:r>
            <a:r>
              <a:rPr lang="en-US" baseline="0" dirty="0" smtClean="0"/>
              <a:t> tag, and it’s count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reduce, gets a key, and some values.  this function can be called many times over.  so the key will be any given tag, and it’s values will be just a bunch of ones (the first time around)</a:t>
            </a:r>
          </a:p>
          <a:p>
            <a:r>
              <a:rPr lang="en-US" baseline="0" dirty="0" smtClean="0"/>
              <a:t>but the next time </a:t>
            </a:r>
            <a:r>
              <a:rPr lang="en-US" baseline="0" dirty="0" err="1" smtClean="0"/>
              <a:t>around,after</a:t>
            </a:r>
            <a:r>
              <a:rPr lang="en-US" baseline="0" dirty="0" smtClean="0"/>
              <a:t> we’ve given it a value back of something like 10, the next time it might be adding some ones, and a 10 together.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</a:t>
            </a:r>
          </a:p>
          <a:p>
            <a:r>
              <a:rPr lang="en-US" dirty="0" smtClean="0"/>
              <a:t>gives</a:t>
            </a:r>
            <a:r>
              <a:rPr lang="en-US" baseline="0" dirty="0" smtClean="0"/>
              <a:t> you strong typing of your documents, and full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support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mongodb-csharp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Resources:</a:t>
            </a:r>
          </a:p>
          <a:p>
            <a:r>
              <a:rPr lang="en-US" dirty="0" smtClean="0"/>
              <a:t>Fail whale:</a:t>
            </a:r>
            <a:r>
              <a:rPr lang="en-US" baseline="0" dirty="0" smtClean="0"/>
              <a:t> http://</a:t>
            </a:r>
            <a:r>
              <a:rPr lang="en-US" baseline="0" dirty="0" err="1" smtClean="0"/>
              <a:t>upload.wikimedia.org/wikipedia/en/d/de/Failwhale.png</a:t>
            </a:r>
            <a:endParaRPr lang="en-US" baseline="0" dirty="0" smtClean="0"/>
          </a:p>
          <a:p>
            <a:r>
              <a:rPr lang="en-US" baseline="0" dirty="0" smtClean="0"/>
              <a:t>Cheeseburger: http://www.iconarchive.com/icons/aha-soft/food/256/burger-icon.png</a:t>
            </a:r>
          </a:p>
          <a:p>
            <a:r>
              <a:rPr lang="en-US" baseline="0" dirty="0" smtClean="0"/>
              <a:t>Light: http://www.flickr.com/photos/mr_beaver/3486761520/</a:t>
            </a:r>
          </a:p>
          <a:p>
            <a:r>
              <a:rPr lang="en-US" baseline="0" dirty="0" smtClean="0"/>
              <a:t>Document: http://icons2.iconarchive.com/icons/deleket/sleek-xp-basic/256/Document-icon.png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Logo: http://www.mongodb.org/download/attachments/132305/logo-mongodb-ondark.png</a:t>
            </a:r>
          </a:p>
          <a:p>
            <a:r>
              <a:rPr lang="en-US" dirty="0" smtClean="0"/>
              <a:t>Red and Black</a:t>
            </a:r>
            <a:r>
              <a:rPr lang="en-US" baseline="0" dirty="0" smtClean="0"/>
              <a:t> Birds: http://www.inspiredm.com/2009/04/12/the-social-bird-icon-set-the-first-inspired-release/</a:t>
            </a:r>
          </a:p>
          <a:p>
            <a:r>
              <a:rPr lang="en-US" baseline="0" dirty="0" smtClean="0"/>
              <a:t>Twitter Bird: http://www.truerwords.net/6118/enclosure/twitterific.png</a:t>
            </a:r>
          </a:p>
          <a:p>
            <a:r>
              <a:rPr lang="en-US" baseline="0" dirty="0" smtClean="0"/>
              <a:t>Neo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Smith: http://www.users.sbg.ac.at/~0020358/img/Neo_vs_Smith.jpg</a:t>
            </a:r>
          </a:p>
          <a:p>
            <a:r>
              <a:rPr lang="en-US" baseline="0" dirty="0" smtClean="0"/>
              <a:t>Feature diagram: http://media.tumblr.com/tumblr_kwc24gHxBz1qappj8.png</a:t>
            </a:r>
          </a:p>
          <a:p>
            <a:r>
              <a:rPr lang="en-US" baseline="0" dirty="0" smtClean="0"/>
              <a:t>One Size Fits All - http://media.tumblr.com/tumblr_kwc23k4MNm1qappj8.png</a:t>
            </a:r>
          </a:p>
          <a:p>
            <a:r>
              <a:rPr lang="en-US" baseline="0" dirty="0" smtClean="0"/>
              <a:t>CAP diagram - </a:t>
            </a:r>
            <a:r>
              <a:rPr lang="en-US" baseline="0" dirty="0" err="1" smtClean="0"/>
              <a:t>http://blog.nahurst.com/visual-guide-to-nosql-systems</a:t>
            </a:r>
            <a:r>
              <a:rPr lang="en-US" baseline="0" dirty="0" smtClean="0"/>
              <a:t>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general idea is that</a:t>
            </a:r>
          </a:p>
          <a:p>
            <a:r>
              <a:rPr lang="en-US" baseline="0" dirty="0" smtClean="0"/>
              <a:t>RDBMS fits sometimes.</a:t>
            </a:r>
          </a:p>
          <a:p>
            <a:r>
              <a:rPr lang="en-US" baseline="0" dirty="0" smtClean="0"/>
              <a:t>OLAP fits sometimes. </a:t>
            </a:r>
          </a:p>
          <a:p>
            <a:r>
              <a:rPr lang="en-US" baseline="0" dirty="0" smtClean="0"/>
              <a:t>Document stores fit sometimes.  </a:t>
            </a:r>
          </a:p>
          <a:p>
            <a:r>
              <a:rPr lang="en-US" baseline="0" dirty="0" smtClean="0"/>
              <a:t>Key/Value stores fit sometimes.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theorem</a:t>
            </a:r>
          </a:p>
          <a:p>
            <a:r>
              <a:rPr lang="en-US" dirty="0" smtClean="0"/>
              <a:t>says you get to pick two</a:t>
            </a:r>
            <a:r>
              <a:rPr lang="en-US" baseline="0" dirty="0" smtClean="0"/>
              <a:t> (sort of like the golden triangle of quality/budget/scope triangle of software systems)</a:t>
            </a:r>
          </a:p>
          <a:p>
            <a:r>
              <a:rPr lang="en-US" dirty="0" smtClean="0"/>
              <a:t>you can see mongo lives down</a:t>
            </a:r>
            <a:r>
              <a:rPr lang="en-US" baseline="0" dirty="0" smtClean="0"/>
              <a:t> in the bottom CP, which means it aims at being consistent, and handles physical network partitions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just a simple</a:t>
            </a:r>
            <a:r>
              <a:rPr lang="en-US" baseline="0" dirty="0" smtClean="0"/>
              <a:t> diagram showing where on the scale mongo fits with features and performance.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do some crazy things with RDBMS, but at the sacrifice of scalability and performance (unless you like to pay $$$$)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value stores and </a:t>
            </a:r>
            <a:r>
              <a:rPr lang="en-US" baseline="0" dirty="0" err="1" smtClean="0"/>
              <a:t>memcached</a:t>
            </a:r>
            <a:r>
              <a:rPr lang="en-US" baseline="0" dirty="0" smtClean="0"/>
              <a:t> give you a really simple model to work against, but that’s basically it as far as your programming model.  the good thing is they can scale horizontally very easily since it’s just a ‘</a:t>
            </a:r>
            <a:r>
              <a:rPr lang="en-US" baseline="0" dirty="0" err="1" smtClean="0"/>
              <a:t>hashtable</a:t>
            </a:r>
            <a:r>
              <a:rPr lang="en-US" baseline="0" dirty="0" smtClean="0"/>
              <a:t>’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mongo attempts to bridge that gap by providing </a:t>
            </a:r>
            <a:r>
              <a:rPr lang="en-US" baseline="0" dirty="0" err="1" smtClean="0"/>
              <a:t>webscale/cloudscalability</a:t>
            </a:r>
            <a:r>
              <a:rPr lang="en-US" baseline="0" dirty="0" smtClean="0"/>
              <a:t> out of the box, but also allowing a richer programming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Meaning we</a:t>
            </a:r>
            <a:r>
              <a:rPr lang="en-US" baseline="0" dirty="0" smtClean="0"/>
              <a:t> don’t use SQL like we always do with RDBMS… we’ll see later how we do query though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a deep breath and take the plunge… it’ll all be okay.</a:t>
            </a:r>
          </a:p>
          <a:p>
            <a:r>
              <a:rPr lang="en-US" dirty="0" smtClean="0"/>
              <a:t>It’ll all boil down to “semi-structured”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7B820-47FA-134C-9439-E1785E2AFB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3801-4993-4C5B-BE4A-0FC428F3EE6B}" type="datetimeFigureOut">
              <a:rPr lang="en-US" smtClean="0"/>
              <a:pPr/>
              <a:t>9/15/2010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5BDB2-872B-47B1-8E0F-91D660707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err="1" smtClean="0"/>
              <a:t>NoSchema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No Joins!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20309580">
            <a:off x="6770926" y="5887272"/>
            <a:ext cx="225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Natural DDD Anyone?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Paperless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‘Fuller’,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 {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234’,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}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Table:RDBMS::Collection:MongoDB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4800" y="3886200"/>
            <a:ext cx="94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(sort of)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jon_fuller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practicing apprentice</a:t>
            </a:r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err="1" smtClean="0"/>
              <a:t>MongoDB</a:t>
            </a:r>
            <a:r>
              <a:rPr lang="en-US" dirty="0" smtClean="0"/>
              <a:t> expert (sorry)</a:t>
            </a:r>
          </a:p>
          <a:p>
            <a:endParaRPr lang="en-US" dirty="0" smtClean="0"/>
          </a:p>
          <a:p>
            <a:r>
              <a:rPr lang="en-US" dirty="0" smtClean="0"/>
              <a:t>not SQL/RDBMS expert (not sorry)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1447800" y="2057400"/>
            <a:ext cx="6400800" cy="3962400"/>
          </a:xfrm>
          <a:prstGeom prst="cube">
            <a:avLst>
              <a:gd name="adj" fmla="val 9615"/>
            </a:avLst>
          </a:prstGeom>
          <a:solidFill>
            <a:srgbClr val="59595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Birds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3124200"/>
            <a:ext cx="1219200" cy="1219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00" y="2438400"/>
            <a:ext cx="1905000" cy="190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4495800"/>
            <a:ext cx="1237013" cy="1270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3400" y="4038600"/>
            <a:ext cx="1701800" cy="170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Static:Dynamic::RDBMS:MongoDB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962400"/>
            <a:ext cx="91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(typing)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date:’5/22/2010’,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28956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date:’5/22/2010’,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tags:[‘paystub</a:t>
            </a:r>
            <a:r>
              <a:rPr lang="en-US" sz="2400" dirty="0" smtClean="0">
                <a:latin typeface="Consolas"/>
                <a:cs typeface="Consolas"/>
              </a:rPr>
              <a:t>’],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content: &lt;BINARY&gt;});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0" y="2971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j-ea"/>
                <a:cs typeface="Consolas"/>
              </a:rPr>
              <a:t>GridFS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/>
              <a:ea typeface="+mj-ea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3600" y="4419600"/>
            <a:ext cx="47244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8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8000"/>
                </a:schemeClr>
              </a:gs>
            </a:gsLst>
            <a:lin ang="16200000" scaled="0"/>
            <a:tileRect/>
          </a:gra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25146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db.papers.save</a:t>
            </a:r>
            <a:r>
              <a:rPr lang="en-US" sz="2400" dirty="0" smtClean="0">
                <a:latin typeface="Consolas"/>
                <a:cs typeface="Consolas"/>
              </a:rPr>
              <a:t>({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date:’5/22/2010’,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tags:[],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views:0,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original_filename:’paystub.pdf</a:t>
            </a:r>
            <a:r>
              <a:rPr lang="en-US" sz="2400" dirty="0" smtClean="0">
                <a:latin typeface="Consolas"/>
                <a:cs typeface="Consolas"/>
              </a:rPr>
              <a:t>’,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</a:t>
            </a:r>
            <a:r>
              <a:rPr lang="en-US" sz="2400" dirty="0" err="1" smtClean="0">
                <a:latin typeface="Consolas"/>
                <a:cs typeface="Consolas"/>
              </a:rPr>
              <a:t>grid_fs_name</a:t>
            </a:r>
            <a:r>
              <a:rPr lang="en-US" sz="2400" dirty="0" smtClean="0">
                <a:latin typeface="Consolas"/>
                <a:cs typeface="Consolas"/>
              </a:rPr>
              <a:t>: &lt;SHA1 of file&gt;});</a:t>
            </a:r>
            <a:endParaRPr lang="en-US" sz="24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db.papers.find({date:’5/22/2010’});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5052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db.papers.find({date:’5/22/2010’});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572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db.papers.ensureIndex({tags:1});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db.papers.find({tags:’paystub</a:t>
            </a:r>
            <a:r>
              <a:rPr lang="en-US" sz="2400" dirty="0" smtClean="0">
                <a:latin typeface="Consolas"/>
                <a:cs typeface="Consolas"/>
              </a:rPr>
              <a:t>’});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all:[‘paystub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8934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db.papers.find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{tags: {$</a:t>
            </a:r>
            <a:r>
              <a:rPr lang="en-US" sz="2400" dirty="0" err="1" smtClean="0">
                <a:latin typeface="Consolas"/>
                <a:cs typeface="Consolas"/>
              </a:rPr>
              <a:t>in:[‘paystub</a:t>
            </a:r>
            <a:r>
              <a:rPr lang="en-US" sz="2400" dirty="0" smtClean="0">
                <a:latin typeface="Consolas"/>
                <a:cs typeface="Consolas"/>
              </a:rPr>
              <a:t>’, ‘</a:t>
            </a:r>
            <a:r>
              <a:rPr lang="en-US" sz="2400" dirty="0" err="1" smtClean="0">
                <a:latin typeface="Consolas"/>
                <a:cs typeface="Consolas"/>
              </a:rPr>
              <a:t>jon</a:t>
            </a:r>
            <a:r>
              <a:rPr lang="en-US" sz="2400" dirty="0" smtClean="0">
                <a:latin typeface="Consolas"/>
                <a:cs typeface="Consolas"/>
              </a:rPr>
              <a:t>’]}});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New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{$inc: {views:1}}});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{$push: {</a:t>
            </a:r>
            <a:r>
              <a:rPr lang="en-US" sz="2400" dirty="0" err="1" smtClean="0">
                <a:latin typeface="Consolas"/>
                <a:cs typeface="Consolas"/>
              </a:rPr>
              <a:t>tags:’jon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25146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db.papers.update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</a:p>
          <a:p>
            <a:r>
              <a:rPr lang="en-US" sz="2400" dirty="0" smtClean="0">
                <a:latin typeface="Consolas"/>
                <a:cs typeface="Consolas"/>
              </a:rPr>
              <a:t>  {_id:&lt;ID&gt;, {$pull: {</a:t>
            </a:r>
            <a:r>
              <a:rPr lang="en-US" sz="2400" dirty="0" err="1" smtClean="0">
                <a:latin typeface="Consolas"/>
                <a:cs typeface="Consolas"/>
              </a:rPr>
              <a:t>tags:’paystub</a:t>
            </a:r>
            <a:r>
              <a:rPr lang="en-US" sz="2400" dirty="0" smtClean="0">
                <a:latin typeface="Consolas"/>
                <a:cs typeface="Consolas"/>
              </a:rPr>
              <a:t>’}}});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alphaModFix amt="41000"/>
          </a:blip>
          <a:stretch>
            <a:fillRect/>
          </a:stretch>
        </p:blipFill>
        <p:spPr>
          <a:xfrm>
            <a:off x="8090001" y="0"/>
            <a:ext cx="1053999" cy="1447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37338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960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600200" cy="22098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4343400"/>
            <a:ext cx="6324600" cy="2286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886200" y="5257800"/>
            <a:ext cx="1447800" cy="685800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Let’s Be Clear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0600" y="254000"/>
            <a:ext cx="4622800" cy="6350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1295400"/>
            <a:ext cx="8458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9961" y="1371600"/>
            <a:ext cx="3343439" cy="2507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6800" y="3581400"/>
            <a:ext cx="3048000" cy="30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0892" y="4191000"/>
            <a:ext cx="2240508" cy="22405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9555" y="1143000"/>
            <a:ext cx="2468045" cy="2904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Map/Reduce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function(){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this.tags.forEach</a:t>
            </a:r>
            <a:r>
              <a:rPr lang="en-US" dirty="0" smtClean="0"/>
              <a:t>(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function(tag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emit(tag</a:t>
            </a:r>
            <a:r>
              <a:rPr lang="en-US" dirty="0" smtClean="0"/>
              <a:t>, {count: 1}); })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function(key</a:t>
            </a:r>
            <a:r>
              <a:rPr lang="en-US" dirty="0" smtClean="0"/>
              <a:t>, values){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var</a:t>
            </a:r>
            <a:r>
              <a:rPr lang="en-US" dirty="0" smtClean="0"/>
              <a:t> total = 0;</a:t>
            </a:r>
          </a:p>
          <a:p>
            <a:pPr>
              <a:buNone/>
            </a:pPr>
            <a:r>
              <a:rPr lang="en-US" dirty="0" smtClean="0"/>
              <a:t>  for (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</a:t>
            </a:r>
            <a:r>
              <a:rPr lang="en-US" dirty="0" err="1" smtClean="0"/>
              <a:t>values.length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pPr>
              <a:buNone/>
            </a:pPr>
            <a:r>
              <a:rPr lang="en-US" dirty="0" smtClean="0"/>
              <a:t>    total += </a:t>
            </a:r>
            <a:r>
              <a:rPr lang="en-US" dirty="0" err="1" smtClean="0"/>
              <a:t>values[i].count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return {count: total};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NoRM</a:t>
            </a:r>
            <a:endParaRPr lang="en-US" dirty="0" smtClean="0"/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github.com/atheken/NoRM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err="1" smtClean="0"/>
              <a:t>mongodb-csharp</a:t>
            </a:r>
            <a:endParaRPr lang="en-US" dirty="0" smtClean="0"/>
          </a:p>
          <a:p>
            <a:pPr lvl="1"/>
            <a:r>
              <a:rPr lang="en-US" dirty="0" err="1" smtClean="0"/>
              <a:t>http://github.com/samus/mongodb-csharp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/>
              <a:t>mongodb.org</a:t>
            </a:r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81000" y="1600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try.mongodb.org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1000" y="2438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ithub.com/jonfuller/paperless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5334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Comments/Questions/Feedback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6172200"/>
            <a:ext cx="107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(please!!)</a:t>
            </a:r>
            <a:endParaRPr lang="en-US" dirty="0"/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81000" y="3505200"/>
            <a:ext cx="8763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ithub.com/jonfuller/presentations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alphaModFix amt="34000"/>
          </a:blip>
          <a:stretch>
            <a:fillRect/>
          </a:stretch>
        </p:blipFill>
        <p:spPr>
          <a:xfrm>
            <a:off x="6781800" y="0"/>
            <a:ext cx="23622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447800"/>
            <a:ext cx="6096000" cy="3962400"/>
          </a:xfrm>
          <a:prstGeom prst="rect">
            <a:avLst/>
          </a:prstGeom>
        </p:spPr>
      </p:pic>
      <p:pic>
        <p:nvPicPr>
          <p:cNvPr id="82946" name="Picture 2" descr="http://media.mongodb.org/logo-mongod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1319629" y="3557171"/>
            <a:ext cx="1219201" cy="505660"/>
          </a:xfrm>
          <a:prstGeom prst="rect">
            <a:avLst/>
          </a:prstGeom>
          <a:noFill/>
        </p:spPr>
      </p:pic>
      <p:pic>
        <p:nvPicPr>
          <p:cNvPr id="82948" name="Picture 4" descr="http://simplyeasy.files.wordpress.com/2008/08/sql-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3505200"/>
            <a:ext cx="457200" cy="45720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Us vs. Them</a:t>
            </a:r>
            <a:endParaRPr lang="en-US" dirty="0"/>
          </a:p>
        </p:txBody>
      </p:sp>
      <p:sp>
        <p:nvSpPr>
          <p:cNvPr id="8" name="&quot;No&quot; Symbol 7"/>
          <p:cNvSpPr/>
          <p:nvPr/>
        </p:nvSpPr>
        <p:spPr>
          <a:xfrm>
            <a:off x="1905000" y="914400"/>
            <a:ext cx="5029200" cy="5029200"/>
          </a:xfrm>
          <a:prstGeom prst="noSmoking">
            <a:avLst>
              <a:gd name="adj" fmla="val 8699"/>
            </a:avLst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909" y="152400"/>
            <a:ext cx="8936182" cy="6553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229600" cy="1828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One-Size-Fits-All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No Longer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01" y="38100"/>
            <a:ext cx="9093199" cy="681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37" y="58827"/>
            <a:ext cx="9038479" cy="6783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381000" y="1905000"/>
            <a:ext cx="3505200" cy="4572000"/>
          </a:xfrm>
          <a:prstGeom prst="can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>
              <a:srgbClr val="000000">
                <a:alpha val="43000"/>
              </a:srgb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819400"/>
            <a:ext cx="1295400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971800"/>
            <a:ext cx="1295400" cy="1295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4648200"/>
            <a:ext cx="1295400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9800" y="4495800"/>
            <a:ext cx="1295400" cy="1295400"/>
          </a:xfrm>
          <a:prstGeom prst="rect">
            <a:avLst/>
          </a:prstGeom>
        </p:spPr>
      </p:pic>
      <p:sp>
        <p:nvSpPr>
          <p:cNvPr id="15" name="Folded Corner 14"/>
          <p:cNvSpPr/>
          <p:nvPr/>
        </p:nvSpPr>
        <p:spPr>
          <a:xfrm rot="16200000">
            <a:off x="4648200" y="2286000"/>
            <a:ext cx="4267200" cy="3810000"/>
          </a:xfrm>
          <a:prstGeom prst="foldedCorner">
            <a:avLst>
              <a:gd name="adj" fmla="val 14913"/>
            </a:avLst>
          </a:prstGeom>
          <a:solidFill>
            <a:srgbClr val="7D7D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first_name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‘Jon’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last_name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: ‘Fuller’</a:t>
            </a:r>
          </a:p>
          <a:p>
            <a:endParaRPr lang="en-US" dirty="0" smtClean="0">
              <a:solidFill>
                <a:schemeClr val="bg1"/>
              </a:solidFill>
              <a:latin typeface="Consolas"/>
              <a:cs typeface="Consolas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address: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line_1: ‘659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Danforth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line_2: ‘Apt 234’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 zip: 46032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Document DB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18325</TotalTime>
  <Words>2121</Words>
  <Application>Microsoft Office PowerPoint</Application>
  <PresentationFormat>On-screen Show (4:3)</PresentationFormat>
  <Paragraphs>331</Paragraphs>
  <Slides>45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Slide 1</vt:lpstr>
      <vt:lpstr>@jon_fuller</vt:lpstr>
      <vt:lpstr>Huh?</vt:lpstr>
      <vt:lpstr>Let’s Be Clear</vt:lpstr>
      <vt:lpstr>Us vs. Them</vt:lpstr>
      <vt:lpstr>Slide 6</vt:lpstr>
      <vt:lpstr>Slide 7</vt:lpstr>
      <vt:lpstr>Slide 8</vt:lpstr>
      <vt:lpstr>Document DB</vt:lpstr>
      <vt:lpstr>NoSQL</vt:lpstr>
      <vt:lpstr>NoSchema</vt:lpstr>
      <vt:lpstr>No Joins!</vt:lpstr>
      <vt:lpstr>Slide 13</vt:lpstr>
      <vt:lpstr>New Models</vt:lpstr>
      <vt:lpstr>New Models</vt:lpstr>
      <vt:lpstr>Paperless</vt:lpstr>
      <vt:lpstr>Slide 17</vt:lpstr>
      <vt:lpstr>JSON</vt:lpstr>
      <vt:lpstr>Slide 19</vt:lpstr>
      <vt:lpstr>Collections</vt:lpstr>
      <vt:lpstr>Slide 21</vt:lpstr>
      <vt:lpstr>Slide 22</vt:lpstr>
      <vt:lpstr>Slide 23</vt:lpstr>
      <vt:lpstr>Slide 24</vt:lpstr>
      <vt:lpstr>Slide 25</vt:lpstr>
      <vt:lpstr>New Models</vt:lpstr>
      <vt:lpstr>Query</vt:lpstr>
      <vt:lpstr>Query</vt:lpstr>
      <vt:lpstr>Query</vt:lpstr>
      <vt:lpstr>Index</vt:lpstr>
      <vt:lpstr>Query</vt:lpstr>
      <vt:lpstr>Query</vt:lpstr>
      <vt:lpstr>New Models</vt:lpstr>
      <vt:lpstr>Update</vt:lpstr>
      <vt:lpstr>Update</vt:lpstr>
      <vt:lpstr>Update</vt:lpstr>
      <vt:lpstr>Slide 37</vt:lpstr>
      <vt:lpstr>Slide 38</vt:lpstr>
      <vt:lpstr>Slide 39</vt:lpstr>
      <vt:lpstr>Slide 40</vt:lpstr>
      <vt:lpstr>Slide 41</vt:lpstr>
      <vt:lpstr>Available Platforms</vt:lpstr>
      <vt:lpstr>Map/Reduce</vt:lpstr>
      <vt:lpstr>C#</vt:lpstr>
      <vt:lpstr>mongodb.org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Fuller</dc:creator>
  <cp:lastModifiedBy>Jon Fuller</cp:lastModifiedBy>
  <cp:revision>725</cp:revision>
  <dcterms:created xsi:type="dcterms:W3CDTF">2010-05-19T20:39:48Z</dcterms:created>
  <dcterms:modified xsi:type="dcterms:W3CDTF">2010-09-15T23:14:47Z</dcterms:modified>
</cp:coreProperties>
</file>