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slides/slide30.xml" ContentType="application/vnd.openxmlformats-officedocument.presentationml.slide+xml"/>
  <Override PartName="/ppt/notesSlides/notesSlide9.xml" ContentType="application/vnd.openxmlformats-officedocument.presentationml.notes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notesSlides/notesSlide32.xml" ContentType="application/vnd.openxmlformats-officedocument.presentationml.notes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3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Default Extension="png" ContentType="image/png"/>
  <Override PartName="/ppt/slides/slide27.xml" ContentType="application/vnd.openxmlformats-officedocument.presentationml.slide+xml"/>
  <Override PartName="/docProps/core.xml" ContentType="application/vnd.openxmlformats-package.core-properties+xml"/>
  <Override PartName="/ppt/slides/slide31.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Override PartName="/ppt/notesSlides/notesSlide24.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9.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34.xml" ContentType="application/vnd.openxmlformats-officedocument.presentationml.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theme/theme1.xml" ContentType="application/vnd.openxmlformats-officedocument.theme+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notesSlides/notesSlide20.xml" ContentType="application/vnd.openxmlformats-officedocument.presentationml.notes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97" r:id="rId18"/>
    <p:sldId id="272"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5" r:id="rId39"/>
    <p:sldId id="296"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5356" autoAdjust="0"/>
  </p:normalViewPr>
  <p:slideViewPr>
    <p:cSldViewPr snapToObjects="1">
      <p:cViewPr varScale="1">
        <p:scale>
          <a:sx n="112" d="100"/>
          <a:sy n="112" d="100"/>
        </p:scale>
        <p:origin x="-52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slide" Target="slides/slide38.xml"/><Relationship Id="rId40" Type="http://schemas.openxmlformats.org/officeDocument/2006/relationships/slide" Target="slides/slide39.xml"/><Relationship Id="rId7" Type="http://schemas.openxmlformats.org/officeDocument/2006/relationships/slide" Target="slides/slide6.xml"/><Relationship Id="rId36" Type="http://schemas.openxmlformats.org/officeDocument/2006/relationships/slide" Target="slides/slide35.xml"/><Relationship Id="rId43" Type="http://schemas.openxmlformats.org/officeDocument/2006/relationships/presProps" Target="presProp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theme" Target="theme/theme1.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printerSettings" Target="printerSettings/printerSettings1.bin"/><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4" Type="http://schemas.openxmlformats.org/officeDocument/2006/relationships/viewProps" Target="viewProps.xml"/><Relationship Id="rId4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F3015-ADE1-B94E-A2C3-338B0764DC65}" type="datetimeFigureOut">
              <a:rPr lang="en-US" smtClean="0"/>
              <a:pPr/>
              <a:t>3/18/10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95209-E063-144C-8968-CAA31F3D1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very well may ask questions I don’t know answers to… so if someone else has the answer, please chime in.</a:t>
            </a:r>
          </a:p>
          <a:p>
            <a:r>
              <a:rPr lang="en-US" dirty="0" smtClean="0"/>
              <a:t/>
            </a:r>
          </a:p>
          <a:p>
            <a:r>
              <a:rPr lang="en-US" dirty="0" smtClean="0"/>
              <a:t>PLEASE </a:t>
            </a:r>
            <a:r>
              <a:rPr lang="en-US" dirty="0" smtClean="0"/>
              <a:t>interrupt me at any time during</a:t>
            </a:r>
            <a:r>
              <a:rPr lang="en-US" baseline="0" dirty="0" smtClean="0"/>
              <a:t> the presentation/conversation to ask a question or otherwise.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Orthogonality</a:t>
            </a:r>
            <a:r>
              <a:rPr lang="en-US" dirty="0" smtClean="0"/>
              <a:t>.</a:t>
            </a:r>
          </a:p>
          <a:p>
            <a:r>
              <a:rPr lang="en-US" dirty="0" smtClean="0"/>
              <a:t>With</a:t>
            </a:r>
            <a:r>
              <a:rPr lang="en-US" baseline="0" dirty="0" smtClean="0"/>
              <a:t> this inverted dependency in place we get the benefit of </a:t>
            </a:r>
            <a:r>
              <a:rPr lang="en-US" baseline="0" dirty="0" err="1" smtClean="0"/>
              <a:t>orthogonality</a:t>
            </a:r>
            <a:r>
              <a:rPr lang="en-US" baseline="0" dirty="0" smtClean="0"/>
              <a:t>.</a:t>
            </a:r>
          </a:p>
          <a:p>
            <a:r>
              <a:rPr lang="en-US" baseline="0" dirty="0" smtClean="0"/>
              <a:t>Now since we only depend on abstractions, rather than concretions we can change these to modules independently.</a:t>
            </a:r>
          </a:p>
          <a:p>
            <a:r>
              <a:rPr lang="en-US" baseline="0" dirty="0" smtClean="0"/>
              <a:t>Concerns of one module don’t project onto the concerns of the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Changes to one won’t affect another.</a:t>
            </a:r>
          </a:p>
          <a:p>
            <a:r>
              <a:rPr lang="en-US" dirty="0" smtClean="0"/>
              <a:t>However,</a:t>
            </a:r>
            <a:r>
              <a:rPr lang="en-US" baseline="0" dirty="0" smtClean="0"/>
              <a:t> if the semantics or interface changes, then, obviously, we’ll have some work to do.</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broken</a:t>
            </a:r>
            <a:r>
              <a:rPr lang="en-US" baseline="0" dirty="0" smtClean="0"/>
              <a:t> our concrete dependencies (or at least we know how).</a:t>
            </a:r>
            <a:endParaRPr lang="en-US" dirty="0" smtClean="0"/>
          </a:p>
          <a:p>
            <a:r>
              <a:rPr lang="en-US" dirty="0" smtClean="0"/>
              <a:t>We</a:t>
            </a:r>
            <a:r>
              <a:rPr lang="en-US" baseline="0" dirty="0" smtClean="0"/>
              <a:t> need to somehow wire our implementations together.</a:t>
            </a:r>
          </a:p>
          <a:p>
            <a:endParaRPr lang="en-US" dirty="0" smtClean="0"/>
          </a:p>
          <a:p>
            <a:r>
              <a:rPr lang="en-US" dirty="0" smtClean="0"/>
              <a:t>http://www.lostechies.com/cfs-filesystemfile.ashx/__key/CommunityServer.Blogs.Components.WeblogFiles/derickbailey/DependencyInversionPrinciple_5F00_0278F9E2.jpg</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a:t>
            </a:r>
            <a:r>
              <a:rPr lang="en-US" dirty="0" smtClean="0"/>
              <a:t>think the first natural</a:t>
            </a:r>
            <a:r>
              <a:rPr lang="en-US" baseline="0" dirty="0" smtClean="0"/>
              <a:t> place to go is service location.</a:t>
            </a:r>
          </a:p>
          <a:p>
            <a:r>
              <a:rPr lang="en-US" baseline="0" dirty="0" smtClean="0"/>
              <a:t>You shove everything behind a global object/static gateway and pull our your dependencies.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we’ve</a:t>
            </a:r>
            <a:r>
              <a:rPr lang="en-US" baseline="0" dirty="0" smtClean="0"/>
              <a:t> basically traded dependencies.  We got rid of </a:t>
            </a:r>
            <a:r>
              <a:rPr lang="en-US" baseline="0" dirty="0" err="1" smtClean="0"/>
              <a:t>ImdbMovieFinder</a:t>
            </a:r>
            <a:r>
              <a:rPr lang="en-US" baseline="0" dirty="0" smtClean="0"/>
              <a:t> dependency but picked up the </a:t>
            </a:r>
            <a:r>
              <a:rPr lang="en-US" baseline="0" dirty="0" err="1" smtClean="0"/>
              <a:t>ServiceLocator</a:t>
            </a:r>
            <a:r>
              <a:rPr lang="en-US" baseline="0" dirty="0" smtClean="0"/>
              <a:t> one.</a:t>
            </a:r>
          </a:p>
          <a:p>
            <a:r>
              <a:rPr lang="en-US" baseline="0" dirty="0" smtClean="0"/>
              <a:t>That being said, this is probably the lesser of two evils.  It’s slightly more flexible.</a:t>
            </a:r>
          </a:p>
          <a:p>
            <a:r>
              <a:rPr lang="en-US" baseline="0" dirty="0" smtClean="0"/>
              <a:t>We’ve still got a bit of a smell though… the dependencies aren’t explicit.</a:t>
            </a:r>
          </a:p>
          <a:p>
            <a:r>
              <a:rPr lang="en-US" baseline="0" dirty="0" smtClean="0"/>
              <a:t>You can’t tell what this class needs, unless you look inside of it, at the implementation. Imagine using a library, and having to look at the source code to figure out what you need to register in your service locator to make it work?</a:t>
            </a:r>
          </a:p>
          <a:p>
            <a:r>
              <a:rPr lang="en-US" baseline="0" dirty="0" smtClean="0"/>
              <a:t>The idea is to make your implicit dependencies explicit, by declaring them, somehow.</a:t>
            </a:r>
          </a:p>
          <a:p>
            <a:r>
              <a:rPr lang="en-US" baseline="0" dirty="0" smtClean="0"/>
              <a:t>Also, depending on the implementation of your service locator, it may be difficult to reconfigure at deployment or runtime which finder gets used.</a:t>
            </a:r>
          </a:p>
          <a:p>
            <a:r>
              <a:rPr lang="en-US" baseline="0" dirty="0" smtClean="0"/>
              <a:t>That being said, this works pretty well, is easy to understand and is better than hard-coding all your dependencies.</a:t>
            </a:r>
          </a:p>
          <a:p>
            <a:r>
              <a:rPr lang="en-US" baseline="0" dirty="0" smtClean="0"/>
              <a:t>Let’s see a better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a:t>
            </a:r>
            <a:r>
              <a:rPr lang="en-US" baseline="0" dirty="0" smtClean="0"/>
              <a:t> injection is the act of injecting your dependencies (whether they’ve been inverted or not) into the consuming class of the service or dependency.</a:t>
            </a:r>
          </a:p>
          <a:p>
            <a:r>
              <a:rPr lang="en-US" baseline="0" dirty="0" smtClean="0"/>
              <a:t>We saw a minute ago how the consumer was pulling dependencies in.  We’re going to flip that upside down, and pass them into the consumer.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injection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property injection</a:t>
            </a:r>
          </a:p>
          <a:p>
            <a:r>
              <a:rPr lang="en-US" dirty="0" smtClean="0"/>
              <a:t>Java guys like to do it this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constructor injection</a:t>
            </a:r>
          </a:p>
          <a:p>
            <a:r>
              <a:rPr lang="en-US" dirty="0" smtClean="0"/>
              <a:t>.NET guys</a:t>
            </a:r>
            <a:r>
              <a:rPr lang="en-US" baseline="0" dirty="0" smtClean="0"/>
              <a:t> (myself included) like to do it this way.</a:t>
            </a:r>
          </a:p>
          <a:p>
            <a:r>
              <a:rPr lang="en-US" baseline="0" dirty="0" smtClean="0"/>
              <a:t>You can see now, how the dependencies are explicitly stated up front, when the class gets created.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Poor Man’s DI is:</a:t>
            </a:r>
          </a:p>
          <a:p>
            <a:r>
              <a:rPr lang="en-US" dirty="0" smtClean="0"/>
              <a:t>Easy</a:t>
            </a:r>
            <a:r>
              <a:rPr lang="en-US" baseline="0" dirty="0" smtClean="0"/>
              <a:t> to understand</a:t>
            </a:r>
          </a:p>
          <a:p>
            <a:r>
              <a:rPr lang="en-US" baseline="0" dirty="0" smtClean="0"/>
              <a:t>Low barrier to entry way to start doing DI.</a:t>
            </a:r>
          </a:p>
        </p:txBody>
      </p:sp>
      <p:sp>
        <p:nvSpPr>
          <p:cNvPr id="4" name="Slide Number Placeholder 3"/>
          <p:cNvSpPr>
            <a:spLocks noGrp="1"/>
          </p:cNvSpPr>
          <p:nvPr>
            <p:ph type="sldNum" sz="quarter" idx="10"/>
          </p:nvPr>
        </p:nvSpPr>
        <p:spPr/>
        <p:txBody>
          <a:bodyPr/>
          <a:lstStyle/>
          <a:p>
            <a:fld id="{F5395209-E063-144C-8968-CAA31F3D1B83}"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PMDI</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use one version during test (the DI version, so you can mock things) and use another version in production code.</a:t>
            </a:r>
            <a:endParaRPr lang="en-US" dirty="0" smtClean="0"/>
          </a:p>
          <a:p>
            <a:r>
              <a:rPr lang="en-US" dirty="0" smtClean="0"/>
              <a:t>There may be legitimate</a:t>
            </a:r>
            <a:r>
              <a:rPr lang="en-US" baseline="0" dirty="0" smtClean="0"/>
              <a:t> reasons for doing this, but I can’t think of any…</a:t>
            </a:r>
          </a:p>
          <a:p>
            <a:r>
              <a:rPr lang="en-US" baseline="0" dirty="0" smtClean="0"/>
              <a:t>In the long run, you’ll be better off to have just went without it, and went with a framework/tool instead.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focus </a:t>
            </a:r>
            <a:r>
              <a:rPr lang="en-US" baseline="0" dirty="0" smtClean="0"/>
              <a:t>here is going to be about managing all the complexity that comes into your system because of dependencies.  it makes your systems tough to manage and inflexible.</a:t>
            </a:r>
          </a:p>
          <a:p>
            <a:r>
              <a:rPr lang="en-US" baseline="0" dirty="0" smtClean="0"/>
              <a:t>we’ll try to see how it can be much simpler than how you’re wiring everything together now.</a:t>
            </a:r>
          </a:p>
          <a:p>
            <a:endParaRPr lang="en-US" baseline="0" dirty="0" smtClean="0"/>
          </a:p>
          <a:p>
            <a:r>
              <a:rPr lang="en-US" baseline="0" dirty="0" smtClean="0"/>
              <a:t>simplicity can mean a lot of things… </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 originally stated this was</a:t>
            </a:r>
            <a:r>
              <a:rPr lang="en-US" baseline="0" dirty="0" smtClean="0"/>
              <a:t> all in the name of simplicity…</a:t>
            </a:r>
          </a:p>
          <a:p>
            <a:r>
              <a:rPr lang="en-US" baseline="0" dirty="0" smtClean="0"/>
              <a:t>does it feel like we’ve gotten simpler?</a:t>
            </a:r>
          </a:p>
          <a:p>
            <a:r>
              <a:rPr lang="en-US" baseline="0" dirty="0" smtClean="0"/>
              <a:t>doesn’t really to me.</a:t>
            </a:r>
          </a:p>
          <a:p>
            <a:r>
              <a:rPr lang="en-US" baseline="0" dirty="0" smtClean="0"/>
              <a:t>we’ve created some abstractions (which, arguably, make our system more difficult to understand)</a:t>
            </a:r>
          </a:p>
          <a:p>
            <a:r>
              <a:rPr lang="en-US" baseline="0" dirty="0" smtClean="0"/>
              <a:t>and we’re manually wiring some of these things together.</a:t>
            </a:r>
          </a:p>
          <a:p>
            <a:r>
              <a:rPr lang="en-US" baseline="0" dirty="0" smtClean="0"/>
              <a:t>How, if we don’t do PMDI or service location are our dependencies going to find each other?</a:t>
            </a:r>
          </a:p>
          <a:p>
            <a:r>
              <a:rPr lang="en-US" baseline="0" dirty="0" smtClean="0"/>
              <a:t>Seems like we’ve just relegated ourselves to instantiating our dependencies one level higher, and then passing them down.</a:t>
            </a:r>
          </a:p>
          <a:p>
            <a:r>
              <a:rPr lang="en-US" baseline="0" dirty="0" smtClean="0"/>
              <a:t>That does NOT sound like simplicity.  Sounds like the same set of problems, just worse.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here’s where this starts to get good.</a:t>
            </a:r>
          </a:p>
          <a:p>
            <a:r>
              <a:rPr lang="en-US" dirty="0" smtClean="0"/>
              <a:t>The idea behind the general</a:t>
            </a:r>
            <a:r>
              <a:rPr lang="en-US" baseline="0" dirty="0" smtClean="0"/>
              <a:t> term is to give control to someone else.  A framework, person, process, etc.</a:t>
            </a:r>
          </a:p>
          <a:p>
            <a:r>
              <a:rPr lang="en-US" baseline="0" dirty="0" smtClean="0"/>
              <a:t>Things like </a:t>
            </a:r>
            <a:r>
              <a:rPr lang="en-US" baseline="0" dirty="0" err="1" smtClean="0"/>
              <a:t>RoR</a:t>
            </a:r>
            <a:r>
              <a:rPr lang="en-US" baseline="0" dirty="0" smtClean="0"/>
              <a:t>, WPF, </a:t>
            </a:r>
            <a:r>
              <a:rPr lang="en-US" baseline="0" dirty="0" err="1" smtClean="0"/>
              <a:t>Nunit</a:t>
            </a:r>
            <a:r>
              <a:rPr lang="en-US" baseline="0" dirty="0" smtClean="0"/>
              <a:t> are all instances of where you’ve given up control and let someone/something else do the work for you.</a:t>
            </a:r>
          </a:p>
          <a:p>
            <a:r>
              <a:rPr lang="en-US" baseline="0" dirty="0" smtClean="0"/>
              <a:t>An </a:t>
            </a:r>
            <a:r>
              <a:rPr lang="en-US" baseline="0" dirty="0" err="1" smtClean="0"/>
              <a:t>IoC</a:t>
            </a:r>
            <a:r>
              <a:rPr lang="en-US" baseline="0" dirty="0" smtClean="0"/>
              <a:t> container is one other instance of this.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this allows</a:t>
            </a:r>
            <a:r>
              <a:rPr lang="en-US" baseline="0" dirty="0" smtClean="0"/>
              <a:t> us to do is be declarative… specify what, not how.</a:t>
            </a:r>
          </a:p>
          <a:p>
            <a:r>
              <a:rPr lang="en-US" baseline="0" dirty="0" smtClean="0"/>
              <a:t>WPF allows you to declare your UI and how it interacts with its data.</a:t>
            </a:r>
          </a:p>
          <a:p>
            <a:r>
              <a:rPr lang="en-US" baseline="0" dirty="0" err="1" smtClean="0"/>
              <a:t>RoR</a:t>
            </a:r>
            <a:r>
              <a:rPr lang="en-US" baseline="0" dirty="0" smtClean="0"/>
              <a:t> allows you to declaratively define your routes and URL structure.</a:t>
            </a:r>
          </a:p>
          <a:p>
            <a:r>
              <a:rPr lang="en-US" baseline="0" dirty="0" smtClean="0"/>
              <a:t>This correlates to the </a:t>
            </a:r>
            <a:r>
              <a:rPr lang="en-US" baseline="0" dirty="0" err="1" smtClean="0"/>
              <a:t>hollywood</a:t>
            </a:r>
            <a:r>
              <a:rPr lang="en-US" baseline="0" dirty="0" smtClean="0"/>
              <a:t> principle.  Don’t Call Us, We’ll Call you.</a:t>
            </a:r>
          </a:p>
          <a:p>
            <a:r>
              <a:rPr lang="en-US" baseline="0" dirty="0" smtClean="0"/>
              <a:t>You place hooks into the process, and when it’s time, your hooks will be called.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container is simply</a:t>
            </a:r>
            <a:r>
              <a:rPr lang="en-US" baseline="0" dirty="0" smtClean="0"/>
              <a:t> that.  In its most basic form it’s basically a mapping between interfaces and concrete implementations.</a:t>
            </a:r>
          </a:p>
          <a:p>
            <a:r>
              <a:rPr lang="en-US" baseline="0" dirty="0" smtClean="0"/>
              <a:t>We’ll see soon though, that it’s much more than that.</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I told you that you didn’t have to worry about your dependencies much at all?  simply declare your dependencies in your constructors, and you get them for free,</a:t>
            </a:r>
            <a:r>
              <a:rPr lang="en-US" baseline="0" dirty="0" smtClean="0"/>
              <a:t> whenever you need them.  Sound like magic?  not really.</a:t>
            </a:r>
          </a:p>
          <a:p>
            <a:r>
              <a:rPr lang="en-US" baseline="0" dirty="0" smtClean="0"/>
              <a:t>There is some well defined Reflection Kung-Fu going on, but nothing you or I couldn’t do given time.  However, I don’t want to spend my time or my employer’s time working on this infrastructure stuff.  So we’ll just use an existing container.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 to the manual DI example.</a:t>
            </a:r>
          </a:p>
          <a:p>
            <a:r>
              <a:rPr lang="en-US" dirty="0" smtClean="0"/>
              <a:t>So here, we can see the dependency is manually injected.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 using a container.</a:t>
            </a:r>
          </a:p>
          <a:p>
            <a:r>
              <a:rPr lang="en-US" dirty="0" smtClean="0"/>
              <a:t>Sort</a:t>
            </a:r>
            <a:r>
              <a:rPr lang="en-US" baseline="0" dirty="0" smtClean="0"/>
              <a:t> of looks like </a:t>
            </a:r>
            <a:r>
              <a:rPr lang="en-US" baseline="0" dirty="0" err="1" smtClean="0"/>
              <a:t>ServiceLocation</a:t>
            </a:r>
            <a:r>
              <a:rPr lang="en-US" baseline="0" dirty="0" smtClean="0"/>
              <a:t>?</a:t>
            </a:r>
          </a:p>
          <a:p>
            <a:r>
              <a:rPr lang="en-US" baseline="0" dirty="0" smtClean="0"/>
              <a:t>It sort of is, but with the power of a general purpose container behind it.</a:t>
            </a:r>
          </a:p>
          <a:p>
            <a:r>
              <a:rPr lang="en-US" baseline="0" dirty="0" smtClean="0"/>
              <a:t>At this point, it’s really little more than a glorified Service Locator… and I think, though maybe not, this is what most people see, and then either stop using a container, or never take it further.</a:t>
            </a:r>
            <a:endParaRPr lang="en-US"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major</a:t>
            </a:r>
            <a:r>
              <a:rPr lang="en-US" baseline="0" dirty="0" smtClean="0"/>
              <a:t> leap to take with the container is </a:t>
            </a:r>
            <a:r>
              <a:rPr lang="en-US" baseline="0" dirty="0" err="1" smtClean="0"/>
              <a:t>autowiring</a:t>
            </a:r>
            <a:r>
              <a:rPr lang="en-US" baseline="0" dirty="0" smtClean="0"/>
              <a:t>.</a:t>
            </a:r>
          </a:p>
          <a:p>
            <a:r>
              <a:rPr lang="en-US" baseline="0" dirty="0" smtClean="0"/>
              <a:t>This may sound a little magic-</a:t>
            </a:r>
            <a:r>
              <a:rPr lang="en-US" baseline="0" dirty="0" err="1" smtClean="0"/>
              <a:t>y</a:t>
            </a:r>
            <a:r>
              <a:rPr lang="en-US" baseline="0" dirty="0" smtClean="0"/>
              <a:t>, or “over my head”, but its not really… pretty simple, lets see</a:t>
            </a:r>
          </a:p>
          <a:p>
            <a:r>
              <a:rPr lang="en-US" baseline="0" dirty="0" smtClean="0"/>
              <a:t>CODE</a:t>
            </a:r>
          </a:p>
          <a:p>
            <a:r>
              <a:rPr lang="en-US" baseline="0" dirty="0" smtClean="0"/>
              <a:t>You can start to see now how this code has:</a:t>
            </a:r>
          </a:p>
          <a:p>
            <a:r>
              <a:rPr lang="en-US" baseline="0" dirty="0" smtClean="0"/>
              <a:t>Very low coupling</a:t>
            </a:r>
          </a:p>
          <a:p>
            <a:r>
              <a:rPr lang="en-US" baseline="0" dirty="0" smtClean="0"/>
              <a:t>Reusable (if that’s your thing)</a:t>
            </a:r>
          </a:p>
          <a:p>
            <a:r>
              <a:rPr lang="en-US" baseline="0" dirty="0" smtClean="0"/>
              <a:t>Verifiable</a:t>
            </a:r>
          </a:p>
          <a:p>
            <a:r>
              <a:rPr lang="en-US" baseline="0" dirty="0" smtClean="0"/>
              <a:t>Orthogonal</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a:t>
            </a:r>
            <a:r>
              <a:rPr lang="en-US" baseline="0" dirty="0" smtClean="0"/>
              <a:t> guys and containers almost always prefer property setter injection.</a:t>
            </a:r>
          </a:p>
          <a:p>
            <a:r>
              <a:rPr lang="en-US" baseline="0" dirty="0" smtClean="0"/>
              <a:t>The Java guys also LOVE to use XML and they love to use IOC… you’ll see tons of XML and IOC all over java projects.</a:t>
            </a:r>
          </a:p>
          <a:p>
            <a:r>
              <a:rPr lang="en-US" baseline="0" dirty="0" smtClean="0"/>
              <a:t>They’ve been doing this for a long time, so watch out if you start evangelizing this stuff to a java dude.</a:t>
            </a:r>
          </a:p>
          <a:p>
            <a:endParaRPr lang="en-US" baseline="0" dirty="0" smtClean="0"/>
          </a:p>
          <a:p>
            <a:r>
              <a:rPr lang="en-US" baseline="0" dirty="0" smtClean="0"/>
              <a:t>.NET guys and containers almost always prefer constructor injection.</a:t>
            </a:r>
          </a:p>
          <a:p>
            <a:r>
              <a:rPr lang="en-US" baseline="0" dirty="0" smtClean="0"/>
              <a:t>It also seems like the .NET guys like to configure their stuff in code with a fluent interface or internal DSL… and because we have REAL</a:t>
            </a:r>
          </a:p>
          <a:p>
            <a:r>
              <a:rPr lang="en-US" baseline="0" dirty="0" smtClean="0"/>
              <a:t>generics (unlike Java) we use generics to express type information.  And since we can configure things in code, we can do some more powerful</a:t>
            </a:r>
          </a:p>
          <a:p>
            <a:r>
              <a:rPr lang="en-US" baseline="0" dirty="0" smtClean="0"/>
              <a:t>registration type things by default since we don’t have to have special xml handlers to do something out of the ordinary.</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great feature provided by the container is lifecycle management.</a:t>
            </a:r>
          </a:p>
          <a:p>
            <a:r>
              <a:rPr lang="en-US" baseline="0" dirty="0" smtClean="0"/>
              <a:t>sometimes you might want a singleton, because it grabs a scarce resource handle (physical device), or because it’s expensive to create</a:t>
            </a:r>
          </a:p>
          <a:p>
            <a:r>
              <a:rPr lang="en-US" baseline="0" dirty="0" smtClean="0"/>
              <a:t>sometimes you want something to be created once per web request</a:t>
            </a:r>
          </a:p>
          <a:p>
            <a:r>
              <a:rPr lang="en-US" baseline="0" dirty="0" smtClean="0"/>
              <a:t>… new one every time (called transient, usually)</a:t>
            </a:r>
          </a:p>
          <a:p>
            <a:r>
              <a:rPr lang="en-US" baseline="0" dirty="0" smtClean="0"/>
              <a:t>… X?</a:t>
            </a:r>
          </a:p>
          <a:p>
            <a:r>
              <a:rPr lang="en-US" baseline="0" dirty="0" smtClean="0"/>
              <a:t>let’s look at an example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hoping,</a:t>
            </a:r>
            <a:r>
              <a:rPr lang="en-US" baseline="0" dirty="0" smtClean="0"/>
              <a:t> for my sake, not for yours I wouldn’t want to wish you harm that these things are important to you, and that you want to help figure out how to achieve them in your system.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Singleton</a:t>
            </a:r>
          </a:p>
          <a:p>
            <a:r>
              <a:rPr lang="en-US" dirty="0" smtClean="0"/>
              <a:t>so</a:t>
            </a:r>
            <a:r>
              <a:rPr lang="en-US" baseline="0" dirty="0" smtClean="0"/>
              <a:t> yeah, you could still new up a new one of these things, which the singleton implementation pattern precludes you from doing…</a:t>
            </a:r>
          </a:p>
          <a:p>
            <a:r>
              <a:rPr lang="en-US" baseline="0" dirty="0" smtClean="0"/>
              <a:t>this lets you to have the declarative nature and flexibility of the container, in case you want to change your mind about the whole singleton thing later.</a:t>
            </a:r>
          </a:p>
          <a:p>
            <a:r>
              <a:rPr lang="en-US" baseline="0" dirty="0" smtClean="0"/>
              <a:t>it essentially separates the concerns of the singleton lifecycle and the singleton implementation pattern.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do I use a container?  normally.</a:t>
            </a:r>
          </a:p>
          <a:p>
            <a:r>
              <a:rPr lang="en-US" baseline="0" dirty="0" smtClean="0"/>
              <a:t>it might feel overkill at first for simple applications, but it’s not really, once you get used to it, it’s really natural and is difficult to go back to not using one.</a:t>
            </a:r>
          </a:p>
          <a:p>
            <a:r>
              <a:rPr lang="en-US" baseline="0" dirty="0" smtClean="0"/>
              <a:t>that being said, there isn’t really a hard and fast rule, you’ve </a:t>
            </a:r>
            <a:r>
              <a:rPr lang="en-US" baseline="0" dirty="0" err="1" smtClean="0"/>
              <a:t>gotta</a:t>
            </a:r>
            <a:r>
              <a:rPr lang="en-US" baseline="0" dirty="0" smtClean="0"/>
              <a:t> make the decision within the context of your project/solution/problem.</a:t>
            </a:r>
          </a:p>
          <a:p>
            <a:r>
              <a:rPr lang="en-US" baseline="0" dirty="0" smtClean="0"/>
              <a:t>There is no replacement for critical thought, you’ve </a:t>
            </a:r>
            <a:r>
              <a:rPr lang="en-US" baseline="0" dirty="0" err="1" smtClean="0"/>
              <a:t>gotta</a:t>
            </a:r>
            <a:r>
              <a:rPr lang="en-US" baseline="0" dirty="0" smtClean="0"/>
              <a:t> think it through.</a:t>
            </a:r>
          </a:p>
          <a:p>
            <a:r>
              <a:rPr lang="en-US" baseline="0" dirty="0" smtClean="0"/>
              <a:t>Usually a container will make things more simple, especially if your app is more than just a few lines long.</a:t>
            </a:r>
          </a:p>
          <a:p>
            <a:r>
              <a:rPr lang="en-US" baseline="0" dirty="0" smtClean="0"/>
              <a:t>Just remember to focus on simplicity and maintainability.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do I use a container?  normally.</a:t>
            </a:r>
          </a:p>
          <a:p>
            <a:r>
              <a:rPr lang="en-US" baseline="0" dirty="0" smtClean="0"/>
              <a:t>it might feel overkill at first for simple applications, but it’s not really, once you get used to it, it’s really natural and is difficult to go back to not using one.</a:t>
            </a:r>
          </a:p>
          <a:p>
            <a:r>
              <a:rPr lang="en-US" baseline="0" dirty="0" smtClean="0"/>
              <a:t>that being said, there isn’t really a hard and fast rule, you’ve </a:t>
            </a:r>
            <a:r>
              <a:rPr lang="en-US" baseline="0" dirty="0" err="1" smtClean="0"/>
              <a:t>gotta</a:t>
            </a:r>
            <a:r>
              <a:rPr lang="en-US" baseline="0" dirty="0" smtClean="0"/>
              <a:t> make the decision within the context of your project/solution/problem.</a:t>
            </a:r>
          </a:p>
          <a:p>
            <a:r>
              <a:rPr lang="en-US" baseline="0" dirty="0" smtClean="0"/>
              <a:t>There is no replacement for critical thought, you’ve </a:t>
            </a:r>
            <a:r>
              <a:rPr lang="en-US" baseline="0" dirty="0" err="1" smtClean="0"/>
              <a:t>gotta</a:t>
            </a:r>
            <a:r>
              <a:rPr lang="en-US" baseline="0" dirty="0" smtClean="0"/>
              <a:t> think it through.</a:t>
            </a:r>
          </a:p>
          <a:p>
            <a:r>
              <a:rPr lang="en-US" baseline="0" dirty="0" smtClean="0"/>
              <a:t>Usually a container will make things more simple, especially if your app is more than just a few lines long.</a:t>
            </a:r>
          </a:p>
          <a:p>
            <a:r>
              <a:rPr lang="en-US" baseline="0" dirty="0" smtClean="0"/>
              <a:t>Just remember to focus on simplicity </a:t>
            </a:r>
            <a:r>
              <a:rPr lang="en-US" baseline="0" smtClean="0"/>
              <a:t>and maintainability.</a:t>
            </a:r>
            <a:endParaRPr lang="en-US"/>
          </a:p>
        </p:txBody>
      </p:sp>
      <p:sp>
        <p:nvSpPr>
          <p:cNvPr id="4" name="Slide Number Placeholder 3"/>
          <p:cNvSpPr>
            <a:spLocks noGrp="1"/>
          </p:cNvSpPr>
          <p:nvPr>
            <p:ph type="sldNum" sz="quarter" idx="10"/>
          </p:nvPr>
        </p:nvSpPr>
        <p:spPr/>
        <p:txBody>
          <a:bodyPr/>
          <a:lstStyle/>
          <a:p>
            <a:fld id="{F5395209-E063-144C-8968-CAA31F3D1B83}"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see these acronyms thrown all around when we’re talking about this topics, often interchangeably.  Throughout the rest of the talk, hopefully we’ll figure out what they mean, and that they are distinct.</a:t>
            </a:r>
          </a:p>
        </p:txBody>
      </p:sp>
      <p:sp>
        <p:nvSpPr>
          <p:cNvPr id="4" name="Slide Number Placeholder 3"/>
          <p:cNvSpPr>
            <a:spLocks noGrp="1"/>
          </p:cNvSpPr>
          <p:nvPr>
            <p:ph type="sldNum" sz="quarter" idx="10"/>
          </p:nvPr>
        </p:nvSpPr>
        <p:spPr/>
        <p:txBody>
          <a:bodyPr/>
          <a:lstStyle/>
          <a:p>
            <a:fld id="{F5395209-E063-144C-8968-CAA31F3D1B83}"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Uncle Bob wrote an excellent paper on the DIP.  It’s definitely worth a read, it’s up at </a:t>
            </a:r>
            <a:r>
              <a:rPr lang="en-US" baseline="0" dirty="0" err="1" smtClean="0"/>
              <a:t>objectmentor.com</a:t>
            </a:r>
            <a:r>
              <a:rPr lang="en-US" baseline="0" dirty="0" smtClean="0"/>
              <a:t>… or if you can’t find it, let me know and I’ll help you out.  What does invert dependencies really mean.  Anyone?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 not </a:t>
            </a:r>
            <a:r>
              <a:rPr lang="en-US" baseline="0" dirty="0" err="1" smtClean="0"/>
              <a:t>gonna</a:t>
            </a:r>
            <a:r>
              <a:rPr lang="en-US" baseline="0" dirty="0" smtClean="0"/>
              <a:t> use formal UML here, because I’m not that smart.  That being said, the shape and direction of the arrows don’t really have significance other than the direction I feel the “dependency” is flowing. However, if you take a look at Uncle Bob’s Paper, you can see real UML if you’re a fan of that.  I however, am not.  Discuss diagram.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this is great until you realize your security handler now depends on exchange working in order to work.</a:t>
            </a:r>
          </a:p>
          <a:p>
            <a:r>
              <a:rPr lang="en-US" baseline="0" dirty="0" smtClean="0"/>
              <a:t>How do you test this?</a:t>
            </a:r>
          </a:p>
          <a:p>
            <a:r>
              <a:rPr lang="en-US" baseline="0" dirty="0" smtClean="0"/>
              <a:t>What if the guy working on the AD service isn’t done yet?</a:t>
            </a:r>
          </a:p>
          <a:p>
            <a:r>
              <a:rPr lang="en-US" baseline="0" dirty="0" smtClean="0"/>
              <a:t>What if we ordered the Exchange server, but it isn’t here yet?</a:t>
            </a:r>
          </a:p>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introduced the </a:t>
            </a:r>
            <a:r>
              <a:rPr lang="en-US" baseline="0" dirty="0" err="1" smtClean="0"/>
              <a:t>ILoginService</a:t>
            </a:r>
            <a:r>
              <a:rPr lang="en-US" baseline="0" dirty="0" smtClean="0"/>
              <a:t> abstraction upon which both the security handler depends on (with a uses relationship) and the login service depends on (with an </a:t>
            </a:r>
            <a:r>
              <a:rPr lang="en-US" baseline="0" dirty="0" err="1" smtClean="0"/>
              <a:t>imlementation</a:t>
            </a:r>
            <a:r>
              <a:rPr lang="en-US" baseline="0" dirty="0" smtClean="0"/>
              <a:t>/inheritance) relationship.</a:t>
            </a:r>
          </a:p>
          <a:p>
            <a:r>
              <a:rPr lang="en-US" baseline="0" dirty="0" smtClean="0"/>
              <a:t>They each now only depend on the abstraction, and neither directly on one another.  The dependency has been inverted, and the concrete dependency has been broken.</a:t>
            </a:r>
          </a:p>
          <a:p>
            <a:r>
              <a:rPr lang="en-US" baseline="0" dirty="0" smtClean="0"/>
              <a:t>Now, if Dean, working on the </a:t>
            </a:r>
            <a:r>
              <a:rPr lang="en-US" baseline="0" dirty="0" err="1" smtClean="0"/>
              <a:t>LoginService</a:t>
            </a:r>
            <a:r>
              <a:rPr lang="en-US" baseline="0" dirty="0" smtClean="0"/>
              <a:t> is on vacation while I’m trying to write the Security Handler, I can still get completed, since I know longer care about his implementation, only about </a:t>
            </a:r>
            <a:r>
              <a:rPr lang="en-US" baseline="0" smtClean="0"/>
              <a:t>the interface.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C4D7B-6231-8E46-9EA9-2210599D057D}" type="datetimeFigureOut">
              <a:rPr lang="en-US" smtClean="0"/>
              <a:pPr/>
              <a:t>3/18/10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C4D7B-6231-8E46-9EA9-2210599D057D}" type="datetimeFigureOut">
              <a:rPr lang="en-US" smtClean="0"/>
              <a:pPr/>
              <a:t>3/18/10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C4D7B-6231-8E46-9EA9-2210599D057D}" type="datetimeFigureOut">
              <a:rPr lang="en-US" smtClean="0"/>
              <a:pPr/>
              <a:t>3/18/10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C4D7B-6231-8E46-9EA9-2210599D057D}" type="datetimeFigureOut">
              <a:rPr lang="en-US" smtClean="0"/>
              <a:pPr/>
              <a:t>3/18/10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4D7B-6231-8E46-9EA9-2210599D057D}" type="datetimeFigureOut">
              <a:rPr lang="en-US" smtClean="0"/>
              <a:pPr/>
              <a:t>3/18/10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4D7B-6231-8E46-9EA9-2210599D057D}" type="datetimeFigureOut">
              <a:rPr lang="en-US" smtClean="0"/>
              <a:pPr/>
              <a:t>3/18/10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BA6B-FF80-FC49-B83B-E65015C8E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file://localhost/Users/fullerjc/Documents/presentations/dependencies/img/ServiceLocator.cs.png"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image" Target="file://localhost/Users/fullerjc/Documents/presentations/dependencies/img/No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image" Target="file://localhost/Users/fullerjc/Documents/presentations/dependencies/img/Property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structor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image" Target="file://localhost/Users/fullerjc/Documents/presentations/dependencies/img/PoorManDI.cs.png"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image" Target="file://localhost/Users/fullerjc/Documents/presentations/dependencies/img/Manual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tainer.cs.png"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tainerAutowire.cs.png"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image" Target="file://localhost/Users/fullerjc/Documents/presentations/dependencies/img/Singleton.cs.png" TargetMode="External"/><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3" Type="http://schemas.openxmlformats.org/officeDocument/2006/relationships/image" Target="file://localhost/Users/fullerjc/Documents/presentations/dependencies/img/Intercept.cs.p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
            </a:r>
            <a:r>
              <a:rPr lang="en-US" dirty="0" smtClean="0"/>
              <a:t>chieving system simplicity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934200" cy="3810000"/>
          </a:xfrm>
        </p:spPr>
        <p:txBody>
          <a:bodyPr>
            <a:normAutofit/>
          </a:bodyPr>
          <a:lstStyle/>
          <a:p>
            <a:pPr algn="l"/>
            <a:r>
              <a:rPr lang="en-US" b="1" dirty="0" smtClean="0">
                <a:latin typeface="Consolas"/>
                <a:cs typeface="Consolas"/>
              </a:rPr>
              <a:t>S</a:t>
            </a:r>
            <a:r>
              <a:rPr lang="en-US" dirty="0" smtClean="0">
                <a:solidFill>
                  <a:schemeClr val="tx1">
                    <a:lumMod val="50000"/>
                    <a:lumOff val="50000"/>
                  </a:schemeClr>
                </a:solidFill>
                <a:cs typeface="Consolas"/>
              </a:rPr>
              <a:t>ingle Responsibility</a:t>
            </a:r>
            <a:r>
              <a:rPr lang="en-US" dirty="0" smtClean="0">
                <a:solidFill>
                  <a:schemeClr val="tx1">
                    <a:lumMod val="50000"/>
                    <a:lumOff val="50000"/>
                  </a:schemeClr>
                </a:solidFill>
                <a:latin typeface="Consolas"/>
                <a:cs typeface="Consolas"/>
              </a:rPr>
              <a:t/>
            </a:r>
            <a:br>
              <a:rPr lang="en-US" dirty="0" smtClean="0">
                <a:solidFill>
                  <a:schemeClr val="tx1">
                    <a:lumMod val="50000"/>
                    <a:lumOff val="50000"/>
                  </a:schemeClr>
                </a:solidFill>
                <a:latin typeface="Consolas"/>
                <a:cs typeface="Consolas"/>
              </a:rPr>
            </a:br>
            <a:r>
              <a:rPr lang="en-US" b="1" dirty="0" smtClean="0">
                <a:latin typeface="Consolas"/>
                <a:cs typeface="Consolas"/>
              </a:rPr>
              <a:t>O</a:t>
            </a:r>
            <a:r>
              <a:rPr lang="en-US" dirty="0" smtClean="0">
                <a:solidFill>
                  <a:srgbClr val="7F7F7F"/>
                </a:solidFill>
                <a:cs typeface="Consolas"/>
              </a:rPr>
              <a:t>pen-Closed</a:t>
            </a:r>
            <a:br>
              <a:rPr lang="en-US" dirty="0" smtClean="0">
                <a:solidFill>
                  <a:srgbClr val="7F7F7F"/>
                </a:solidFill>
                <a:cs typeface="Consolas"/>
              </a:rPr>
            </a:br>
            <a:r>
              <a:rPr lang="en-US" b="1" dirty="0" err="1" smtClean="0">
                <a:latin typeface="Consolas"/>
                <a:cs typeface="Consolas"/>
              </a:rPr>
              <a:t>L</a:t>
            </a:r>
            <a:r>
              <a:rPr lang="en-US" dirty="0" err="1" smtClean="0">
                <a:solidFill>
                  <a:srgbClr val="7F7F7F"/>
                </a:solidFill>
                <a:cs typeface="Consolas"/>
              </a:rPr>
              <a:t>iskov</a:t>
            </a:r>
            <a:r>
              <a:rPr lang="en-US" dirty="0" smtClean="0">
                <a:solidFill>
                  <a:srgbClr val="7F7F7F"/>
                </a:solidFill>
                <a:cs typeface="Consolas"/>
              </a:rPr>
              <a:t> Substitution</a:t>
            </a:r>
            <a:br>
              <a:rPr lang="en-US" dirty="0" smtClean="0">
                <a:solidFill>
                  <a:srgbClr val="7F7F7F"/>
                </a:solidFill>
                <a:cs typeface="Consolas"/>
              </a:rPr>
            </a:br>
            <a:r>
              <a:rPr lang="en-US" b="1" dirty="0" smtClean="0">
                <a:latin typeface="Consolas"/>
                <a:cs typeface="Consolas"/>
              </a:rPr>
              <a:t>I</a:t>
            </a:r>
            <a:r>
              <a:rPr lang="en-US" dirty="0" smtClean="0">
                <a:solidFill>
                  <a:srgbClr val="7F7F7F"/>
                </a:solidFill>
                <a:cs typeface="Consolas"/>
              </a:rPr>
              <a:t>nterface Segregation</a:t>
            </a:r>
            <a:br>
              <a:rPr lang="en-US" dirty="0" smtClean="0">
                <a:solidFill>
                  <a:srgbClr val="7F7F7F"/>
                </a:solidFill>
                <a:cs typeface="Consolas"/>
              </a:rPr>
            </a:br>
            <a:r>
              <a:rPr lang="en-US" b="1" dirty="0" smtClean="0">
                <a:latin typeface="Consolas"/>
                <a:cs typeface="Consolas"/>
              </a:rPr>
              <a:t>D</a:t>
            </a:r>
            <a:r>
              <a:rPr lang="en-US" dirty="0" smtClean="0">
                <a:cs typeface="Consolas"/>
              </a:rPr>
              <a:t>ependency Inversion</a:t>
            </a:r>
            <a:endParaRPr lang="en-US" dirty="0">
              <a:cs typeface="Consolas"/>
            </a:endParaRPr>
          </a:p>
        </p:txBody>
      </p:sp>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5715000"/>
            <a:ext cx="1219200" cy="1143000"/>
          </a:xfrm>
        </p:spPr>
        <p:txBody>
          <a:bodyPr anchor="b">
            <a:normAutofit/>
          </a:bodyPr>
          <a:lstStyle/>
          <a:p>
            <a:pPr algn="r"/>
            <a:r>
              <a:rPr lang="en-US" dirty="0" smtClean="0">
                <a:solidFill>
                  <a:schemeClr val="tx1">
                    <a:lumMod val="50000"/>
                    <a:lumOff val="50000"/>
                  </a:schemeClr>
                </a:solidFill>
              </a:rPr>
              <a:t>DIP</a:t>
            </a:r>
            <a:endParaRPr lang="en-US" dirty="0">
              <a:solidFill>
                <a:schemeClr val="tx1">
                  <a:lumMod val="50000"/>
                  <a:lumOff val="50000"/>
                </a:schemeClr>
              </a:solidFill>
            </a:endParaRPr>
          </a:p>
        </p:txBody>
      </p:sp>
      <p:pic>
        <p:nvPicPr>
          <p:cNvPr id="3" name="Picture 2"/>
          <p:cNvPicPr>
            <a:picLocks noChangeAspect="1"/>
          </p:cNvPicPr>
          <p:nvPr/>
        </p:nvPicPr>
        <p:blipFill>
          <a:blip r:embed="rId3"/>
          <a:stretch>
            <a:fillRect/>
          </a:stretch>
        </p:blipFill>
        <p:spPr>
          <a:xfrm>
            <a:off x="2590800" y="1905000"/>
            <a:ext cx="4354992" cy="3052064"/>
          </a:xfrm>
          <a:prstGeom prst="rect">
            <a:avLst/>
          </a:prstGeom>
        </p:spPr>
      </p:pic>
      <p:sp>
        <p:nvSpPr>
          <p:cNvPr id="4" name="Rectangular Callout 3"/>
          <p:cNvSpPr/>
          <p:nvPr/>
        </p:nvSpPr>
        <p:spPr>
          <a:xfrm>
            <a:off x="4419600" y="3962400"/>
            <a:ext cx="2526192" cy="1447800"/>
          </a:xfrm>
          <a:prstGeom prst="wedgeRectCallout">
            <a:avLst>
              <a:gd name="adj1" fmla="val -49633"/>
              <a:gd name="adj2" fmla="val -7696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Thou Shall Invert Dependencies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990600" y="16764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Security</a:t>
            </a:r>
          </a:p>
          <a:p>
            <a:pPr algn="ctr"/>
            <a:r>
              <a:rPr lang="en-US" sz="3600" dirty="0" smtClean="0"/>
              <a:t>Handler</a:t>
            </a:r>
            <a:endParaRPr lang="en-US" sz="3600" dirty="0"/>
          </a:p>
        </p:txBody>
      </p:sp>
      <p:sp>
        <p:nvSpPr>
          <p:cNvPr id="5" name="Title 4"/>
          <p:cNvSpPr>
            <a:spLocks noGrp="1"/>
          </p:cNvSpPr>
          <p:nvPr>
            <p:ph type="title"/>
          </p:nvPr>
        </p:nvSpPr>
        <p:spPr/>
        <p:txBody>
          <a:bodyPr/>
          <a:lstStyle/>
          <a:p>
            <a:endParaRPr lang="en-US"/>
          </a:p>
        </p:txBody>
      </p:sp>
      <p:sp>
        <p:nvSpPr>
          <p:cNvPr id="6" name="Oval 5"/>
          <p:cNvSpPr/>
          <p:nvPr/>
        </p:nvSpPr>
        <p:spPr>
          <a:xfrm>
            <a:off x="5257800" y="26670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Login</a:t>
            </a:r>
          </a:p>
          <a:p>
            <a:pPr algn="ctr"/>
            <a:r>
              <a:rPr lang="en-US" sz="3600" dirty="0" smtClean="0"/>
              <a:t>Service</a:t>
            </a:r>
            <a:endParaRPr lang="en-US" sz="3600" dirty="0"/>
          </a:p>
        </p:txBody>
      </p:sp>
      <p:cxnSp>
        <p:nvCxnSpPr>
          <p:cNvPr id="8" name="Curved Connector 7"/>
          <p:cNvCxnSpPr>
            <a:stCxn id="4" idx="6"/>
            <a:endCxn id="6" idx="2"/>
          </p:cNvCxnSpPr>
          <p:nvPr/>
        </p:nvCxnSpPr>
        <p:spPr>
          <a:xfrm>
            <a:off x="3429000" y="2857500"/>
            <a:ext cx="1828800" cy="990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0893" y="2678668"/>
            <a:ext cx="633507" cy="369332"/>
          </a:xfrm>
          <a:prstGeom prst="rect">
            <a:avLst/>
          </a:prstGeom>
          <a:noFill/>
        </p:spPr>
        <p:txBody>
          <a:bodyPr wrap="non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228600" y="792162"/>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457200" y="-533400"/>
            <a:ext cx="8229600" cy="1143000"/>
          </a:xfrm>
        </p:spPr>
        <p:txBody>
          <a:bodyPr/>
          <a:lstStyle/>
          <a:p>
            <a:endParaRPr lang="en-US"/>
          </a:p>
        </p:txBody>
      </p:sp>
      <p:sp>
        <p:nvSpPr>
          <p:cNvPr id="6" name="Oval 5"/>
          <p:cNvSpPr/>
          <p:nvPr/>
        </p:nvSpPr>
        <p:spPr>
          <a:xfrm>
            <a:off x="2971800" y="1325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Login</a:t>
            </a:r>
          </a:p>
          <a:p>
            <a:pPr algn="ctr"/>
            <a:r>
              <a:rPr lang="en-US" sz="2400" dirty="0" smtClean="0"/>
              <a:t>Service</a:t>
            </a:r>
            <a:endParaRPr lang="en-US" sz="2400" dirty="0"/>
          </a:p>
        </p:txBody>
      </p:sp>
      <p:cxnSp>
        <p:nvCxnSpPr>
          <p:cNvPr id="8" name="Curved Connector 7"/>
          <p:cNvCxnSpPr>
            <a:stCxn id="4" idx="6"/>
            <a:endCxn id="6" idx="2"/>
          </p:cNvCxnSpPr>
          <p:nvPr/>
        </p:nvCxnSpPr>
        <p:spPr>
          <a:xfrm>
            <a:off x="1959078" y="1630362"/>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09800" y="1401762"/>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4876800" y="2849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Active Directory</a:t>
            </a:r>
            <a:endParaRPr lang="en-US" sz="2100" dirty="0"/>
          </a:p>
        </p:txBody>
      </p:sp>
      <p:sp>
        <p:nvSpPr>
          <p:cNvPr id="14" name="Oval 13"/>
          <p:cNvSpPr/>
          <p:nvPr/>
        </p:nvSpPr>
        <p:spPr>
          <a:xfrm>
            <a:off x="6705600" y="419735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Exchange</a:t>
            </a:r>
            <a:endParaRPr lang="en-US" sz="2000" dirty="0"/>
          </a:p>
        </p:txBody>
      </p:sp>
      <p:cxnSp>
        <p:nvCxnSpPr>
          <p:cNvPr id="15" name="Curved Connector 14"/>
          <p:cNvCxnSpPr>
            <a:stCxn id="6" idx="5"/>
            <a:endCxn id="13" idx="1"/>
          </p:cNvCxnSpPr>
          <p:nvPr/>
        </p:nvCxnSpPr>
        <p:spPr>
          <a:xfrm rot="16200000" flipH="1">
            <a:off x="4574675" y="2539765"/>
            <a:ext cx="375650" cy="719606"/>
          </a:xfrm>
          <a:prstGeom prst="curvedConnector5">
            <a:avLst>
              <a:gd name="adj1" fmla="val 60855"/>
              <a:gd name="adj2" fmla="val 50000"/>
              <a:gd name="adj3" fmla="val 391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4"/>
            <a:endCxn id="14" idx="2"/>
          </p:cNvCxnSpPr>
          <p:nvPr/>
        </p:nvCxnSpPr>
        <p:spPr>
          <a:xfrm rot="16200000" flipH="1">
            <a:off x="5942409" y="4246165"/>
            <a:ext cx="535782"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Multiply 35"/>
          <p:cNvSpPr/>
          <p:nvPr/>
        </p:nvSpPr>
        <p:spPr>
          <a:xfrm>
            <a:off x="1959078" y="1563393"/>
            <a:ext cx="1012722" cy="875007"/>
          </a:xfrm>
          <a:prstGeom prst="mathMultiply">
            <a:avLst>
              <a:gd name="adj1" fmla="val 10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
        <p:nvSpPr>
          <p:cNvPr id="4" name="Oval 3"/>
          <p:cNvSpPr/>
          <p:nvPr/>
        </p:nvSpPr>
        <p:spPr>
          <a:xfrm>
            <a:off x="1219200" y="1143000"/>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0" y="5181600"/>
            <a:ext cx="9144000" cy="1143000"/>
          </a:xfrm>
        </p:spPr>
        <p:txBody>
          <a:bodyPr>
            <a:noAutofit/>
          </a:bodyPr>
          <a:lstStyle/>
          <a:p>
            <a:r>
              <a:rPr lang="en-US" sz="2400" b="1" i="1" dirty="0" smtClean="0"/>
              <a:t>HIGH  </a:t>
            </a:r>
            <a:r>
              <a:rPr lang="en-US" sz="2400" b="1" i="1" dirty="0"/>
              <a:t>LEVEL  MODULES  SHOULD  NOT  DEPEND  UPON  LOW  LEVEL  MODULES . </a:t>
            </a:r>
            <a:r>
              <a:rPr lang="en-US" sz="2400" b="1" i="1" dirty="0" smtClean="0"/>
              <a:t>BOTH  </a:t>
            </a:r>
            <a:r>
              <a:rPr lang="en-US" sz="2400" b="1" i="1" dirty="0"/>
              <a:t>SHOULD  DEPEND  UPON  </a:t>
            </a:r>
            <a:r>
              <a:rPr lang="en-US" sz="2400" b="1" i="1" dirty="0" smtClean="0"/>
              <a:t>ABSTRACTIONS.</a:t>
            </a:r>
            <a:endParaRPr lang="en-US" sz="2400" dirty="0"/>
          </a:p>
        </p:txBody>
      </p:sp>
      <p:sp>
        <p:nvSpPr>
          <p:cNvPr id="6" name="Oval 5"/>
          <p:cNvSpPr/>
          <p:nvPr/>
        </p:nvSpPr>
        <p:spPr>
          <a:xfrm>
            <a:off x="3962400" y="1676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smtClean="0"/>
              <a:t>ILogin</a:t>
            </a:r>
            <a:endParaRPr lang="en-US" sz="2400" dirty="0" smtClean="0"/>
          </a:p>
          <a:p>
            <a:pPr algn="ctr"/>
            <a:r>
              <a:rPr lang="en-US" sz="2400" dirty="0" smtClean="0"/>
              <a:t>Service</a:t>
            </a:r>
            <a:endParaRPr lang="en-US" sz="2400" dirty="0"/>
          </a:p>
        </p:txBody>
      </p:sp>
      <p:cxnSp>
        <p:nvCxnSpPr>
          <p:cNvPr id="8" name="Curved Connector 7"/>
          <p:cNvCxnSpPr>
            <a:stCxn id="4" idx="6"/>
            <a:endCxn id="6" idx="2"/>
          </p:cNvCxnSpPr>
          <p:nvPr/>
        </p:nvCxnSpPr>
        <p:spPr>
          <a:xfrm>
            <a:off x="2949678" y="1981200"/>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1752600"/>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5867400" y="3200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Login Service</a:t>
            </a:r>
            <a:endParaRPr lang="en-US" sz="2100" dirty="0"/>
          </a:p>
        </p:txBody>
      </p:sp>
      <p:cxnSp>
        <p:nvCxnSpPr>
          <p:cNvPr id="15" name="Curved Connector 14"/>
          <p:cNvCxnSpPr>
            <a:stCxn id="13" idx="2"/>
            <a:endCxn id="6" idx="4"/>
          </p:cNvCxnSpPr>
          <p:nvPr/>
        </p:nvCxnSpPr>
        <p:spPr>
          <a:xfrm rot="10800000">
            <a:off x="4800600" y="3300412"/>
            <a:ext cx="1066800" cy="7119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05400" y="3464480"/>
            <a:ext cx="518854" cy="369332"/>
          </a:xfrm>
          <a:prstGeom prst="rect">
            <a:avLst/>
          </a:prstGeom>
          <a:noFill/>
        </p:spPr>
        <p:txBody>
          <a:bodyPr wrap="none" rtlCol="0">
            <a:spAutoFit/>
          </a:bodyPr>
          <a:lstStyle/>
          <a:p>
            <a:r>
              <a:rPr lang="en-US" dirty="0" smtClean="0"/>
              <a:t>Is A</a:t>
            </a:r>
            <a:endParaRPr lang="en-US" dirty="0"/>
          </a:p>
        </p:txBody>
      </p:sp>
      <p:pic>
        <p:nvPicPr>
          <p:cNvPr id="20" name="Picture 19"/>
          <p:cNvPicPr>
            <a:picLocks noChangeAspect="1"/>
          </p:cNvPicPr>
          <p:nvPr/>
        </p:nvPicPr>
        <p:blipFill>
          <a:blip r:embed="rId3"/>
          <a:stretch>
            <a:fillRect/>
          </a:stretch>
        </p:blipFill>
        <p:spPr>
          <a:xfrm>
            <a:off x="0" y="6096000"/>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eft-Up Arrow 3"/>
          <p:cNvSpPr/>
          <p:nvPr/>
        </p:nvSpPr>
        <p:spPr>
          <a:xfrm rot="3624887">
            <a:off x="3817085" y="1976930"/>
            <a:ext cx="2088622" cy="2258679"/>
          </a:xfrm>
          <a:prstGeom prst="leftUpArrow">
            <a:avLst>
              <a:gd name="adj1" fmla="val 6056"/>
              <a:gd name="adj2" fmla="val 6844"/>
              <a:gd name="adj3" fmla="val 25000"/>
            </a:avLst>
          </a:prstGeom>
          <a:solidFill>
            <a:schemeClr val="tx1"/>
          </a:solidFill>
          <a:ln>
            <a:noFill/>
          </a:ln>
        </p:spPr>
        <p:style>
          <a:lnRef idx="1">
            <a:schemeClr val="accent1"/>
          </a:lnRef>
          <a:fillRef idx="3">
            <a:schemeClr val="accent1"/>
          </a:fillRef>
          <a:effectRef idx="2">
            <a:schemeClr val="accent1"/>
          </a:effectRef>
          <a:fontRef idx="minor">
            <a:schemeClr val="lt1"/>
          </a:fontRef>
        </p:style>
      </p:sp>
      <p:sp>
        <p:nvSpPr>
          <p:cNvPr id="5" name="Arc 4"/>
          <p:cNvSpPr/>
          <p:nvPr/>
        </p:nvSpPr>
        <p:spPr>
          <a:xfrm rot="20489299">
            <a:off x="4020686" y="3715886"/>
            <a:ext cx="822960" cy="822960"/>
          </a:xfrm>
          <a:prstGeom prst="arc">
            <a:avLst>
              <a:gd name="adj1" fmla="val 15872078"/>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7" name="TextBox 6"/>
          <p:cNvSpPr txBox="1"/>
          <p:nvPr/>
        </p:nvSpPr>
        <p:spPr>
          <a:xfrm>
            <a:off x="4495800" y="3352800"/>
            <a:ext cx="609600" cy="369332"/>
          </a:xfrm>
          <a:prstGeom prst="rect">
            <a:avLst/>
          </a:prstGeom>
          <a:noFill/>
        </p:spPr>
        <p:txBody>
          <a:bodyPr wrap="square" rtlCol="0">
            <a:spAutoFit/>
          </a:bodyPr>
          <a:lstStyle/>
          <a:p>
            <a:r>
              <a:rPr lang="en-US" dirty="0" smtClean="0"/>
              <a:t>90˚</a:t>
            </a:r>
            <a:endParaRPr lang="en-US" dirty="0"/>
          </a:p>
        </p:txBody>
      </p:sp>
      <p:sp>
        <p:nvSpPr>
          <p:cNvPr id="8" name="TextBox 7"/>
          <p:cNvSpPr txBox="1"/>
          <p:nvPr/>
        </p:nvSpPr>
        <p:spPr>
          <a:xfrm>
            <a:off x="3276600" y="2286000"/>
            <a:ext cx="533400" cy="369332"/>
          </a:xfrm>
          <a:prstGeom prst="rect">
            <a:avLst/>
          </a:prstGeom>
          <a:noFill/>
        </p:spPr>
        <p:txBody>
          <a:bodyPr wrap="square" rtlCol="0">
            <a:spAutoFit/>
          </a:bodyPr>
          <a:lstStyle/>
          <a:p>
            <a:r>
              <a:rPr lang="en-US" dirty="0" smtClean="0"/>
              <a:t>X</a:t>
            </a:r>
            <a:endParaRPr lang="en-US" dirty="0"/>
          </a:p>
        </p:txBody>
      </p:sp>
      <p:sp>
        <p:nvSpPr>
          <p:cNvPr id="9" name="TextBox 8"/>
          <p:cNvSpPr txBox="1"/>
          <p:nvPr/>
        </p:nvSpPr>
        <p:spPr>
          <a:xfrm>
            <a:off x="6324600" y="2983468"/>
            <a:ext cx="533400" cy="369332"/>
          </a:xfrm>
          <a:prstGeom prst="rect">
            <a:avLst/>
          </a:prstGeom>
          <a:noFill/>
        </p:spPr>
        <p:txBody>
          <a:bodyPr wrap="square" rtlCol="0">
            <a:spAutoFit/>
          </a:bodyPr>
          <a:lstStyle/>
          <a:p>
            <a:r>
              <a:rPr lang="en-US" dirty="0" smtClean="0"/>
              <a:t>Y</a:t>
            </a:r>
            <a:endParaRPr lang="en-US" dirty="0"/>
          </a:p>
        </p:txBody>
      </p:sp>
      <p:sp>
        <p:nvSpPr>
          <p:cNvPr id="10"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0500" y="-381000"/>
            <a:ext cx="9525000" cy="7620000"/>
          </a:xfrm>
          <a:prstGeom prst="rect">
            <a:avLst/>
          </a:prstGeom>
        </p:spPr>
      </p:pic>
      <p:sp>
        <p:nvSpPr>
          <p:cNvPr id="4" name="Title 3"/>
          <p:cNvSpPr>
            <a:spLocks noGrp="1"/>
          </p:cNvSpPr>
          <p:nvPr>
            <p:ph type="title"/>
          </p:nvPr>
        </p:nvSpPr>
        <p:spPr/>
        <p:txBody>
          <a:bodyPr/>
          <a:lstStyle/>
          <a:p>
            <a:endParaRPr lang="en-US"/>
          </a:p>
        </p:txBody>
      </p:sp>
      <p:sp>
        <p:nvSpPr>
          <p:cNvPr id="6"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service </a:t>
            </a:r>
            <a:r>
              <a:rPr lang="en-US" dirty="0" smtClean="0"/>
              <a:t>location</a:t>
            </a:r>
            <a:br>
              <a:rPr lang="en-US" dirty="0" smtClean="0"/>
            </a:br>
            <a:r>
              <a:rPr lang="en-US" dirty="0" smtClean="0"/>
              <a:t>&amp; </a:t>
            </a:r>
            <a:r>
              <a:rPr lang="en-US" dirty="0" smtClean="0"/>
              <a:t>factories</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ServiceLocator.cs.png" descr="/Users/fullerjc/Documents/presentations/dependencies/img/ServiceLocator.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dependency injection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t>I Am:</a:t>
            </a:r>
          </a:p>
          <a:p>
            <a:pPr>
              <a:buNone/>
            </a:pPr>
            <a:r>
              <a:rPr lang="en-US" dirty="0" smtClean="0"/>
              <a:t>@</a:t>
            </a:r>
            <a:r>
              <a:rPr lang="en-US" dirty="0" err="1" smtClean="0"/>
              <a:t>jon_fuller</a:t>
            </a:r>
            <a:endParaRPr lang="en-US" dirty="0" smtClean="0"/>
          </a:p>
          <a:p>
            <a:pPr>
              <a:buNone/>
            </a:pPr>
            <a:r>
              <a:rPr lang="en-US" dirty="0" smtClean="0"/>
              <a:t>practicing apprentice</a:t>
            </a:r>
          </a:p>
          <a:p>
            <a:pPr>
              <a:buNone/>
            </a:pPr>
            <a:r>
              <a:rPr lang="en-US" dirty="0" smtClean="0"/>
              <a:t>SEP</a:t>
            </a:r>
          </a:p>
          <a:p>
            <a:pPr>
              <a:buNone/>
            </a:pPr>
            <a:endParaRPr lang="en-US" dirty="0" smtClean="0"/>
          </a:p>
          <a:p>
            <a:pPr>
              <a:buNone/>
            </a:pPr>
            <a:r>
              <a:rPr lang="en-US" dirty="0" smtClean="0"/>
              <a:t>I Am Not:</a:t>
            </a:r>
          </a:p>
          <a:p>
            <a:pPr>
              <a:buNone/>
            </a:pPr>
            <a:r>
              <a:rPr lang="en-US" dirty="0" smtClean="0"/>
              <a:t>expert</a:t>
            </a:r>
          </a:p>
          <a:p>
            <a:pPr>
              <a:buNone/>
            </a:pPr>
            <a:r>
              <a:rPr lang="en-US" dirty="0" smtClean="0"/>
              <a:t>all-knowing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NoInjection.cs.png" descr="/Users/fullerjc/Documents/presentations/dependencies/img/NoInjection.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PropertyInjection.cs.png" descr="/Users/fullerjc/Documents/presentations/dependencies/img/PropertyInjection.cs.png"/>
          <p:cNvPicPr>
            <a:picLocks noChangeAspect="1"/>
          </p:cNvPicPr>
          <p:nvPr/>
        </p:nvPicPr>
        <p:blipFill>
          <a:blip r:embed="rId3" r:link="rId4"/>
          <a:stretch>
            <a:fillRect/>
          </a:stretch>
        </p:blipFill>
        <p:spPr>
          <a:xfrm>
            <a:off x="670221" y="1406984"/>
            <a:ext cx="7803557" cy="404403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ConstructorInjection.cs.png" descr="/Users/fullerjc/Documents/presentations/dependencies/img/ConstructorInjection.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poor man’s DI</a:t>
            </a:r>
            <a:endParaRPr lang="en-US" dirty="0"/>
          </a:p>
        </p:txBody>
      </p:sp>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5" name="PoorManDI.cs.png" descr="/Users/fullerjc/Documents/presentations/dependencies/img/PoorManDI.cs.png"/>
          <p:cNvPicPr>
            <a:picLocks noChangeAspect="1"/>
          </p:cNvPicPr>
          <p:nvPr/>
        </p:nvPicPr>
        <p:blipFill>
          <a:blip r:embed="rId3" r:link="rId4"/>
          <a:stretch>
            <a:fillRect/>
          </a:stretch>
        </p:blipFill>
        <p:spPr>
          <a:xfrm>
            <a:off x="670221" y="1406984"/>
            <a:ext cx="7803557" cy="404403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
        <p:nvSpPr>
          <p:cNvPr id="3" name="Title 1"/>
          <p:cNvSpPr txBox="1">
            <a:spLocks/>
          </p:cNvSpPr>
          <p:nvPr/>
        </p:nvSpPr>
        <p:spPr>
          <a:xfrm>
            <a:off x="7391400" y="6096000"/>
            <a:ext cx="1752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WTF?</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inversion of control</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declarative</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container</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free your mind</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ManualInjection.cs.png" descr="/Users/fullerjc/Documents/presentations/dependencies/img/ManualInjection.cs.png"/>
          <p:cNvPicPr>
            <a:picLocks noChangeAspect="1"/>
          </p:cNvPicPr>
          <p:nvPr/>
        </p:nvPicPr>
        <p:blipFill>
          <a:blip r:embed="rId3" r:link="rId4"/>
          <a:stretch>
            <a:fillRect/>
          </a:stretch>
        </p:blipFill>
        <p:spPr>
          <a:xfrm>
            <a:off x="853117" y="2412912"/>
            <a:ext cx="7437765" cy="2032176"/>
          </a:xfrm>
          <a:prstGeom prst="rect">
            <a:avLst/>
          </a:prstGeom>
        </p:spPr>
      </p:pic>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pic>
        <p:nvPicPr>
          <p:cNvPr id="5" name="Container.cs.png" descr="/Users/fullerjc/Documents/presentations/dependencies/img/Container.cs.png"/>
          <p:cNvPicPr>
            <a:picLocks noChangeAspect="1"/>
          </p:cNvPicPr>
          <p:nvPr/>
        </p:nvPicPr>
        <p:blipFill>
          <a:blip r:embed="rId3" r:link="rId4"/>
          <a:stretch>
            <a:fillRect/>
          </a:stretch>
        </p:blipFill>
        <p:spPr>
          <a:xfrm>
            <a:off x="304800" y="2064925"/>
            <a:ext cx="9144000" cy="272814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pic>
        <p:nvPicPr>
          <p:cNvPr id="5" name="ContainerAutowire.cs.png" descr="/Users/fullerjc/Documents/presentations/dependencies/img/ContainerAutowire.cs.png"/>
          <p:cNvPicPr>
            <a:picLocks noChangeAspect="1"/>
          </p:cNvPicPr>
          <p:nvPr/>
        </p:nvPicPr>
        <p:blipFill>
          <a:blip r:embed="rId3" r:link="rId4"/>
          <a:stretch>
            <a:fillRect/>
          </a:stretch>
        </p:blipFill>
        <p:spPr>
          <a:xfrm>
            <a:off x="670221" y="1772776"/>
            <a:ext cx="7803557" cy="331244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conventions</a:t>
            </a:r>
            <a:endParaRPr lang="en-US" dirty="0"/>
          </a:p>
        </p:txBody>
      </p:sp>
      <p:sp>
        <p:nvSpPr>
          <p:cNvPr id="4" name="Title 1"/>
          <p:cNvSpPr txBox="1">
            <a:spLocks/>
          </p:cNvSpPr>
          <p:nvPr/>
        </p:nvSpPr>
        <p:spPr>
          <a:xfrm>
            <a:off x="609600" y="37338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3">
                    <a:lumMod val="50000"/>
                  </a:schemeClr>
                </a:solidFill>
                <a:effectLst/>
                <a:uLnTx/>
                <a:uFillTx/>
                <a:latin typeface="+mj-lt"/>
                <a:ea typeface="+mj-ea"/>
                <a:cs typeface="+mj-cs"/>
              </a:rPr>
              <a:t>Java</a:t>
            </a:r>
            <a:endParaRPr kumimoji="0" lang="en-US" sz="4400" b="0" i="0" u="none" strike="noStrike" kern="1200" cap="none" spc="0" normalizeH="0" baseline="0" noProof="0" dirty="0">
              <a:ln>
                <a:noFill/>
              </a:ln>
              <a:solidFill>
                <a:schemeClr val="accent3">
                  <a:lumMod val="50000"/>
                </a:schemeClr>
              </a:solidFill>
              <a:effectLst/>
              <a:uLnTx/>
              <a:uFillTx/>
              <a:latin typeface="+mj-lt"/>
              <a:ea typeface="+mj-ea"/>
              <a:cs typeface="+mj-cs"/>
            </a:endParaRPr>
          </a:p>
        </p:txBody>
      </p:sp>
      <p:sp>
        <p:nvSpPr>
          <p:cNvPr id="5" name="Title 1"/>
          <p:cNvSpPr txBox="1">
            <a:spLocks/>
          </p:cNvSpPr>
          <p:nvPr/>
        </p:nvSpPr>
        <p:spPr>
          <a:xfrm>
            <a:off x="4419600" y="37338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.NET</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Title 1"/>
          <p:cNvSpPr txBox="1">
            <a:spLocks/>
          </p:cNvSpPr>
          <p:nvPr/>
        </p:nvSpPr>
        <p:spPr>
          <a:xfrm>
            <a:off x="2590800" y="45720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800000"/>
                </a:solidFill>
                <a:effectLst/>
                <a:uLnTx/>
                <a:uFillTx/>
                <a:latin typeface="+mj-lt"/>
                <a:ea typeface="+mj-ea"/>
                <a:cs typeface="+mj-cs"/>
              </a:rPr>
              <a:t>Dynamic</a:t>
            </a:r>
            <a:endParaRPr kumimoji="0" lang="en-US" sz="4400" b="0" i="0" u="none" strike="noStrike" kern="1200" cap="none" spc="0" normalizeH="0" baseline="0" noProof="0" dirty="0">
              <a:ln>
                <a:noFill/>
              </a:ln>
              <a:solidFill>
                <a:srgbClr val="800000"/>
              </a:solidFill>
              <a:effectLst/>
              <a:uLnTx/>
              <a:uFillTx/>
              <a:latin typeface="+mj-lt"/>
              <a:ea typeface="+mj-ea"/>
              <a:cs typeface="+mj-cs"/>
            </a:endParaRPr>
          </a:p>
        </p:txBody>
      </p:sp>
      <p:sp>
        <p:nvSpPr>
          <p:cNvPr id="9"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lifecycle management</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pic>
        <p:nvPicPr>
          <p:cNvPr id="6" name="Singleton.cs.png" descr="/Users/fullerjc/Documents/presentations/dependencies/img/Singleton.cs.png"/>
          <p:cNvPicPr>
            <a:picLocks noChangeAspect="1"/>
          </p:cNvPicPr>
          <p:nvPr/>
        </p:nvPicPr>
        <p:blipFill>
          <a:blip r:embed="rId3" r:link="rId4"/>
          <a:stretch>
            <a:fillRect/>
          </a:stretch>
        </p:blipFill>
        <p:spPr>
          <a:xfrm>
            <a:off x="304430" y="1772776"/>
            <a:ext cx="8535140" cy="3312447"/>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err="1" smtClean="0"/>
              <a:t>aop</a:t>
            </a:r>
            <a:r>
              <a:rPr lang="en-US" dirty="0" smtClean="0"/>
              <a:t>/interception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ntercept.cs.png" descr="/Users/fullerjc/Documents/presentations/dependencies/img/Intercept.cs.png"/>
          <p:cNvPicPr>
            <a:picLocks noChangeAspect="1"/>
          </p:cNvPicPr>
          <p:nvPr/>
        </p:nvPicPr>
        <p:blipFill>
          <a:blip r:embed="rId2" r:link="rId3"/>
          <a:stretch>
            <a:fillRect/>
          </a:stretch>
        </p:blipFill>
        <p:spPr>
          <a:xfrm>
            <a:off x="304430" y="1498432"/>
            <a:ext cx="8535140" cy="3861135"/>
          </a:xfrm>
          <a:prstGeom prst="rect">
            <a:avLst/>
          </a:prstGeom>
        </p:spPr>
      </p:pic>
      <p:sp>
        <p:nvSpPr>
          <p:cNvPr id="6"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6000" dirty="0" smtClean="0"/>
              <a:t>?</a:t>
            </a:r>
            <a:endParaRPr lang="en-US" sz="6000" dirty="0"/>
          </a:p>
        </p:txBody>
      </p:sp>
      <p:sp>
        <p:nvSpPr>
          <p:cNvPr id="3" name="Title 1"/>
          <p:cNvSpPr txBox="1">
            <a:spLocks/>
          </p:cNvSpPr>
          <p:nvPr/>
        </p:nvSpPr>
        <p:spPr>
          <a:xfrm>
            <a:off x="0" y="5715000"/>
            <a:ext cx="8229600" cy="1143000"/>
          </a:xfrm>
          <a:prstGeom prst="rect">
            <a:avLst/>
          </a:prstGeom>
        </p:spPr>
        <p:txBody>
          <a:bodyPr vert="horz" lIns="91440" tIns="45720" rIns="91440" bIns="45720" rtlCol="0" anchor="ctr">
            <a:normAutofit fontScale="62500" lnSpcReduction="20000"/>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jon</a:t>
            </a:r>
            <a:r>
              <a:rPr lang="en-US" sz="4400" dirty="0" smtClean="0">
                <a:latin typeface="+mj-lt"/>
                <a:ea typeface="+mj-ea"/>
                <a:cs typeface="+mj-cs"/>
              </a:rPr>
              <a:t>_fuller</a:t>
            </a:r>
          </a:p>
          <a:p>
            <a:pPr marL="0" marR="0" lvl="0" indent="0"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fullerjc@gmail.com</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457200" rtl="0" eaLnBrk="1" fontAlgn="auto" latinLnBrk="0" hangingPunct="1">
              <a:lnSpc>
                <a:spcPct val="100000"/>
              </a:lnSpc>
              <a:spcBef>
                <a:spcPct val="0"/>
              </a:spcBef>
              <a:spcAft>
                <a:spcPts val="0"/>
              </a:spcAft>
              <a:buClrTx/>
              <a:buSzTx/>
              <a:buFontTx/>
              <a:buNone/>
              <a:tabLst/>
              <a:defRPr/>
            </a:pPr>
            <a:r>
              <a:rPr lang="en-US" sz="4400" dirty="0" err="1" smtClean="0">
                <a:latin typeface="+mj-lt"/>
                <a:ea typeface="+mj-ea"/>
                <a:cs typeface="+mj-cs"/>
              </a:rPr>
              <a:t>github.com/jonfuller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3581400" y="6019800"/>
            <a:ext cx="1804889" cy="369332"/>
          </a:xfrm>
          <a:prstGeom prst="rect">
            <a:avLst/>
          </a:prstGeom>
          <a:noFill/>
        </p:spPr>
        <p:txBody>
          <a:bodyPr wrap="none" rtlCol="0">
            <a:spAutoFit/>
          </a:bodyPr>
          <a:lstStyle/>
          <a:p>
            <a:r>
              <a:rPr lang="en-US" dirty="0" smtClean="0"/>
              <a:t>Feedback please!</a:t>
            </a:r>
            <a:endParaRPr lang="en-US" dirty="0"/>
          </a:p>
        </p:txBody>
      </p:sp>
      <p:sp>
        <p:nvSpPr>
          <p:cNvPr id="6" name="Right Brace 5"/>
          <p:cNvSpPr/>
          <p:nvPr/>
        </p:nvSpPr>
        <p:spPr>
          <a:xfrm>
            <a:off x="3276600" y="5715000"/>
            <a:ext cx="228600" cy="1066800"/>
          </a:xfrm>
          <a:prstGeom prst="rightBrace">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flexible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maintainable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testable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agile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low coupling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acronym overload</a:t>
            </a:r>
            <a:endParaRPr lang="en-US" dirty="0"/>
          </a:p>
        </p:txBody>
      </p:sp>
      <p:sp>
        <p:nvSpPr>
          <p:cNvPr id="3" name="Title 1"/>
          <p:cNvSpPr txBox="1">
            <a:spLocks/>
          </p:cNvSpPr>
          <p:nvPr/>
        </p:nvSpPr>
        <p:spPr>
          <a:xfrm>
            <a:off x="228600" y="381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1"/>
                </a:solidFill>
                <a:effectLst/>
                <a:uLnTx/>
                <a:uFillTx/>
                <a:latin typeface="+mj-lt"/>
                <a:ea typeface="+mj-ea"/>
                <a:cs typeface="+mj-cs"/>
              </a:rPr>
              <a:t>DIP</a:t>
            </a:r>
          </a:p>
        </p:txBody>
      </p:sp>
      <p:sp>
        <p:nvSpPr>
          <p:cNvPr id="4" name="Title 1"/>
          <p:cNvSpPr txBox="1">
            <a:spLocks/>
          </p:cNvSpPr>
          <p:nvPr/>
        </p:nvSpPr>
        <p:spPr>
          <a:xfrm>
            <a:off x="22098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smtClean="0">
                <a:ln>
                  <a:noFill/>
                </a:ln>
                <a:solidFill>
                  <a:schemeClr val="tx1"/>
                </a:solidFill>
                <a:effectLst/>
                <a:uLnTx/>
                <a:uFillTx/>
                <a:latin typeface="+mj-lt"/>
                <a:ea typeface="+mj-ea"/>
                <a:cs typeface="+mj-cs"/>
              </a:rPr>
              <a:t>DI</a:t>
            </a:r>
          </a:p>
        </p:txBody>
      </p:sp>
      <p:sp>
        <p:nvSpPr>
          <p:cNvPr id="5" name="Title 1"/>
          <p:cNvSpPr txBox="1">
            <a:spLocks/>
          </p:cNvSpPr>
          <p:nvPr/>
        </p:nvSpPr>
        <p:spPr>
          <a:xfrm>
            <a:off x="1295400" y="1905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OMG!</a:t>
            </a:r>
          </a:p>
        </p:txBody>
      </p:sp>
      <p:sp>
        <p:nvSpPr>
          <p:cNvPr id="6" name="Title 1"/>
          <p:cNvSpPr txBox="1">
            <a:spLocks/>
          </p:cNvSpPr>
          <p:nvPr/>
        </p:nvSpPr>
        <p:spPr>
          <a:xfrm>
            <a:off x="5867400" y="11049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IoC</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58674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WTF?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3128</TotalTime>
  <Words>2249</Words>
  <Application>Microsoft Macintosh PowerPoint</Application>
  <PresentationFormat>On-screen Show (4:3)</PresentationFormat>
  <Paragraphs>245</Paragraphs>
  <Slides>39</Slides>
  <Notes>32</Notes>
  <HiddenSlides>0</HiddenSlides>
  <MMClips>0</MMClips>
  <ScaleCrop>false</ScaleCrop>
  <HeadingPairs>
    <vt:vector size="4" baseType="variant">
      <vt:variant>
        <vt:lpstr>Design Template</vt:lpstr>
      </vt:variant>
      <vt:variant>
        <vt:i4>1</vt:i4>
      </vt:variant>
      <vt:variant>
        <vt:lpstr>Slide Titles</vt:lpstr>
      </vt:variant>
      <vt:variant>
        <vt:i4>39</vt:i4>
      </vt:variant>
    </vt:vector>
  </HeadingPairs>
  <TitlesOfParts>
    <vt:vector size="40" baseType="lpstr">
      <vt:lpstr>Office Theme</vt:lpstr>
      <vt:lpstr>achieving system simplicity</vt:lpstr>
      <vt:lpstr>me</vt:lpstr>
      <vt:lpstr>simplicity</vt:lpstr>
      <vt:lpstr>flexible</vt:lpstr>
      <vt:lpstr>maintainable</vt:lpstr>
      <vt:lpstr>testable</vt:lpstr>
      <vt:lpstr>agile</vt:lpstr>
      <vt:lpstr>low coupling</vt:lpstr>
      <vt:lpstr>acronym overload</vt:lpstr>
      <vt:lpstr>Single Responsibility Open-Closed Liskov Substitution Interface Segregation Dependency Inversion</vt:lpstr>
      <vt:lpstr>DIP</vt:lpstr>
      <vt:lpstr>Slide 12</vt:lpstr>
      <vt:lpstr>Slide 13</vt:lpstr>
      <vt:lpstr>HIGH  LEVEL  MODULES  SHOULD  NOT  DEPEND  UPON  LOW  LEVEL  MODULES . BOTH  SHOULD  DEPEND  UPON  ABSTRACTIONS.</vt:lpstr>
      <vt:lpstr>Slide 15</vt:lpstr>
      <vt:lpstr>Slide 16</vt:lpstr>
      <vt:lpstr>service location &amp; factories</vt:lpstr>
      <vt:lpstr>Slide 18</vt:lpstr>
      <vt:lpstr>dependency injection</vt:lpstr>
      <vt:lpstr>Slide 20</vt:lpstr>
      <vt:lpstr>Slide 21</vt:lpstr>
      <vt:lpstr>Slide 22</vt:lpstr>
      <vt:lpstr>poor man’s DI</vt:lpstr>
      <vt:lpstr>Slide 24</vt:lpstr>
      <vt:lpstr>simplicity</vt:lpstr>
      <vt:lpstr>inversion of control</vt:lpstr>
      <vt:lpstr>declarative</vt:lpstr>
      <vt:lpstr>container</vt:lpstr>
      <vt:lpstr>free your mind</vt:lpstr>
      <vt:lpstr>Slide 30</vt:lpstr>
      <vt:lpstr>Slide 31</vt:lpstr>
      <vt:lpstr>Slide 32</vt:lpstr>
      <vt:lpstr>conventions</vt:lpstr>
      <vt:lpstr>lifecycle management</vt:lpstr>
      <vt:lpstr>Slide 35</vt:lpstr>
      <vt:lpstr>aop/interception</vt:lpstr>
      <vt:lpstr>Slide 37</vt:lpstr>
      <vt:lpstr>simplicity</vt:lpstr>
      <vt:lpst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system simplicity</dc:title>
  <dc:creator>Jonathon Fuller</dc:creator>
  <cp:lastModifiedBy>Jonathon Fuller</cp:lastModifiedBy>
  <cp:revision>36</cp:revision>
  <dcterms:created xsi:type="dcterms:W3CDTF">2010-03-18T16:58:21Z</dcterms:created>
  <dcterms:modified xsi:type="dcterms:W3CDTF">2010-03-18T20:40:33Z</dcterms:modified>
</cp:coreProperties>
</file>