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png" ContentType="image/png"/>
  <Default Extension="bin" ContentType="application/vnd.openxmlformats-officedocument.presentationml.printerSettings"/>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docProps/core.xml" ContentType="application/vnd.openxmlformats-package.core-properties+xml"/>
  <Default Extension="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85356" autoAdjust="0"/>
  </p:normalViewPr>
  <p:slideViewPr>
    <p:cSldViewPr snapToObjects="1">
      <p:cViewPr varScale="1">
        <p:scale>
          <a:sx n="108" d="100"/>
          <a:sy n="108" d="100"/>
        </p:scale>
        <p:origin x="-88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theme" Target="theme/theme1.xml"/><Relationship Id="rId4" Type="http://schemas.openxmlformats.org/officeDocument/2006/relationships/slide" Target="slides/slide3.xml"/><Relationship Id="rId21" Type="http://schemas.openxmlformats.org/officeDocument/2006/relationships/tableStyles" Target="tableStyles.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notesMaster" Target="notesMasters/notesMaster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printerSettings" Target="printerSettings/printerSettings1.bin"/><Relationship Id="rId19" Type="http://schemas.openxmlformats.org/officeDocument/2006/relationships/viewProps" Target="viewProp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F3015-ADE1-B94E-A2C3-338B0764DC65}" type="datetimeFigureOut">
              <a:rPr lang="en-US" smtClean="0"/>
              <a:t>3/13/10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95209-E063-144C-8968-CAA31F3D1B8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interrupt me at any time during</a:t>
            </a:r>
            <a:r>
              <a:rPr lang="en-US" baseline="0" dirty="0" smtClean="0"/>
              <a:t> the presentation/conversation to ask a question or otherwise.</a:t>
            </a:r>
            <a:endParaRPr lang="en-US" dirty="0"/>
          </a:p>
        </p:txBody>
      </p:sp>
      <p:sp>
        <p:nvSpPr>
          <p:cNvPr id="4" name="Slide Number Placeholder 3"/>
          <p:cNvSpPr>
            <a:spLocks noGrp="1"/>
          </p:cNvSpPr>
          <p:nvPr>
            <p:ph type="sldNum" sz="quarter" idx="10"/>
          </p:nvPr>
        </p:nvSpPr>
        <p:spPr/>
        <p:txBody>
          <a:bodyPr/>
          <a:lstStyle/>
          <a:p>
            <a:fld id="{F5395209-E063-144C-8968-CAA31F3D1B83}"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hoping,</a:t>
            </a:r>
            <a:r>
              <a:rPr lang="en-US" baseline="0" dirty="0" smtClean="0"/>
              <a:t> for my sake, not for yours I wouldn’t want to wish you harm that these things are important to you, and that you want to help figure out how to achieve them in your system.</a:t>
            </a:r>
          </a:p>
        </p:txBody>
      </p:sp>
      <p:sp>
        <p:nvSpPr>
          <p:cNvPr id="4" name="Slide Number Placeholder 3"/>
          <p:cNvSpPr>
            <a:spLocks noGrp="1"/>
          </p:cNvSpPr>
          <p:nvPr>
            <p:ph type="sldNum" sz="quarter" idx="10"/>
          </p:nvPr>
        </p:nvSpPr>
        <p:spPr/>
        <p:txBody>
          <a:bodyPr/>
          <a:lstStyle/>
          <a:p>
            <a:fld id="{F5395209-E063-144C-8968-CAA31F3D1B83}"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see these acronyms thrown all around when we’re talking about this topics, often interchangeably.  Throughout the rest of the talk, hopefully we’ll figure out what they mean, and that they are distinct.</a:t>
            </a:r>
          </a:p>
        </p:txBody>
      </p:sp>
      <p:sp>
        <p:nvSpPr>
          <p:cNvPr id="4" name="Slide Number Placeholder 3"/>
          <p:cNvSpPr>
            <a:spLocks noGrp="1"/>
          </p:cNvSpPr>
          <p:nvPr>
            <p:ph type="sldNum" sz="quarter" idx="10"/>
          </p:nvPr>
        </p:nvSpPr>
        <p:spPr/>
        <p:txBody>
          <a:bodyPr/>
          <a:lstStyle/>
          <a:p>
            <a:fld id="{F5395209-E063-144C-8968-CAA31F3D1B83}"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Uncle Bob wrote an excellent paper on the DIP.  It’s definitely worth a read, it’s up at </a:t>
            </a:r>
            <a:r>
              <a:rPr lang="en-US" baseline="0" dirty="0" err="1" smtClean="0"/>
              <a:t>objectmentor.com</a:t>
            </a:r>
            <a:r>
              <a:rPr lang="en-US" baseline="0" dirty="0" smtClean="0"/>
              <a:t>… or if you can’t find it, let me know and I’ll help you out.  What does invert dependencies really mean.  Anyone?</a:t>
            </a:r>
          </a:p>
        </p:txBody>
      </p:sp>
      <p:sp>
        <p:nvSpPr>
          <p:cNvPr id="4" name="Slide Number Placeholder 3"/>
          <p:cNvSpPr>
            <a:spLocks noGrp="1"/>
          </p:cNvSpPr>
          <p:nvPr>
            <p:ph type="sldNum" sz="quarter" idx="10"/>
          </p:nvPr>
        </p:nvSpPr>
        <p:spPr/>
        <p:txBody>
          <a:bodyPr/>
          <a:lstStyle/>
          <a:p>
            <a:fld id="{F5395209-E063-144C-8968-CAA31F3D1B83}" type="slidenum">
              <a:rPr lang="en-US" smtClean="0"/>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 not </a:t>
            </a:r>
            <a:r>
              <a:rPr lang="en-US" baseline="0" dirty="0" err="1" smtClean="0"/>
              <a:t>gonna</a:t>
            </a:r>
            <a:r>
              <a:rPr lang="en-US" baseline="0" dirty="0" smtClean="0"/>
              <a:t> use formal UML here, because I’m not that smart.  That being said, the shape and direction of the arrows don’t really have significance other than the direction I feel the “dependency” is flowing. However, if you take a look at Uncle Bob’s Paper, you can see real UML if you’re a fan of that.  I however, am not.  Discuss diagram.</a:t>
            </a:r>
          </a:p>
        </p:txBody>
      </p:sp>
      <p:sp>
        <p:nvSpPr>
          <p:cNvPr id="4" name="Slide Number Placeholder 3"/>
          <p:cNvSpPr>
            <a:spLocks noGrp="1"/>
          </p:cNvSpPr>
          <p:nvPr>
            <p:ph type="sldNum" sz="quarter" idx="10"/>
          </p:nvPr>
        </p:nvSpPr>
        <p:spPr/>
        <p:txBody>
          <a:bodyPr/>
          <a:lstStyle/>
          <a:p>
            <a:fld id="{F5395209-E063-144C-8968-CAA31F3D1B83}" type="slidenum">
              <a:rPr lang="en-US" smtClean="0"/>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this is great until you realize your security handler now depends on exchange working in order to work.</a:t>
            </a:r>
          </a:p>
          <a:p>
            <a:r>
              <a:rPr lang="en-US" baseline="0" dirty="0" smtClean="0"/>
              <a:t>How do you test this?</a:t>
            </a:r>
          </a:p>
          <a:p>
            <a:r>
              <a:rPr lang="en-US" baseline="0" dirty="0" smtClean="0"/>
              <a:t>What if the guy working on the AD service isn’t done yet?</a:t>
            </a:r>
          </a:p>
          <a:p>
            <a:r>
              <a:rPr lang="en-US" baseline="0" dirty="0" smtClean="0"/>
              <a:t>What if we ordered the Exchange server, but it isn’t here yet?</a:t>
            </a:r>
          </a:p>
          <a:p>
            <a:endParaRPr lang="en-US" baseline="0" dirty="0" smtClean="0"/>
          </a:p>
        </p:txBody>
      </p:sp>
      <p:sp>
        <p:nvSpPr>
          <p:cNvPr id="4" name="Slide Number Placeholder 3"/>
          <p:cNvSpPr>
            <a:spLocks noGrp="1"/>
          </p:cNvSpPr>
          <p:nvPr>
            <p:ph type="sldNum" sz="quarter" idx="10"/>
          </p:nvPr>
        </p:nvSpPr>
        <p:spPr/>
        <p:txBody>
          <a:bodyPr/>
          <a:lstStyle/>
          <a:p>
            <a:fld id="{F5395209-E063-144C-8968-CAA31F3D1B83}" type="slidenum">
              <a:rPr lang="en-US" smtClean="0"/>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introduced the </a:t>
            </a:r>
            <a:r>
              <a:rPr lang="en-US" baseline="0" dirty="0" err="1" smtClean="0"/>
              <a:t>ILoginService</a:t>
            </a:r>
            <a:r>
              <a:rPr lang="en-US" baseline="0" dirty="0" smtClean="0"/>
              <a:t> abstraction upon which both the security handler depends on (with a uses relationship) and the login service depends on (with an </a:t>
            </a:r>
            <a:r>
              <a:rPr lang="en-US" baseline="0" dirty="0" err="1" smtClean="0"/>
              <a:t>imlementation</a:t>
            </a:r>
            <a:r>
              <a:rPr lang="en-US" baseline="0" dirty="0" smtClean="0"/>
              <a:t>/inheritance) relationship.</a:t>
            </a:r>
          </a:p>
          <a:p>
            <a:r>
              <a:rPr lang="en-US" baseline="0" dirty="0" smtClean="0"/>
              <a:t>They each now only depend on the abstraction, and neither directly on one another.  The dependency has been inverted, and the concrete dependency has been broken.</a:t>
            </a:r>
          </a:p>
          <a:p>
            <a:r>
              <a:rPr lang="en-US" baseline="0" dirty="0" smtClean="0"/>
              <a:t>Now, if Dean, working on the </a:t>
            </a:r>
            <a:r>
              <a:rPr lang="en-US" baseline="0" dirty="0" err="1" smtClean="0"/>
              <a:t>LoginService</a:t>
            </a:r>
            <a:r>
              <a:rPr lang="en-US" baseline="0" dirty="0" smtClean="0"/>
              <a:t> is on vacation while I’m trying to write the Security Handler, I can still get completed, since I know longer care about his implementation, only about </a:t>
            </a:r>
            <a:r>
              <a:rPr lang="en-US" baseline="0" smtClean="0"/>
              <a:t>the interface.</a:t>
            </a:r>
          </a:p>
        </p:txBody>
      </p:sp>
      <p:sp>
        <p:nvSpPr>
          <p:cNvPr id="4" name="Slide Number Placeholder 3"/>
          <p:cNvSpPr>
            <a:spLocks noGrp="1"/>
          </p:cNvSpPr>
          <p:nvPr>
            <p:ph type="sldNum" sz="quarter" idx="10"/>
          </p:nvPr>
        </p:nvSpPr>
        <p:spPr/>
        <p:txBody>
          <a:bodyPr/>
          <a:lstStyle/>
          <a:p>
            <a:fld id="{F5395209-E063-144C-8968-CAA31F3D1B83}"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t>3/13/10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t>3/13/10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t>3/13/10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4D7B-6231-8E46-9EA9-2210599D057D}" type="datetimeFigureOut">
              <a:rPr lang="en-US" smtClean="0"/>
              <a:t>3/13/10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C4D7B-6231-8E46-9EA9-2210599D057D}" type="datetimeFigureOut">
              <a:rPr lang="en-US" smtClean="0"/>
              <a:t>3/13/10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DC4D7B-6231-8E46-9EA9-2210599D057D}" type="datetimeFigureOut">
              <a:rPr lang="en-US" smtClean="0"/>
              <a:t>3/13/10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DC4D7B-6231-8E46-9EA9-2210599D057D}" type="datetimeFigureOut">
              <a:rPr lang="en-US" smtClean="0"/>
              <a:t>3/13/10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C4D7B-6231-8E46-9EA9-2210599D057D}" type="datetimeFigureOut">
              <a:rPr lang="en-US" smtClean="0"/>
              <a:t>3/13/10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C4D7B-6231-8E46-9EA9-2210599D057D}" type="datetimeFigureOut">
              <a:rPr lang="en-US" smtClean="0"/>
              <a:t>3/13/10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t>3/13/10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C4D7B-6231-8E46-9EA9-2210599D057D}" type="datetimeFigureOut">
              <a:rPr lang="en-US" smtClean="0"/>
              <a:t>3/13/10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8BA6B-FF80-FC49-B83B-E65015C8E3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4D7B-6231-8E46-9EA9-2210599D057D}" type="datetimeFigureOut">
              <a:rPr lang="en-US" smtClean="0"/>
              <a:t>3/13/10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8BA6B-FF80-FC49-B83B-E65015C8E3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a:t>
            </a:r>
            <a:r>
              <a:rPr lang="en-US" dirty="0" smtClean="0"/>
              <a:t>chieving system simplicity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447800"/>
            <a:ext cx="6934200" cy="3810000"/>
          </a:xfrm>
        </p:spPr>
        <p:txBody>
          <a:bodyPr>
            <a:normAutofit/>
          </a:bodyPr>
          <a:lstStyle/>
          <a:p>
            <a:pPr algn="l"/>
            <a:r>
              <a:rPr lang="en-US" b="1" dirty="0" smtClean="0">
                <a:latin typeface="Consolas"/>
                <a:cs typeface="Consolas"/>
              </a:rPr>
              <a:t>S</a:t>
            </a:r>
            <a:r>
              <a:rPr lang="en-US" dirty="0" smtClean="0">
                <a:solidFill>
                  <a:schemeClr val="tx1">
                    <a:lumMod val="50000"/>
                    <a:lumOff val="50000"/>
                  </a:schemeClr>
                </a:solidFill>
                <a:cs typeface="Consolas"/>
              </a:rPr>
              <a:t>ingle Responsibility</a:t>
            </a:r>
            <a:r>
              <a:rPr lang="en-US" dirty="0" smtClean="0">
                <a:solidFill>
                  <a:schemeClr val="tx1">
                    <a:lumMod val="50000"/>
                    <a:lumOff val="50000"/>
                  </a:schemeClr>
                </a:solidFill>
                <a:latin typeface="Consolas"/>
                <a:cs typeface="Consolas"/>
              </a:rPr>
              <a:t/>
            </a:r>
            <a:br>
              <a:rPr lang="en-US" dirty="0" smtClean="0">
                <a:solidFill>
                  <a:schemeClr val="tx1">
                    <a:lumMod val="50000"/>
                    <a:lumOff val="50000"/>
                  </a:schemeClr>
                </a:solidFill>
                <a:latin typeface="Consolas"/>
                <a:cs typeface="Consolas"/>
              </a:rPr>
            </a:br>
            <a:r>
              <a:rPr lang="en-US" b="1" dirty="0" smtClean="0">
                <a:latin typeface="Consolas"/>
                <a:cs typeface="Consolas"/>
              </a:rPr>
              <a:t>O</a:t>
            </a:r>
            <a:r>
              <a:rPr lang="en-US" dirty="0" smtClean="0">
                <a:solidFill>
                  <a:srgbClr val="7F7F7F"/>
                </a:solidFill>
                <a:cs typeface="Consolas"/>
              </a:rPr>
              <a:t>pen-Closed</a:t>
            </a:r>
            <a:br>
              <a:rPr lang="en-US" dirty="0" smtClean="0">
                <a:solidFill>
                  <a:srgbClr val="7F7F7F"/>
                </a:solidFill>
                <a:cs typeface="Consolas"/>
              </a:rPr>
            </a:br>
            <a:r>
              <a:rPr lang="en-US" b="1" dirty="0" err="1" smtClean="0">
                <a:latin typeface="Consolas"/>
                <a:cs typeface="Consolas"/>
              </a:rPr>
              <a:t>L</a:t>
            </a:r>
            <a:r>
              <a:rPr lang="en-US" dirty="0" err="1" smtClean="0">
                <a:solidFill>
                  <a:srgbClr val="7F7F7F"/>
                </a:solidFill>
                <a:cs typeface="Consolas"/>
              </a:rPr>
              <a:t>iskov</a:t>
            </a:r>
            <a:r>
              <a:rPr lang="en-US" dirty="0" smtClean="0">
                <a:solidFill>
                  <a:srgbClr val="7F7F7F"/>
                </a:solidFill>
                <a:cs typeface="Consolas"/>
              </a:rPr>
              <a:t> Substitution</a:t>
            </a:r>
            <a:br>
              <a:rPr lang="en-US" dirty="0" smtClean="0">
                <a:solidFill>
                  <a:srgbClr val="7F7F7F"/>
                </a:solidFill>
                <a:cs typeface="Consolas"/>
              </a:rPr>
            </a:br>
            <a:r>
              <a:rPr lang="en-US" b="1" dirty="0" smtClean="0">
                <a:latin typeface="Consolas"/>
                <a:cs typeface="Consolas"/>
              </a:rPr>
              <a:t>I</a:t>
            </a:r>
            <a:r>
              <a:rPr lang="en-US" dirty="0" smtClean="0">
                <a:solidFill>
                  <a:srgbClr val="7F7F7F"/>
                </a:solidFill>
                <a:cs typeface="Consolas"/>
              </a:rPr>
              <a:t>nterface Segregation</a:t>
            </a:r>
            <a:br>
              <a:rPr lang="en-US" dirty="0" smtClean="0">
                <a:solidFill>
                  <a:srgbClr val="7F7F7F"/>
                </a:solidFill>
                <a:cs typeface="Consolas"/>
              </a:rPr>
            </a:br>
            <a:r>
              <a:rPr lang="en-US" b="1" dirty="0" smtClean="0">
                <a:latin typeface="Consolas"/>
                <a:cs typeface="Consolas"/>
              </a:rPr>
              <a:t>D</a:t>
            </a:r>
            <a:r>
              <a:rPr lang="en-US" dirty="0" smtClean="0">
                <a:cs typeface="Consolas"/>
              </a:rPr>
              <a:t>ependency Inversion</a:t>
            </a:r>
            <a:endParaRPr lang="en-US" dirty="0">
              <a:cs typeface="Consola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0" y="5715000"/>
            <a:ext cx="1219200" cy="1143000"/>
          </a:xfrm>
        </p:spPr>
        <p:txBody>
          <a:bodyPr anchor="b">
            <a:normAutofit/>
          </a:bodyPr>
          <a:lstStyle/>
          <a:p>
            <a:pPr algn="r"/>
            <a:r>
              <a:rPr lang="en-US" dirty="0" smtClean="0">
                <a:solidFill>
                  <a:schemeClr val="tx1">
                    <a:lumMod val="50000"/>
                    <a:lumOff val="50000"/>
                  </a:schemeClr>
                </a:solidFill>
              </a:rPr>
              <a:t>DIP</a:t>
            </a:r>
            <a:endParaRPr lang="en-US" dirty="0">
              <a:solidFill>
                <a:schemeClr val="tx1">
                  <a:lumMod val="50000"/>
                  <a:lumOff val="50000"/>
                </a:schemeClr>
              </a:solidFill>
            </a:endParaRPr>
          </a:p>
        </p:txBody>
      </p:sp>
      <p:pic>
        <p:nvPicPr>
          <p:cNvPr id="3" name="Picture 2"/>
          <p:cNvPicPr>
            <a:picLocks noChangeAspect="1"/>
          </p:cNvPicPr>
          <p:nvPr/>
        </p:nvPicPr>
        <p:blipFill>
          <a:blip r:embed="rId3"/>
          <a:stretch>
            <a:fillRect/>
          </a:stretch>
        </p:blipFill>
        <p:spPr>
          <a:xfrm>
            <a:off x="2590800" y="1905000"/>
            <a:ext cx="4354992" cy="3052064"/>
          </a:xfrm>
          <a:prstGeom prst="rect">
            <a:avLst/>
          </a:prstGeom>
        </p:spPr>
      </p:pic>
      <p:sp>
        <p:nvSpPr>
          <p:cNvPr id="4" name="Rectangular Callout 3"/>
          <p:cNvSpPr/>
          <p:nvPr/>
        </p:nvSpPr>
        <p:spPr>
          <a:xfrm>
            <a:off x="4419600" y="3962400"/>
            <a:ext cx="2526192" cy="1447800"/>
          </a:xfrm>
          <a:prstGeom prst="wedgeRectCallout">
            <a:avLst>
              <a:gd name="adj1" fmla="val -49633"/>
              <a:gd name="adj2" fmla="val -76962"/>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Thou Shall Invert Dependencies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990600" y="16764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Security</a:t>
            </a:r>
          </a:p>
          <a:p>
            <a:pPr algn="ctr"/>
            <a:r>
              <a:rPr lang="en-US" sz="3600" dirty="0" smtClean="0"/>
              <a:t>Handler</a:t>
            </a:r>
            <a:endParaRPr lang="en-US" sz="3600" dirty="0"/>
          </a:p>
        </p:txBody>
      </p:sp>
      <p:sp>
        <p:nvSpPr>
          <p:cNvPr id="5" name="Title 4"/>
          <p:cNvSpPr>
            <a:spLocks noGrp="1"/>
          </p:cNvSpPr>
          <p:nvPr>
            <p:ph type="title"/>
          </p:nvPr>
        </p:nvSpPr>
        <p:spPr/>
        <p:txBody>
          <a:bodyPr/>
          <a:lstStyle/>
          <a:p>
            <a:endParaRPr lang="en-US"/>
          </a:p>
        </p:txBody>
      </p:sp>
      <p:sp>
        <p:nvSpPr>
          <p:cNvPr id="6" name="Oval 5"/>
          <p:cNvSpPr/>
          <p:nvPr/>
        </p:nvSpPr>
        <p:spPr>
          <a:xfrm>
            <a:off x="5257800" y="2667000"/>
            <a:ext cx="2438400" cy="2362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Login</a:t>
            </a:r>
          </a:p>
          <a:p>
            <a:pPr algn="ctr"/>
            <a:r>
              <a:rPr lang="en-US" sz="3600" dirty="0" smtClean="0"/>
              <a:t>Service</a:t>
            </a:r>
            <a:endParaRPr lang="en-US" sz="3600" dirty="0"/>
          </a:p>
        </p:txBody>
      </p:sp>
      <p:cxnSp>
        <p:nvCxnSpPr>
          <p:cNvPr id="8" name="Curved Connector 7"/>
          <p:cNvCxnSpPr>
            <a:stCxn id="4" idx="6"/>
            <a:endCxn id="6" idx="2"/>
          </p:cNvCxnSpPr>
          <p:nvPr/>
        </p:nvCxnSpPr>
        <p:spPr>
          <a:xfrm>
            <a:off x="3429000" y="2857500"/>
            <a:ext cx="1828800" cy="9906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90893" y="2678668"/>
            <a:ext cx="633507" cy="369332"/>
          </a:xfrm>
          <a:prstGeom prst="rect">
            <a:avLst/>
          </a:prstGeom>
          <a:noFill/>
        </p:spPr>
        <p:txBody>
          <a:bodyPr wrap="none" rtlCol="0">
            <a:spAutoFit/>
          </a:bodyPr>
          <a:lstStyle/>
          <a:p>
            <a:r>
              <a:rPr lang="en-US" dirty="0" smtClean="0"/>
              <a:t>Uses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228600" y="792162"/>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457200" y="-533400"/>
            <a:ext cx="8229600" cy="1143000"/>
          </a:xfrm>
        </p:spPr>
        <p:txBody>
          <a:bodyPr/>
          <a:lstStyle/>
          <a:p>
            <a:endParaRPr lang="en-US"/>
          </a:p>
        </p:txBody>
      </p:sp>
      <p:sp>
        <p:nvSpPr>
          <p:cNvPr id="6" name="Oval 5"/>
          <p:cNvSpPr/>
          <p:nvPr/>
        </p:nvSpPr>
        <p:spPr>
          <a:xfrm>
            <a:off x="2971800" y="1325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Login</a:t>
            </a:r>
          </a:p>
          <a:p>
            <a:pPr algn="ctr"/>
            <a:r>
              <a:rPr lang="en-US" sz="2400" dirty="0" smtClean="0"/>
              <a:t>Service</a:t>
            </a:r>
            <a:endParaRPr lang="en-US" sz="2400" dirty="0"/>
          </a:p>
        </p:txBody>
      </p:sp>
      <p:cxnSp>
        <p:nvCxnSpPr>
          <p:cNvPr id="8" name="Curved Connector 7"/>
          <p:cNvCxnSpPr>
            <a:stCxn id="4" idx="6"/>
            <a:endCxn id="6" idx="2"/>
          </p:cNvCxnSpPr>
          <p:nvPr/>
        </p:nvCxnSpPr>
        <p:spPr>
          <a:xfrm>
            <a:off x="1959078" y="1630362"/>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09800" y="1401762"/>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4876800" y="2849562"/>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Active Directory</a:t>
            </a:r>
            <a:endParaRPr lang="en-US" sz="2100" dirty="0"/>
          </a:p>
        </p:txBody>
      </p:sp>
      <p:sp>
        <p:nvSpPr>
          <p:cNvPr id="14" name="Oval 13"/>
          <p:cNvSpPr/>
          <p:nvPr/>
        </p:nvSpPr>
        <p:spPr>
          <a:xfrm>
            <a:off x="6705600" y="419735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Exchange</a:t>
            </a:r>
            <a:endParaRPr lang="en-US" sz="2000" dirty="0"/>
          </a:p>
        </p:txBody>
      </p:sp>
      <p:cxnSp>
        <p:nvCxnSpPr>
          <p:cNvPr id="15" name="Curved Connector 14"/>
          <p:cNvCxnSpPr>
            <a:stCxn id="6" idx="5"/>
            <a:endCxn id="13" idx="1"/>
          </p:cNvCxnSpPr>
          <p:nvPr/>
        </p:nvCxnSpPr>
        <p:spPr>
          <a:xfrm rot="16200000" flipH="1">
            <a:off x="4574675" y="2539765"/>
            <a:ext cx="375650" cy="719606"/>
          </a:xfrm>
          <a:prstGeom prst="curvedConnector5">
            <a:avLst>
              <a:gd name="adj1" fmla="val 60855"/>
              <a:gd name="adj2" fmla="val 50000"/>
              <a:gd name="adj3" fmla="val 3914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13" idx="4"/>
            <a:endCxn id="14" idx="2"/>
          </p:cNvCxnSpPr>
          <p:nvPr/>
        </p:nvCxnSpPr>
        <p:spPr>
          <a:xfrm rot="16200000" flipH="1">
            <a:off x="5942409" y="4246165"/>
            <a:ext cx="535782"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Multiply 35"/>
          <p:cNvSpPr/>
          <p:nvPr/>
        </p:nvSpPr>
        <p:spPr>
          <a:xfrm>
            <a:off x="1959078" y="1563393"/>
            <a:ext cx="1012722" cy="875007"/>
          </a:xfrm>
          <a:prstGeom prst="mathMultiply">
            <a:avLst>
              <a:gd name="adj1" fmla="val 10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txBox="1">
            <a:spLocks/>
          </p:cNvSpPr>
          <p:nvPr/>
        </p:nvSpPr>
        <p:spPr>
          <a:xfrm>
            <a:off x="7924800" y="5715000"/>
            <a:ext cx="1219200" cy="1143000"/>
          </a:xfrm>
          <a:prstGeom prst="rect">
            <a:avLst/>
          </a:prstGeom>
        </p:spPr>
        <p:txBody>
          <a:bodyPr vert="horz" lIns="91440" tIns="45720" rIns="91440" bIns="45720" rtlCol="0" anchor="b">
            <a:norm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lumMod val="50000"/>
                    <a:lumOff val="50000"/>
                  </a:schemeClr>
                </a:solidFill>
                <a:effectLst/>
                <a:uLnTx/>
                <a:uFillTx/>
                <a:latin typeface="+mj-lt"/>
                <a:ea typeface="+mj-ea"/>
                <a:cs typeface="+mj-cs"/>
              </a:rPr>
              <a:t>DIP</a:t>
            </a:r>
            <a:endParaRPr kumimoji="0" lang="en-US" sz="4400" b="0" i="0" u="none" strike="noStrike" kern="1200" cap="none" spc="0" normalizeH="0" baseline="0" noProof="0" dirty="0" smtClean="0">
              <a:ln>
                <a:noFill/>
              </a:ln>
              <a:solidFill>
                <a:schemeClr val="tx1">
                  <a:lumMod val="50000"/>
                  <a:lumOff val="50000"/>
                </a:schemeClr>
              </a:solidFill>
              <a:effectLst/>
              <a:uLnTx/>
              <a:uFillTx/>
              <a:latin typeface="+mj-lt"/>
              <a:ea typeface="+mj-ea"/>
              <a:cs typeface="+mj-cs"/>
            </a:endParaRPr>
          </a:p>
        </p:txBody>
      </p:sp>
      <p:sp>
        <p:nvSpPr>
          <p:cNvPr id="4" name="Oval 3"/>
          <p:cNvSpPr/>
          <p:nvPr/>
        </p:nvSpPr>
        <p:spPr>
          <a:xfrm>
            <a:off x="1219200" y="1143000"/>
            <a:ext cx="1730478"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Security</a:t>
            </a:r>
          </a:p>
          <a:p>
            <a:pPr algn="ctr"/>
            <a:r>
              <a:rPr lang="en-US" sz="2400" dirty="0" smtClean="0"/>
              <a:t>Handler</a:t>
            </a:r>
            <a:endParaRPr lang="en-US" sz="2400" dirty="0"/>
          </a:p>
        </p:txBody>
      </p:sp>
      <p:sp>
        <p:nvSpPr>
          <p:cNvPr id="5" name="Title 4"/>
          <p:cNvSpPr>
            <a:spLocks noGrp="1"/>
          </p:cNvSpPr>
          <p:nvPr>
            <p:ph type="title"/>
          </p:nvPr>
        </p:nvSpPr>
        <p:spPr>
          <a:xfrm>
            <a:off x="0" y="5181600"/>
            <a:ext cx="9144000" cy="1143000"/>
          </a:xfrm>
        </p:spPr>
        <p:txBody>
          <a:bodyPr>
            <a:noAutofit/>
          </a:bodyPr>
          <a:lstStyle/>
          <a:p>
            <a:r>
              <a:rPr lang="en-US" sz="2400" b="1" i="1" dirty="0" smtClean="0"/>
              <a:t>HIGH  </a:t>
            </a:r>
            <a:r>
              <a:rPr lang="en-US" sz="2400" b="1" i="1" dirty="0"/>
              <a:t>LEVEL  MODULES  SHOULD  NOT  DEPEND  UPON  LOW  LEVEL  MODULES . </a:t>
            </a:r>
            <a:r>
              <a:rPr lang="en-US" sz="2400" b="1" i="1" dirty="0" smtClean="0"/>
              <a:t>BOTH  </a:t>
            </a:r>
            <a:r>
              <a:rPr lang="en-US" sz="2400" b="1" i="1" dirty="0"/>
              <a:t>SHOULD  DEPEND  UPON  </a:t>
            </a:r>
            <a:r>
              <a:rPr lang="en-US" sz="2400" b="1" i="1" dirty="0" smtClean="0"/>
              <a:t>ABSTRACTIONS.</a:t>
            </a:r>
            <a:endParaRPr lang="en-US" sz="2400" dirty="0"/>
          </a:p>
        </p:txBody>
      </p:sp>
      <p:sp>
        <p:nvSpPr>
          <p:cNvPr id="6" name="Oval 5"/>
          <p:cNvSpPr/>
          <p:nvPr/>
        </p:nvSpPr>
        <p:spPr>
          <a:xfrm>
            <a:off x="3962400" y="1676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smtClean="0"/>
              <a:t>ILogin</a:t>
            </a:r>
            <a:endParaRPr lang="en-US" sz="2400" dirty="0" smtClean="0"/>
          </a:p>
          <a:p>
            <a:pPr algn="ctr"/>
            <a:r>
              <a:rPr lang="en-US" sz="2400" dirty="0" smtClean="0"/>
              <a:t>Service</a:t>
            </a:r>
            <a:endParaRPr lang="en-US" sz="2400" dirty="0"/>
          </a:p>
        </p:txBody>
      </p:sp>
      <p:cxnSp>
        <p:nvCxnSpPr>
          <p:cNvPr id="8" name="Curved Connector 7"/>
          <p:cNvCxnSpPr>
            <a:stCxn id="4" idx="6"/>
            <a:endCxn id="6" idx="2"/>
          </p:cNvCxnSpPr>
          <p:nvPr/>
        </p:nvCxnSpPr>
        <p:spPr>
          <a:xfrm>
            <a:off x="2949678" y="1981200"/>
            <a:ext cx="1012722" cy="50720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200400" y="1752600"/>
            <a:ext cx="633507" cy="369332"/>
          </a:xfrm>
          <a:prstGeom prst="rect">
            <a:avLst/>
          </a:prstGeom>
          <a:noFill/>
        </p:spPr>
        <p:txBody>
          <a:bodyPr wrap="none" rtlCol="0">
            <a:spAutoFit/>
          </a:bodyPr>
          <a:lstStyle/>
          <a:p>
            <a:r>
              <a:rPr lang="en-US" dirty="0" smtClean="0"/>
              <a:t>Uses</a:t>
            </a:r>
            <a:endParaRPr lang="en-US" dirty="0"/>
          </a:p>
        </p:txBody>
      </p:sp>
      <p:sp>
        <p:nvSpPr>
          <p:cNvPr id="13" name="Oval 12"/>
          <p:cNvSpPr/>
          <p:nvPr/>
        </p:nvSpPr>
        <p:spPr>
          <a:xfrm>
            <a:off x="5867400" y="3200400"/>
            <a:ext cx="1676400" cy="162401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100" dirty="0" smtClean="0"/>
              <a:t>Login Service</a:t>
            </a:r>
            <a:endParaRPr lang="en-US" sz="2100" dirty="0"/>
          </a:p>
        </p:txBody>
      </p:sp>
      <p:cxnSp>
        <p:nvCxnSpPr>
          <p:cNvPr id="15" name="Curved Connector 14"/>
          <p:cNvCxnSpPr>
            <a:stCxn id="13" idx="2"/>
            <a:endCxn id="6" idx="4"/>
          </p:cNvCxnSpPr>
          <p:nvPr/>
        </p:nvCxnSpPr>
        <p:spPr>
          <a:xfrm rot="10800000">
            <a:off x="4800600" y="3300412"/>
            <a:ext cx="1066800" cy="7119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05400" y="3464480"/>
            <a:ext cx="518854" cy="369332"/>
          </a:xfrm>
          <a:prstGeom prst="rect">
            <a:avLst/>
          </a:prstGeom>
          <a:noFill/>
        </p:spPr>
        <p:txBody>
          <a:bodyPr wrap="none" rtlCol="0">
            <a:spAutoFit/>
          </a:bodyPr>
          <a:lstStyle/>
          <a:p>
            <a:r>
              <a:rPr lang="en-US" dirty="0" smtClean="0"/>
              <a:t>Is A</a:t>
            </a:r>
            <a:endParaRPr lang="en-US" dirty="0"/>
          </a:p>
        </p:txBody>
      </p:sp>
      <p:pic>
        <p:nvPicPr>
          <p:cNvPr id="20" name="Picture 19"/>
          <p:cNvPicPr>
            <a:picLocks noChangeAspect="1"/>
          </p:cNvPicPr>
          <p:nvPr/>
        </p:nvPicPr>
        <p:blipFill>
          <a:blip r:embed="rId3"/>
          <a:stretch>
            <a:fillRect/>
          </a:stretch>
        </p:blipFill>
        <p:spPr>
          <a:xfrm>
            <a:off x="0" y="6096000"/>
            <a:ext cx="762000" cy="762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dirty="0" smtClean="0"/>
              <a:t>Am:</a:t>
            </a:r>
          </a:p>
          <a:p>
            <a:pPr>
              <a:buNone/>
            </a:pPr>
            <a:r>
              <a:rPr lang="en-US" dirty="0" smtClean="0"/>
              <a:t>@</a:t>
            </a:r>
            <a:r>
              <a:rPr lang="en-US" dirty="0" err="1" smtClean="0"/>
              <a:t>jon_fuller</a:t>
            </a:r>
            <a:endParaRPr lang="en-US" dirty="0" smtClean="0"/>
          </a:p>
          <a:p>
            <a:pPr>
              <a:buNone/>
            </a:pPr>
            <a:r>
              <a:rPr lang="en-US" dirty="0" smtClean="0"/>
              <a:t>practicing apprentice</a:t>
            </a:r>
          </a:p>
          <a:p>
            <a:pPr>
              <a:buNone/>
            </a:pPr>
            <a:r>
              <a:rPr lang="en-US" dirty="0" smtClean="0"/>
              <a:t>SEP</a:t>
            </a:r>
          </a:p>
          <a:p>
            <a:pPr>
              <a:buNone/>
            </a:pPr>
            <a:endParaRPr lang="en-US" dirty="0" smtClean="0"/>
          </a:p>
          <a:p>
            <a:pPr>
              <a:buNone/>
            </a:pPr>
            <a:r>
              <a:rPr lang="en-US" dirty="0" smtClean="0"/>
              <a:t>Am not:</a:t>
            </a:r>
          </a:p>
          <a:p>
            <a:pPr>
              <a:buNone/>
            </a:pPr>
            <a:r>
              <a:rPr lang="en-US" dirty="0" smtClean="0"/>
              <a:t>expert</a:t>
            </a:r>
          </a:p>
          <a:p>
            <a:pPr>
              <a:buNone/>
            </a:pPr>
            <a:r>
              <a:rPr lang="en-US" dirty="0" smtClean="0"/>
              <a:t>all-knowing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simplicity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flexible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maintainable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testable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agile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low coupling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acronym overload</a:t>
            </a:r>
            <a:endParaRPr lang="en-US" dirty="0"/>
          </a:p>
        </p:txBody>
      </p:sp>
      <p:sp>
        <p:nvSpPr>
          <p:cNvPr id="3" name="Title 1"/>
          <p:cNvSpPr txBox="1">
            <a:spLocks/>
          </p:cNvSpPr>
          <p:nvPr/>
        </p:nvSpPr>
        <p:spPr>
          <a:xfrm>
            <a:off x="228600" y="381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smtClean="0">
                <a:ln>
                  <a:noFill/>
                </a:ln>
                <a:solidFill>
                  <a:schemeClr val="tx1"/>
                </a:solidFill>
                <a:effectLst/>
                <a:uLnTx/>
                <a:uFillTx/>
                <a:latin typeface="+mj-lt"/>
                <a:ea typeface="+mj-ea"/>
                <a:cs typeface="+mj-cs"/>
              </a:rPr>
              <a:t>DIP</a:t>
            </a:r>
          </a:p>
        </p:txBody>
      </p:sp>
      <p:sp>
        <p:nvSpPr>
          <p:cNvPr id="4" name="Title 1"/>
          <p:cNvSpPr txBox="1">
            <a:spLocks/>
          </p:cNvSpPr>
          <p:nvPr/>
        </p:nvSpPr>
        <p:spPr>
          <a:xfrm>
            <a:off x="22098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400" b="1" i="0" strike="noStrike" kern="1200" cap="none" spc="0" normalizeH="0" baseline="0" noProof="0" dirty="0" smtClean="0">
                <a:ln>
                  <a:noFill/>
                </a:ln>
                <a:solidFill>
                  <a:schemeClr val="tx1"/>
                </a:solidFill>
                <a:effectLst/>
                <a:uLnTx/>
                <a:uFillTx/>
                <a:latin typeface="+mj-lt"/>
                <a:ea typeface="+mj-ea"/>
                <a:cs typeface="+mj-cs"/>
              </a:rPr>
              <a:t>DI</a:t>
            </a:r>
          </a:p>
        </p:txBody>
      </p:sp>
      <p:sp>
        <p:nvSpPr>
          <p:cNvPr id="5" name="Title 1"/>
          <p:cNvSpPr txBox="1">
            <a:spLocks/>
          </p:cNvSpPr>
          <p:nvPr/>
        </p:nvSpPr>
        <p:spPr>
          <a:xfrm>
            <a:off x="1295400" y="19050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OMG!</a:t>
            </a:r>
          </a:p>
        </p:txBody>
      </p:sp>
      <p:sp>
        <p:nvSpPr>
          <p:cNvPr id="6" name="Title 1"/>
          <p:cNvSpPr txBox="1">
            <a:spLocks/>
          </p:cNvSpPr>
          <p:nvPr/>
        </p:nvSpPr>
        <p:spPr>
          <a:xfrm>
            <a:off x="5867400" y="11049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IoC</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itle 1"/>
          <p:cNvSpPr txBox="1">
            <a:spLocks/>
          </p:cNvSpPr>
          <p:nvPr/>
        </p:nvSpPr>
        <p:spPr>
          <a:xfrm>
            <a:off x="5867400" y="4648200"/>
            <a:ext cx="24384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WTF?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1092</TotalTime>
  <Words>482</Words>
  <Application>Microsoft Macintosh PowerPoint</Application>
  <PresentationFormat>On-screen Show (4:3)</PresentationFormat>
  <Paragraphs>68</Paragraphs>
  <Slides>14</Slides>
  <Notes>8</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achieving system simplicity</vt:lpstr>
      <vt:lpstr>me</vt:lpstr>
      <vt:lpstr>simplicity</vt:lpstr>
      <vt:lpstr>flexible</vt:lpstr>
      <vt:lpstr>maintainable</vt:lpstr>
      <vt:lpstr>testable</vt:lpstr>
      <vt:lpstr>agile</vt:lpstr>
      <vt:lpstr>low coupling</vt:lpstr>
      <vt:lpstr>acronym overload</vt:lpstr>
      <vt:lpstr>Single Responsibility Open-Closed Liskov Substitution Interface Segregation Dependency Inversion</vt:lpstr>
      <vt:lpstr>DIP</vt:lpstr>
      <vt:lpstr>Slide 12</vt:lpstr>
      <vt:lpstr>Slide 13</vt:lpstr>
      <vt:lpstr>HIGH  LEVEL  MODULES  SHOULD  NOT  DEPEND  UPON  LOW  LEVEL  MODULES . BOTH  SHOULD  DEPEND  UPON  ABSTRACTIONS.</vt:lpstr>
    </vt:vector>
  </TitlesOfParts>
  <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system simplicity</dc:title>
  <dc:creator>Jonathon Fuller</dc:creator>
  <cp:lastModifiedBy>Jonathon Fuller</cp:lastModifiedBy>
  <cp:revision>7</cp:revision>
  <dcterms:created xsi:type="dcterms:W3CDTF">2010-03-13T19:28:19Z</dcterms:created>
  <dcterms:modified xsi:type="dcterms:W3CDTF">2010-03-14T13:40:27Z</dcterms:modified>
</cp:coreProperties>
</file>